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417" r:id="rId3"/>
    <p:sldId id="433" r:id="rId4"/>
    <p:sldId id="436" r:id="rId5"/>
    <p:sldId id="438" r:id="rId6"/>
    <p:sldId id="440" r:id="rId7"/>
    <p:sldId id="489" r:id="rId8"/>
    <p:sldId id="490" r:id="rId9"/>
    <p:sldId id="495" r:id="rId10"/>
    <p:sldId id="497" r:id="rId11"/>
    <p:sldId id="503" r:id="rId12"/>
    <p:sldId id="498" r:id="rId13"/>
    <p:sldId id="500" r:id="rId14"/>
    <p:sldId id="499" r:id="rId15"/>
    <p:sldId id="444" r:id="rId16"/>
    <p:sldId id="445" r:id="rId17"/>
    <p:sldId id="446" r:id="rId18"/>
    <p:sldId id="493" r:id="rId19"/>
    <p:sldId id="494" r:id="rId20"/>
    <p:sldId id="492" r:id="rId21"/>
    <p:sldId id="447" r:id="rId22"/>
    <p:sldId id="448" r:id="rId23"/>
    <p:sldId id="501" r:id="rId24"/>
    <p:sldId id="450" r:id="rId25"/>
    <p:sldId id="451" r:id="rId26"/>
    <p:sldId id="452" r:id="rId27"/>
    <p:sldId id="453" r:id="rId28"/>
    <p:sldId id="454" r:id="rId29"/>
    <p:sldId id="455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9" r:id="rId41"/>
    <p:sldId id="470" r:id="rId42"/>
    <p:sldId id="472" r:id="rId43"/>
    <p:sldId id="473" r:id="rId44"/>
    <p:sldId id="474" r:id="rId45"/>
    <p:sldId id="475" r:id="rId46"/>
    <p:sldId id="476" r:id="rId47"/>
    <p:sldId id="481" r:id="rId48"/>
    <p:sldId id="482" r:id="rId49"/>
    <p:sldId id="483" r:id="rId50"/>
    <p:sldId id="484" r:id="rId51"/>
    <p:sldId id="485" r:id="rId52"/>
    <p:sldId id="486" r:id="rId53"/>
    <p:sldId id="487" r:id="rId54"/>
    <p:sldId id="488" r:id="rId55"/>
    <p:sldId id="502" r:id="rId56"/>
    <p:sldId id="432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  <a:srgbClr val="3273E1"/>
    <a:srgbClr val="4F88E4"/>
    <a:srgbClr val="1BA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6"/>
    <p:restoredTop sz="78912" autoAdjust="0"/>
  </p:normalViewPr>
  <p:slideViewPr>
    <p:cSldViewPr snapToGrid="0" snapToObjects="1">
      <p:cViewPr varScale="1">
        <p:scale>
          <a:sx n="100" d="100"/>
          <a:sy n="100" d="100"/>
        </p:scale>
        <p:origin x="186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13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1593267794455198E-2"/>
          <c:y val="8.1293031898344303E-2"/>
          <c:w val="0.76829985309638305"/>
          <c:h val="0.784026300831609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time(s)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31.6</c:v>
                </c:pt>
                <c:pt idx="1">
                  <c:v>6.7</c:v>
                </c:pt>
                <c:pt idx="2">
                  <c:v>3.7</c:v>
                </c:pt>
                <c:pt idx="3">
                  <c:v>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6B-D64E-8830-12A527D76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77585480"/>
        <c:axId val="-2077582904"/>
      </c:lineChart>
      <c:catAx>
        <c:axId val="-2077585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77582904"/>
        <c:crosses val="autoZero"/>
        <c:auto val="1"/>
        <c:lblAlgn val="ctr"/>
        <c:lblOffset val="100"/>
        <c:noMultiLvlLbl val="0"/>
      </c:catAx>
      <c:valAx>
        <c:axId val="-2077582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75854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/>
          <a:lstStyle/>
          <a:p>
            <a:pPr>
              <a:defRPr sz="216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en-US" sz="216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Batch size of 128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InsertBatch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16</c:v>
                </c:pt>
                <c:pt idx="1">
                  <c:v>128</c:v>
                </c:pt>
                <c:pt idx="2">
                  <c:v>1024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0.14899999999999999</c:v>
                </c:pt>
                <c:pt idx="1">
                  <c:v>0.48399999999999999</c:v>
                </c:pt>
                <c:pt idx="2">
                  <c:v>2.2589999999999999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D0-F841-A873-CE23266C583A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Copy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16</c:v>
                </c:pt>
                <c:pt idx="1">
                  <c:v>128</c:v>
                </c:pt>
                <c:pt idx="2">
                  <c:v>1024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0.14899999999999999</c:v>
                </c:pt>
                <c:pt idx="1">
                  <c:v>0.23300000000000001</c:v>
                </c:pt>
                <c:pt idx="2">
                  <c:v>1.833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D0-F841-A873-CE23266C583A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Insert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16</c:v>
                </c:pt>
                <c:pt idx="1">
                  <c:v>128</c:v>
                </c:pt>
                <c:pt idx="2">
                  <c:v>1024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1.708</c:v>
                </c:pt>
                <c:pt idx="1">
                  <c:v>13.026</c:v>
                </c:pt>
                <c:pt idx="2">
                  <c:v>104.48099999999999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D0-F841-A873-CE23266C58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1801400"/>
        <c:axId val="-2131795272"/>
      </c:barChart>
      <c:catAx>
        <c:axId val="-2131801400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en-US"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Number of rows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-2131795272"/>
        <c:crosses val="autoZero"/>
        <c:auto val="1"/>
        <c:lblAlgn val="ctr"/>
        <c:lblOffset val="100"/>
        <c:noMultiLvlLbl val="1"/>
      </c:catAx>
      <c:valAx>
        <c:axId val="-2131795272"/>
        <c:scaling>
          <c:orientation val="minMax"/>
        </c:scaling>
        <c:delete val="0"/>
        <c:axPos val="l"/>
        <c:majorGridlines>
          <c:spPr>
            <a:ln w="9360">
              <a:solidFill>
                <a:srgbClr val="929292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en-US"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Time (ms)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-2131801400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  <c:showDLblsOverMax val="1"/>
  </c:chart>
  <c:spPr>
    <a:noFill/>
    <a:ln>
      <a:noFill/>
    </a:ln>
  </c:spPr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13CA2-1A7D-6D43-A07C-75AC6AD7821B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6BCA8-2D47-5E4C-9F43-8A457A27D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7BFCA-78F4-1B4E-8951-0C94B40668C6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53319-F946-414C-A4E6-A463E8C24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0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17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you can configure this in the lib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the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jvm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Show how to do this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there is much more flexibility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with this method</a:t>
            </a:r>
          </a:p>
          <a:p>
            <a:pPr>
              <a:lnSpc>
                <a:spcPct val="100000"/>
              </a:lnSpc>
            </a:pP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choose which packages are logged at which level</a:t>
            </a:r>
          </a:p>
          <a:p>
            <a:pPr>
              <a:lnSpc>
                <a:spcPct val="100000"/>
              </a:lnSpc>
            </a:pP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have more levels to choose from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was done at the request of a user who would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find that after 2 weeks there were no more connections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to be in transaction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mode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Conservative mode reparsing will work for errors such as ‘cached statement cannot change the return type’ This can occur if somehow you manage to change the schema underneath the application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Things like statement S_2 is not valid. This occurs if the application does things like </a:t>
            </a:r>
            <a:r>
              <a:rPr lang="en-US" sz="2000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deallocate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all. Which in turn </a:t>
            </a:r>
            <a:r>
              <a:rPr lang="en-US" sz="2000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deallocates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all of the named statements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other way to trigger reparsing is to add or remove a column  from a table in the result set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mainly useful for debugging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the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transaction status is in the </a:t>
            </a:r>
            <a:r>
              <a:rPr lang="en-US" sz="2000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ReadyForQuery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message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Parse parses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query. Will return an error if there are any parse errors</a:t>
            </a:r>
          </a:p>
          <a:p>
            <a:pPr>
              <a:lnSpc>
                <a:spcPct val="100000"/>
              </a:lnSpc>
            </a:pP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Bind tells the server the value for each parameter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Queries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parsed at the parse stage, planned at the bind stage, executed at execute, each of these can be timed and logged </a:t>
            </a:r>
            <a:r>
              <a:rPr lang="en-US" sz="2000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seperately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 log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the server showing each of these</a:t>
            </a:r>
          </a:p>
          <a:p>
            <a:pPr>
              <a:lnSpc>
                <a:spcPct val="100000"/>
              </a:lnSpc>
            </a:pP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*Replication Connection*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options</a:t>
            </a:r>
            <a:r>
              <a:rPr lang="en-US" baseline="0" dirty="0"/>
              <a:t> come from adding a feature but not wanting to change the current </a:t>
            </a:r>
            <a:r>
              <a:rPr lang="en-US" baseline="0" dirty="0" err="1"/>
              <a:t>behaviour</a:t>
            </a:r>
            <a:endParaRPr lang="en-US" baseline="0" dirty="0"/>
          </a:p>
          <a:p>
            <a:r>
              <a:rPr lang="en-US" baseline="0" dirty="0"/>
              <a:t>So we provide a switch to enable/disable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27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Typically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postgres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returns all rows from a query. Needs to be in a transaction otherwise would have to use a cursor with hold. This is not an option in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extended protocol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Typically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postgres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returns all rows from a query. Needs to be in a transaction otherwise would have to use a cursor with hold. This is not an option in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extended protocol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Given what we learned about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protocol this greatly reduces the number of round trips to the database</a:t>
            </a:r>
          </a:p>
          <a:p>
            <a:pPr>
              <a:lnSpc>
                <a:spcPct val="100000"/>
              </a:lnSpc>
            </a:pP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also means there is only one transaction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passed in the startup message and if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anything beside false connections in </a:t>
            </a:r>
            <a:r>
              <a:rPr lang="en-US" sz="2000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wal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streaming mode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Uses a portal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Sends maximum rows to return back to the portal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Without fetch size </a:t>
            </a:r>
            <a:r>
              <a:rPr lang="en-US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postgresql</a:t>
            </a: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sends all of the rows back at once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Large number of rows takes a long time to process as well as huge memory requirements</a:t>
            </a:r>
          </a:p>
          <a:p>
            <a:pPr>
              <a:lnSpc>
                <a:spcPct val="100000"/>
              </a:lnSpc>
            </a:pP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Uses a portal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Sends maximum rows to return back to the portal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Without fetch size </a:t>
            </a:r>
            <a:r>
              <a:rPr lang="en-US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postgresql</a:t>
            </a: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sends all of the rows back at once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Large number of rows takes a long time to process as well as huge memory requirements</a:t>
            </a:r>
          </a:p>
          <a:p>
            <a:pPr>
              <a:lnSpc>
                <a:spcPct val="100000"/>
              </a:lnSpc>
            </a:pP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 bottom is the fetch size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Time is in seconds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 used exactly the same code for the fetch size test with different fetch sizes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Knee is at approximately 100 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 tried with no fetch size and it runs out of memory on my machine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 now lets look at how the driver has improved data inserts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benchmark code is part of the project now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tests the old functionality of the driver before enhancements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We are rewriting the statements to be more efficient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New feature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Will rewrite the query 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Have to create the string in memory before sending it to the backend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Copy effectively streams data into the table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It is up to the user to escape any characters that need escaping such as NULL’s 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Insert is</a:t>
            </a:r>
            <a:r>
              <a:rPr lang="en-US" sz="11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the large green </a:t>
            </a:r>
            <a:endParaRPr lang="en-US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Regular Inserts are very slow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Sticking to standard java code practices suggests that </a:t>
            </a:r>
            <a:r>
              <a:rPr lang="en-US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insertBatch</a:t>
            </a: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is the way to go here for 1024 rows it is 50x faster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104ms </a:t>
            </a:r>
            <a:r>
              <a:rPr lang="en-US" sz="11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vs</a:t>
            </a: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2ms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Copy is good but it does not really use the API as intended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is typical of ORM’s such as hibernate</a:t>
            </a: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is going to get *a lot* worse with SCRAM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At a minimum you need these 5 connection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4750DE8-8F89-45BA-8A0A-B184368077B1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5084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All the really high performance sites I’ve ever seen write their own queries.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They do not use ORM’s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They optimize aggressively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Single shot queries will not create a named statement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Asl of 1203 we now internally cache statements, saves on parsing the string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Generated queries create unique strings with different hash, defeating the cache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Prepared statements have to know the types of the arguments being passed in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If you change the type of a  parameter the driver will have to deallocate and prepare again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Binary mode does not use text, by default we use text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If we use binary we have to do an extra round trip to determine the types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9374" y="686430"/>
            <a:ext cx="607925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</a:t>
            </a:r>
            <a:r>
              <a:rPr lang="en-US" baseline="0" dirty="0"/>
              <a:t> output changes for a single table, or the entire database</a:t>
            </a:r>
          </a:p>
          <a:p>
            <a:r>
              <a:rPr lang="en-US" baseline="0" dirty="0"/>
              <a:t>Change Data Capture</a:t>
            </a:r>
          </a:p>
          <a:p>
            <a:r>
              <a:rPr lang="en-US" baseline="0" dirty="0"/>
              <a:t>Products like </a:t>
            </a:r>
            <a:r>
              <a:rPr lang="en-US" baseline="0" dirty="0" err="1"/>
              <a:t>Pentaho</a:t>
            </a:r>
            <a:r>
              <a:rPr lang="en-US" baseline="0" dirty="0"/>
              <a:t> currently use trigger based solutions to do CDC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4750DE8-8F89-45BA-8A0A-B184368077B1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47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56384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1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PGProperty.REPLICATION</a:t>
            </a:r>
            <a:r>
              <a:rPr lang="en-US" sz="1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set to “database” instructs the </a:t>
            </a:r>
            <a:r>
              <a:rPr lang="en-US" sz="1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walsender</a:t>
            </a:r>
            <a:r>
              <a:rPr lang="en-US" sz="1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to connect to the database in the </a:t>
            </a:r>
            <a:r>
              <a:rPr lang="en-US" sz="1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url</a:t>
            </a:r>
            <a:r>
              <a:rPr lang="en-US" sz="1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and allow the connection to be used for logical replication.</a:t>
            </a:r>
            <a:endParaRPr lang="en-US" sz="16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1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PREFER_QUERY_MODE needs to be set to simple as replication does not allow the use of the extended query mode </a:t>
            </a:r>
            <a:endParaRPr lang="en-US" sz="16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51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1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Slots require a name and an output plugin</a:t>
            </a:r>
            <a:endParaRPr lang="en-US" sz="16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1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Any unique name will work</a:t>
            </a:r>
            <a:endParaRPr lang="en-US" sz="16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1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output plugin is a previously compiled C library which formats the logical WAL</a:t>
            </a:r>
            <a:endParaRPr lang="en-US" sz="16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296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1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Open a </a:t>
            </a:r>
            <a:r>
              <a:rPr lang="en-US" sz="1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PGReplicationStream</a:t>
            </a:r>
            <a:r>
              <a:rPr lang="en-US" sz="1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with the same slot name</a:t>
            </a:r>
            <a:endParaRPr lang="en-US" sz="16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1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Start position can be an existing LSN or </a:t>
            </a:r>
            <a:r>
              <a:rPr lang="en-US" sz="1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InvalidLSN</a:t>
            </a:r>
            <a:r>
              <a:rPr lang="en-US" sz="1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1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Invalid LSN starts at the current </a:t>
            </a:r>
            <a:r>
              <a:rPr lang="en-US" sz="1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xid</a:t>
            </a:r>
            <a:endParaRPr lang="en-US" sz="16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1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SlotOptions</a:t>
            </a:r>
            <a:r>
              <a:rPr lang="en-US" sz="1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are sent to the logical decoder and are decoder specific</a:t>
            </a:r>
            <a:endParaRPr lang="en-US" sz="16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71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1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from the stream, data will be in a </a:t>
            </a:r>
            <a:r>
              <a:rPr lang="en-US" sz="1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ByteBuffer</a:t>
            </a:r>
            <a:endParaRPr lang="en-US" sz="16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1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reading the data send confirmation messages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endParaRPr lang="en-US" sz="16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53319-F946-414C-A4E6-A463E8C2495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74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first one does work but the results will probably be surprising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database and user will be the user running the code not what is specified in the properties file!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Host1:port,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host2:port is a list of hosts to connect to</a:t>
            </a:r>
          </a:p>
          <a:p>
            <a:pPr>
              <a:lnSpc>
                <a:spcPct val="100000"/>
              </a:lnSpc>
            </a:pP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target type specifies the preferred connection if it is primary then it will only connect to the master, secondary will only connect to the secondary, and </a:t>
            </a:r>
            <a:r>
              <a:rPr lang="en-US" sz="2000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preferSecondary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will attempt a connection to a secondary first but will fall back to a primary</a:t>
            </a:r>
          </a:p>
          <a:p>
            <a:pPr>
              <a:lnSpc>
                <a:spcPct val="100000"/>
              </a:lnSpc>
            </a:pPr>
            <a:endParaRPr lang="en-US" sz="2000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Where this finds value is in a cluster where there is a primary and 2 </a:t>
            </a:r>
            <a:r>
              <a:rPr lang="en-US" sz="2000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secondaries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If a failover occurs then connections with </a:t>
            </a:r>
            <a:r>
              <a:rPr lang="en-US" sz="2000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targetType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master will connect to the newly promoted master and connections with </a:t>
            </a:r>
            <a:r>
              <a:rPr lang="en-US" sz="2000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targetType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secondary or </a:t>
            </a:r>
            <a:r>
              <a:rPr lang="en-US" sz="2000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preferSecondary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will connect only to </a:t>
            </a:r>
            <a:r>
              <a:rPr lang="en-US" sz="2000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secondaries</a:t>
            </a:r>
            <a:endParaRPr lang="en-US" sz="2000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PG10 has a similar connection attribute called </a:t>
            </a:r>
            <a:r>
              <a:rPr lang="en-US" sz="2000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target_session_attribute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which was apparently inspired by this feature in JDBC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Primary will only connect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to a server which allows writes</a:t>
            </a:r>
          </a:p>
          <a:p>
            <a:pPr>
              <a:lnSpc>
                <a:spcPct val="100000"/>
              </a:lnSpc>
            </a:pP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Secondary will only connect to a server which is </a:t>
            </a:r>
            <a:r>
              <a:rPr lang="en-US" sz="2000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readonly</a:t>
            </a:r>
            <a:endParaRPr lang="en-US" sz="2000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preferSecondary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will attempt to connect to </a:t>
            </a:r>
            <a:r>
              <a:rPr lang="en-US" sz="2000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secondaries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first but will connect to a master if there are none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Next slide shows an example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what is logged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295160" y="2972589"/>
            <a:ext cx="6267442" cy="5793441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kinds of things does DEBUG log, TRACE</a:t>
            </a:r>
            <a:r>
              <a:rPr lang="en-US" sz="2000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 Get outputs of each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1588"/>
            <a:ext cx="12192000" cy="68595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3541" y="5191474"/>
            <a:ext cx="5017008" cy="1502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323" y="339604"/>
            <a:ext cx="9905998" cy="989565"/>
          </a:xfrm>
        </p:spPr>
        <p:txBody>
          <a:bodyPr>
            <a:normAutofit/>
          </a:bodyPr>
          <a:lstStyle>
            <a:lvl1pPr>
              <a:defRPr sz="4800" b="1" cap="none">
                <a:solidFill>
                  <a:srgbClr val="005A9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867" y="1945819"/>
            <a:ext cx="10238114" cy="4340773"/>
          </a:xfrm>
        </p:spPr>
        <p:txBody>
          <a:bodyPr/>
          <a:lstStyle>
            <a:lvl1pPr marL="228600" indent="-228600">
              <a:lnSpc>
                <a:spcPct val="100000"/>
              </a:lnSpc>
              <a:spcAft>
                <a:spcPts val="600"/>
              </a:spcAft>
              <a:buFont typeface="Arial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38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370323" y="6407242"/>
            <a:ext cx="771089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275" y="6115049"/>
            <a:ext cx="1401939" cy="6311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 userDrawn="1"/>
        </p:nvSpPr>
        <p:spPr>
          <a:xfrm>
            <a:off x="370323" y="6407242"/>
            <a:ext cx="771089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370323" y="6407242"/>
            <a:ext cx="771089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 userDrawn="1"/>
        </p:nvSpPr>
        <p:spPr>
          <a:xfrm>
            <a:off x="370323" y="6407242"/>
            <a:ext cx="771089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14288" y="4763"/>
            <a:ext cx="257175" cy="6838950"/>
            <a:chOff x="-14288" y="4763"/>
            <a:chExt cx="257175" cy="6838950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/>
            <p:cNvSpPr/>
            <p:nvPr/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/>
            <p:cNvSpPr/>
            <p:nvPr/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/>
            <p:cNvSpPr>
              <a:spLocks noChangeArrowheads="1"/>
            </p:cNvSpPr>
            <p:nvPr/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3"/>
            <p:cNvSpPr>
              <a:spLocks noEditPoints="1"/>
            </p:cNvSpPr>
            <p:nvPr/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/>
            <p:cNvSpPr/>
            <p:nvPr/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0797" y="6084370"/>
            <a:ext cx="1893228" cy="658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gjdbc/pgjdbc/tree/master/ubenchmark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5699" y="551854"/>
            <a:ext cx="9725026" cy="2387600"/>
          </a:xfrm>
        </p:spPr>
        <p:txBody>
          <a:bodyPr>
            <a:normAutofit/>
          </a:bodyPr>
          <a:lstStyle/>
          <a:p>
            <a:pPr algn="ctr"/>
            <a:r>
              <a:rPr lang="en-US" sz="6000" b="1" cap="none" dirty="0">
                <a:latin typeface="Helvetica Neue" charset="0"/>
                <a:ea typeface="Helvetica Neue" charset="0"/>
                <a:cs typeface="Helvetica Neue" charset="0"/>
              </a:rPr>
              <a:t>JDBC TIPS AND TRICKS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9311" y="5255713"/>
            <a:ext cx="516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Dave Cramer</a:t>
            </a:r>
          </a:p>
          <a:p>
            <a:r>
              <a:rPr lang="en-US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January 2020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7744" y="3128087"/>
            <a:ext cx="516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Montreal Meetup Jan 21/2020</a:t>
            </a:r>
          </a:p>
        </p:txBody>
      </p:sp>
    </p:spTree>
    <p:extLst>
      <p:ext uri="{BB962C8B-B14F-4D97-AF65-F5344CB8AC3E}">
        <p14:creationId xmlns:p14="http://schemas.microsoft.com/office/powerpoint/2010/main" val="132530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5760" y="1338565"/>
            <a:ext cx="11277120" cy="45476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loggerLevel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= OFF|DEBUG|TRACE</a:t>
            </a:r>
          </a:p>
          <a:p>
            <a:pPr marL="914377" lvl="1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Enables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java.util.logging.Logger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DEBUG=FINE, TRACE=FINEST</a:t>
            </a:r>
          </a:p>
          <a:p>
            <a:pPr marL="914377" lvl="1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Not intended for SQL logging but rather to debug the driver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loggerFile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=&lt;filename&gt; the file to output the log to. If this is not set then the output will be written to the console.</a:t>
            </a:r>
          </a:p>
        </p:txBody>
      </p:sp>
      <p:sp>
        <p:nvSpPr>
          <p:cNvPr id="149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</a:rPr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9968485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65760" y="1338565"/>
            <a:ext cx="11277120" cy="45476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FINEST:  FE=&gt; 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SimpleQuery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(query="select 1")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Mar 09, 2018 1:20:33 PM org.postgresql.core.v3.QueryExecutorImpl 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receiveFields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FINEST:  &lt;=BE 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RowDescription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(1)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Mar 09, 2018 1:20:33 PM org.postgresql.core.v3.QueryExecutorImpl 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receiveFields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FINEST:         Field(?column?,INT4,4,T)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Mar 09, 2018 1:20:33 PM org.postgresql.core.v3.QueryExecutorImpl 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processResults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FINEST:  &lt;=BE 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DataRow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(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len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=1)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</a:rPr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18593368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We will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honour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DriverManager.setLogStream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or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DriverManager.setLogWriter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Parent logger is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org.postgresql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Since we are using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java.util.Logging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, we can use a properties file to configure logging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Logging continued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7231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40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handlers=</a:t>
            </a:r>
            <a:r>
              <a:rPr lang="en-US" sz="40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java.util.logging.FileHandler</a:t>
            </a:r>
            <a:endParaRPr lang="en-US" sz="40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40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org.postgresql.level</a:t>
            </a:r>
            <a:r>
              <a:rPr lang="en-US" sz="40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=FINEST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40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java </a:t>
            </a:r>
            <a:r>
              <a:rPr lang="mr-IN" sz="40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–</a:t>
            </a:r>
            <a:r>
              <a:rPr lang="en-US" sz="40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Djava.util.logging.config.file</a:t>
            </a:r>
            <a:r>
              <a:rPr lang="en-US" sz="40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</a:t>
            </a:r>
            <a:r>
              <a:rPr lang="mr-IN" sz="40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…</a:t>
            </a:r>
            <a:endParaRPr lang="en-US" sz="4000" dirty="0">
              <a:latin typeface="Arial"/>
              <a:cs typeface="Arial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4000" dirty="0">
                <a:latin typeface="Arial"/>
                <a:cs typeface="Arial"/>
              </a:rPr>
              <a:t>handlers=</a:t>
            </a:r>
            <a:r>
              <a:rPr lang="en-US" sz="4000" dirty="0" err="1">
                <a:latin typeface="Arial"/>
                <a:cs typeface="Arial"/>
              </a:rPr>
              <a:t>java.util.logging.ConsoleHandler</a:t>
            </a:r>
            <a:endParaRPr lang="en-US" sz="4000" dirty="0">
              <a:latin typeface="Arial"/>
              <a:cs typeface="Arial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4000" dirty="0" err="1">
                <a:latin typeface="Arial"/>
                <a:cs typeface="Arial"/>
              </a:rPr>
              <a:t>org.postgresql.level</a:t>
            </a:r>
            <a:r>
              <a:rPr lang="en-US" sz="4000" dirty="0">
                <a:latin typeface="Arial"/>
                <a:cs typeface="Arial"/>
              </a:rPr>
              <a:t>=ALL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4000" dirty="0" err="1">
                <a:latin typeface="Arial"/>
                <a:cs typeface="Arial"/>
              </a:rPr>
              <a:t>org.postgresql.Driver.level</a:t>
            </a:r>
            <a:r>
              <a:rPr lang="en-US" sz="4000" dirty="0">
                <a:latin typeface="Arial"/>
                <a:cs typeface="Arial"/>
              </a:rPr>
              <a:t>=INFO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4000" dirty="0">
                <a:latin typeface="Arial"/>
                <a:cs typeface="Arial"/>
              </a:rPr>
              <a:t>org.postgresql.core.v3.level=FINE   </a:t>
            </a:r>
            <a:br>
              <a:rPr lang="en-US" sz="4000" dirty="0">
                <a:latin typeface="Arial"/>
                <a:cs typeface="Arial"/>
              </a:rPr>
            </a:b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cs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Logging properties file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5474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logUnclosedConnections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boolean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Provides an easy way to find connection leaks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If this is turned on we track connection opening by saving a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Throwable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when the connection is opened. If the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finalizer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is reached and the connection is still open the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stacktrace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message created when the connection was opened is printed out.</a:t>
            </a:r>
          </a:p>
        </p:txBody>
      </p:sp>
      <p:sp>
        <p:nvSpPr>
          <p:cNvPr id="152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Find connection leaks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2608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80000" y="1345439"/>
            <a:ext cx="11277120" cy="47810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autosave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= never | always | conservative 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PostgreSQL transaction semantics are all or nothing. This is not always desirable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autosave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=always will create a 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savepoint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for every statement in a transaction.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effect of which means that if you do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into 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invoice_header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mr-IN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into 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invoice_lineitem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mr-IN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If the insert into invoice 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lineitem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fails the header will still be valid.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 conservative mode if the driver determines that reparsing the query will work then it will be reparsed and retried.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Autosave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binaryTransferEnable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=comma separated list of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oid’s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or names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binaryTransferDisable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Currently the driver will use binary mode for most built-in types.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Binary Transfer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8947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81110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Client sends an SQL Command(s)</a:t>
            </a:r>
          </a:p>
          <a:p>
            <a:pPr marL="381110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Server replies with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RowDescription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838310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Each column has a name</a:t>
            </a:r>
          </a:p>
          <a:p>
            <a:pPr marL="838310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Oid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of table </a:t>
            </a:r>
          </a:p>
          <a:p>
            <a:pPr marL="838310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Attribute (column) number</a:t>
            </a:r>
          </a:p>
          <a:p>
            <a:pPr marL="838310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Type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Oid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</a:t>
            </a:r>
          </a:p>
          <a:p>
            <a:pPr marL="838310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Binary or Text</a:t>
            </a:r>
          </a:p>
          <a:p>
            <a:pPr marL="381110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Server sends all of the data rows</a:t>
            </a:r>
          </a:p>
          <a:p>
            <a:pPr marL="381110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Server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CommandComplete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and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ReadyForQuery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SimpleQueryMode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81110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Parse</a:t>
            </a:r>
          </a:p>
          <a:p>
            <a:pPr marL="838310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Send query string with placeholders, and parameter types (can be named) </a:t>
            </a:r>
          </a:p>
          <a:p>
            <a:pPr marL="838310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Response is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ParseOK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81110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Bind</a:t>
            </a:r>
          </a:p>
          <a:p>
            <a:pPr marL="838310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Each parameter has format(binary or text) and value</a:t>
            </a:r>
          </a:p>
          <a:p>
            <a:pPr marL="838310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Response is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BindOK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ExtendedQuery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07836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81110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Describe (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RowDescription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)</a:t>
            </a:r>
          </a:p>
          <a:p>
            <a:pPr marL="838310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Response is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RowDescriptions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838310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Number of fields, field name, type, text or binary</a:t>
            </a:r>
          </a:p>
          <a:p>
            <a:pPr marL="381110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Execute</a:t>
            </a:r>
          </a:p>
          <a:p>
            <a:pPr marL="838310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Responds with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DataRows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and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CommandComplete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81110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Sync</a:t>
            </a:r>
          </a:p>
          <a:p>
            <a:pPr marL="838310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Responds with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ReadyForQuery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457680" lvl="1">
              <a:buClr>
                <a:srgbClr val="33928A"/>
              </a:buClr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ExtendedQuery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5471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Helvetica Neue" charset="0"/>
                <a:ea typeface="Helvetica Neue" charset="0"/>
                <a:cs typeface="Helvetica Neue" charset="0"/>
              </a:rPr>
              <a:t>Crunchy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7"/>
            <a:ext cx="10940102" cy="27547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Helvetica Neue" charset="0"/>
                <a:ea typeface="Helvetica Neue" charset="0"/>
                <a:cs typeface="Helvetica Neue" charset="0"/>
              </a:rPr>
              <a:t>Leading provider of trusted open source PostgreSQL technology, support and training.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7311" y="5147144"/>
            <a:ext cx="8311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Helvetica Neue" charset="0"/>
                <a:ea typeface="Helvetica Neue" charset="0"/>
                <a:cs typeface="Helvetica Neue" charset="0"/>
              </a:rPr>
              <a:t>Powering Innovation With The World’s Most Advanced Open Source Database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2569" y="3078480"/>
            <a:ext cx="5180729" cy="18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6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81110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simple</a:t>
            </a:r>
          </a:p>
          <a:p>
            <a:pPr marL="990695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Fewer round trips to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db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no bind, no parse</a:t>
            </a:r>
          </a:p>
          <a:p>
            <a:pPr marL="990695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Required for replication connection</a:t>
            </a:r>
          </a:p>
          <a:p>
            <a:pPr marL="381110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extended</a:t>
            </a:r>
          </a:p>
          <a:p>
            <a:pPr marL="990695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Default creates a server prepared statement, uses parse, bind and execute.</a:t>
            </a:r>
          </a:p>
          <a:p>
            <a:pPr marL="990695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Protects against SQL injection</a:t>
            </a:r>
          </a:p>
          <a:p>
            <a:pPr marL="990695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Possible to re-use the statement</a:t>
            </a:r>
          </a:p>
        </p:txBody>
      </p:sp>
      <p:sp>
        <p:nvSpPr>
          <p:cNvPr id="161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preferQueryMode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733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80000" y="1345440"/>
            <a:ext cx="11277120" cy="410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81110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extendedForPrepared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90695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Does not use extended for statements, only prepared statements</a:t>
            </a:r>
          </a:p>
          <a:p>
            <a:pPr marL="990695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Potentially faster execution of statements</a:t>
            </a:r>
          </a:p>
          <a:p>
            <a:pPr marL="381110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extendedCacheEverything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90695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Uses extended and caches even simple statements such as ‘select a from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tbl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’ which is normally not cached</a:t>
            </a:r>
          </a:p>
        </p:txBody>
      </p:sp>
      <p:sp>
        <p:nvSpPr>
          <p:cNvPr id="164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preferQueryMode</a:t>
            </a: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80000" y="1345440"/>
            <a:ext cx="11277120" cy="410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81110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Default is 0 which means fetch all rows</a:t>
            </a:r>
          </a:p>
          <a:p>
            <a:pPr marL="990695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This is sometimes surprising and can result in out of memory errors</a:t>
            </a:r>
          </a:p>
          <a:p>
            <a:pPr marL="381110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If set *AND*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autocommit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=false THEN will limit the number of rows per fetch</a:t>
            </a:r>
          </a:p>
          <a:p>
            <a:pPr marL="381110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Potentially significant performance boost</a:t>
            </a:r>
          </a:p>
        </p:txBody>
      </p:sp>
      <p:sp>
        <p:nvSpPr>
          <p:cNvPr id="164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defaultRowFetchSize</a:t>
            </a: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</a:t>
            </a: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</a:t>
            </a: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24367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80000" y="1345440"/>
            <a:ext cx="11277120" cy="410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81110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Default is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varchar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, which tells the server that strings are actually strings</a:t>
            </a:r>
          </a:p>
          <a:p>
            <a:pPr marL="381110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You can use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stringtype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=‘unspecified’</a:t>
            </a:r>
          </a:p>
          <a:p>
            <a:pPr marL="838310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Useful if you have an existing application that uses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setString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(‘1234’) to set an integer column.</a:t>
            </a:r>
          </a:p>
          <a:p>
            <a:pPr marL="838310" lvl="1" indent="-380630">
              <a:buClr>
                <a:srgbClr val="33928A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Server will attempt to cast the string to the appropriate type. </a:t>
            </a:r>
          </a:p>
        </p:txBody>
      </p:sp>
      <p:sp>
        <p:nvSpPr>
          <p:cNvPr id="164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stringtype</a:t>
            </a: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</a:t>
            </a: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varchar|unspecified</a:t>
            </a: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31934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89120" y="1345440"/>
            <a:ext cx="1078800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55600" lvl="1" indent="-355600">
              <a:lnSpc>
                <a:spcPct val="80000"/>
              </a:lnSpc>
              <a:buClr>
                <a:srgbClr val="008000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sets the application name</a:t>
            </a:r>
          </a:p>
          <a:p>
            <a:pPr marL="355600" lvl="1" indent="-355600">
              <a:lnSpc>
                <a:spcPct val="80000"/>
              </a:lnSpc>
              <a:buClr>
                <a:srgbClr val="008000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Servers version 9.0 and greater</a:t>
            </a:r>
          </a:p>
          <a:p>
            <a:pPr marL="355600" lvl="1" indent="-355600">
              <a:lnSpc>
                <a:spcPct val="80000"/>
              </a:lnSpc>
              <a:buClr>
                <a:srgbClr val="008000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Useful for logging and seeing which connections are yours in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pg_stat_activity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, etc.</a:t>
            </a:r>
          </a:p>
          <a:p>
            <a:pPr marL="3505170" lvl="6" indent="-609585">
              <a:lnSpc>
                <a:spcPct val="80000"/>
              </a:lnSpc>
              <a:buFont typeface="Arial"/>
              <a:buChar char="•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ApplicationName</a:t>
            </a: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=String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41282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55600" lvl="1" indent="-3556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The default is false</a:t>
            </a:r>
          </a:p>
          <a:p>
            <a:pPr marL="355600" lvl="1" indent="-3556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True sends </a:t>
            </a:r>
            <a:r>
              <a:rPr lang="en-US" sz="1900" b="1" dirty="0"/>
              <a:t>SET SESSION CHARACTERISTICS AS TRANSACTION READ ONLY </a:t>
            </a:r>
            <a:r>
              <a:rPr lang="en-US" sz="3700" dirty="0"/>
              <a:t>to the server.</a:t>
            </a:r>
          </a:p>
          <a:p>
            <a:pPr marL="355600" lvl="1" indent="-3556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This blocks any writes to persistent tables, interestingly you can still write to a temporary table.</a:t>
            </a:r>
          </a:p>
          <a:p>
            <a:pPr marL="1219170" lvl="1" indent="-609585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readOnly</a:t>
            </a: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</a:t>
            </a: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boolean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9072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55600" lvl="1" indent="-3556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columnSanitizer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folds column names to lower case.</a:t>
            </a:r>
          </a:p>
          <a:p>
            <a:pPr marL="355600" lvl="1" indent="-3556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Column names like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FirstName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become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firstname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.</a:t>
            </a:r>
          </a:p>
          <a:p>
            <a:pPr marL="355600" lvl="1" indent="-3556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Resultset.getInt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(“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firstname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”)</a:t>
            </a:r>
          </a:p>
          <a:p>
            <a:pPr marL="355600" lvl="1" indent="-3556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default is to sanitize names</a:t>
            </a:r>
          </a:p>
          <a:p>
            <a:pPr lvl="1">
              <a:lnSpc>
                <a:spcPct val="80000"/>
              </a:lnSpc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lvl="1">
              <a:lnSpc>
                <a:spcPct val="80000"/>
              </a:lnSpc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1219170" lvl="1" indent="-609585">
              <a:lnSpc>
                <a:spcPct val="80000"/>
              </a:lnSpc>
              <a:buFont typeface="Arial"/>
              <a:buChar char="•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disableColumnSanitizer</a:t>
            </a: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</a:t>
            </a: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boolean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1533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55600" lvl="1" indent="-355600" defTabSz="-10160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Currently there are only 2 use cases</a:t>
            </a:r>
          </a:p>
          <a:p>
            <a:pPr marL="355600" lvl="2" indent="-355600" defTabSz="-10160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9.0 which will enable </a:t>
            </a:r>
          </a:p>
          <a:p>
            <a:pPr marL="355600" lvl="3" indent="-355600" defTabSz="-10160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ApplicationName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ApplicationName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(defaults to PostgreSQL JDBC Driver)</a:t>
            </a:r>
          </a:p>
          <a:p>
            <a:pPr marL="355600" lvl="3" indent="-355600" defTabSz="-10160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sets extra float digits to 3</a:t>
            </a:r>
          </a:p>
          <a:p>
            <a:pPr marL="355600" lvl="2" indent="-355600" defTabSz="-10160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9.4 necessary for replication connections</a:t>
            </a:r>
          </a:p>
          <a:p>
            <a:pPr lvl="1">
              <a:lnSpc>
                <a:spcPct val="80000"/>
              </a:lnSpc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1219170" lvl="1" indent="-609585">
              <a:lnSpc>
                <a:spcPct val="80000"/>
              </a:lnSpc>
              <a:buFont typeface="Arial"/>
              <a:buChar char="•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assumeMinServerVersion</a:t>
            </a: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=String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922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55600" lvl="1" indent="-3556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by default the current schema will be “public”</a:t>
            </a:r>
          </a:p>
          <a:p>
            <a:pPr marL="355600" lvl="1" indent="-3556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If you want to refer to a table in a different schema it would have to be specified by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schema.table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55600" lvl="1" indent="-3556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If you set this connection property to “audit” for example  instead of “select * from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audit.log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” you could use select * from log;  </a:t>
            </a:r>
          </a:p>
        </p:txBody>
      </p:sp>
      <p:sp>
        <p:nvSpPr>
          <p:cNvPr id="167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currentSchema</a:t>
            </a: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</a:t>
            </a: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someschema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886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55600" lvl="1" indent="-355600">
              <a:lnSpc>
                <a:spcPct val="80000"/>
              </a:lnSpc>
              <a:buClr>
                <a:schemeClr val="accent6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Enables the driver to optimize batch inserts by changing multiple insert statements into one insert statement.</a:t>
            </a:r>
          </a:p>
          <a:p>
            <a:pPr marL="355600" lvl="1" indent="-355600">
              <a:lnSpc>
                <a:spcPct val="80000"/>
              </a:lnSpc>
              <a:buClr>
                <a:schemeClr val="accent6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insert into tab1 values (1,2,3);</a:t>
            </a:r>
          </a:p>
          <a:p>
            <a:pPr marL="355600" lvl="1" indent="-355600">
              <a:lnSpc>
                <a:spcPct val="80000"/>
              </a:lnSpc>
              <a:buClr>
                <a:schemeClr val="accent6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insert into tab1 values (4,5,6);</a:t>
            </a:r>
          </a:p>
          <a:p>
            <a:pPr marL="355600" lvl="1" indent="-355600">
              <a:lnSpc>
                <a:spcPct val="80000"/>
              </a:lnSpc>
              <a:buClr>
                <a:schemeClr val="accent6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Rewritten as “insert into tab1 values (1,2,3), ..(4,5,6)</a:t>
            </a:r>
          </a:p>
          <a:p>
            <a:pPr marL="1219170" lvl="1" indent="-609585">
              <a:lnSpc>
                <a:spcPct val="80000"/>
              </a:lnSpc>
              <a:buClr>
                <a:schemeClr val="accent6"/>
              </a:buClr>
              <a:buFont typeface="Arial"/>
              <a:buChar char="•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1219170" lvl="1" indent="-609585">
              <a:lnSpc>
                <a:spcPct val="80000"/>
              </a:lnSpc>
              <a:buFont typeface="Arial"/>
              <a:buChar char="•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05247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reWriteBatchedInserts</a:t>
            </a: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=true	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75276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Introduction</a:t>
            </a:r>
            <a:endParaRPr lang="en-US" sz="6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7"/>
            <a:ext cx="10940102" cy="4608901"/>
          </a:xfrm>
        </p:spPr>
        <p:txBody>
          <a:bodyPr>
            <a:noAutofit/>
          </a:bodyPr>
          <a:lstStyle/>
          <a:p>
            <a:pPr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Dave Cramer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Maintainer for the JDBC driver since 1999</a:t>
            </a:r>
          </a:p>
          <a:p>
            <a:pPr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There are many options for connecting</a:t>
            </a:r>
          </a:p>
          <a:p>
            <a:pPr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Many of them I didn’t totally understand</a:t>
            </a:r>
          </a:p>
          <a:p>
            <a:pPr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This talk hopes to unveil some of the more interesting ones</a:t>
            </a:r>
          </a:p>
          <a:p>
            <a:pPr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And explain how they work</a:t>
            </a:r>
            <a:r>
              <a:rPr lang="en-US" sz="36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99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55600" lvl="1" indent="-3556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True tells the backend to go into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walsender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mode</a:t>
            </a:r>
          </a:p>
          <a:p>
            <a:pPr marL="355600" lvl="1" indent="-3556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Setting to database enables logical replication for that database</a:t>
            </a:r>
          </a:p>
          <a:p>
            <a:pPr marL="355600" lvl="1" indent="-3556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Simple query mode, subset of commands</a:t>
            </a:r>
          </a:p>
          <a:p>
            <a:pPr marL="355600" lvl="1" indent="-355600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Must be accompanied by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assumMinServerVersion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=“9.4” and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preferQueryMode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=“simple”</a:t>
            </a:r>
          </a:p>
          <a:p>
            <a:pPr marL="1219170" lvl="1" indent="-609585">
              <a:lnSpc>
                <a:spcPct val="80000"/>
              </a:lnSpc>
              <a:buFont typeface="Arial"/>
              <a:buChar char="•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1219170" lvl="1" indent="-609585">
              <a:lnSpc>
                <a:spcPct val="80000"/>
              </a:lnSpc>
              <a:buFont typeface="Arial"/>
              <a:buChar char="•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1219170" lvl="1" indent="-609585">
              <a:lnSpc>
                <a:spcPct val="80000"/>
              </a:lnSpc>
              <a:buFont typeface="Arial"/>
              <a:buChar char="•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05247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replication=false, true, database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509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80000" y="1345440"/>
            <a:ext cx="11277120" cy="2831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setFetchSize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rewriteBatchInserts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 tricks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80000" y="1345440"/>
            <a:ext cx="11277120" cy="849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Fetch a large amount of data with different fetch sizes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 </a:t>
            </a: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FetchSize</a:t>
            </a: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performance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744960" y="2194560"/>
            <a:ext cx="9809760" cy="41700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9997" tIns="59999" rIns="119997" bIns="59999"/>
          <a:lstStyle/>
          <a:p>
            <a:r>
              <a:rPr lang="en-US" sz="1400" b="1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public static final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String </a:t>
            </a:r>
            <a:r>
              <a:rPr lang="en-US" sz="1400" b="1" i="1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QUERY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= </a:t>
            </a:r>
            <a:r>
              <a:rPr lang="en-US" sz="1400" b="1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"SELECT t FROM number"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;
</a:t>
            </a:r>
            <a:r>
              <a:rPr lang="en-US" sz="1400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@Benchmark
</a:t>
            </a:r>
            <a:r>
              <a:rPr lang="en-US" sz="1400" b="1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public void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test(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Blackhole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blackhole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PgStatStatements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pgStatStatements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 </a:t>
            </a:r>
            <a:r>
              <a:rPr lang="en-US" sz="1400" b="1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throws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SQLException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{
   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pgStatStatements.setTestName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QueryBenchmarks.</a:t>
            </a:r>
            <a:r>
              <a:rPr lang="en-US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JMHTestNameFromClass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(_6_String_NoAutocommit.</a:t>
            </a:r>
            <a:r>
              <a:rPr lang="en-US" sz="1400" b="1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class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));
   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QueryUtil.</a:t>
            </a:r>
            <a:r>
              <a:rPr lang="en-US" sz="14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executeProcessQueryNoAutocommit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400" b="1" i="1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QUERY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resultSet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-&gt; {
            </a:t>
            </a:r>
            <a:r>
              <a:rPr lang="en-US" sz="1400" b="1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while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resultSet.next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()) {
                </a:t>
            </a:r>
            <a:r>
              <a:rPr lang="en-US" sz="1400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blackhole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.consume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resultSet.getString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4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1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));
            }
    });
}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400" i="1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// Used to fetch rows in batches from the db. Will only work if the connection does not use </a:t>
            </a:r>
            <a:r>
              <a:rPr lang="en-US" sz="1400" i="1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AutoCommit</a:t>
            </a:r>
            <a:r>
              <a:rPr lang="en-US" sz="1400" i="1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
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PGProperty.</a:t>
            </a:r>
            <a:r>
              <a:rPr lang="en-US" sz="1400" b="1" i="1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DEFAULT_ROW_FETCH_SIZE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.set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(properties, </a:t>
            </a:r>
            <a:r>
              <a:rPr lang="en-US" sz="1400" b="1" i="1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FETCH_SIZE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);</a:t>
            </a:r>
            <a:r>
              <a:rPr lang="en-US" sz="1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
</a:t>
            </a:r>
            <a:endParaRPr lang="en-US" sz="1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5786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 it takes to fetch 1M rows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44825558"/>
              </p:ext>
            </p:extLst>
          </p:nvPr>
        </p:nvGraphicFramePr>
        <p:xfrm>
          <a:off x="489120" y="1511929"/>
          <a:ext cx="10998595" cy="4332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1735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insertExecute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this is the slowest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insertBatch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this would be ideal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into foo (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i,j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(1,’one’), (2,’two’) </a:t>
            </a:r>
            <a:r>
              <a:rPr lang="mr-IN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. (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n,’n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’) hand rolled code 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Copy into foo from 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stdin</a:t>
            </a:r>
            <a:r>
              <a:rPr lang="mr-IN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are the options for inserting lots of data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Java 1.8_60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Core i7 2.8GHz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PostgreSQL 9.6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u="sng" spc="-1" dirty="0">
                <a:solidFill>
                  <a:srgbClr val="3EA7BC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  <a:hlinkClick r:id="rId3"/>
              </a:rPr>
              <a:t>https://github.com/pgjdbc/pgjdbc/tree/master/ubenchmark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table 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batch_perf_test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(a int4, b 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varchar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(100), c int4)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Table "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public.batch_perf_test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”</a:t>
            </a:r>
          </a:p>
          <a:p>
            <a:pPr>
              <a:lnSpc>
                <a:spcPct val="70000"/>
              </a:lnSpc>
            </a:pP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Column |          Type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--------+-----------------------------------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a      | integer                 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b      | character varying(100) 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c      | integer                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JDBC micro benchmark suite	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80000" y="1330141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Insert into 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a,b,c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(?,?,?)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N rows 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executeBatch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Normal mode this executes N inserts, not any faster than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Looping over N inserts without batch mode</a:t>
            </a:r>
          </a:p>
        </p:txBody>
      </p:sp>
      <p:sp>
        <p:nvSpPr>
          <p:cNvPr id="207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Batch 1 row at a time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Insert into 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a,b,c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(?,?,?), (?,?,?), (?,?,?), (?,?,?)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N/ 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rows_at_a_time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rows 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executeBatch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Given 1000 (N) rows if we insert them 100(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rows_at_a_time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, end up inserting 10 rows 100 wide 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More data inserted per statement, less statements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Batch N </a:t>
            </a: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rows_at_a_time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Insert into 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a,b,c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(?,?,?)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N rows 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executeBatch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Same as  last slide except we set the connection parameter 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insertRewrite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=true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As of version 1209 this is has been enabled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Same as 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insert into foo (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i,j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) values (1,’one’), (2,’two’) </a:t>
            </a:r>
            <a:r>
              <a:rPr lang="mr-IN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. (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n,’n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’)  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except the driver does it for you.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Batch with </a:t>
            </a: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insertRewrite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80000" y="1297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Loop over the rows creating the input string in memory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Build a string in memory which looks like 0\ts0\t0\n1\ts1\t1\n….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string will end up being 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nrows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/ 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rows_at_a_time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long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Use the copy API to copy this into the table 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Copy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Connecting to the driver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Connection options that change the 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behaviour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Performance tips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Logical Decoding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Results</a:t>
            </a:r>
            <a:r>
              <a:rPr lang="en-US" sz="4300" spc="-1" dirty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endParaRPr lang="en-US" sz="43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" name="Content Placeholder 2"/>
          <p:cNvGraphicFramePr/>
          <p:nvPr/>
        </p:nvGraphicFramePr>
        <p:xfrm>
          <a:off x="489120" y="1432800"/>
          <a:ext cx="11213760" cy="4510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Conclusion
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489120" y="1432800"/>
            <a:ext cx="1121376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Compared to batch inserts, plain inserts are very slow for large amounts of data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Open connection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 statement ‘select * from foo where id=?’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preparedStatment.executeQuery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()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preparedStatement.close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() 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Close Connection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Without a pool connection creation is a heavyweight operation. PostgreSQL uses processes so each connection is a process 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Does not take advantage of caching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not to use JDBC (unfortunately typical)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Open connection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 statement ‘select * from foo where id=?’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By default after 5 executions will create a named statement PARSE S_1 as ‘select * from foo where id=?’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Multiple </a:t>
            </a:r>
            <a:r>
              <a:rPr lang="en-US" sz="32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preparedStatment.executeQuery</a:t>
            </a: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() BIND/EXEC instead of PARSE/BIND/EXEC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Never close the statement if possible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Better solution	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Client side query cache only works in 9.4.1203 and up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 not use generated queries, as they generate new server side prepared statement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Things like 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executeUpdate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lang="en-US" sz="2800" b="1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'insert into foo (</a:t>
            </a:r>
            <a:r>
              <a:rPr lang="en-US" sz="2800" b="1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i,l,f,d</a:t>
            </a:r>
            <a:r>
              <a:rPr lang="en-US" sz="2800" b="1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(1,2,3,4)'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will never use a named statement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 not change the type of a parameter as this leads to DEALLOCATE/PREPARE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Pstmt.setInt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(1,1)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Pstmt.setNull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(1,Types.VARCHAR) this will cause the prepared statement to be 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deallocated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 cache best practices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80">
              <a:buClr>
                <a:srgbClr val="33928A"/>
              </a:buClr>
            </a:pPr>
            <a:r>
              <a:rPr lang="en-US" sz="16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Server Prepare activated after 5 executions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There is a configuration parameter called 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prepareThreshold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(default 5)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PGStatement.isUseServerPrepare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() can be used to check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5 executions of the same prepared statement we change from unnamed statements to named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Named statements will use binary mode where possible; 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binary mode is faster when we have to parse things like timestamps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Named statements are only parsed once on the server then bind/execute operations on the server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Less obvious issues	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If we don’t use a fetch size we will read the entire response into memory then process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Optimizing the data sent at one time reduces memory usage and GC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Only works within a transaction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Make sure fetch size is above 100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If you have a lot of data this is really the only way to read it in without an Out Of Memory Exception</a:t>
            </a: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setFetchSize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Logical Replication Overview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489120" y="1432800"/>
            <a:ext cx="1121376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80">
              <a:buClr>
                <a:srgbClr val="33928A"/>
              </a:buClr>
            </a:pPr>
            <a:endParaRPr lang="en-US" sz="32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Reads the WAL logs and outputs them in any format you want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changes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Send confirmation of changes read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GOTO read more changes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3007" y="6815316"/>
            <a:ext cx="246215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32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Logical Replication High level Steps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489120" y="1432800"/>
            <a:ext cx="1121376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replication connection 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logical replication slot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changes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Send confirmation of changes read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32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GOTO read more changes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  <p:extLst>
      <p:ext uri="{BB962C8B-B14F-4D97-AF65-F5344CB8AC3E}">
        <p14:creationId xmlns:p14="http://schemas.microsoft.com/office/powerpoint/2010/main" val="34221816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Replication Connection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795713" y="1064184"/>
            <a:ext cx="10481983" cy="5116813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String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url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= "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jdbc:postgresql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://localhost:5432/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postgres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";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Properties props = new Properties();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PGProperty.USER.set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postgres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");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PGProperty.PASSWORD.set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postgres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");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24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PGProperty.ASSUME_MIN_SERVER_VERSION.set</a:t>
            </a:r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"9.4");</a:t>
            </a:r>
            <a:endParaRPr lang="en-US" sz="24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24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PGProperty.REPLICATION.set</a:t>
            </a:r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"database");</a:t>
            </a:r>
            <a:endParaRPr lang="en-US" sz="24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24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PGProperty.PREFER_QUERY_MODE.set</a:t>
            </a:r>
            <a:r>
              <a:rPr lang="en-US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"simple");</a:t>
            </a:r>
            <a:endParaRPr lang="en-US" sz="24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Connection con =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DriverManager.getConnection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url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, props);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PGConnection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replConnection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=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con.unwrap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PGConnection.class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);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103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90400" y="4064160"/>
            <a:ext cx="8274056" cy="67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4800" b="1" spc="-1" dirty="0">
                <a:solidFill>
                  <a:srgbClr val="F16F3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Connecting to the server</a:t>
            </a:r>
            <a:endParaRPr lang="en-US" sz="43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Logical Replication Slot	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609599" y="1413527"/>
            <a:ext cx="10606887" cy="4935764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/>
          <a:lstStyle/>
          <a:p>
            <a:r>
              <a:rPr lang="en-US" sz="2800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String </a:t>
            </a:r>
            <a:r>
              <a:rPr lang="en-US" sz="2800" spc="-1" dirty="0" err="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outputPlugin</a:t>
            </a:r>
            <a:r>
              <a:rPr lang="en-US" sz="2800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=  ‘</a:t>
            </a:r>
            <a:r>
              <a:rPr lang="en-US" sz="2800" spc="-1" dirty="0" err="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test_decode</a:t>
            </a:r>
            <a:r>
              <a:rPr lang="en-US" sz="2800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’;</a:t>
            </a:r>
          </a:p>
          <a:p>
            <a:r>
              <a:rPr lang="en-US" sz="2800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try</a:t>
            </a:r>
            <a:r>
              <a:rPr lang="en-US" sz="2800" b="1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=
             </a:t>
            </a:r>
            <a:r>
              <a:rPr lang="en-US" sz="2800" b="1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connection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.prepareStatement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2800" b="1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"SELECT </a:t>
            </a:r>
            <a:r>
              <a:rPr lang="en-US" sz="2800" i="1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*</a:t>
            </a:r>
            <a:r>
              <a:rPr lang="en-US" sz="2800" b="1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FROM </a:t>
            </a:r>
            <a:r>
              <a:rPr lang="en-US" sz="2800" b="1" spc="-1" dirty="0" err="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pg_create_logical_replication_slot</a:t>
            </a:r>
            <a:r>
              <a:rPr lang="en-US" sz="2800" b="1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(?, ?)"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))
{
   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preparedStatement.setString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28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1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slotName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);
   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preparedStatement.setString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28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2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outputPlugin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);
   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preparedStatement.executeQuery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())
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
}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3296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replication stream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609600" y="1444125"/>
            <a:ext cx="10363200" cy="5042861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/>
          <a:lstStyle/>
          <a:p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PGReplicationStream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stream =
       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pgConnection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
           .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getReplicationAPI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
           .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replicationStream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
           .logical()
           .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withSlotName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2800" b="1" i="1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SLOT_NAME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
           .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withStartPosition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lsn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
           .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withSlotOption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2800" b="1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"include-</a:t>
            </a:r>
            <a:r>
              <a:rPr lang="en-US" sz="2800" b="1" spc="-1" dirty="0" err="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xids</a:t>
            </a:r>
            <a:r>
              <a:rPr lang="en-US" sz="2800" b="1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"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2800" b="1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true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
                .start();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470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Changes from database	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609600" y="1315756"/>
            <a:ext cx="10363200" cy="4972338"/>
          </a:xfrm>
          <a:prstGeom prst="rect">
            <a:avLst/>
          </a:prstGeom>
          <a:noFill/>
          <a:ln>
            <a:noFill/>
          </a:ln>
        </p:spPr>
        <p:txBody>
          <a:bodyPr lIns="119997" tIns="59999" rIns="119997" bIns="59999"/>
          <a:lstStyle/>
          <a:p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while (true) {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//non blocking receive message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ByteBuffer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msg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=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stream.readPending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();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if 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msg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== null) {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 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TimeUnit.MILLISECONDS.sleep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(10L);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  continue;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}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offset =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msg.arrayOffset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();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byte[] source =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msg.array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();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length =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source.length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- offset;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System.out.println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(new String(source, offset, length));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//feedback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stream.setAppliedLSN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stream.getLastReceiveLSN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());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stream.setFlushedLSN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stream.getLastReceiveLSN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());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}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2852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489120" y="433919"/>
            <a:ext cx="11213760" cy="16774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Live Demo</a:t>
            </a:r>
          </a:p>
          <a:p>
            <a:r>
              <a:rPr lang="en-US" sz="44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github.com:davecramer</a:t>
            </a:r>
            <a:r>
              <a:rPr lang="en-US" sz="44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/</a:t>
            </a:r>
            <a:r>
              <a:rPr lang="en-US" sz="44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LogicalDecode.git</a:t>
            </a:r>
            <a:endParaRPr lang="en-US" sz="44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232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4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Credit where credit is due: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4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Much of the optimization work on the driver was done by Vladimir </a:t>
            </a:r>
            <a:r>
              <a:rPr lang="en-US" sz="24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Sitnikov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4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Rewriting batch statements thanks to Jeremy Whiting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4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Replication support was provided by Vladimir </a:t>
            </a:r>
            <a:r>
              <a:rPr lang="en-US" sz="24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Gordiychuk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4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Questions ?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https://</a:t>
            </a: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github.com</a:t>
            </a: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</a:t>
            </a: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pgjdbc</a:t>
            </a: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</a:t>
            </a:r>
            <a:r>
              <a:rPr lang="en-US" sz="4300" spc="-1" dirty="0" err="1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pgjdbc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Helvetica Neue" charset="0"/>
                <a:ea typeface="Helvetica Neue" charset="0"/>
                <a:cs typeface="Helvetica Neue" charset="0"/>
              </a:rPr>
              <a:t>Crunchy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06" y="1629567"/>
            <a:ext cx="10940102" cy="275476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dirty="0">
                <a:latin typeface="Helvetica Neue" charset="0"/>
                <a:ea typeface="Helvetica Neue" charset="0"/>
                <a:cs typeface="Helvetica Neue" charset="0"/>
              </a:rPr>
              <a:t>We Are Hiring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7311" y="5147144"/>
            <a:ext cx="8311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Helvetica Neue" charset="0"/>
                <a:ea typeface="Helvetica Neue" charset="0"/>
                <a:cs typeface="Helvetica Neue" charset="0"/>
              </a:rPr>
              <a:t>Powering Innovation With The World’s Most Advanced Open Source Database </a:t>
            </a:r>
          </a:p>
        </p:txBody>
      </p:sp>
    </p:spTree>
    <p:extLst>
      <p:ext uri="{BB962C8B-B14F-4D97-AF65-F5344CB8AC3E}">
        <p14:creationId xmlns:p14="http://schemas.microsoft.com/office/powerpoint/2010/main" val="30447654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3990" y="3613541"/>
            <a:ext cx="466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Dave Cramer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dave.cramer@crunchydata.ca</a:t>
            </a:r>
            <a:endParaRPr lang="en-US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5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63341" y="15038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609585" indent="-609585"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PG_DBNAME</a:t>
            </a:r>
          </a:p>
          <a:p>
            <a:pPr marL="609585" indent="-609585"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PG_DBHOST</a:t>
            </a:r>
          </a:p>
          <a:p>
            <a:pPr marL="609585" indent="-609585"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PG_DBPORT</a:t>
            </a:r>
          </a:p>
          <a:p>
            <a:pPr marL="609585" indent="-609585"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USER</a:t>
            </a:r>
          </a:p>
          <a:p>
            <a:pPr marL="609585" indent="-609585"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PASSWORD</a:t>
            </a:r>
          </a:p>
          <a:p>
            <a:pPr marL="609585" indent="-609585">
              <a:buFont typeface="Arial"/>
              <a:buChar char="•"/>
            </a:pPr>
            <a:endParaRPr lang="en-US" sz="21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r>
              <a:rPr lang="en-US" sz="21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These can be used in the following manner</a:t>
            </a:r>
          </a:p>
          <a:p>
            <a:pPr>
              <a:lnSpc>
                <a:spcPct val="100000"/>
              </a:lnSpc>
            </a:pPr>
            <a:endParaRPr lang="en-US" sz="21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r>
              <a:rPr lang="en-US" sz="2100" dirty="0"/>
              <a:t>Properties props = </a:t>
            </a:r>
            <a:r>
              <a:rPr lang="en-US" sz="2100" b="1" dirty="0"/>
              <a:t>new </a:t>
            </a:r>
            <a:r>
              <a:rPr lang="en-US" sz="2100" dirty="0"/>
              <a:t>Properties();</a:t>
            </a:r>
            <a:br>
              <a:rPr lang="en-US" sz="2100" dirty="0"/>
            </a:br>
            <a:r>
              <a:rPr lang="en-US" sz="2100" dirty="0" err="1"/>
              <a:t>props.setProperty</a:t>
            </a:r>
            <a:r>
              <a:rPr lang="en-US" sz="2100" dirty="0"/>
              <a:t>(</a:t>
            </a:r>
            <a:r>
              <a:rPr lang="en-US" sz="2100" dirty="0" err="1"/>
              <a:t>PGProperty.</a:t>
            </a:r>
            <a:r>
              <a:rPr lang="en-US" sz="2100" b="1" i="1" dirty="0" err="1"/>
              <a:t>PG_DBNAME</a:t>
            </a:r>
            <a:r>
              <a:rPr lang="en-US" sz="2100" dirty="0" err="1"/>
              <a:t>.getName</a:t>
            </a:r>
            <a:r>
              <a:rPr lang="en-US" sz="2100" dirty="0"/>
              <a:t>(),</a:t>
            </a:r>
            <a:r>
              <a:rPr lang="en-US" sz="2100" b="1" dirty="0"/>
              <a:t>"test"</a:t>
            </a:r>
            <a:r>
              <a:rPr lang="en-US" sz="2100" dirty="0"/>
              <a:t>);</a:t>
            </a:r>
            <a:br>
              <a:rPr lang="en-US" sz="2100" dirty="0"/>
            </a:br>
            <a:r>
              <a:rPr lang="en-US" sz="2100" dirty="0" err="1"/>
              <a:t>props.setProperty</a:t>
            </a:r>
            <a:r>
              <a:rPr lang="en-US" sz="2100" dirty="0"/>
              <a:t>(</a:t>
            </a:r>
            <a:r>
              <a:rPr lang="en-US" sz="2100" dirty="0" err="1"/>
              <a:t>PGProperty.</a:t>
            </a:r>
            <a:r>
              <a:rPr lang="en-US" sz="2100" b="1" i="1" dirty="0" err="1"/>
              <a:t>PG_HOST</a:t>
            </a:r>
            <a:r>
              <a:rPr lang="en-US" sz="2100" dirty="0" err="1"/>
              <a:t>.getName</a:t>
            </a:r>
            <a:r>
              <a:rPr lang="en-US" sz="2100" dirty="0"/>
              <a:t>(),</a:t>
            </a:r>
            <a:r>
              <a:rPr lang="en-US" sz="2100" b="1" dirty="0"/>
              <a:t>"</a:t>
            </a:r>
            <a:r>
              <a:rPr lang="en-US" sz="2100" b="1" dirty="0" err="1"/>
              <a:t>localhost</a:t>
            </a:r>
            <a:r>
              <a:rPr lang="en-US" sz="2100" b="1" dirty="0"/>
              <a:t>"</a:t>
            </a:r>
            <a:r>
              <a:rPr lang="en-US" sz="2100" dirty="0"/>
              <a:t>);</a:t>
            </a:r>
            <a:br>
              <a:rPr lang="en-US" sz="2100" dirty="0"/>
            </a:br>
            <a:r>
              <a:rPr lang="en-US" sz="2100" dirty="0" err="1"/>
              <a:t>props.setProperty</a:t>
            </a:r>
            <a:r>
              <a:rPr lang="en-US" sz="2100" dirty="0"/>
              <a:t>(</a:t>
            </a:r>
            <a:r>
              <a:rPr lang="en-US" sz="2100" dirty="0" err="1"/>
              <a:t>PGProperty.</a:t>
            </a:r>
            <a:r>
              <a:rPr lang="en-US" sz="2100" b="1" i="1" dirty="0" err="1"/>
              <a:t>PG_PORT</a:t>
            </a:r>
            <a:r>
              <a:rPr lang="en-US" sz="2100" dirty="0" err="1"/>
              <a:t>.getName</a:t>
            </a:r>
            <a:r>
              <a:rPr lang="en-US" sz="2100" dirty="0"/>
              <a:t>(),</a:t>
            </a:r>
            <a:r>
              <a:rPr lang="en-US" sz="2100" b="1" dirty="0"/>
              <a:t>"5432"</a:t>
            </a:r>
            <a:r>
              <a:rPr lang="en-US" sz="2100" dirty="0"/>
              <a:t>);</a:t>
            </a:r>
            <a:br>
              <a:rPr lang="en-US" sz="2100" dirty="0"/>
            </a:br>
            <a:r>
              <a:rPr lang="en-US" sz="2100" dirty="0" err="1"/>
              <a:t>props.setProperty</a:t>
            </a:r>
            <a:r>
              <a:rPr lang="en-US" sz="2100" dirty="0"/>
              <a:t>(</a:t>
            </a:r>
            <a:r>
              <a:rPr lang="en-US" sz="2100" dirty="0" err="1"/>
              <a:t>PGProperty.</a:t>
            </a:r>
            <a:r>
              <a:rPr lang="en-US" sz="2100" b="1" i="1" dirty="0" err="1"/>
              <a:t>USER</a:t>
            </a:r>
            <a:r>
              <a:rPr lang="en-US" sz="2100" dirty="0" err="1"/>
              <a:t>.getName</a:t>
            </a:r>
            <a:r>
              <a:rPr lang="en-US" sz="2100" dirty="0"/>
              <a:t>(),</a:t>
            </a:r>
            <a:r>
              <a:rPr lang="en-US" sz="2100" b="1" dirty="0"/>
              <a:t>"</a:t>
            </a:r>
            <a:r>
              <a:rPr lang="en-US" sz="2100" b="1" dirty="0" err="1"/>
              <a:t>davec</a:t>
            </a:r>
            <a:r>
              <a:rPr lang="en-US" sz="2100" b="1" dirty="0"/>
              <a:t>"</a:t>
            </a:r>
            <a:r>
              <a:rPr lang="en-US" sz="2100" dirty="0"/>
              <a:t>);</a:t>
            </a:r>
            <a:br>
              <a:rPr lang="en-US" sz="2100" dirty="0"/>
            </a:br>
            <a:r>
              <a:rPr lang="en-US" sz="2100" dirty="0" err="1"/>
              <a:t>props.setProperty</a:t>
            </a:r>
            <a:r>
              <a:rPr lang="en-US" sz="2100" dirty="0"/>
              <a:t>(</a:t>
            </a:r>
            <a:r>
              <a:rPr lang="en-US" sz="2100" dirty="0" err="1"/>
              <a:t>PGProperty.</a:t>
            </a:r>
            <a:r>
              <a:rPr lang="en-US" sz="2100" b="1" i="1" dirty="0" err="1"/>
              <a:t>PASSWORD</a:t>
            </a:r>
            <a:r>
              <a:rPr lang="en-US" sz="2100" dirty="0" err="1"/>
              <a:t>.getName</a:t>
            </a:r>
            <a:r>
              <a:rPr lang="en-US" sz="2100" dirty="0"/>
              <a:t>(), </a:t>
            </a:r>
            <a:r>
              <a:rPr lang="en-US" sz="2100" b="1" dirty="0"/>
              <a:t>""</a:t>
            </a:r>
            <a:r>
              <a:rPr lang="en-US" sz="2100" dirty="0"/>
              <a:t>);</a:t>
            </a:r>
            <a:br>
              <a:rPr lang="en-US" sz="2100" dirty="0"/>
            </a:br>
            <a:r>
              <a:rPr lang="en-US" sz="2100" dirty="0"/>
              <a:t>Connection connection = </a:t>
            </a:r>
            <a:r>
              <a:rPr lang="en-US" sz="2100" dirty="0" err="1"/>
              <a:t>DriverManager.</a:t>
            </a:r>
            <a:r>
              <a:rPr lang="en-US" sz="2100" i="1" dirty="0" err="1"/>
              <a:t>getConnection</a:t>
            </a:r>
            <a:r>
              <a:rPr lang="en-US" sz="2100" dirty="0"/>
              <a:t>(</a:t>
            </a:r>
            <a:r>
              <a:rPr lang="en-US" sz="2100" b="1" dirty="0"/>
              <a:t>"</a:t>
            </a:r>
            <a:r>
              <a:rPr lang="en-US" sz="2100" b="1" dirty="0" err="1"/>
              <a:t>jdbc:postgresql</a:t>
            </a:r>
            <a:r>
              <a:rPr lang="en-US" sz="2100" b="1" dirty="0"/>
              <a:t>:”</a:t>
            </a:r>
            <a:r>
              <a:rPr lang="en-US" sz="2100" dirty="0"/>
              <a:t>, props);</a:t>
            </a:r>
            <a:br>
              <a:rPr lang="en-US" sz="2100" dirty="0"/>
            </a:br>
            <a:endParaRPr lang="en-US" sz="21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609585" indent="-609585">
              <a:buFont typeface="Arial"/>
              <a:buChar char="•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609585" indent="-609585">
              <a:buFont typeface="Arial"/>
              <a:buChar char="•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</a:rPr>
              <a:t>Connection Properties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65769" y="1345440"/>
            <a:ext cx="11277120" cy="49870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jdbc:postgresql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:</a:t>
            </a:r>
          </a:p>
          <a:p>
            <a:pPr marL="914377" lvl="1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Connects to 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localhost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, port 5432, database specified in user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jdbc:postgresql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://host/</a:t>
            </a:r>
          </a:p>
          <a:p>
            <a:pPr marL="914377" lvl="1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Connects to &lt;host&gt;, port 5432, and database specified in user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jdbc:postgresql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://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host:port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/</a:t>
            </a:r>
          </a:p>
          <a:p>
            <a:pPr marL="914377" lvl="1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Connects to &lt;host&gt;&lt;port&gt; and database specified in user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jdbc:postgresql:database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ea typeface="ＭＳ Ｐゴシック"/>
            </a:endParaRPr>
          </a:p>
          <a:p>
            <a:pPr marL="761992" lvl="1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Connects to 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localhost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port 5432 database “database”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jdbc:postgresql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://</a:t>
            </a: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host:port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/database</a:t>
            </a:r>
          </a:p>
          <a:p>
            <a:pPr marL="761992" lvl="1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Specify the host, port and database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endParaRPr lang="en-US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480">
              <a:buClr>
                <a:srgbClr val="33928A"/>
              </a:buClr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89120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</a:rPr>
              <a:t>URL options</a:t>
            </a:r>
          </a:p>
        </p:txBody>
      </p:sp>
    </p:spTree>
    <p:extLst>
      <p:ext uri="{BB962C8B-B14F-4D97-AF65-F5344CB8AC3E}">
        <p14:creationId xmlns:p14="http://schemas.microsoft.com/office/powerpoint/2010/main" val="33248874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40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jdbc:postgresql</a:t>
            </a:r>
            <a:r>
              <a:rPr lang="en-US" sz="40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://host1:port, host2:port/</a:t>
            </a:r>
            <a:r>
              <a:rPr lang="en-US" sz="40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database?targetType</a:t>
            </a:r>
            <a:r>
              <a:rPr lang="en-US" sz="40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=</a:t>
            </a:r>
            <a:r>
              <a:rPr lang="en-US" sz="40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primary|secondary|preferSecondary</a:t>
            </a:r>
            <a:endParaRPr lang="en-US" sz="40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40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Allows you to specify multiple servers for the driver to connect to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r>
              <a:rPr lang="en-US" sz="40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Provides a way to prefer a server type.</a:t>
            </a:r>
          </a:p>
          <a:p>
            <a:pPr marL="304792" indent="-304312">
              <a:buClr>
                <a:srgbClr val="33928A"/>
              </a:buClr>
              <a:buFont typeface="Wingdings" charset="2"/>
              <a:buChar char="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89120" y="416759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Connection fail over</a:t>
            </a:r>
          </a:p>
        </p:txBody>
      </p:sp>
    </p:spTree>
    <p:extLst>
      <p:ext uri="{BB962C8B-B14F-4D97-AF65-F5344CB8AC3E}">
        <p14:creationId xmlns:p14="http://schemas.microsoft.com/office/powerpoint/2010/main" val="3483603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80000" y="1345440"/>
            <a:ext cx="11277120" cy="451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5125" lvl="1" indent="-365125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targetServerType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=primary, secondary, 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preferSecondary</a:t>
            </a: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65125" lvl="2" indent="-365125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Observes if server allows writes to chose</a:t>
            </a:r>
          </a:p>
          <a:p>
            <a:pPr marL="365125" lvl="1" indent="-365125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loadBalanceHosts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</a:t>
            </a: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boolean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will randomly pick from suitable candidates</a:t>
            </a:r>
          </a:p>
          <a:p>
            <a:pPr marL="365125" lvl="1" indent="-365125">
              <a:lnSpc>
                <a:spcPct val="80000"/>
              </a:lnSpc>
              <a:buClr>
                <a:schemeClr val="accent5"/>
              </a:buClr>
              <a:buFont typeface="Arial"/>
              <a:buChar char="•"/>
            </a:pPr>
            <a:r>
              <a:rPr lang="en-US" sz="37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hostRecheckSeconds</a:t>
            </a:r>
            <a:r>
              <a:rPr lang="en-US" sz="37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=number of seconds between checking status (read or write) of hosts default is 10 seconds</a:t>
            </a:r>
          </a:p>
          <a:p>
            <a:pPr marL="1219170" lvl="1" indent="-609585">
              <a:lnSpc>
                <a:spcPct val="80000"/>
              </a:lnSpc>
              <a:buFont typeface="Arial"/>
              <a:buChar char="•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1219170" lvl="1" indent="-609585">
              <a:lnSpc>
                <a:spcPct val="80000"/>
              </a:lnSpc>
              <a:buFont typeface="Arial"/>
              <a:buChar char="•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1219170" lvl="1" indent="-609585">
              <a:lnSpc>
                <a:spcPct val="80000"/>
              </a:lnSpc>
              <a:buFont typeface="Arial"/>
              <a:buChar char="•"/>
            </a:pPr>
            <a:endParaRPr lang="en-US" sz="37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505247" y="433920"/>
            <a:ext cx="11213760" cy="61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43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Connection Failover tuning</a:t>
            </a:r>
            <a:endParaRPr lang="en-US" sz="43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0818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432FF"/>
      </a:hlink>
      <a:folHlink>
        <a:srgbClr val="7AF8CC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DejaVu Sans"/>
      <a:cs typeface="DejaVu Sans"/>
    </a:majorFont>
    <a:minorFont>
      <a:latin typeface="Arial"/>
      <a:ea typeface="DejaVu Sans"/>
      <a:cs typeface="DejaVu Sans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DejaVu Sans"/>
      <a:cs typeface="DejaVu Sans"/>
    </a:majorFont>
    <a:minorFont>
      <a:latin typeface="Arial"/>
      <a:ea typeface="DejaVu Sans"/>
      <a:cs typeface="DejaVu Sans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69434</TotalTime>
  <Words>3981</Words>
  <Application>Microsoft Macintosh PowerPoint</Application>
  <PresentationFormat>Widescreen</PresentationFormat>
  <Paragraphs>436</Paragraphs>
  <Slides>56</Slides>
  <Notes>47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Calibri</vt:lpstr>
      <vt:lpstr>Consolas</vt:lpstr>
      <vt:lpstr>DejaVu Sans Mono</vt:lpstr>
      <vt:lpstr>Helvetica Neue</vt:lpstr>
      <vt:lpstr>MetaNormalLF-Roman</vt:lpstr>
      <vt:lpstr>Times New Roman</vt:lpstr>
      <vt:lpstr>Trebuchet MS</vt:lpstr>
      <vt:lpstr>Verdana</vt:lpstr>
      <vt:lpstr>Wingdings</vt:lpstr>
      <vt:lpstr>Circuit</vt:lpstr>
      <vt:lpstr>JDBC TIPS AND TRICKS</vt:lpstr>
      <vt:lpstr>Crunchy Data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Crunchy Data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Juengst</dc:creator>
  <cp:lastModifiedBy>Dave Cramer</cp:lastModifiedBy>
  <cp:revision>486</cp:revision>
  <dcterms:created xsi:type="dcterms:W3CDTF">2016-05-16T14:49:04Z</dcterms:created>
  <dcterms:modified xsi:type="dcterms:W3CDTF">2020-01-23T15:29:22Z</dcterms:modified>
</cp:coreProperties>
</file>