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5"/>
  </p:notesMasterIdLst>
  <p:sldIdLst>
    <p:sldId id="256" r:id="rId2"/>
    <p:sldId id="257" r:id="rId3"/>
    <p:sldId id="277" r:id="rId4"/>
    <p:sldId id="27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rebuchet MS" panose="020B0703020202090204" pitchFamily="34" charset="0"/>
      <p:regular r:id="rId30"/>
      <p:bold r:id="rId31"/>
      <p:italic r:id="rId32"/>
      <p:boldItalic r:id="rId33"/>
    </p:embeddedFont>
    <p:embeddedFont>
      <p:font typeface="Verdana" panose="020B0604030504040204" pitchFamily="3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737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606060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Shape 18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Allow </a:t>
            </a:r>
            <a:r>
              <a:rPr lang="en-US" sz="145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lang="en-US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indexes on partitioned tables if the partition key guarantees uniqueness</a:t>
            </a:r>
            <a:endParaRPr sz="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Allow indexes on a partitioned table to be automatically created in any child partitions</a:t>
            </a:r>
            <a:endParaRPr sz="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8" name="Shape 20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Shape 23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Shape 24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Shape 26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Shape 27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900">
                <a:latin typeface="Verdana"/>
                <a:ea typeface="Verdana"/>
                <a:cs typeface="Verdana"/>
                <a:sym typeface="Verdana"/>
              </a:rPr>
              <a:t>When queries or updates access a large percentage of a single partition, performance can be improved by taking advantage of sequential scan of that partition instead of using an index and random access reads scattered across the whole table.</a:t>
            </a:r>
            <a:endParaRPr sz="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en-US" sz="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Query performance can be improved dramatically in certain situations, particularly when most of the heavily accessed rows of the table are in a single partition or a small number of partitions. The partitioning substitutes for leading columns of indexes, reducing index size and making it more likely that the heavily-used parts of the indexes fit in memory.</a:t>
            </a:r>
            <a:endParaRPr sz="9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900">
                <a:latin typeface="Verdana"/>
                <a:ea typeface="Verdana"/>
                <a:cs typeface="Verdana"/>
                <a:sym typeface="Verdana"/>
              </a:rPr>
              <a:t>The benefits will normally be worthwhile only when a table would otherwise be very large. The exact point at which a table will benefit from partitioning depends on the application, although a rule of thumb is that the size of the table should exceed the physical memory of the database server.</a:t>
            </a:r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they appear to be overlapping but are not.</a:t>
            </a:r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one correctly only scans the one table</a:t>
            </a:r>
            <a:endParaRPr/>
          </a:p>
        </p:txBody>
      </p:sp>
      <p:sp>
        <p:nvSpPr>
          <p:cNvPr id="152" name="Shape 15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one correctly doesn’t find anything</a:t>
            </a:r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list is ‘a’, ‘b’</a:t>
            </a: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-1588"/>
            <a:ext cx="12192000" cy="685958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26" name="Shape 26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Shape 29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Shape 30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0" b="0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5" name="Shape 35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6" name="Shape 36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Shape 38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0" b="0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39" name="Shape 39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0" b="0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Shape 40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0" b="0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1" name="Shape 41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0" b="0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4" name="Shape 44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0" b="0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0" b="0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7" name="Shape 47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Shape 48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0" b="0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49" name="Shape 49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Shape 50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0" b="0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1" name="Shape 51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Shape 52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0" b="0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3" name="Shape 5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Shape 54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Shape 55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Shape 56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0" b="0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7" name="Shape 57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0" b="0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58" name="Shape 58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0" b="0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Shape 59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0" b="0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0" name="Shape 60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0" b="0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Shape 61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0" b="0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0" b="0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3" name="Shape 6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Shape 64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0" b="0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Shape 65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0" b="0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Shape 66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0" b="0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Shape 68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Shape 69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0" b="0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Shape 70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Shape 71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Shape 72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0" b="0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Shape 7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0" b="0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Shape 74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Shape 75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0" b="0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Shape 77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0" b="0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0" b="0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9" name="Shape 79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0" b="0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Shape 80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  <a:defRPr sz="4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82" name="Shape 8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43541" y="5191474"/>
            <a:ext cx="5017008" cy="1502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4800"/>
              <a:buFont typeface="Trebuchet MS"/>
              <a:buNone/>
              <a:defRPr sz="4800" b="1" i="0" u="none" strike="noStrike" cap="none">
                <a:solidFill>
                  <a:srgbClr val="005A9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14" cy="434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/>
        </p:nvSpPr>
        <p:spPr>
          <a:xfrm>
            <a:off x="0" y="0"/>
            <a:ext cx="12192000" cy="68389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5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2" name="Shape 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2275" y="6115049"/>
            <a:ext cx="1401939" cy="631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04" name="Shape 104"/>
          <p:cNvSpPr txBox="1"/>
          <p:nvPr/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Shape 107"/>
          <p:cNvSpPr txBox="1"/>
          <p:nvPr/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l" rtl="0">
              <a:spcBef>
                <a:spcPts val="0"/>
              </a:spcBef>
              <a:buNone/>
              <a:defRPr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-14288" y="4763"/>
            <a:ext cx="257175" cy="6838950"/>
            <a:chOff x="-14288" y="4763"/>
            <a:chExt cx="257175" cy="6838950"/>
          </a:xfrm>
        </p:grpSpPr>
        <p:sp>
          <p:nvSpPr>
            <p:cNvPr id="11" name="Shape 11"/>
            <p:cNvSpPr/>
            <p:nvPr/>
          </p:nvSpPr>
          <p:spPr>
            <a:xfrm>
              <a:off x="114300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" name="Shape 14"/>
            <p:cNvCxnSpPr/>
            <p:nvPr/>
          </p:nvCxnSpPr>
          <p:spPr>
            <a:xfrm>
              <a:off x="-4763" y="9525"/>
              <a:ext cx="0" cy="0"/>
            </a:xfrm>
            <a:prstGeom prst="straightConnector1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 w="9525" cap="flat" cmpd="sng">
              <a:solidFill>
                <a:srgbClr val="FFFFFF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15" name="Shape 15"/>
            <p:cNvSpPr/>
            <p:nvPr/>
          </p:nvSpPr>
          <p:spPr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0" b="0"/>
              <a:pathLst>
                <a:path w="78" h="80" extrusionOk="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6" name="Shape 16"/>
            <p:cNvSpPr/>
            <p:nvPr/>
          </p:nvSpPr>
          <p:spPr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0" b="0"/>
              <a:pathLst>
                <a:path w="93" h="303" extrusionOk="0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7" name="Shape 17"/>
            <p:cNvSpPr/>
            <p:nvPr/>
          </p:nvSpPr>
          <p:spPr>
            <a:xfrm>
              <a:off x="133350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0" b="0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0" b="0"/>
              <a:pathLst>
                <a:path w="54" h="766" extrusionOk="0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B3FFFF"/>
                </a:gs>
              </a:gsLst>
              <a:lin ang="5400000" scaled="0"/>
            </a:gradFill>
            <a:ln>
              <a:noFill/>
            </a:ln>
          </p:spPr>
        </p:sp>
      </p:grp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100797" y="6084370"/>
            <a:ext cx="1893228" cy="65898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devel/static/release-11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steringpostgresql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ctrTitle"/>
          </p:nvPr>
        </p:nvSpPr>
        <p:spPr>
          <a:xfrm>
            <a:off x="1355699" y="551854"/>
            <a:ext cx="9725026" cy="173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Helvetica Neue"/>
              <a:buNone/>
            </a:pPr>
            <a:r>
              <a:rPr lang="en-US" sz="6000" b="1" i="0" u="none" strike="noStrike" cap="none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What’s new in pg11</a:t>
            </a:r>
            <a:endParaRPr sz="6000" b="1" i="0" u="none" strike="noStrike" cap="none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2629311" y="5255713"/>
            <a:ext cx="516093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Dave Cramer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February 2019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3637744" y="3128087"/>
            <a:ext cx="516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Presented to: Montreal </a:t>
            </a:r>
            <a:r>
              <a:rPr lang="en-US" sz="1800" b="1" dirty="0" err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Meetup</a:t>
            </a:r>
            <a:endParaRPr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Partitioning</a:t>
            </a:r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00" cy="434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Partition by list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create table cities( </a:t>
            </a:r>
            <a:endParaRPr/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city_id bigserial not null, </a:t>
            </a:r>
            <a:endParaRPr/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name text not null, </a:t>
            </a:r>
            <a:endParaRPr/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population bigint) </a:t>
            </a:r>
            <a:endParaRPr/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partition by list (left(lower(name), 1));</a:t>
            </a:r>
            <a:endParaRPr/>
          </a:p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create table cities_ab partition of cities  for values in (‘a’,’b’);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</a:t>
            </a:r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00" cy="434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explain select * from cities where name='boo';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           QUERY PLAN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-----------------------------------------------------------------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Append  (cost=0.00..23.38 rows=5 width=48)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-&gt;  Seq Scan on cities_ab  (cost=0.00..23.38 rows=5 width=48)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Filter: (name = 'boo'::text)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Finally what’s new in pg11</a:t>
            </a:r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00" cy="434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now have the ability to create a table partitioned using hash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table orders( </a:t>
            </a:r>
            <a:endParaRPr/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order_id bigint not null, </a:t>
            </a:r>
            <a:endParaRPr/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cust_id bigint not null, </a:t>
            </a:r>
            <a:endParaRPr/>
          </a:p>
          <a:p>
            <a:pPr marL="45720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status text)  </a:t>
            </a:r>
            <a:endParaRPr/>
          </a:p>
          <a:p>
            <a:pPr marL="45720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partition by hash (order_id);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Partitions</a:t>
            </a:r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00" cy="434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table orders_p1 partition of orders for values with (modulus 4, remainder 0);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table orders_p1 partition of orders for values with (modulus 4, remainder 2);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table orders_p1 partition of orders for values with (modulus 4, remainder 3);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table orders_p1 partition of orders for values with (modulus 4, remainder 4);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is essentially partitioned randomly.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 partition</a:t>
            </a:r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00" cy="434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we can now create default partitions in the event that the partition is not created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create table cities_partdef partition of cities default;</a:t>
            </a:r>
            <a:endParaRPr sz="1150">
              <a:highlight>
                <a:srgbClr val="F7F7F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rtl="0">
              <a:spcBef>
                <a:spcPts val="10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update moves rows</a:t>
            </a:r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00" cy="434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update statements will now move affected rows to the correct partition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improved partition elimination for selects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/>
              <a:t>support for primary key,foreign key indexes and triggers on partitioned tables</a:t>
            </a:r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Parallelism</a:t>
            </a:r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00" cy="434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there are many requirements for parallel queries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max_parallel_workers_per_gather &gt; 0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dynamic_shared_memory_type != none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general the query must be deterministic. 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functions must be marked PARALLEL SAFE (ie they must be guaranteed to return)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nested parallel queries are not allowed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/>
              <a:t>transaction isolation level not serializable</a:t>
            </a:r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Parallel Scans (all in 10)</a:t>
            </a:r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00" cy="434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sequence - the tables blocks will be divided by cooperating processes. They are handed out one at a time so still sequential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bitmap heap -  leader is chosen and the leader scans the index(es) and builds a bitmap of blocks that need to be scanned. These are distributed to the cooperating processes. So the heap scan is parallel, but the index scan is not.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/>
              <a:t>index or index-only scan, supported only for b-tree indexes. Processes take turns reading from the index. Results are returned sorted in order.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Parallel Joins</a:t>
            </a:r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00" cy="434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nested loop join - inner side is non parallel, then the outer tuples are looked up with cooperating processes.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merge join - inner side is non parallel, same as above outer tuples are looked up with cooperating processes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/>
              <a:t>hash join (new in pg11) without parallel the inner side is executed in full by every cooperating process. With parallel the work is divided</a:t>
            </a:r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JIT compilation</a:t>
            </a:r>
            <a:endParaRPr/>
          </a:p>
        </p:txBody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00" cy="434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is experimental and requires you to build postgresql “with-llvm” 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At this point only some of the SQL code will be JIT compiled.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/>
              <a:t>Substantial startup time (JIT) so useful for long running queries</a:t>
            </a:r>
            <a:endParaRPr/>
          </a:p>
        </p:txBody>
      </p:sp>
      <p:sp>
        <p:nvSpPr>
          <p:cNvPr id="244" name="Shape 244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A9B"/>
              </a:buClr>
              <a:buSzPts val="6000"/>
              <a:buFont typeface="Helvetica Neue"/>
              <a:buNone/>
            </a:pPr>
            <a:r>
              <a:rPr lang="en-US" sz="6000" b="1" i="0" u="none" strike="noStrike" cap="none">
                <a:solidFill>
                  <a:srgbClr val="005A9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Crunchy Data</a:t>
            </a:r>
            <a:endParaRPr sz="6000" b="1" i="0" u="none" strike="noStrike" cap="none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275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Leading provider of trusted open source PostgreSQL technology, support and training.</a:t>
            </a:r>
            <a:endParaRPr sz="36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Shape 124"/>
          <p:cNvSpPr txBox="1"/>
          <p:nvPr/>
        </p:nvSpPr>
        <p:spPr>
          <a:xfrm>
            <a:off x="1527311" y="5147144"/>
            <a:ext cx="8311244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Powering Innovation With The World’s Most Advanced Open Source Database </a:t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2569" y="3078480"/>
            <a:ext cx="5180729" cy="1894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stored procedures</a:t>
            </a:r>
            <a:endParaRPr/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00" cy="434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Now have real stored procedures 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transactions inside procedures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new CREATE PROCEDURE command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/>
              <a:t>executed with CALL procedure_name()</a:t>
            </a:r>
            <a:endParaRPr/>
          </a:p>
        </p:txBody>
      </p:sp>
      <p:sp>
        <p:nvSpPr>
          <p:cNvPr id="252" name="Shape 25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Channel binding for SCRAM auth</a:t>
            </a:r>
            <a:endParaRPr/>
          </a:p>
        </p:txBody>
      </p:sp>
      <p:sp>
        <p:nvSpPr>
          <p:cNvPr id="259" name="Shape 259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00" cy="434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as of pg10 we now have SCRAM authentication.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SCRAM is a protocol which enables password authentication in a way that is not susceptible to man in the middle, or replay attacks.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protocol is beyond scope for this talk,but briefly sends a number of messages which are all hashed using common hashing algorithms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/>
              <a:t>pg11 increases the security by adding channel binding. This feature enables the client and server to be confident that there is no man in the middle  </a:t>
            </a:r>
            <a:endParaRPr/>
          </a:p>
        </p:txBody>
      </p:sp>
      <p:sp>
        <p:nvSpPr>
          <p:cNvPr id="260" name="Shape 260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much, much more</a:t>
            </a:r>
            <a:endParaRPr/>
          </a:p>
        </p:txBody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00" cy="434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https://www.postgresql.org/docs/devel/static/release-11.html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Mastering PostgreSQL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https://masteringpostgresql.com/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1000"/>
              </a:spcBef>
              <a:spcAft>
                <a:spcPts val="600"/>
              </a:spcAft>
              <a:buNone/>
            </a:pPr>
            <a:r>
              <a:rPr lang="en-US"/>
              <a:t>You can use the code  kwpostgres2018 for a 15% discount.</a:t>
            </a:r>
            <a:endParaRPr/>
          </a:p>
        </p:txBody>
      </p:sp>
      <p:sp>
        <p:nvSpPr>
          <p:cNvPr id="268" name="Shape 268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 sz="36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3763990" y="3613541"/>
            <a:ext cx="466084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Dave Cramer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dave.cramer@crunchydata.ca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681A-9DAE-544D-B28D-21BB1893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B8B6D-509B-1C41-BBF7-05457B9BF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bit about PostgreSQL</a:t>
            </a:r>
          </a:p>
          <a:p>
            <a:r>
              <a:rPr lang="en-US" dirty="0"/>
              <a:t>PostgreSQL 11 features</a:t>
            </a:r>
          </a:p>
          <a:p>
            <a:r>
              <a:rPr lang="en-US" dirty="0"/>
              <a:t>Some PostgreSQL 12 possible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7D36B-113F-7848-81BC-82C77A470E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2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681A-9DAE-544D-B28D-21BB1893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PostgreSQL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B8B6D-509B-1C41-BBF7-05457B9BF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Millions of lines of code</a:t>
            </a:r>
          </a:p>
          <a:p>
            <a:r>
              <a:rPr lang="en-US" dirty="0"/>
              <a:t>Since 1995 approximately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7D36B-113F-7848-81BC-82C77A470E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71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5998" cy="98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6000"/>
            </a:pPr>
            <a:r>
              <a:rPr lang="en-US" sz="6000" dirty="0">
                <a:latin typeface="Helvetica Neue"/>
                <a:ea typeface="Helvetica Neue"/>
                <a:cs typeface="Helvetica Neue"/>
                <a:sym typeface="Helvetica Neue"/>
              </a:rPr>
              <a:t>Released </a:t>
            </a:r>
            <a:r>
              <a:rPr lang="en-US" b="0" dirty="0"/>
              <a:t>2018-10-18</a:t>
            </a:r>
            <a:endParaRPr sz="6000" b="1" i="0" u="none" strike="noStrike" cap="none" dirty="0">
              <a:solidFill>
                <a:srgbClr val="005A9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595406" y="1629567"/>
            <a:ext cx="10940102" cy="2754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The theme of this release is performance, larger data sets and ease of use</a:t>
            </a:r>
          </a:p>
          <a:p>
            <a:pPr marL="0" lvl="0" indent="0">
              <a:spcBef>
                <a:spcPts val="0"/>
              </a:spcBef>
              <a:buSzPts val="4500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Pg11.1 released </a:t>
            </a:r>
            <a:r>
              <a:rPr lang="en-US" dirty="0"/>
              <a:t>2018-10-18</a:t>
            </a:r>
            <a:endParaRPr sz="3600" b="0" i="0" u="none" strike="noStrike" cap="none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14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Partitioning</a:t>
            </a:r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"/>
          </p:nvPr>
        </p:nvSpPr>
        <p:spPr>
          <a:xfrm>
            <a:off x="755875" y="1329301"/>
            <a:ext cx="10238100" cy="4957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v10 added declarative partitioning, note you have to create the partitions manually.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partition by range</a:t>
            </a:r>
            <a:endParaRPr/>
          </a:p>
          <a:p>
            <a:pPr marL="457200" lvl="0" indent="-419100" rtl="0"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create table measurement(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city_id int not null, 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logdate date not null, 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peaktemp int, 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 unitsales int) 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      partition by range(logdate);</a:t>
            </a:r>
            <a:endParaRPr/>
          </a:p>
          <a:p>
            <a:pPr marL="0" lvl="0" indent="0" rtl="0">
              <a:spcBef>
                <a:spcPts val="10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Partitioning</a:t>
            </a:r>
            <a:endParaRPr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00" cy="434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CREATE TABLE measurement_y2006m02 </a:t>
            </a:r>
            <a:endParaRPr/>
          </a:p>
          <a:p>
            <a:pPr marL="91440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PARTITION OF measurement                                                                                                            FOR VALUES FROM ('2006-02-01') TO ('2006-03-01');</a:t>
            </a:r>
            <a:endParaRPr/>
          </a:p>
          <a:p>
            <a:pPr marL="457200" lvl="0" indent="-419100" rtl="0"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CREATE TABLE measurement_y2006m03 </a:t>
            </a:r>
            <a:endParaRPr/>
          </a:p>
          <a:p>
            <a:pPr marL="914400" lvl="0" indent="0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PARTITION OF measurement                                                                                                            FOR VALUES FROM ('2006-03-01') TO ('2006-04-01');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Explain</a:t>
            </a:r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00" cy="434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explain select * from measurement where logdate='2006-03-01';                                                                                                                                      QUERY PLAN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----------------------------------------------------------------------------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Append  (cost=0.00..33.12 rows=9 width=16)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-&gt;  Seq Scan on measurement_y2006m03  (cost=0.00..33.12 rows=9 width=16)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Filter: (logdate = '2006-03-01'::date)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>
            <a:spLocks noGrp="1"/>
          </p:cNvSpPr>
          <p:nvPr>
            <p:ph type="title"/>
          </p:nvPr>
        </p:nvSpPr>
        <p:spPr>
          <a:xfrm>
            <a:off x="370323" y="339604"/>
            <a:ext cx="9906000" cy="989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explain</a:t>
            </a:r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755867" y="1945819"/>
            <a:ext cx="10238100" cy="434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explain select * from measurement where logdate='2006-04-01';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        QUERY PLAN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-------------------------------------------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Result  (cost=0.00..0.00 rows=0 width=16)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One-Time Filter: false</a:t>
            </a:r>
            <a:endParaRPr/>
          </a:p>
          <a:p>
            <a:pPr marL="0" lvl="0" indent="0">
              <a:spcBef>
                <a:spcPts val="1000"/>
              </a:spcBef>
              <a:spcAft>
                <a:spcPts val="600"/>
              </a:spcAft>
              <a:buNone/>
            </a:pPr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sldNum" idx="12"/>
          </p:nvPr>
        </p:nvSpPr>
        <p:spPr>
          <a:xfrm>
            <a:off x="370323" y="6407242"/>
            <a:ext cx="771000" cy="365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ustom 1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0432FF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30856</TotalTime>
  <Words>1259</Words>
  <Application>Microsoft Macintosh PowerPoint</Application>
  <PresentationFormat>Widescreen</PresentationFormat>
  <Paragraphs>165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Helvetica Neue</vt:lpstr>
      <vt:lpstr>Trebuchet MS</vt:lpstr>
      <vt:lpstr>Calibri</vt:lpstr>
      <vt:lpstr>Arial</vt:lpstr>
      <vt:lpstr>Verdana</vt:lpstr>
      <vt:lpstr>Circuit</vt:lpstr>
      <vt:lpstr>What’s new in pg11</vt:lpstr>
      <vt:lpstr>Crunchy Data</vt:lpstr>
      <vt:lpstr>Agenda</vt:lpstr>
      <vt:lpstr>PostgreSQL</vt:lpstr>
      <vt:lpstr>Released 2018-10-18</vt:lpstr>
      <vt:lpstr>Partitioning</vt:lpstr>
      <vt:lpstr>Partitioning</vt:lpstr>
      <vt:lpstr>Explain</vt:lpstr>
      <vt:lpstr>More explain</vt:lpstr>
      <vt:lpstr>Partitioning</vt:lpstr>
      <vt:lpstr>explain</vt:lpstr>
      <vt:lpstr>Finally what’s new in pg11</vt:lpstr>
      <vt:lpstr>Hash Partitions</vt:lpstr>
      <vt:lpstr>Default partition</vt:lpstr>
      <vt:lpstr>update moves rows</vt:lpstr>
      <vt:lpstr>Parallelism</vt:lpstr>
      <vt:lpstr>Parallel Scans (all in 10)</vt:lpstr>
      <vt:lpstr>Parallel Joins</vt:lpstr>
      <vt:lpstr>JIT compilation</vt:lpstr>
      <vt:lpstr>SQL stored procedures</vt:lpstr>
      <vt:lpstr>Channel binding for SCRAM auth</vt:lpstr>
      <vt:lpstr>much, much more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in pg11</dc:title>
  <cp:lastModifiedBy>Dave Cramer</cp:lastModifiedBy>
  <cp:revision>9</cp:revision>
  <dcterms:modified xsi:type="dcterms:W3CDTF">2019-03-05T19:46:37Z</dcterms:modified>
</cp:coreProperties>
</file>