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6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22" r:id="rId11"/>
    <p:sldId id="265" r:id="rId12"/>
    <p:sldId id="320" r:id="rId13"/>
    <p:sldId id="267" r:id="rId14"/>
    <p:sldId id="268" r:id="rId15"/>
    <p:sldId id="326" r:id="rId16"/>
    <p:sldId id="269" r:id="rId17"/>
    <p:sldId id="327" r:id="rId18"/>
    <p:sldId id="321" r:id="rId19"/>
    <p:sldId id="323" r:id="rId20"/>
    <p:sldId id="324" r:id="rId21"/>
    <p:sldId id="325" r:id="rId22"/>
    <p:sldId id="328" r:id="rId23"/>
    <p:sldId id="329" r:id="rId24"/>
    <p:sldId id="330" r:id="rId25"/>
    <p:sldId id="331" r:id="rId26"/>
    <p:sldId id="274" r:id="rId27"/>
    <p:sldId id="332" r:id="rId28"/>
    <p:sldId id="317" r:id="rId29"/>
    <p:sldId id="279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9" r:id="rId48"/>
    <p:sldId id="311" r:id="rId49"/>
    <p:sldId id="312" r:id="rId50"/>
    <p:sldId id="313" r:id="rId51"/>
    <p:sldId id="314" r:id="rId52"/>
    <p:sldId id="315" r:id="rId53"/>
    <p:sldId id="316" r:id="rId54"/>
    <p:sldId id="319" r:id="rId55"/>
    <p:sldId id="307" r:id="rId56"/>
  </p:sldIdLst>
  <p:sldSz cx="9144000" cy="5143500" type="screen16x9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65" autoAdjust="0"/>
    <p:restoredTop sz="80000" autoAdjust="0"/>
  </p:normalViewPr>
  <p:slideViewPr>
    <p:cSldViewPr snapToGrid="0" snapToObjects="1">
      <p:cViewPr varScale="1">
        <p:scale>
          <a:sx n="105" d="100"/>
          <a:sy n="105" d="100"/>
        </p:scale>
        <p:origin x="-784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715932677944552"/>
          <c:y val="0.0812930318983443"/>
          <c:w val="0.768299853096383"/>
          <c:h val="0.784026300831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time(s)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10.0</c:v>
                </c:pt>
                <c:pt idx="1">
                  <c:v>100.0</c:v>
                </c:pt>
                <c:pt idx="2">
                  <c:v>1000.0</c:v>
                </c:pt>
                <c:pt idx="3">
                  <c:v>10000.0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31.6</c:v>
                </c:pt>
                <c:pt idx="1">
                  <c:v>6.7</c:v>
                </c:pt>
                <c:pt idx="2">
                  <c:v>3.7</c:v>
                </c:pt>
                <c:pt idx="3">
                  <c:v>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34999144"/>
        <c:axId val="-2046150040"/>
      </c:lineChart>
      <c:catAx>
        <c:axId val="-2034999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46150040"/>
        <c:crosses val="autoZero"/>
        <c:auto val="1"/>
        <c:lblAlgn val="ctr"/>
        <c:lblOffset val="100"/>
        <c:noMultiLvlLbl val="0"/>
      </c:catAx>
      <c:valAx>
        <c:axId val="-2046150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34999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en-US"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size of 128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0.149</c:v>
                </c:pt>
                <c:pt idx="1">
                  <c:v>0.484</c:v>
                </c:pt>
                <c:pt idx="2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0.149</c:v>
                </c:pt>
                <c:pt idx="1">
                  <c:v>0.233</c:v>
                </c:pt>
                <c:pt idx="2">
                  <c:v>1.833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Insert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1.708</c:v>
                </c:pt>
                <c:pt idx="1">
                  <c:v>13.026</c:v>
                </c:pt>
                <c:pt idx="2">
                  <c:v>104.481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3208088"/>
        <c:axId val="-2034002904"/>
      </c:barChart>
      <c:catAx>
        <c:axId val="-203320808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Number of rows</a:t>
                </a:r>
              </a:p>
            </c:rich>
          </c:tx>
          <c:layout/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4002904"/>
        <c:crosses val="autoZero"/>
        <c:auto val="1"/>
        <c:lblAlgn val="ctr"/>
        <c:lblOffset val="100"/>
        <c:noMultiLvlLbl val="1"/>
      </c:catAx>
      <c:valAx>
        <c:axId val="-2034002904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3208088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pPr>
              <a:defRPr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en-US"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1024 rows different batch sizes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 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9.703</c:v>
                </c:pt>
                <c:pt idx="1">
                  <c:v>4.116999999999996</c:v>
                </c:pt>
                <c:pt idx="2">
                  <c:v>3.084</c:v>
                </c:pt>
                <c:pt idx="3">
                  <c:v>2.666</c:v>
                </c:pt>
                <c:pt idx="4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Insert Rewrite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2.398</c:v>
                </c:pt>
                <c:pt idx="1">
                  <c:v>2.357</c:v>
                </c:pt>
                <c:pt idx="2">
                  <c:v>2.364</c:v>
                </c:pt>
                <c:pt idx="3">
                  <c:v>2.32</c:v>
                </c:pt>
                <c:pt idx="4">
                  <c:v>2.294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175.148</c:v>
                </c:pt>
                <c:pt idx="1">
                  <c:v>38.58</c:v>
                </c:pt>
                <c:pt idx="2">
                  <c:v>17.645</c:v>
                </c:pt>
                <c:pt idx="3">
                  <c:v>9.494</c:v>
                </c:pt>
                <c:pt idx="4">
                  <c:v>1.833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Insert Struct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12.661</c:v>
                </c:pt>
                <c:pt idx="1">
                  <c:v>4.349</c:v>
                </c:pt>
                <c:pt idx="2">
                  <c:v>3.058</c:v>
                </c:pt>
                <c:pt idx="3">
                  <c:v>2.235</c:v>
                </c:pt>
                <c:pt idx="4">
                  <c:v>1.638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31385736"/>
        <c:axId val="-2031379640"/>
      </c:barChart>
      <c:catAx>
        <c:axId val="-2031385736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Batch size</a:t>
                </a:r>
              </a:p>
            </c:rich>
          </c:tx>
          <c:layout/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1379640"/>
        <c:crosses val="autoZero"/>
        <c:auto val="1"/>
        <c:lblAlgn val="ctr"/>
        <c:lblOffset val="100"/>
        <c:noMultiLvlLbl val="1"/>
      </c:catAx>
      <c:valAx>
        <c:axId val="-2031379640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31385736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750DE8-8F89-45BA-8A0A-B184368077B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5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Dave Cramer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the PostgreSQL community since 2000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Maintainer of the JDBC Driver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thought I could do a talk on this. Show how re-organizing the code has made things *way* faster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Uses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Sends maximum rows to return back to the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Without fetch size </a:t>
            </a:r>
            <a:r>
              <a:rPr lang="en-US" sz="11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sends all of the rows back at once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takes a long time to process as well as huge memory requirements</a:t>
            </a:r>
          </a:p>
          <a:p>
            <a:pPr>
              <a:lnSpc>
                <a:spcPct val="100000"/>
              </a:lnSpc>
            </a:pPr>
            <a:endParaRPr lang="en-US" sz="11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Uses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Sends maximum rows to return back to the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Without fetch size </a:t>
            </a:r>
            <a:r>
              <a:rPr lang="en-US" sz="11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sends all of the rows back at once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takes a long time to process as well as huge memory requirements</a:t>
            </a:r>
          </a:p>
          <a:p>
            <a:pPr>
              <a:lnSpc>
                <a:spcPct val="100000"/>
              </a:lnSpc>
            </a:pPr>
            <a:endParaRPr lang="en-US" sz="11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used exactly the same code for the fetch size test with different fetch sizes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Knee is at approximately 100 </a:t>
            </a:r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now lets look at how the driver has improved data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benchmark code is part of the project now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Originally written by Peter Mount around 1997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Follows the JDBC spec, which was essentially copied from the ODBC spec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took it over around 1999.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tests the old functionality of the driver before enhancements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are rewriting the statements to be more efficient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New feature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Will rewrite the query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Have to create the string in memory before sending it to the backend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effectively streams data into the table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It is up to the user to escape any characters that need escaping such as NULL’s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Effectively</a:t>
            </a:r>
            <a:r>
              <a:rPr lang="en-US" baseline="0" dirty="0" smtClean="0"/>
              <a:t> the same as insert rows N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865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Regular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Inserts are very slow</a:t>
            </a:r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Sticking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 standard java code practices suggests that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insertBatch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is the way to go here for 1024 rows it is 50x faster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104ms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vs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2ms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 is good but it does not really use the API as intended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For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a larger batch size is better once the batch size gets to 128 the results are the same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 batch and insert rewrite result in the same queries. The driver rewrites them under the covers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Always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faster, what I didn’t test is the limitation on how many rows.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typical of ORM’s such as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hibernate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going to get *a lot* worse with SCRAM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All the really high performance sites I’ve ever seen write their own queries.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do not use ORM’s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optimize aggressively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Single shot queries will not create a named statement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Asl of 1203 we now internally cache statements, saves on parsing the string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Generated queries create unique strings with different hash, defeating the cache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Prepared statements have to know the types of the arguments being passed 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you change the type of a  parameter the driver will have to deallocate and prepare again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Every successive JDBC spec is an interface for which we have to write a concrete implementation for.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build upon each other sometimes deprecating features but always adding new features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Binary mode does not use text, by default we use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we use binary we have to do an extra round trip to determine the types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number of things were slowing the driver down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Having to reparse the java string repeatedly was inefficient.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Cloning the calendar for every setTimestamp setDate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More recently batch inserts were optimized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logger is</a:t>
            </a:r>
            <a:r>
              <a:rPr lang="en-US" baseline="0" dirty="0" smtClean="0"/>
              <a:t> proving to be challenging, as there is less control over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24487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output changes for a single table, or the entire database</a:t>
            </a:r>
          </a:p>
          <a:p>
            <a:r>
              <a:rPr lang="en-US" baseline="0" dirty="0" smtClean="0"/>
              <a:t>Change Data Capture</a:t>
            </a:r>
          </a:p>
          <a:p>
            <a:r>
              <a:rPr lang="en-US" baseline="0" dirty="0" smtClean="0"/>
              <a:t>Products like </a:t>
            </a:r>
            <a:r>
              <a:rPr lang="en-US" baseline="0" dirty="0" err="1" smtClean="0"/>
              <a:t>Pentaho</a:t>
            </a:r>
            <a:r>
              <a:rPr lang="en-US" baseline="0" dirty="0" smtClean="0"/>
              <a:t> currently use trigger based solutions to do CDC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63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one does work but the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results will probably be surprising</a:t>
            </a:r>
          </a:p>
          <a:p>
            <a:pPr>
              <a:lnSpc>
                <a:spcPct val="100000"/>
              </a:lnSpc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database and user will be the user running the code not what is specified in the properties file!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don’t</a:t>
            </a:r>
            <a:r>
              <a:rPr lang="en-US" baseline="0" dirty="0" smtClean="0"/>
              <a:t> actually work</a:t>
            </a:r>
          </a:p>
          <a:p>
            <a:r>
              <a:rPr lang="en-US" baseline="0" dirty="0" smtClean="0"/>
              <a:t>In the open source world we are much more transparent about our shortcomings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5084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 you can configure this in the lib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dir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the </a:t>
            </a:r>
            <a:r>
              <a:rPr lang="en-US" sz="20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jvm</a:t>
            </a: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725B030-D1CA-4556-BD5D-942F9CA0ED42}" type="slidenum">
              <a:rPr lang="en-US" sz="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10"/>
          <p:cNvPicPr/>
          <p:nvPr/>
        </p:nvPicPr>
        <p:blipFill>
          <a:blip r:embed="rId15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pgjdbc/pgjdbc/tree/master/ubenchmark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4085640"/>
            <a:ext cx="9143640" cy="1057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Shape 1164"/>
          <p:cNvPicPr/>
          <p:nvPr/>
        </p:nvPicPr>
        <p:blipFill>
          <a:blip r:embed="rId3"/>
          <a:srcRect l="17313" t="15264" r="6224" b="16611"/>
          <a:stretch/>
        </p:blipFill>
        <p:spPr>
          <a:xfrm>
            <a:off x="0" y="7524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28" name="Shape 1166"/>
          <p:cNvPicPr/>
          <p:nvPr/>
        </p:nvPicPr>
        <p:blipFill>
          <a:blip r:embed="rId4"/>
          <a:stretch/>
        </p:blipFill>
        <p:spPr>
          <a:xfrm>
            <a:off x="424440" y="1059840"/>
            <a:ext cx="4068720" cy="39924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D9D9D9"/>
              </a:gs>
            </a:gsLst>
            <a:lin ang="165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2167294" y="745604"/>
            <a:ext cx="5260946" cy="16371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JDBC Performance from the Inside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July 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logUnclosedConnections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boolean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Provides an easy way to find connection leaks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this is turned on we track connection opening. If the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finalizer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is reached and the connection is still open the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stacktrace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message is printed out.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17373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utosave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= never | always | conservative 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transaction semantics all or nothing. This is not always desirable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autosave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=always will create a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savepoint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for every statement in a transaction.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effect of which means that if you do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invoice_header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mr-IN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invoice_lineitem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mr-IN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the insert into invoice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lineitem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fails the header will still be valid.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conservative mode if the driver determines that reparsing the query will work then it will be reparsed and 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retried.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Autosave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binaryTransferEnable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=comma separated lis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 of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oid’s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or names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binaryTransferDisable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Currently the driver will use binary mode for most built-in types.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Binary Transfer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7894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imple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Fewer round trips to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db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no bind, no parse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Required for replication connection</a:t>
            </a: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xtended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Default creates a server prepared statement, 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uses parse, bind and execute.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Protects against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sql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injection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Possible to re-use the statement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preferQueryMode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1009080"/>
            <a:ext cx="8457840" cy="30800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extendedForPrepared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Does not use extended for statements, only prepared statements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Potentially faster execution of statements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extendedCacheEverything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Uses extended and caches even simple statements such as ‘select a from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tbl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’ which is normally not cached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preferQueryMode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1009080"/>
            <a:ext cx="8457840" cy="30800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Default is 0 which means fetc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 all rows</a:t>
            </a:r>
          </a:p>
          <a:p>
            <a:pPr marL="743040" lvl="1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This is sometimes surprising and can result in out of memory errors</a:t>
            </a:r>
          </a:p>
          <a:p>
            <a:pPr marL="285840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set *AND*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autocommit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=false THEN will limit the number of rows per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fetc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buClr>
                <a:srgbClr val="33928A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Potentially significant performance boost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defaultRowFetchSize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2436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 default is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varchar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which tells the server that strings are actually strings!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You can use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stringtype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=‘unspecified’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Usefull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if you have an existing application that uses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setString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(‘1234’) to set an integer column.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 will attempt to cast the “string” to the appropriate type.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stringtype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varchar|unspecified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 the application name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Servers version 9.0 and greater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Useful for logging and seeing which connections are yours in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pg_stat_activity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etc.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ApplicationName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41282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 default is false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True sends </a:t>
            </a:r>
            <a:r>
              <a:rPr lang="en-US" sz="1400" b="1" dirty="0"/>
              <a:t>SET SESSION CHARACTERISTICS AS TRANSACTION </a:t>
            </a:r>
            <a:r>
              <a:rPr lang="en-US" sz="1400" b="1" dirty="0" smtClean="0"/>
              <a:t>READ ONLY </a:t>
            </a:r>
            <a:r>
              <a:rPr lang="en-US" sz="2800" dirty="0"/>
              <a:t>t</a:t>
            </a:r>
            <a:r>
              <a:rPr lang="en-US" sz="2800" dirty="0" smtClean="0"/>
              <a:t>o the server.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This blocks any writes to persistent tables, interestingly you can still write to a temporary table.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readOnly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0724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columnSanitizer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folds column names to lower case.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Column names like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become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Resultset.getInt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(“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firstname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”)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efault is to sanitize names</a:t>
            </a:r>
          </a:p>
          <a:p>
            <a:pPr lvl="1">
              <a:lnSpc>
                <a:spcPct val="80000"/>
              </a:lnSpc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lvl="1">
              <a:lnSpc>
                <a:spcPct val="80000"/>
              </a:lnSpc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disableColumnSanitizer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15337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Dave Cramer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Work for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OpenSCG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supporting PostgreSQL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Maintainer for the JDBC driver since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1999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are many options for connecting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Many of them I didn’t totally understand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talk hopes to unveil some of the more interesting ones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And explain how they work.</a:t>
            </a: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Currently there are only 2 use cases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9.0 which will enable </a:t>
            </a:r>
          </a:p>
          <a:p>
            <a:pPr marL="1828800" lvl="3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ApplicationName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ApplicationName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(defaults to PostgreSQL JDBC Driver)</a:t>
            </a:r>
          </a:p>
          <a:p>
            <a:pPr marL="1828800" lvl="3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sets extra float digits to 3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9.4 necessary for replication connections</a:t>
            </a:r>
          </a:p>
          <a:p>
            <a:pPr lvl="1">
              <a:lnSpc>
                <a:spcPct val="80000"/>
              </a:lnSpc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assumeMinServerVersion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225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y default the current schema will be “public”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you want to refer to a table in a different schema it would have to be specified by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schema.table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If you set this connection property to “audit” for example  instead of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“select * from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audit.log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” you could use select * from log;  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currentSchema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=String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8865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Enables the driver to optimize batch inserts by changing multiple insert statements into one insert statement.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Multiple statements such as “insert into tab1 values (1,2,3);”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Rewritten as “insert into tab1 values (1,2,3), (4,5,6)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eWriteBatchedInserts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=true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5276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Specify multiple hosts in the connection string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“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jdbc:postgresql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://host1:port1,host2:port2/database”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By default this will attempt to make connections to each host until it succeeds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Connection Failover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2705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targetServerType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=master, slave,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preferSlave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Observes if server allows writes to pick</a:t>
            </a:r>
          </a:p>
          <a:p>
            <a:pPr marL="1371600" lvl="2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referSlave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will try slaves first then fall back to master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loadBalanceHosts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boolean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will randomly pick from suitable candidates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hostRecheckSeconds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=number of seconds between checking status (read or write) of hosts default is 10 seconds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Connection Failover tuning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531675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Tells the backend to go into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walsender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mode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Simple query mode, subset of commands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Setting to database enables logical replication for that database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Must be accompanied by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assumMinServerVersion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=“9.4” and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preferQueryMode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=“simple”</a:t>
            </a: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914400" lvl="1" indent="-457200">
              <a:lnSpc>
                <a:spcPct val="80000"/>
              </a:lnSpc>
              <a:buFont typeface="Arial"/>
              <a:buChar char="•"/>
            </a:pP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78935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eplication=database, true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5098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1009079"/>
            <a:ext cx="8457840" cy="2123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setFetchSize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rewriteBatchInserts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tricks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1009080"/>
            <a:ext cx="8457840" cy="63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Fetch a large amount of data with different fetch sizes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FetchSize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performance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558720" y="1363057"/>
            <a:ext cx="7357320" cy="31157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static final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= </a:t>
            </a:r>
            <a:r>
              <a:rPr lang="en-US" sz="105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t FROM number"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
</a:t>
            </a:r>
            <a:r>
              <a:rPr lang="en-US" sz="105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@Benchmark
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void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 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throws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SQLException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{
   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pgStatStatements.setTestName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QueryBenchmarks.</a:t>
            </a:r>
            <a:r>
              <a:rPr lang="en-US" sz="105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JMHTestNameFromClass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(_6_String_NoAutocommit.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class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QueryUtil.</a:t>
            </a:r>
            <a:r>
              <a:rPr lang="en-US" sz="105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executeProcessQueryNoAutocommit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-&gt; {
            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while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resultSet.next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 {
                </a:t>
            </a:r>
            <a:r>
              <a:rPr lang="en-US" sz="1050" b="0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.consume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resultSet.getString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        }
    });
}</a:t>
            </a:r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5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// Used to fetch rows in batches from the db. Will only work if the connection does not use </a:t>
            </a:r>
            <a:r>
              <a:rPr lang="en-US" sz="1050" b="0" i="1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AutoCommit</a:t>
            </a:r>
            <a:r>
              <a:rPr lang="en-US" sz="105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PGProperty.</a:t>
            </a:r>
            <a:r>
              <a:rPr lang="en-US" sz="105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DEFAULT_ROW_FETCH_SIZE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.set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(properties, 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FETCH_SIZE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7867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it takes to fetch 1M rows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44825558"/>
              </p:ext>
            </p:extLst>
          </p:nvPr>
        </p:nvGraphicFramePr>
        <p:xfrm>
          <a:off x="366840" y="1133946"/>
          <a:ext cx="8248946" cy="3249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17352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insertExecute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is the slowest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insertBatch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would be ideal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foo 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i,j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(1,’one’), (2,’two’) </a:t>
            </a:r>
            <a:r>
              <a:rPr lang="mr-IN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n,’n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’)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 rolled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code 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 into foo from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stdin</a:t>
            </a:r>
            <a:r>
              <a:rPr lang="mr-IN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options for inserting lots of data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History of the driver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Connecting to the driver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Under utilized features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tips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Latest Release major features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 1.8_60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 i7 2.8GHz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9.6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u="sng" strike="noStrike" spc="-1" dirty="0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3"/>
              </a:rPr>
              <a:t>https://github.com/pgjdbc/pgjdbc/tree/master/ubenchmark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table </a:t>
            </a:r>
            <a:r>
              <a:rPr lang="en-US" sz="12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(a int4, b </a:t>
            </a:r>
            <a:r>
              <a:rPr lang="en-US" sz="12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varchar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(100), c int4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Table "</a:t>
            </a:r>
            <a:r>
              <a:rPr lang="en-US" sz="12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public.batch_perf_test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”</a:t>
            </a:r>
          </a:p>
          <a:p>
            <a:pPr>
              <a:lnSpc>
                <a:spcPct val="7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Column |         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Type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-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-------+-----------------------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----------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      | integer               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b     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 character varying(100)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c      |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integer               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 micro benchmark suite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Normal mode this executes N inserts, not any faster than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Looping over N inserts without batch mode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 1 row at a time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(?,?,?), (?,?,?), (?,?,?),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Given 1000 (N) rows if we insert them 100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,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end up inserting 10 rows 100 wide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data inserted per statement, less statements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</a:t>
            </a:r>
            <a:r>
              <a:rPr lang="en-US" sz="3200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 </a:t>
            </a:r>
            <a:r>
              <a:rPr lang="en-US" sz="32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last slide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except we set the connection parameter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insertRewrite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=true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of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version 1209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is has been enabled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insert 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into foo (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i,j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) values (1,’one’), (2,’two’) </a:t>
            </a:r>
            <a:r>
              <a:rPr lang="mr-IN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(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n,’n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’) 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except the driver does it for you.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with 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insertRewrite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973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 over the rows creating the input string in memory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Build a string in memory which looks like 0\ts0\t0\n1\ts1\t1\n….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string will end up being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nrows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long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Use the copy API to copy this into the table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 rolled insert 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struct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N </a:t>
            </a:r>
            <a:r>
              <a:rPr lang="en-US" sz="32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structs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at a time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select * from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unnest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(?::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[])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N rows 	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setString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‘{“(1,s1,1)”,”(2,s2,2)”,”(3,s3,3)”}’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 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query that gets executes look like: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select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*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from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unnest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(‘{“(1,s1,1)”,”(2,s2,2)”,”(3,s3,3)”}’::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[])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</a:t>
            </a: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
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Content Placeholder 2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
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Compared to batch inserts, plain inserts are very slow for large amounts of data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
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Content Placeholder 3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preparedStatement.close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Close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Without a pool connection creation is a heavyweight operation. PostgreSQL uses processes so each connection is a process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Does not take advantage of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caching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not to use JDBC (unfortunately typical)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Originally written by Peter Mount in 1997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Supported JDBC 1.2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1997 JDBC 1.2    Java 1.1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1999 JDBC 2.1    Java 1.2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2001 JDBC 3.0    Java 1.4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2006 JDBC 4.0     Java 6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2011 JDBC 4.1     Java 7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2014 JDBC 4.2     Java 8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2017 JDBC 4.3     Java 9 (Maybe ?)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Each one of these were incremental additions to the interface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Requiring additional concrete implementations of the spec to be implemented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History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default after 5 executions will create a named statement PARSE S_1 as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Multiple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BIND/EXEC instead of PARSE/BIND/EXEC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Never close the statement if possible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solution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Client side query cache only works in 9.4.1203 and up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use generated queries, as they generate new server side prepared statement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Things like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executeUpdate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'insert into foo (</a:t>
            </a:r>
            <a:r>
              <a:rPr lang="en-US" sz="1800" b="1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i,l,f,d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(1,2,3,4)'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will never use a named statement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change the type of a parameter as this leads to DEALLOCATE/PREPARE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Pstmt.setInt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(1,1)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Pstmt.setNull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(1,Types.VARCHAR) this will cause the prepared statement to be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deallocated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cache best practices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2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activated after 5 executions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is a configuration parameter called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prepareThreshold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(default 5)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PGStatement.isUseServerPrepare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can be used to check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5 executions of the same prepared statement we change from unnamed statements to named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will use binary mode where possible;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binary mode is faster when we have to parse things like timestamps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are only parsed once on the server then bind/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 operations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 the server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obvious issues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we don’t use a fetch size we will read the entire response into memory then process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Optimizing the data sent at one time reduces memory usage and GC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Only works with in a transaction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 sure fetch size is above 100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you have a lot of data this is really the only way to read it in without an Out Of Memory Exception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setFetchSize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Cache parsed statements across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PrepareStatement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calls now don’t have to parse the statement in java each time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 Batch changed to not execute statement by statement bug in code disabled batching 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Rewrite Batched inserts rewrites inserts from multiple insert into foo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(1,2,3)  to insert into foo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(1,2,3), (4,5,6) this provides 2x-3x speed up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Avoid Calendar cloning provides 4x speed increase for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setTimestamp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376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enhancements review 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Conclusions
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Using insert rewrite gives us a 2-3x performance increase for batch inserts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Makes sense as it is one trip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setFetchSize(100) or greater and use transactions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Don’t close prepared statements.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</a:t>
            </a:r>
            <a:r>
              <a:rPr lang="en-US" sz="3200" b="0" strike="noStrike" spc="-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Release </a:t>
            </a:r>
            <a:r>
              <a:rPr lang="en-US" sz="3200" b="0" strike="noStrike" spc="-1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Numbering 42.0.0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divorce ourselves from the server release schedule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reduce confusion as to which version to use. Previously the numbers 9.x were in the version number.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Introduce semantic versioning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42 more or less at random, but also the answer to the question.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1241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Notable changes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 dropped for versions before 8.2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Replace hand written logger with java.util.logging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protocol API was added.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338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Overview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24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Reads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WAL logs and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outputs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them in any format you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755" y="5111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322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High level Steps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connection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4221816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67800" y="3048120"/>
            <a:ext cx="6205542" cy="5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600" b="1" strike="noStrike" spc="-1" dirty="0" smtClean="0">
                <a:solidFill>
                  <a:srgbClr val="F16F3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Connecting to the server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Connection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67920" y="237744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PGProperty.REPLICATION set to “database” instructs the walsender to connect to the database in the url and allow the connection to be used for logical replication.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PREFER_QUERY_MODE needs to be set to simple as replication does not allow the use of the extended query mode 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005840" y="809613"/>
            <a:ext cx="4905360" cy="166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String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=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jdbc:postgresql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://localhost:5432/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Properties props = new Properties();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PGProperty.USER.set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PGProperty.PASSWORD.set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PGProperty.ASSUME_MIN_SERVER_VERSION.set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"9.4");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PGProperty.REPLICATION.set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database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PGProperty.PREFER_QUERY_MODE.set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simple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Connection con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DriverManager.getConnection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, props);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replConnection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con.unwrap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PGConnection.class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0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Slots require a name and an output plugin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Any unique name will work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output plugin is a previously compiled C library which formats the logical WAL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457200" y="773280"/>
            <a:ext cx="7223760" cy="197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1100" strike="noStrike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11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 ‘</a:t>
            </a:r>
            <a:r>
              <a:rPr lang="en-US" sz="1100" strike="noStrike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test_decod</a:t>
            </a:r>
            <a:r>
              <a:rPr lang="en-US" sz="11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e</a:t>
            </a:r>
            <a:r>
              <a:rPr lang="en-US" sz="11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’;</a:t>
            </a:r>
            <a:endParaRPr lang="en-US" sz="1100" strike="noStrike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Consolas"/>
              <a:ea typeface="DejaVu Sans Mono"/>
              <a:cs typeface="Consolas"/>
            </a:endParaRPr>
          </a:p>
          <a:p>
            <a:r>
              <a:rPr lang="en-US" sz="9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</a:t>
            </a:r>
            <a:r>
              <a:rPr lang="en-US" sz="12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ry</a:t>
            </a:r>
            <a:r>
              <a:rPr lang="en-US" sz="12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
             </a:t>
            </a:r>
            <a:r>
              <a:rPr lang="en-US" sz="1200" b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connection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.prepareStatement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</a:t>
            </a:r>
            <a:r>
              <a:rPr lang="en-US" sz="1200" b="0" i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*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FROM </a:t>
            </a:r>
            <a:r>
              <a:rPr lang="en-US" sz="12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pg_create_logical_replication_slot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(?, ?)"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
{
   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slotName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preparedStatement.executeQuery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
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2966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stream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a PGReplicationStream with the same slot name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Start position can be an existing LSN or InvalidLSN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SlotOptions are sent to the logical decoder and are decoder specific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457200" y="773280"/>
            <a:ext cx="7772400" cy="223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PGReplicationStream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stream =
       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pgConnection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getReplicationAPI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replicationStream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     .logical()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withSlotName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SLOT_NAME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withStartPosition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lsn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withSlotOption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"include-</a:t>
            </a:r>
            <a:r>
              <a:rPr lang="en-US" sz="14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xids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true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.start();</a:t>
            </a: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70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 from database	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309600" y="3108960"/>
            <a:ext cx="8410320" cy="146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from the stream, data will be in a </a:t>
            </a:r>
            <a:r>
              <a:rPr lang="en-US" sz="24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ByteBuffer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reading the data send confirmation messages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github.com:davecramer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/</a:t>
            </a:r>
            <a:r>
              <a:rPr lang="en-US" sz="2800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LogicalDecode.git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57200" y="773280"/>
            <a:ext cx="7772400" cy="250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while (true) 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//non blocking receive message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ByteBuffer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stream.readPending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if 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== null) 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TimeUnit.MILLISECONDS.sleep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(10L);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continue;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offset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msg.arrayOffset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byte[] source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length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source.length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 offset;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System.out.println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(new String(source, offset, length))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//feedback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stream.setAppliedLSN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stream.setFlushedLSN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28526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Live Demo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232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Credit where credit is due: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of the optimization work on the driver was done by Vladimir Sitnikov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(if not all ) of the work to convert the build to Maven was done by Stephen Nelson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Rewriting batch statements thanks to Jeremy Whiting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support was provided by Vladimir Gordiychuk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Questions ?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github.com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pgjdbc</a:t>
            </a:r>
            <a:r>
              <a:rPr lang="en-US" sz="32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z="32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pgjdbc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49327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localhost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, port 5432, database specified in user</a:t>
            </a: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:postgresql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//host/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&lt;host&gt;, port 5432, and database specified in user</a:t>
            </a: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jdbc:postgresql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//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host:port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/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Connects to &lt;host&gt;&lt;port&gt; and database specified in user</a:t>
            </a: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jdbc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:postgresql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:database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jdbc:postgresql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://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host:port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/database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dbc:postgresql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://host1:port, host2:port/database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URL options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47506" y="11278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PG_DBNAME</a:t>
            </a:r>
            <a:endParaRPr lang="en-US" sz="16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16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PG_DBHOST</a:t>
            </a:r>
            <a:endParaRPr lang="en-US" sz="16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16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PG_DBPORT</a:t>
            </a:r>
            <a:endParaRPr lang="en-US" sz="16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16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These can be used in the following manner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1600" dirty="0"/>
              <a:t>Properties props = </a:t>
            </a:r>
            <a:r>
              <a:rPr lang="en-US" sz="1600" b="1" dirty="0"/>
              <a:t>new </a:t>
            </a:r>
            <a:r>
              <a:rPr lang="en-US" sz="1600" dirty="0"/>
              <a:t>Properties();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dirty="0" err="1"/>
              <a:t>PGProperty.</a:t>
            </a:r>
            <a:r>
              <a:rPr lang="en-US" sz="1600" b="1" i="1" dirty="0" err="1"/>
              <a:t>PG_DBNAME</a:t>
            </a:r>
            <a:r>
              <a:rPr lang="en-US" sz="1600" dirty="0" err="1"/>
              <a:t>.getName</a:t>
            </a:r>
            <a:r>
              <a:rPr lang="en-US" sz="1600" dirty="0"/>
              <a:t>(),</a:t>
            </a:r>
            <a:r>
              <a:rPr lang="en-US" sz="1600" b="1" dirty="0"/>
              <a:t>"test"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dirty="0" err="1"/>
              <a:t>PGProperty.</a:t>
            </a:r>
            <a:r>
              <a:rPr lang="en-US" sz="1600" b="1" i="1" dirty="0" err="1"/>
              <a:t>PG_HOST</a:t>
            </a:r>
            <a:r>
              <a:rPr lang="en-US" sz="1600" dirty="0" err="1"/>
              <a:t>.getName</a:t>
            </a:r>
            <a:r>
              <a:rPr lang="en-US" sz="1600" dirty="0"/>
              <a:t>(),</a:t>
            </a:r>
            <a:r>
              <a:rPr lang="en-US" sz="1600" b="1" dirty="0"/>
              <a:t>"</a:t>
            </a:r>
            <a:r>
              <a:rPr lang="en-US" sz="1600" b="1" dirty="0" err="1"/>
              <a:t>localhost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dirty="0" err="1"/>
              <a:t>PGProperty.</a:t>
            </a:r>
            <a:r>
              <a:rPr lang="en-US" sz="1600" b="1" i="1" dirty="0" err="1"/>
              <a:t>PG_PORT</a:t>
            </a:r>
            <a:r>
              <a:rPr lang="en-US" sz="1600" dirty="0" err="1"/>
              <a:t>.getName</a:t>
            </a:r>
            <a:r>
              <a:rPr lang="en-US" sz="1600" dirty="0"/>
              <a:t>(),</a:t>
            </a:r>
            <a:r>
              <a:rPr lang="en-US" sz="1600" b="1" dirty="0"/>
              <a:t>"5432"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b="1" dirty="0"/>
              <a:t>"user"</a:t>
            </a:r>
            <a:r>
              <a:rPr lang="en-US" sz="1600" dirty="0"/>
              <a:t>,</a:t>
            </a:r>
            <a:r>
              <a:rPr lang="en-US" sz="1600" b="1" dirty="0"/>
              <a:t>"</a:t>
            </a:r>
            <a:r>
              <a:rPr lang="en-US" sz="1600" b="1" dirty="0" err="1"/>
              <a:t>davec</a:t>
            </a:r>
            <a:r>
              <a:rPr lang="en-US" sz="1600" b="1" dirty="0"/>
              <a:t>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 err="1"/>
              <a:t>props.setProperty</a:t>
            </a:r>
            <a:r>
              <a:rPr lang="en-US" sz="1600" dirty="0"/>
              <a:t>(</a:t>
            </a:r>
            <a:r>
              <a:rPr lang="en-US" sz="1600" b="1" dirty="0"/>
              <a:t>"password"</a:t>
            </a:r>
            <a:r>
              <a:rPr lang="en-US" sz="1600" dirty="0"/>
              <a:t>, </a:t>
            </a:r>
            <a:r>
              <a:rPr lang="en-US" sz="1600" b="1" dirty="0"/>
              <a:t>""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Connection connection = </a:t>
            </a:r>
            <a:r>
              <a:rPr lang="en-US" sz="1600" dirty="0" err="1"/>
              <a:t>DriverManager.</a:t>
            </a:r>
            <a:r>
              <a:rPr lang="en-US" sz="1600" i="1" dirty="0" err="1"/>
              <a:t>getConnection</a:t>
            </a:r>
            <a:r>
              <a:rPr lang="en-US" sz="1600" dirty="0"/>
              <a:t>(</a:t>
            </a:r>
            <a:r>
              <a:rPr lang="en-US" sz="1600" b="1" dirty="0"/>
              <a:t>"</a:t>
            </a:r>
            <a:r>
              <a:rPr lang="en-US" sz="1600" b="1" dirty="0" err="1"/>
              <a:t>jdbc:postgresql</a:t>
            </a:r>
            <a:r>
              <a:rPr lang="en-US" sz="1600" b="1" dirty="0" smtClean="0"/>
              <a:t>:”</a:t>
            </a:r>
            <a:r>
              <a:rPr lang="en-US" sz="1600" dirty="0" smtClean="0"/>
              <a:t>, props)</a:t>
            </a:r>
            <a:r>
              <a:rPr lang="en-US" sz="1600" dirty="0"/>
              <a:t>;</a:t>
            </a:r>
            <a:br>
              <a:rPr lang="en-US" sz="1600" dirty="0"/>
            </a:br>
            <a:endParaRPr lang="en-US" sz="16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Connection Properties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74320" y="8236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loggerLevel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= OFF|DEBUG|TRACE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Enables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java.util.logging.Logger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DEBUG=FINE, TRACE=FINEST</a:t>
            </a:r>
          </a:p>
          <a:p>
            <a:pPr marL="685800" lvl="1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Not intended for SQL logging but rather to debug the driver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loggerFile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=&lt;filename&gt; the file to output the log to. If this is not set then the output will be written to the console.</a:t>
            </a:r>
            <a:endParaRPr lang="en-US" sz="2800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</a:rPr>
              <a:t>Logging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We will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honour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DriverManager.setLogStream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 or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DriverManager.setLogWriter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Parent logger is 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org.postgresql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Since we are using </a:t>
            </a: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, we can use a properties file to configure logging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h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andlers=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java.util.logging.FileHandler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org.postgresql.level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=FINEST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j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ava </a:t>
            </a:r>
            <a:r>
              <a:rPr lang="mr-IN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–</a:t>
            </a:r>
            <a:r>
              <a:rPr lang="en-US" sz="2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Djava.util.logging.config.file</a:t>
            </a:r>
            <a:r>
              <a:rPr lang="en-US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=</a:t>
            </a:r>
            <a:r>
              <a:rPr lang="mr-IN" sz="2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…</a:t>
            </a:r>
            <a:endParaRPr lang="en-US" sz="2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Logging </a:t>
            </a:r>
            <a:r>
              <a:rPr lang="en-US" sz="32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continued</a:t>
            </a:r>
            <a:endParaRPr lang="en-US" sz="32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DejaVu Sans"/>
      <a:cs typeface="DejaVu Sans"/>
    </a:majorFont>
    <a:minorFont>
      <a:latin typeface="Arial"/>
      <a:ea typeface="DejaVu Sans"/>
      <a:cs typeface="DejaVu Sans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166125</TotalTime>
  <Words>3328</Words>
  <Application>Microsoft Macintosh PowerPoint</Application>
  <PresentationFormat>On-screen Show (16:9)</PresentationFormat>
  <Paragraphs>412</Paragraphs>
  <Slides>55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EMC</dc:creator>
  <dc:description/>
  <cp:lastModifiedBy>Dave Cramer</cp:lastModifiedBy>
  <cp:revision>752</cp:revision>
  <dcterms:created xsi:type="dcterms:W3CDTF">2014-04-28T17:27:53Z</dcterms:created>
  <dcterms:modified xsi:type="dcterms:W3CDTF">2017-07-06T13:42:41Z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EMC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43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