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3.xml" ContentType="application/vnd.openxmlformats-officedocument.drawingml.chart+xml"/>
  <Override PartName="/ppt/notesSlides/notesSlide29.xml" ContentType="application/vnd.openxmlformats-officedocument.presentationml.notesSlide+xml"/>
  <Override PartName="/ppt/charts/chart4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317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00" r:id="rId37"/>
    <p:sldId id="301" r:id="rId38"/>
    <p:sldId id="302" r:id="rId39"/>
    <p:sldId id="303" r:id="rId40"/>
    <p:sldId id="304" r:id="rId41"/>
    <p:sldId id="318" r:id="rId42"/>
    <p:sldId id="305" r:id="rId43"/>
    <p:sldId id="306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9" r:id="rId54"/>
    <p:sldId id="307" r:id="rId55"/>
  </p:sldIdLst>
  <p:sldSz cx="9144000" cy="5143500" type="screen16x9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5" autoAdjust="0"/>
    <p:restoredTop sz="79937" autoAdjust="0"/>
  </p:normalViewPr>
  <p:slideViewPr>
    <p:cSldViewPr snapToGrid="0" snapToObjects="1">
      <p:cViewPr varScale="1">
        <p:scale>
          <a:sx n="95" d="100"/>
          <a:sy n="95" d="100"/>
        </p:scale>
        <p:origin x="-80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1_Int</c:v>
                </c:pt>
              </c:strCache>
            </c:strRef>
          </c:tx>
          <c:spPr>
            <a:ln w="47520">
              <a:solidFill>
                <a:srgbClr val="2F9088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6"/>
                <c:pt idx="0">
                  <c:v>1204</c:v>
                </c:pt>
                <c:pt idx="1">
                  <c:v>1208</c:v>
                </c:pt>
                <c:pt idx="2">
                  <c:v>1209</c:v>
                </c:pt>
                <c:pt idx="3">
                  <c:v>1210</c:v>
                </c:pt>
                <c:pt idx="4">
                  <c:v>1212</c:v>
                </c:pt>
                <c:pt idx="5">
                  <c:v>42.0.0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6"/>
                <c:pt idx="0">
                  <c:v>3637.09</c:v>
                </c:pt>
                <c:pt idx="1">
                  <c:v>3514.39</c:v>
                </c:pt>
                <c:pt idx="2">
                  <c:v>3401.75</c:v>
                </c:pt>
                <c:pt idx="3">
                  <c:v>3333.42</c:v>
                </c:pt>
                <c:pt idx="4">
                  <c:v>3322.64</c:v>
                </c:pt>
                <c:pt idx="5">
                  <c:v>3386.57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2_String</c:v>
                </c:pt>
              </c:strCache>
            </c:strRef>
          </c:tx>
          <c:spPr>
            <a:ln w="47520">
              <a:solidFill>
                <a:srgbClr val="39A5BA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6"/>
                <c:pt idx="0">
                  <c:v>1204</c:v>
                </c:pt>
                <c:pt idx="1">
                  <c:v>1208</c:v>
                </c:pt>
                <c:pt idx="2">
                  <c:v>1209</c:v>
                </c:pt>
                <c:pt idx="3">
                  <c:v>1210</c:v>
                </c:pt>
                <c:pt idx="4">
                  <c:v>1212</c:v>
                </c:pt>
                <c:pt idx="5">
                  <c:v>42.0.0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6"/>
                <c:pt idx="0">
                  <c:v>5089.46</c:v>
                </c:pt>
                <c:pt idx="1">
                  <c:v>5111.84</c:v>
                </c:pt>
                <c:pt idx="2">
                  <c:v>4851.5</c:v>
                </c:pt>
                <c:pt idx="3">
                  <c:v>4825.36</c:v>
                </c:pt>
                <c:pt idx="4">
                  <c:v>4909.33</c:v>
                </c:pt>
                <c:pt idx="5">
                  <c:v>4979.81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3_IntString</c:v>
                </c:pt>
              </c:strCache>
            </c:strRef>
          </c:tx>
          <c:spPr>
            <a:ln w="47520">
              <a:solidFill>
                <a:srgbClr val="F07834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6"/>
                <c:pt idx="0">
                  <c:v>1204</c:v>
                </c:pt>
                <c:pt idx="1">
                  <c:v>1208</c:v>
                </c:pt>
                <c:pt idx="2">
                  <c:v>1209</c:v>
                </c:pt>
                <c:pt idx="3">
                  <c:v>1210</c:v>
                </c:pt>
                <c:pt idx="4">
                  <c:v>1212</c:v>
                </c:pt>
                <c:pt idx="5">
                  <c:v>42.0.0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6"/>
                <c:pt idx="0">
                  <c:v>7017.86</c:v>
                </c:pt>
                <c:pt idx="1">
                  <c:v>6986.32</c:v>
                </c:pt>
                <c:pt idx="2">
                  <c:v>6892.73</c:v>
                </c:pt>
                <c:pt idx="3">
                  <c:v>7050.2</c:v>
                </c:pt>
                <c:pt idx="4">
                  <c:v>6557.07</c:v>
                </c:pt>
                <c:pt idx="5">
                  <c:v>6816.2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4_IntStringJson</c:v>
                </c:pt>
              </c:strCache>
            </c:strRef>
          </c:tx>
          <c:spPr>
            <a:ln w="47520">
              <a:solidFill>
                <a:srgbClr val="ADBE29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6"/>
                <c:pt idx="0">
                  <c:v>1204</c:v>
                </c:pt>
                <c:pt idx="1">
                  <c:v>1208</c:v>
                </c:pt>
                <c:pt idx="2">
                  <c:v>1209</c:v>
                </c:pt>
                <c:pt idx="3">
                  <c:v>1210</c:v>
                </c:pt>
                <c:pt idx="4">
                  <c:v>1212</c:v>
                </c:pt>
                <c:pt idx="5">
                  <c:v>42.0.0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6"/>
                <c:pt idx="0">
                  <c:v>17204.55</c:v>
                </c:pt>
                <c:pt idx="1">
                  <c:v>17066.3</c:v>
                </c:pt>
                <c:pt idx="2">
                  <c:v>16459.1</c:v>
                </c:pt>
                <c:pt idx="3">
                  <c:v>16761.65</c:v>
                </c:pt>
                <c:pt idx="4">
                  <c:v>16229.03</c:v>
                </c:pt>
                <c:pt idx="5">
                  <c:v>16322.98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5_IntStringCol</c:v>
                </c:pt>
              </c:strCache>
            </c:strRef>
          </c:tx>
          <c:spPr>
            <a:ln w="47520">
              <a:solidFill>
                <a:srgbClr val="00799E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6"/>
                <c:pt idx="0">
                  <c:v>1204</c:v>
                </c:pt>
                <c:pt idx="1">
                  <c:v>1208</c:v>
                </c:pt>
                <c:pt idx="2">
                  <c:v>1209</c:v>
                </c:pt>
                <c:pt idx="3">
                  <c:v>1210</c:v>
                </c:pt>
                <c:pt idx="4">
                  <c:v>1212</c:v>
                </c:pt>
                <c:pt idx="5">
                  <c:v>42.0.0</c:v>
                </c:pt>
              </c:strCache>
            </c:strRef>
          </c:cat>
          <c:val>
            <c:numRef>
              <c:f>4</c:f>
              <c:numCache>
                <c:formatCode>General</c:formatCode>
                <c:ptCount val="6"/>
                <c:pt idx="0">
                  <c:v>6725.45</c:v>
                </c:pt>
                <c:pt idx="1">
                  <c:v>6768.7</c:v>
                </c:pt>
                <c:pt idx="2">
                  <c:v>6690.1</c:v>
                </c:pt>
                <c:pt idx="3">
                  <c:v>6765.16</c:v>
                </c:pt>
                <c:pt idx="4">
                  <c:v>6711.66</c:v>
                </c:pt>
                <c:pt idx="5">
                  <c:v>6545.63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6_StringTransaction</c:v>
                </c:pt>
              </c:strCache>
            </c:strRef>
          </c:tx>
          <c:spPr>
            <a:ln w="47520">
              <a:solidFill>
                <a:srgbClr val="6D5988"/>
              </a:solidFill>
              <a:round/>
            </a:ln>
          </c:spPr>
          <c:marker>
            <c:symbol val="none"/>
          </c:marker>
          <c:dLbls>
            <c:dLblPos val="r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6"/>
                <c:pt idx="0">
                  <c:v>1204</c:v>
                </c:pt>
                <c:pt idx="1">
                  <c:v>1208</c:v>
                </c:pt>
                <c:pt idx="2">
                  <c:v>1209</c:v>
                </c:pt>
                <c:pt idx="3">
                  <c:v>1210</c:v>
                </c:pt>
                <c:pt idx="4">
                  <c:v>1212</c:v>
                </c:pt>
                <c:pt idx="5">
                  <c:v>42.0.0</c:v>
                </c:pt>
              </c:strCache>
            </c:strRef>
          </c:cat>
          <c:val>
            <c:numRef>
              <c:f>5</c:f>
              <c:numCache>
                <c:formatCode>General</c:formatCode>
                <c:ptCount val="6"/>
                <c:pt idx="0">
                  <c:v>3617.95</c:v>
                </c:pt>
                <c:pt idx="1">
                  <c:v>3612.78</c:v>
                </c:pt>
                <c:pt idx="2">
                  <c:v>3614.04</c:v>
                </c:pt>
                <c:pt idx="3">
                  <c:v>3596.04</c:v>
                </c:pt>
                <c:pt idx="4">
                  <c:v>3584.75</c:v>
                </c:pt>
                <c:pt idx="5">
                  <c:v>3587.25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>
              <a:noFill/>
            </a:ln>
          </c:spPr>
        </c:hiLowLines>
        <c:marker val="1"/>
        <c:smooth val="0"/>
        <c:axId val="-2054469576"/>
        <c:axId val="-2054466152"/>
      </c:lineChart>
      <c:catAx>
        <c:axId val="-2054469576"/>
        <c:scaling>
          <c:orientation val="minMax"/>
        </c:scaling>
        <c:delete val="0"/>
        <c:axPos val="b"/>
        <c:numFmt formatCode="mm/dd/yyyy" sourceLinked="1"/>
        <c:majorTickMark val="out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54466152"/>
        <c:crosses val="autoZero"/>
        <c:auto val="1"/>
        <c:lblAlgn val="ctr"/>
        <c:lblOffset val="100"/>
        <c:noMultiLvlLbl val="1"/>
      </c:catAx>
      <c:valAx>
        <c:axId val="-2054466152"/>
        <c:scaling>
          <c:orientation val="minMax"/>
        </c:scaling>
        <c:delete val="0"/>
        <c:axPos val="l"/>
        <c:majorGridlines>
          <c:spPr>
            <a:ln w="9360">
              <a:solidFill>
                <a:srgbClr val="929292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5446957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15932677944552"/>
          <c:y val="0.0812930318983443"/>
          <c:w val="0.768299853096383"/>
          <c:h val="0.784026300831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time(s)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10.0</c:v>
                </c:pt>
                <c:pt idx="1">
                  <c:v>100.0</c:v>
                </c:pt>
                <c:pt idx="2">
                  <c:v>1000.0</c:v>
                </c:pt>
                <c:pt idx="3">
                  <c:v>10000.0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31.6</c:v>
                </c:pt>
                <c:pt idx="1">
                  <c:v>6.7</c:v>
                </c:pt>
                <c:pt idx="2">
                  <c:v>3.7</c:v>
                </c:pt>
                <c:pt idx="3">
                  <c:v>3.6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57356232"/>
        <c:axId val="-2057358360"/>
      </c:lineChart>
      <c:catAx>
        <c:axId val="-2057356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57358360"/>
        <c:crosses val="autoZero"/>
        <c:auto val="1"/>
        <c:lblAlgn val="ctr"/>
        <c:lblOffset val="100"/>
        <c:noMultiLvlLbl val="0"/>
      </c:catAx>
      <c:valAx>
        <c:axId val="-2057358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7356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title>
      <c:tx>
        <c:rich>
          <a:bodyPr rot="0"/>
          <a:lstStyle/>
          <a:p>
            <a:pPr>
              <a:defRPr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en-US"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Batch size of 128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InsertBatch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0.149</c:v>
                </c:pt>
                <c:pt idx="1">
                  <c:v>0.484</c:v>
                </c:pt>
                <c:pt idx="2">
                  <c:v>2.259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Copy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0.149</c:v>
                </c:pt>
                <c:pt idx="1">
                  <c:v>0.233</c:v>
                </c:pt>
                <c:pt idx="2">
                  <c:v>1.833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Insert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3"/>
                <c:pt idx="0">
                  <c:v>16</c:v>
                </c:pt>
                <c:pt idx="1">
                  <c:v>128</c:v>
                </c:pt>
                <c:pt idx="2">
                  <c:v>1024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1.708</c:v>
                </c:pt>
                <c:pt idx="1">
                  <c:v>13.026</c:v>
                </c:pt>
                <c:pt idx="2">
                  <c:v>104.481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6568472"/>
        <c:axId val="-2046562424"/>
      </c:barChart>
      <c:catAx>
        <c:axId val="-204656847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Number of rows</a:t>
                </a:r>
              </a:p>
            </c:rich>
          </c:tx>
          <c:layout/>
          <c:overlay val="0"/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46562424"/>
        <c:crosses val="autoZero"/>
        <c:auto val="1"/>
        <c:lblAlgn val="ctr"/>
        <c:lblOffset val="100"/>
        <c:noMultiLvlLbl val="1"/>
      </c:catAx>
      <c:valAx>
        <c:axId val="-2046562424"/>
        <c:scaling>
          <c:orientation val="minMax"/>
        </c:scaling>
        <c:delete val="0"/>
        <c:axPos val="l"/>
        <c:majorGridlines>
          <c:spPr>
            <a:ln w="9360">
              <a:solidFill>
                <a:srgbClr val="929292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Time (ms)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46568472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0"/>
  <c:style val="18"/>
  <c:chart>
    <c:title>
      <c:tx>
        <c:rich>
          <a:bodyPr rot="0"/>
          <a:lstStyle/>
          <a:p>
            <a:pPr>
              <a:defRPr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r>
              <a:rPr lang="en-US" sz="216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1024 rows different batch sizes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Insert Batch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"/>
                <c:pt idx="0">
                  <c:v>9.703</c:v>
                </c:pt>
                <c:pt idx="1">
                  <c:v>4.116999999999996</c:v>
                </c:pt>
                <c:pt idx="2">
                  <c:v>3.084</c:v>
                </c:pt>
                <c:pt idx="3">
                  <c:v>2.666</c:v>
                </c:pt>
                <c:pt idx="4">
                  <c:v>2.259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Insert Rewrite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"/>
                <c:pt idx="0">
                  <c:v>2.398</c:v>
                </c:pt>
                <c:pt idx="1">
                  <c:v>2.357</c:v>
                </c:pt>
                <c:pt idx="2">
                  <c:v>2.364</c:v>
                </c:pt>
                <c:pt idx="3">
                  <c:v>2.32</c:v>
                </c:pt>
                <c:pt idx="4">
                  <c:v>2.294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Copy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5"/>
                <c:pt idx="0">
                  <c:v>175.148</c:v>
                </c:pt>
                <c:pt idx="1">
                  <c:v>38.58</c:v>
                </c:pt>
                <c:pt idx="2">
                  <c:v>17.645</c:v>
                </c:pt>
                <c:pt idx="3">
                  <c:v>9.494</c:v>
                </c:pt>
                <c:pt idx="4">
                  <c:v>1.833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Insert Struct</c:v>
                </c:pt>
              </c:strCache>
            </c:strRef>
          </c:tx>
          <c:spPr>
            <a:ln>
              <a:noFill/>
            </a:ln>
          </c:spPr>
          <c:invertIfNegative val="0"/>
          <c:dLbls>
            <c:dLblPos val="outEnd"/>
            <c:showLegendKey val="0"/>
            <c:showVal val="0"/>
            <c:showCatName val="0"/>
            <c:showSerName val="0"/>
            <c:showPercent val="0"/>
            <c:showBubbleSize val="1"/>
            <c:showLeaderLines val="0"/>
          </c:dLbls>
          <c:cat>
            <c:strRef>
              <c:f>categories</c:f>
              <c:strCache>
                <c:ptCount val="5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128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5"/>
                <c:pt idx="0">
                  <c:v>12.661</c:v>
                </c:pt>
                <c:pt idx="1">
                  <c:v>4.349</c:v>
                </c:pt>
                <c:pt idx="2">
                  <c:v>3.058</c:v>
                </c:pt>
                <c:pt idx="3">
                  <c:v>2.235</c:v>
                </c:pt>
                <c:pt idx="4">
                  <c:v>1.638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49819848"/>
        <c:axId val="-2049825976"/>
      </c:barChart>
      <c:catAx>
        <c:axId val="-2049819848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Batch size</a:t>
                </a:r>
              </a:p>
            </c:rich>
          </c:tx>
          <c:layout/>
          <c:overlay val="0"/>
        </c:title>
        <c:numFmt formatCode="mm/dd/yyyy" sourceLinked="1"/>
        <c:majorTickMark val="none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49825976"/>
        <c:crosses val="autoZero"/>
        <c:auto val="1"/>
        <c:lblAlgn val="ctr"/>
        <c:lblOffset val="100"/>
        <c:noMultiLvlLbl val="1"/>
      </c:catAx>
      <c:valAx>
        <c:axId val="-2049825976"/>
        <c:scaling>
          <c:orientation val="minMax"/>
        </c:scaling>
        <c:delete val="0"/>
        <c:axPos val="l"/>
        <c:majorGridlines>
          <c:spPr>
            <a:ln w="9360">
              <a:solidFill>
                <a:srgbClr val="929292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defRPr>
                </a:pPr>
                <a:r>
                  <a:rPr lang="en-US" sz="1800" b="1" strike="noStrike" spc="-1">
                    <a:solidFill>
                      <a:srgbClr val="4D4D4D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</a:rPr>
                  <a:t>Time (ms)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929292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defRPr>
            </a:pPr>
            <a:endParaRPr lang="en-US"/>
          </a:p>
        </c:txPr>
        <c:crossAx val="-2049819848"/>
        <c:crosses val="autoZero"/>
        <c:crossBetween val="between"/>
      </c:valAx>
      <c:spPr>
        <a:solidFill>
          <a:srgbClr val="FFFFFF"/>
        </a:solidFill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4750DE8-8F89-45BA-8A0A-B184368077B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651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Dave Cramer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 of the PostgreSQL community since 2000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Maintainer of the JDBC Driver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Good friend Alvaro </a:t>
            </a:r>
            <a:r>
              <a:rPr 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Tortosa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kindly provided the test cases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Torodb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is an open source </a:t>
            </a:r>
            <a:r>
              <a:rPr 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NoSQL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database backed by </a:t>
            </a:r>
            <a:r>
              <a:rPr 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postgresql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that speaks the Mongo protocol.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Creates 10M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rows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There is a small performance hit when using column names as opposed to column numbers as the number has to be looked up internally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is the IntStringJson test.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Has @Benchmark annotation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Runs this ITERATION times happens to be 20x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Jmh requires that the test return a value. In order to defeat the compiler from eliminating dead code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If this is inconvenient you have to inject a BlackHole object to consume the objects created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apparently the hypothesis didn’t prove to be true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Maven is now the </a:t>
            </a:r>
            <a:r>
              <a:rPr 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defacto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packaging system for java, so we play nice with the </a:t>
            </a: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ecosystem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800,000 downloads this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month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Keynote was on convenience</a:t>
            </a:r>
            <a:endParaRPr lang="en-US" sz="2000" b="0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I totally </a:t>
            </a:r>
            <a:r>
              <a:rPr lang="en-US" sz="2000" b="0" strike="noStrike" spc="-1" baseline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underestimated this</a:t>
            </a:r>
            <a:endParaRPr lang="en-US" sz="11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number of people were seeing deadlocks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Kris </a:t>
            </a:r>
            <a:r>
              <a:rPr lang="en-US" sz="11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Jurka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found the issue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Uses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a portal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Sends maximum rows to return back to the portal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Without fetch size </a:t>
            </a:r>
            <a:r>
              <a:rPr lang="en-US" sz="1100" b="0" strike="noStrike" spc="-1" baseline="0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postgresql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sends all of the rows back at once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Large number of rows takes a long time to process as well as huge memory requirements</a:t>
            </a:r>
          </a:p>
          <a:p>
            <a:pPr>
              <a:lnSpc>
                <a:spcPct val="100000"/>
              </a:lnSpc>
            </a:pPr>
            <a:endParaRPr lang="en-US" sz="1100" b="0" strike="noStrike" spc="-1" baseline="0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used exactly the same code for the fetch size test with different fetch sizes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Knee is at approximately 100 </a:t>
            </a:r>
            <a:endParaRPr lang="en-US" sz="11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First thing the driver does is create a named server prepared statement S_1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Then it executes BIND/EXEC N times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BIND is where we send the back end the values for each column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EXEC actually executes the statement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+mn-lt"/>
                <a:ea typeface="ＭＳ Ｐゴシック"/>
              </a:rPr>
              <a:t>Driver is</a:t>
            </a:r>
            <a:r>
              <a:rPr lang="en-US" sz="1200" b="0" strike="noStrike" spc="-1" baseline="0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+mn-lt"/>
                <a:ea typeface="ＭＳ Ｐゴシック"/>
              </a:rPr>
              <a:t> repeatedly sending inserts</a:t>
            </a:r>
            <a:endParaRPr lang="en-US" sz="1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+mn-lt"/>
                <a:ea typeface="ＭＳ Ｐゴシック"/>
              </a:rPr>
              <a:t>BIND/EXEC only sends data it does not read it</a:t>
            </a:r>
            <a:endParaRPr lang="en-US" sz="1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+mn-lt"/>
                <a:ea typeface="ＭＳ Ｐゴシック"/>
              </a:rPr>
              <a:t>Server is busy sending acknowledgments</a:t>
            </a:r>
            <a:endParaRPr lang="en-US" sz="1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+mn-lt"/>
                <a:ea typeface="ＭＳ Ｐゴシック"/>
              </a:rPr>
              <a:t>So we have a situation where the driver is continually sending, and the server is continually sending. Neither one is reading the responses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75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Greenplum is a massively parallel processing database based on postgres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Open sourced last Sept.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Now up to 8.3 with some backpatches such as JSONB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I thought I could do a talk on this. Show how re-organizing the code has made things *way* faster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 driver has code internally to check for this deadlock </a:t>
            </a: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situation</a:t>
            </a:r>
          </a:p>
          <a:p>
            <a:pPr>
              <a:lnSpc>
                <a:spcPct val="100000"/>
              </a:lnSpc>
            </a:pPr>
            <a:endParaRPr lang="en-US" sz="11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this is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a huge win for us, now on to fixing batch inserts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now lets look at how the driver has improved data </a:t>
            </a: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inserts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benchmark code is part of the project now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tests the old functionality of the driver before enhancements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We are rewriting the statements to be more efficient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New feature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Will rewrite the query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Have to create the string in memory before sending it to the backend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Copy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effectively streams data into the table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It is up to the user to escape any characters that need escaping such as NULL’s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Effectively</a:t>
            </a:r>
            <a:r>
              <a:rPr lang="en-US" baseline="0" dirty="0" smtClean="0"/>
              <a:t> the same as insert rows N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4865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Regular</a:t>
            </a:r>
            <a:r>
              <a:rPr lang="en-US" sz="1100" b="0" strike="noStrike" spc="-1" baseline="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Inserts are very slow</a:t>
            </a:r>
            <a:endParaRPr lang="en-US" sz="11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  <a:ea typeface="Verdana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Sticking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to standard java code practices suggests that </a:t>
            </a:r>
            <a:r>
              <a:rPr 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insertBatch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is the way to go here for 1024 rows it is 50x faster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104ms </a:t>
            </a:r>
            <a:r>
              <a:rPr lang="en-US" sz="11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vs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 2ms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Copy is good but it does not really use the API as intended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For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large number of rows a larger batch size is better once the batch size gets to 128 the results are the same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Insert batch and insert rewrite result in the same queries. The driver rewrites them under the covers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Always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faster, what I didn’t test is the limitation on how many rows.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Originally written by Peter Mount around 1997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Follows the JDBC spec, which was essentially copied from the ODBC spec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 took it over around 1999.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Directly from the Pull request. These are internal flags to control how the query executor functions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 performance test in the driver provides the following results: a simple insert batch of 100 rows improves from 15ms to 1ms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Essentially performing at the same speed as non batched inserts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is typical of ORM’s such as </a:t>
            </a: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hibernate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This is going to get *a lot* worse with SCRAM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All the really high performance sites I’ve ever seen write their own queries.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do not use ORM’s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optimize aggressively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Single shot queries will not create a named statement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Asl of 1203 we now internally cache statements, saves on parsing the string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Generated queries create unique strings with different hash, defeating the cache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Prepared statements have to know the types of the arguments being passed in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If you change the type of a  parameter the driver will have to deallocate and prepare again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Binary mode does not use text, by default we use text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If we use binary we have to do an extra round trip to determine the types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A number of things were slowing the driver down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Having to reparse the java string repeatedly was inefficient.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Cloning the calendar for every setTimestamp setDate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More recently batch inserts were optimized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logger is</a:t>
            </a:r>
            <a:r>
              <a:rPr lang="en-US" baseline="0" dirty="0" smtClean="0"/>
              <a:t> proving to be challenging, as there is less control over 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2448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1468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</a:t>
            </a:r>
            <a:r>
              <a:rPr lang="en-US" baseline="0" dirty="0" smtClean="0"/>
              <a:t> output changes for a single table, or the entire database</a:t>
            </a:r>
          </a:p>
          <a:p>
            <a:r>
              <a:rPr lang="en-US" baseline="0" dirty="0" smtClean="0"/>
              <a:t>Change Data Capture</a:t>
            </a:r>
          </a:p>
          <a:p>
            <a:r>
              <a:rPr lang="en-US" baseline="0" dirty="0" smtClean="0"/>
              <a:t>Products like </a:t>
            </a:r>
            <a:r>
              <a:rPr lang="en-US" baseline="0" dirty="0" err="1" smtClean="0"/>
              <a:t>Pentaho</a:t>
            </a:r>
            <a:r>
              <a:rPr lang="en-US" baseline="0" dirty="0" smtClean="0"/>
              <a:t> currently use trigger based solutions to do CDC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4750DE8-8F89-45BA-8A0A-B184368077B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5638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Every successive JDBC spec is an interface for which we have to write a concrete implementation for.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They build upon each other sometimes deprecating features but always adding new features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Driver was built using ant up until about 2015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Much of what the driver does is contained in a few classes that handle all the work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for instance jdbc3 had </a:t>
            </a:r>
            <a:r>
              <a:rPr lang="en-US" sz="11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10 </a:t>
            </a:r>
            <a:r>
              <a:rPr lang="en-US" sz="11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or so files which were concrete implementations. If you wanted to build jdbc4 these had to be filtered out using ant.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When I inherited the project from Peter the ant filtering was already in place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Just copied what he had and didn’t really think about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Of course at that point there was only jdbc2 and jdbc3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Things got a little more out of hand once we had jdbc3g, jdbc4, jdbc4.1 and jdbc4.2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My over arching goal in maintaining it was not to break it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Eventually we had enough test cases in it that I though the risk was warranted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Maven has a dependency file. If you are building with maven you can just include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We still have to filter out some code, just a lot less of it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 project is much easier to pull into and IDE and debug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Intelij just import the pom.xml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With ant build files I could never get it to debug in Intellij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In Eclipse I had to filter out files depending on which JDK I was trying to debug for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298440" y="2997360"/>
            <a:ext cx="6337080" cy="58417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So you can see that this is much simpler than the class diagram before.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There is only one PgConnection class for all versions of the driver, no more duplicate code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6840" y="325440"/>
            <a:ext cx="8410320" cy="213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66840" y="325440"/>
            <a:ext cx="8410320" cy="213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pic>
        <p:nvPicPr>
          <p:cNvPr id="119" name="Picture 118"/>
          <p:cNvPicPr/>
          <p:nvPr/>
        </p:nvPicPr>
        <p:blipFill>
          <a:blip r:embed="rId2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  <p:pic>
        <p:nvPicPr>
          <p:cNvPr id="120" name="Picture 119"/>
          <p:cNvPicPr/>
          <p:nvPr/>
        </p:nvPicPr>
        <p:blipFill>
          <a:blip r:embed="rId2"/>
          <a:stretch/>
        </p:blipFill>
        <p:spPr>
          <a:xfrm>
            <a:off x="2452320" y="1074600"/>
            <a:ext cx="4239360" cy="338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6840" y="325440"/>
            <a:ext cx="8410320" cy="213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6684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3382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6400" y="284148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684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6400" y="1074600"/>
            <a:ext cx="410400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6840" y="2841480"/>
            <a:ext cx="8410320" cy="16131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 flipH="1">
            <a:off x="8545680" y="5021280"/>
            <a:ext cx="533160" cy="12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8725B030-D1CA-4556-BD5D-942F9CA0ED42}" type="slidenum">
              <a:rPr lang="en-US" sz="8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366840" y="5018040"/>
            <a:ext cx="2274480" cy="9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5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</a:t>
            </a:r>
            <a:r>
              <a:rPr lang="en-US" sz="650" b="0" strike="noStrike" spc="-1" dirty="0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2017 </a:t>
            </a:r>
            <a:r>
              <a:rPr lang="en-US" sz="650" b="0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Pivotal Software, Inc.  All rights reserved.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0" y="4629240"/>
            <a:ext cx="9143640" cy="385560"/>
          </a:xfrm>
          <a:prstGeom prst="rect">
            <a:avLst/>
          </a:prstGeom>
          <a:solidFill>
            <a:srgbClr val="00786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10"/>
          <p:cNvPicPr/>
          <p:nvPr/>
        </p:nvPicPr>
        <p:blipFill>
          <a:blip r:embed="rId14"/>
          <a:srcRect l="18178" t="28061" r="18178" b="28061"/>
          <a:stretch/>
        </p:blipFill>
        <p:spPr>
          <a:xfrm>
            <a:off x="7867800" y="4681440"/>
            <a:ext cx="1050480" cy="28368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flipH="1">
            <a:off x="8545680" y="5021280"/>
            <a:ext cx="533160" cy="12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33390845-8FDF-4731-B042-AFEE4FBEB529}" type="slidenum">
              <a:rPr lang="en-US" sz="8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366840" y="5018040"/>
            <a:ext cx="2274480" cy="9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5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2016 Pivotal Software, Inc.  All rights reserved.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0" y="4629240"/>
            <a:ext cx="9143640" cy="385560"/>
          </a:xfrm>
          <a:prstGeom prst="rect">
            <a:avLst/>
          </a:prstGeom>
          <a:solidFill>
            <a:srgbClr val="00786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10"/>
          <p:cNvPicPr/>
          <p:nvPr/>
        </p:nvPicPr>
        <p:blipFill>
          <a:blip r:embed="rId14"/>
          <a:srcRect l="18178" t="28061" r="18178" b="28061"/>
          <a:stretch/>
        </p:blipFill>
        <p:spPr>
          <a:xfrm>
            <a:off x="7867800" y="4681440"/>
            <a:ext cx="1050480" cy="283680"/>
          </a:xfrm>
          <a:prstGeom prst="rect">
            <a:avLst/>
          </a:prstGeom>
          <a:ln>
            <a:noFill/>
          </a:ln>
        </p:spPr>
      </p:pic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366840" y="325440"/>
            <a:ext cx="8410320" cy="460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Master title style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366840" y="1074600"/>
            <a:ext cx="8410320" cy="3382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Master text styles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864000" lvl="1" indent="-324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Second level</a:t>
            </a:r>
            <a:endParaRPr lang="en-US" sz="20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1296000" lvl="2" indent="-288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Third level</a:t>
            </a:r>
            <a:endParaRPr lang="en-US" sz="1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1728000" lvl="3" indent="-216000">
              <a:lnSpc>
                <a:spcPct val="10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Fourth level</a:t>
            </a:r>
            <a:endParaRPr lang="en-US" sz="1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16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Fifth level</a:t>
            </a:r>
            <a:endParaRPr lang="en-US" sz="20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flipH="1">
            <a:off x="8545680" y="5021280"/>
            <a:ext cx="533160" cy="12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003A85A8-1DD8-4A9F-8079-6F9B12196DB2}" type="slidenum">
              <a:rPr lang="en-US" sz="8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6840" y="5018040"/>
            <a:ext cx="2274480" cy="9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65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© 2016 Pivotal Software, Inc.  All rights reserved.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0" y="4629240"/>
            <a:ext cx="9143640" cy="385560"/>
          </a:xfrm>
          <a:prstGeom prst="rect">
            <a:avLst/>
          </a:prstGeom>
          <a:solidFill>
            <a:srgbClr val="00786E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Picture 10"/>
          <p:cNvPicPr/>
          <p:nvPr/>
        </p:nvPicPr>
        <p:blipFill>
          <a:blip r:embed="rId14"/>
          <a:srcRect l="18178" t="28061" r="18178" b="28061"/>
          <a:stretch/>
        </p:blipFill>
        <p:spPr>
          <a:xfrm>
            <a:off x="7867800" y="4681440"/>
            <a:ext cx="1050480" cy="28368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 flipH="1">
            <a:off x="8545680" y="5021280"/>
            <a:ext cx="533160" cy="12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C38795FF-1F62-45EF-B7D7-FAF6188EE2B2}" type="slidenum">
              <a:rPr lang="en-US" sz="800" b="0" strike="noStrike" spc="-1">
                <a:solidFill>
                  <a:srgbClr val="7F7F7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890640" y="1276560"/>
            <a:ext cx="4383720" cy="1042560"/>
          </a:xfrm>
          <a:prstGeom prst="rect">
            <a:avLst/>
          </a:prstGeom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F16F3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Click to edit Master title style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908640" y="3710160"/>
            <a:ext cx="5026320" cy="2983320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text styles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w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8kdata/javapgperf" TargetMode="External"/><Relationship Id="rId4" Type="http://schemas.openxmlformats.org/officeDocument/2006/relationships/hyperlink" Target="https://github.com/torodb/torodb" TargetMode="External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jdbc/pgjdbc/tree/master/ubenchmark" TargetMode="External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github.com/pgjdbc/pgjdbc/pull/675" TargetMode="Externa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0" y="4085640"/>
            <a:ext cx="9143640" cy="10576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7" name="Shape 1164"/>
          <p:cNvPicPr/>
          <p:nvPr/>
        </p:nvPicPr>
        <p:blipFill>
          <a:blip r:embed="rId3"/>
          <a:srcRect l="17313" t="15264" r="6224" b="16611"/>
          <a:stretch/>
        </p:blipFill>
        <p:spPr>
          <a:xfrm>
            <a:off x="0" y="75240"/>
            <a:ext cx="9143640" cy="5142960"/>
          </a:xfrm>
          <a:prstGeom prst="rect">
            <a:avLst/>
          </a:prstGeom>
          <a:ln>
            <a:noFill/>
          </a:ln>
        </p:spPr>
      </p:pic>
      <p:pic>
        <p:nvPicPr>
          <p:cNvPr id="128" name="Shape 1166"/>
          <p:cNvPicPr/>
          <p:nvPr/>
        </p:nvPicPr>
        <p:blipFill>
          <a:blip r:embed="rId4"/>
          <a:stretch/>
        </p:blipFill>
        <p:spPr>
          <a:xfrm>
            <a:off x="424440" y="1059840"/>
            <a:ext cx="4068720" cy="399240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D9D9D9"/>
              </a:gs>
            </a:gsLst>
            <a:lin ang="165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2167294" y="745604"/>
            <a:ext cx="5260946" cy="33400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</a:rPr>
              <a:t>JDBC Performance from the Inside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trike="noStrike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</a:rPr>
              <a:t>March, </a:t>
            </a:r>
            <a:r>
              <a:rPr lang="en-US" sz="1600" b="1" strike="noStrike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 Black"/>
                <a:ea typeface="Arial Black"/>
              </a:rPr>
              <a:t>2017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Code re-organized release 1207 Dec 2015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All of the abstract class machinations have been removed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Far fewer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source files for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all versions of JDBC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Reduces CPU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load*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Real advantage 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mavenizing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the project. The code is much simpler.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Easier to debug, can be easily loaded into an IDE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More people have provided Pull Requests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Mavenizing the driver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Maven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pic>
        <p:nvPicPr>
          <p:cNvPr id="159" name="Picture 6"/>
          <p:cNvPicPr/>
          <p:nvPr/>
        </p:nvPicPr>
        <p:blipFill>
          <a:blip r:embed="rId4"/>
          <a:stretch/>
        </p:blipFill>
        <p:spPr>
          <a:xfrm>
            <a:off x="1433211" y="785520"/>
            <a:ext cx="6327100" cy="343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Borrowed some code from </a:t>
            </a:r>
            <a:r>
              <a:rPr lang="en-US" sz="1800" b="0" u="sng" strike="noStrike" spc="-1" dirty="0">
                <a:solidFill>
                  <a:srgbClr val="3EA7BC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3"/>
              </a:rPr>
              <a:t>https://github.com/8kdata/javapgperf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Plug for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ToroDB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4"/>
              </a:rPr>
              <a:t>https://github.com/torodb/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4"/>
              </a:rPr>
              <a:t>torodb</a:t>
            </a:r>
            <a:endParaRPr lang="en-US" sz="1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TABLE IF NOT EXISTS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number </a:t>
            </a:r>
            <a:r>
              <a:rPr lang="en-US" sz="1800" b="1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</a:t>
            </a:r>
            <a:r>
              <a:rPr lang="en-US" b="1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1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SELECT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'Hello there '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||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t, 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'{"</a:t>
            </a:r>
            <a:r>
              <a:rPr lang="en-US" sz="1800" b="1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": '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||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|| 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', "t": "'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|| 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'Hello there '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||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|| 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'" }' AS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 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FROM </a:t>
            </a:r>
            <a:r>
              <a:rPr lang="en-US" sz="1800" b="0" i="1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generate_series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(1,10 * 1000 * 1000) 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;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5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Column |  Type   | Modifiers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--------+---------+-----------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| integer |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t      | text    |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j      | text    |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5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to test the hypothesis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Shape 96"/>
          <p:cNvPicPr/>
          <p:nvPr/>
        </p:nvPicPr>
        <p:blipFill>
          <a:blip r:embed="rId5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60000" y="1009080"/>
            <a:ext cx="8457840" cy="30800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1_int select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from number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2_String select t from number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3_IntString select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i,t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from number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4_IntStringJson select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t, j from number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5_IntStringColumnNumber select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i,t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and use column number instead of column name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6_StringNoAutocommit select t from number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Ran the test suite for a number of different JDBC versions 1204, 1208, 1210, 1212, 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42.0.0</a:t>
            </a:r>
          </a:p>
          <a:p>
            <a:pPr marL="285840" indent="-285480">
              <a:lnSpc>
                <a:spcPct val="100000"/>
              </a:lnSpc>
              <a:buClr>
                <a:srgbClr val="33928A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 the tests do ?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80000"/>
              </a:lnSpc>
            </a:pP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public class 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_4_IntStringJson {
    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public static final 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String </a:t>
            </a:r>
            <a:r>
              <a:rPr lang="en-US" sz="1200" b="1" i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QUERY 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= 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"SELECT i, t, j FROM number"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;
    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private class 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JsonElements {
        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private int i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;
        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private 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String 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;
    }
    @Benchmark
    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public void 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test(Blackhole blackhole, PgStatStatements pgStatStatements) 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throws 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SQLException {
        pgStatStatements.setTestName(QueryBenchmarks.</a:t>
            </a:r>
            <a:r>
              <a:rPr lang="en-US" sz="1200" b="0" i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JMHTestNameFromClass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(_4_IntStringJson.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));
        Gson gson = 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new 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Gson();
        QueryUtil.</a:t>
            </a:r>
            <a:r>
              <a:rPr lang="en-US" sz="1200" b="0" i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executeProcessQuery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lang="en-US" sz="1200" b="1" i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QUERY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resultSet -&gt; {
                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while 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(resultSet.next()) {
                    blackhole.consume(resultSet.getInt(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"i"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));
                    blackhole.consume(resultSet.getString(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"t"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));
                    blackhole.consume(gson.fromJson(resultSet.getString(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"j"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), JsonElements.</a:t>
            </a:r>
            <a:r>
              <a:rPr lang="en-US" sz="1200" b="1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));
                }
        });
    }
}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do the tests do ?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8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graphicFrame>
        <p:nvGraphicFramePr>
          <p:cNvPr id="173" name="Chart 1"/>
          <p:cNvGraphicFramePr/>
          <p:nvPr/>
        </p:nvGraphicFramePr>
        <p:xfrm>
          <a:off x="1253160" y="194760"/>
          <a:ext cx="7425000" cy="4283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4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Something good came out of Maven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6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558720" y="1134360"/>
            <a:ext cx="73573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Well it didn’t really improve performance but: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It is Easier to understand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More people are working on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Easier to work with simply import the maven pom.xml into Intellij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Easier to push to maven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38" y="2821128"/>
            <a:ext cx="7856762" cy="155040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things that really did improve performance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180" name="CustomShape 2"/>
          <p:cNvSpPr/>
          <p:nvPr/>
        </p:nvSpPr>
        <p:spPr>
          <a:xfrm>
            <a:off x="558720" y="1458360"/>
            <a:ext cx="73573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 Fetch Size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Fixed deadlocks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rewrite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Fixing bugs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0000" y="1009080"/>
            <a:ext cx="8457840" cy="63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Fetch a large amount of data with different fetch sizes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 FetchSize performance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184" name="CustomShape 3"/>
          <p:cNvSpPr/>
          <p:nvPr/>
        </p:nvSpPr>
        <p:spPr>
          <a:xfrm>
            <a:off x="558720" y="1363057"/>
            <a:ext cx="7357320" cy="31157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public static final 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String </a:t>
            </a:r>
            <a:r>
              <a:rPr lang="en-US" sz="1050" b="1" i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 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= </a:t>
            </a:r>
            <a:r>
              <a:rPr lang="en-US" sz="105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"SELECT t FROM number"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;
</a:t>
            </a:r>
            <a:r>
              <a:rPr lang="en-US" sz="1050" b="0" strike="noStrike" spc="-1" dirty="0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@Benchmark
</a:t>
            </a:r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public void 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test(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Blackhole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blackhole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PgStatStatements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pgStatStatements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 </a:t>
            </a:r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throws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SQLException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{
   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pgStatStatements.setTestName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QueryBenchmarks.</a:t>
            </a:r>
            <a:r>
              <a:rPr lang="en-US" sz="105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JMHTestNameFromClass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(_6_String_NoAutocommit.</a:t>
            </a:r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class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));
   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QueryUtil.</a:t>
            </a:r>
            <a:r>
              <a:rPr lang="en-US" sz="1050" b="0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executeProcessQueryNoAutocommit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1" i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QUERY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resultSet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-&gt; {
            </a:t>
            </a:r>
            <a:r>
              <a:rPr lang="en-US" sz="105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while 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resultSet.next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 {
                </a:t>
            </a:r>
            <a:r>
              <a:rPr lang="en-US" sz="1050" b="0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blackhole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.consume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resultSet.getString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5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1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));
            }
    });
}</a:t>
            </a:r>
            <a:endParaRPr lang="en-US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endParaRPr lang="en-US" sz="105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5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// Used to fetch rows in batches from the db. Will only work if the connection does not use </a:t>
            </a:r>
            <a:r>
              <a:rPr lang="en-US" sz="1050" b="0" i="1" strike="noStrike" spc="-1" dirty="0" err="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AutoCommit</a:t>
            </a:r>
            <a:r>
              <a:rPr lang="en-US" sz="1050" b="0" i="1" strike="noStrike" spc="-1" dirty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
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PGProperty.</a:t>
            </a:r>
            <a:r>
              <a:rPr lang="en-US" sz="1050" b="1" i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DEFAULT_ROW_FETCH_SIZE</a:t>
            </a:r>
            <a:r>
              <a:rPr lang="en-US" sz="105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.set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(properties, </a:t>
            </a:r>
            <a:r>
              <a:rPr lang="en-US" sz="1050" b="1" i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FETCH_SIZE</a:t>
            </a:r>
            <a:r>
              <a:rPr lang="en-US" sz="105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);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
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it takes to fetch 1M rows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07364089"/>
              </p:ext>
            </p:extLst>
          </p:nvPr>
        </p:nvGraphicFramePr>
        <p:xfrm>
          <a:off x="366840" y="1133946"/>
          <a:ext cx="8248946" cy="3249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017352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Dave Cramer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Work for Pivotal on the Greenplum database project https://github.com/greenplum-db/gpdb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Maintainer for the JDBC driver since 1999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Overheard conversation about how poorly the driver performed because of how it was built.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Allegedly was very CPU intensive because of all the inheritance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Things have changed a lot since then so I thought this would be a good idea for a talk, gather some statistics and show all the performance gains as a result of simplifying the code 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Introduction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Ideally we would like to: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N rows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where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 is some arbitrarily large number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PARSE S_1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BIND/EXEC N TIMES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DEALLOCATE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Inserting batch </a:t>
            </a:r>
            <a:r>
              <a:rPr lang="en-US" sz="3200" b="0" strike="noStrike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Deadlock issue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Driver is busy sending data, so it hasn’t retrieved any responses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BIND/EXEC only sends data it does not read it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Server is busy sending responses, so it can’t fetch any more insert queries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So we have a situation where the driver is continually sending, and the server is continually sending. Neither one is reading the responses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Unfortunately this doesn’t work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Parse S_1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BIND/EXEC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BIND/EXEC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SYNC … flush and wait for response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more sync’s the slower it performs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Current code sync’s every 64k of data 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Every so often we have to sync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insertExecute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this is the slowest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insertBatch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this would be ideal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foo (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i,j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(1,’one’), (2,’two’) </a:t>
            </a:r>
            <a:r>
              <a:rPr lang="mr-IN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 (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n,’n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’)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hand rolled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code 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Copy into foo from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stdin</a:t>
            </a:r>
            <a:r>
              <a:rPr lang="mr-IN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are the options for inserting lots of data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9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 1.8_60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Core i7 2.8GHz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PostgreSQL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9.6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u="sng" strike="noStrike" spc="-1" dirty="0">
                <a:solidFill>
                  <a:srgbClr val="3EA7BC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  <a:hlinkClick r:id="rId3"/>
              </a:rPr>
              <a:t>https://github.com/pgjdbc/pgjdbc/tree/master/ubenchmark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table </a:t>
            </a:r>
            <a:r>
              <a:rPr lang="en-US" sz="12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(a int4, b </a:t>
            </a:r>
            <a:r>
              <a:rPr lang="en-US" sz="12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varchar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(100), c int4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Table "</a:t>
            </a:r>
            <a:r>
              <a:rPr lang="en-US" sz="12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public.batch_perf_test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”</a:t>
            </a:r>
          </a:p>
          <a:p>
            <a:pPr>
              <a:lnSpc>
                <a:spcPct val="7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Column |         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Type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-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-------+-----------------------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--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----------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      | integer               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b      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| character varying(100)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70000"/>
              </a:lnSpc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2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c      | </a:t>
            </a: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integer               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JDBC micro benchmark suite	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2" name="Shape 96"/>
          <p:cNvPicPr/>
          <p:nvPr/>
        </p:nvPicPr>
        <p:blipFill>
          <a:blip r:embed="rId4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(?,?,?)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 rows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1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Normal mode this executes N inserts, not any faster than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Looping over N inserts without batch mode</a:t>
            </a:r>
            <a:endParaRPr lang="en-US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</a:t>
            </a:r>
            <a:r>
              <a:rPr lang="en-US" sz="3200" b="0" strike="noStrike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 1 row at a time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(?,?,?), (?,?,?), (?,?,?), (?,?,?)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rows_at_a_time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Given 1000 (N) rows if we insert them 100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rows_at_a_time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,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end up inserting 10 rows 100 wide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More data inserted per statement, less statements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Batch </a:t>
            </a:r>
            <a:r>
              <a:rPr lang="en-US" sz="3200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 </a:t>
            </a:r>
            <a:r>
              <a:rPr lang="en-US" sz="3200" spc="-1" dirty="0" err="1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rows_at_a_time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1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each row Insert 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(?,?,?)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N rows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Same as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last slide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except we set the connection parameter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insertRewrite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=true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As of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version 1209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this is has been enabled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Same as 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nsert 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into foo (</a:t>
            </a: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i,j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) values (1,’one’), (2,’two’) </a:t>
            </a:r>
            <a:r>
              <a:rPr lang="mr-IN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…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. (</a:t>
            </a:r>
            <a:r>
              <a:rPr lang="en-US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n,’n</a:t>
            </a:r>
            <a:r>
              <a:rPr lang="en-US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ea typeface="ＭＳ Ｐゴシック"/>
              </a:rPr>
              <a:t>’) 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except the driver does it for you.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Batch with insertRewrite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60000" y="973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Loop over the rows creating the input string in memory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Build a string in memory which looks like 0\ts0\t0\n1\ts1\t1\n….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string will end up being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nrows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/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rows_at</a:t>
            </a:r>
            <a:r>
              <a:rPr lang="en-US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_a_time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long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Use the copy API to copy this into the table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16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Copy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Hand rolled insert </a:t>
            </a:r>
            <a:r>
              <a:rPr lang="en-US" sz="3200" b="0" strike="noStrike" spc="-1" dirty="0" err="1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struct</a:t>
            </a:r>
            <a:r>
              <a:rPr lang="en-US" sz="3200" b="0" strike="noStrike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N </a:t>
            </a:r>
            <a:r>
              <a:rPr lang="en-US" sz="3200" b="0" strike="noStrike" spc="-1" dirty="0" err="1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structs</a:t>
            </a:r>
            <a:r>
              <a:rPr lang="en-US" sz="3200" b="0" strike="noStrike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at a time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9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20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select * from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unnest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(?::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[])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For N rows 	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setString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to ‘{“(1,s1,1)”,”(2,s2,2)”,”(3,s3,3)”}’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Add Batch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executeBatch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query that gets executes look like: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Insert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into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select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*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                 from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unnest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(‘{“(1,s1,1)”,”(2,s2,2)”,”(3,s3,3)”}’::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batch_perf_test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[])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History of the driver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Previous source layout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Under utilized features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Performance tips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Latest </a:t>
            </a: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Release major features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360">
              <a:lnSpc>
                <a:spcPct val="100000"/>
              </a:lnSpc>
              <a:buClr>
                <a:srgbClr val="33928A"/>
              </a:buClr>
            </a:pPr>
            <a:r>
              <a:rPr lang="en-US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Overview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
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2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graphicFrame>
        <p:nvGraphicFramePr>
          <p:cNvPr id="223" name="Content Placeholder 2"/>
          <p:cNvGraphicFramePr/>
          <p:nvPr/>
        </p:nvGraphicFramePr>
        <p:xfrm>
          <a:off x="366840" y="1074600"/>
          <a:ext cx="8410320" cy="338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Conclusion
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5" name="Shape 96"/>
          <p:cNvPicPr/>
          <p:nvPr/>
        </p:nvPicPr>
        <p:blipFill>
          <a:blip r:embed="rId2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26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Compared to batch inserts, plain inserts are very slow for large amounts of data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Results
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graphicFrame>
        <p:nvGraphicFramePr>
          <p:cNvPr id="229" name="Content Placeholder 3"/>
          <p:cNvGraphicFramePr/>
          <p:nvPr/>
        </p:nvGraphicFramePr>
        <p:xfrm>
          <a:off x="366840" y="1074600"/>
          <a:ext cx="8410320" cy="338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https://github.com/pgjdbc/pgjdbc/pull/380</a:t>
            </a:r>
            <a:r>
              <a:rPr lang="en-US" sz="12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QUERY_FORCE_DESCRIBE_PORTAL shared the same value as QUERY_DISABLE_BATCHING effectively disabling batch inserts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10x increase in throughput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Bug fixes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connection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 statement ‘select * from foo where id=?’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preparedStatment.executeQuery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preparedStatement.close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Close Connection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Without a pool connection creation is a heavyweight operation. PostgreSQL uses processes so each connection is a process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Does not take advantage of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caching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How not to use JDBC (unfortunately typical)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6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connection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 statement ‘select * from foo where id=?’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 default after 5 executions will create a named statement PARSE S_1 as ‘select * from foo where id=?’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Multiple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preparedStatment.executeQuery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 BIND/EXEC instead of PARSE/BIND/EXEC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Never close the statement if possible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Better solution	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9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Client side query cache only works in 9.4.1203 and up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 not use generated queries, as they generate new server side prepared statement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Things like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executeUpdate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'insert into foo (</a:t>
            </a:r>
            <a:r>
              <a:rPr lang="en-US" sz="1800" b="1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i,l,f,d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(1,2,3,4)'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will never use a named statement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 not change the type of a parameter as this leads to DEALLOCATE/PREPARE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Pstmt.setInt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(1,1)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Pstmt.setNull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(1,Types.VARCHAR) this will cause the prepared statement to be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deallocated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 cache best practices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2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33928A"/>
              </a:buClr>
            </a:pPr>
            <a:r>
              <a:rPr lang="en-US" sz="12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12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Server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 activated after 5 executions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There is a configuration parameter called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prepareThreshold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(default 5)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PGStatement.isUseServerPrepare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() can be used to check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5 executions of the same prepared statement we change from unnamed statements to named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Named statements will use binary mode where possible;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binary mode is faster when we have to parse things like timestamps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Named statements are only parsed once on the server then bind/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 operations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 the server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Less obvious issues	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5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we don’t use a fetch size we will read the entire response into memory then process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Optimizing the data sent at one time reduces memory usage and GC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Only works with in a transaction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Make sure fetch size is above 100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If you have a lot of data this is really the only way to read it in without an Out Of Memory Exception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setFetchSize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Shape 96"/>
          <p:cNvPicPr/>
          <p:nvPr/>
        </p:nvPicPr>
        <p:blipFill>
          <a:blip r:embed="rId2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  <a:hlinkClick r:id="rId2"/>
              </a:rPr>
              <a:t>https://github.com/pgjdbc/pgjdbc/pull/</a:t>
            </a:r>
            <a:r>
              <a:rPr lang="en-US" sz="28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  <a:hlinkClick r:id="rId2"/>
              </a:rPr>
              <a:t>675</a:t>
            </a:r>
            <a:endParaRPr lang="en-US" sz="28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Attempt to avoid Out of Memory errors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Adapt the fetch size based on the width of the row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The server protocol does not allow the fetch size to be specified in bytes so we will examine the row size and optimize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Adaptive </a:t>
            </a:r>
            <a:r>
              <a:rPr lang="en-US" sz="3200" b="0" strike="noStrike" spc="-1" dirty="0" err="1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FetchSize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8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17246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Originally written by Peter Mount in 1997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Supported JDBC 1.2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1997 JDBC 1.2    Java 1.1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1999 JDBC 2.1    Java 1.2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2001 JDBC 3.0    Java 1.4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2006 JDBC 4.0     Java 6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2011 JDBC 4.1     Java 7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2014 JDBC 4.2     Java 8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2017 JDBC 4.3     Java 9 (Maybe ?)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Each one of these were incremental additions to the interface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Requiring additional concrete implementations of the spec to be implemented</a:t>
            </a:r>
            <a:endParaRPr lang="en-US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History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Cache parsed statements across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PrepareStatement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calls now don’t have to parse the statement in java each time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Execute Batch changed to not execute statement by statement bug in code disabled batching 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Rewrite Batched inserts rewrites inserts from multiple insert into foo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(1,2,3)  to insert into foo (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a,b,c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) values (1,2,3), (4,5,6) this provides 2x-3x speed up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Avoid Calendar cloning provides 4x speed increase for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setTimestamp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376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enhancements review 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1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Conclusions
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3" name="Shape 96"/>
          <p:cNvPicPr/>
          <p:nvPr/>
        </p:nvPicPr>
        <p:blipFill>
          <a:blip r:embed="rId2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84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Using insert rewrite gives us a 2-3x performance increase for batch inserts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Makes sense as it is one trip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Use setFetchSize(100) or greater and use transactions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Don’t close prepared statements.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New Release 42.0.0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Shape 96"/>
          <p:cNvPicPr/>
          <p:nvPr/>
        </p:nvPicPr>
        <p:blipFill>
          <a:blip r:embed="rId2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35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Wanted to divorce ourselves from the server release schedule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Wanted to reduce confusion as to which version to use. Previously the numbers 9.x were in the version number.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Introduce semantic versioning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42 more or less at random, but also the answer to the question.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15611241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Notable changes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38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Support dropped for versions before 8.2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Replace hand written logger with java.util.logging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protocol API was added.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5303384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Logging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0" name="Shape 96"/>
          <p:cNvPicPr/>
          <p:nvPr/>
        </p:nvPicPr>
        <p:blipFill>
          <a:blip r:embed="rId2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41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Setting using url, or properties file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Root logger is org.postgresql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Properties via URL are loggerLevel and loggerFile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loggerLevel can be one of: OFF, DEBUG, TRACE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Corresponds to OFF, FINE, FINEST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Also possible to use logging.properties file as per normal 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26594865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</a:t>
            </a:r>
            <a:r>
              <a:rPr lang="en-US" sz="3200" b="0" strike="noStrike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Overview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44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360">
              <a:lnSpc>
                <a:spcPct val="100000"/>
              </a:lnSpc>
              <a:buClr>
                <a:srgbClr val="33928A"/>
              </a:buClr>
            </a:pPr>
            <a:endParaRPr lang="en-US" sz="2400" b="0" strike="noStrike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Reads </a:t>
            </a: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WAL logs and </a:t>
            </a: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outputs </a:t>
            </a: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them in any format you </a:t>
            </a: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want</a:t>
            </a: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</a:t>
            </a: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changes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Send confirmation of changes read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GOTO read more changes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09755" y="511148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3227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Logical </a:t>
            </a:r>
            <a:r>
              <a:rPr lang="en-US" sz="3200" b="0" strike="noStrike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High level Steps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Shape 96"/>
          <p:cNvPicPr/>
          <p:nvPr/>
        </p:nvPicPr>
        <p:blipFill>
          <a:blip r:embed="rId2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47" name="TextShape 2"/>
          <p:cNvSpPr txBox="1"/>
          <p:nvPr/>
        </p:nvSpPr>
        <p:spPr>
          <a:xfrm>
            <a:off x="366840" y="1074600"/>
            <a:ext cx="841032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</a:t>
            </a:r>
            <a:r>
              <a:rPr lang="en-US" sz="2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connection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logical replication slot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changes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Send confirmation of changes read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GOTO read more changes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</p:spTree>
    <p:extLst>
      <p:ext uri="{BB962C8B-B14F-4D97-AF65-F5344CB8AC3E}">
        <p14:creationId xmlns:p14="http://schemas.microsoft.com/office/powerpoint/2010/main" val="34221816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Connection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9" name="Shape 96"/>
          <p:cNvPicPr/>
          <p:nvPr/>
        </p:nvPicPr>
        <p:blipFill>
          <a:blip r:embed="rId2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50" name="TextShape 2"/>
          <p:cNvSpPr txBox="1"/>
          <p:nvPr/>
        </p:nvSpPr>
        <p:spPr>
          <a:xfrm>
            <a:off x="367920" y="2377440"/>
            <a:ext cx="8410320" cy="17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PGProperty.REPLICATION set to “database” instructs the walsender to connect to the database in the url and allow the connection to be used for logical replication.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PREFER_QUERY_MODE needs to be set to simple as replication does not allow the use of the extended query mode 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1005840" y="809613"/>
            <a:ext cx="4905360" cy="1666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String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url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= "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jdbc:postgresql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://localhost:5432/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postgres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Properties props = new Properties();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PGProperty.USER.set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postgres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PGProperty.PASSWORD.set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postgres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PGProperty.ASSUME_MIN_SERVER_VERSION.set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"9.4");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PGProperty.REPLICATION.set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1000" b="0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database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PGProperty.PREFER_QUERY_MODE.set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(props, "</a:t>
            </a:r>
            <a:r>
              <a:rPr lang="en-US" sz="1000" b="0" strike="noStrike" spc="-1" dirty="0">
                <a:solidFill>
                  <a:srgbClr val="3366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simple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Connection con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DriverManager.getConnection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url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, props);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PGConnection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replConnection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con.unwrap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PGConnection.class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urier New"/>
                <a:cs typeface="Consolas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103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Logical Replication Slot	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3" name="Shape 96"/>
          <p:cNvPicPr/>
          <p:nvPr/>
        </p:nvPicPr>
        <p:blipFill>
          <a:blip r:embed="rId2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54" name="TextShape 2"/>
          <p:cNvSpPr txBox="1"/>
          <p:nvPr/>
        </p:nvSpPr>
        <p:spPr>
          <a:xfrm>
            <a:off x="276480" y="2743200"/>
            <a:ext cx="8410320" cy="17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Slots require a name and an output plugin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Any unique name will work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output plugin is a previously compiled C library which formats the logical WAL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5" name="TextShape 3"/>
          <p:cNvSpPr txBox="1"/>
          <p:nvPr/>
        </p:nvSpPr>
        <p:spPr>
          <a:xfrm>
            <a:off x="457200" y="773280"/>
            <a:ext cx="7223760" cy="197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100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String </a:t>
            </a:r>
            <a:r>
              <a:rPr lang="en-US" sz="1100" strike="noStrike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outputPlugin</a:t>
            </a:r>
            <a:r>
              <a:rPr lang="en-US" sz="1100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  ‘</a:t>
            </a:r>
            <a:r>
              <a:rPr lang="en-US" sz="1100" strike="noStrike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test_decod</a:t>
            </a:r>
            <a:r>
              <a:rPr lang="en-US" sz="1100" spc="-1" dirty="0" err="1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e</a:t>
            </a:r>
            <a:r>
              <a:rPr lang="en-US" sz="11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’;</a:t>
            </a:r>
            <a:endParaRPr lang="en-US" sz="1100" strike="noStrike" spc="-1" dirty="0" smtClean="0">
              <a:solidFill>
                <a:srgbClr val="000080"/>
              </a:solidFill>
              <a:uFill>
                <a:solidFill>
                  <a:srgbClr val="FFFFFF"/>
                </a:solidFill>
              </a:uFill>
              <a:latin typeface="Consolas"/>
              <a:ea typeface="DejaVu Sans Mono"/>
              <a:cs typeface="Consolas"/>
            </a:endParaRPr>
          </a:p>
          <a:p>
            <a:r>
              <a:rPr lang="en-US" sz="900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</a:t>
            </a:r>
            <a:r>
              <a:rPr lang="en-US" sz="1200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ry</a:t>
            </a:r>
            <a:r>
              <a:rPr lang="en-US" sz="1200" b="1" strike="noStrike" spc="-1" dirty="0" smtClean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
             </a:t>
            </a:r>
            <a:r>
              <a:rPr lang="en-US" sz="1200" b="1" strike="noStrike" spc="-1" dirty="0" err="1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connection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.prepareStatement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2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"SELECT </a:t>
            </a:r>
            <a:r>
              <a:rPr lang="en-US" sz="1200" b="0" i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*</a:t>
            </a:r>
            <a:r>
              <a:rPr lang="en-US" sz="12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FROM </a:t>
            </a:r>
            <a:r>
              <a:rPr lang="en-US" sz="1200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pg_create_logical_replication_slot</a:t>
            </a:r>
            <a:r>
              <a:rPr lang="en-US" sz="12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(?, ?)"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))
{
   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preparedStatement.setString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slotName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);
   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preparedStatement.setString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outputPlugin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);
    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preparedStatement.executeQuery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
}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32966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Create a replication stream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7" name="Shape 96"/>
          <p:cNvPicPr/>
          <p:nvPr/>
        </p:nvPicPr>
        <p:blipFill>
          <a:blip r:embed="rId2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58" name="TextShape 2"/>
          <p:cNvSpPr txBox="1"/>
          <p:nvPr/>
        </p:nvSpPr>
        <p:spPr>
          <a:xfrm>
            <a:off x="276480" y="2743200"/>
            <a:ext cx="8410320" cy="1737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Open a PGReplicationStream with the same slot name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Start position can be an existing LSN or InvalidLSN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SlotOptions are sent to the logical decoder and are decoder specific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457200" y="773280"/>
            <a:ext cx="7772400" cy="2238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PGReplicationStream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stream =
       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pgConnection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getReplicationAPI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replicationStream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
                .logical()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withSlotName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b="1" i="1" strike="noStrike" spc="-1" dirty="0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SLOT_NAME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withStartPosition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lsn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
               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withSlotOption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"include-</a:t>
            </a:r>
            <a:r>
              <a:rPr lang="en-US" sz="1400" b="1" strike="noStrike" spc="-1" dirty="0" err="1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xids</a:t>
            </a:r>
            <a:r>
              <a:rPr lang="en-US" sz="1400" b="1" strike="noStrike" spc="-1" dirty="0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"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, </a:t>
            </a:r>
            <a:r>
              <a:rPr lang="en-US" sz="1400" b="1" strike="noStrike" spc="-1" dirty="0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true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)
                .start();</a:t>
            </a:r>
            <a:r>
              <a:rPr lang="en-US" sz="9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 Mono"/>
              </a:rPr>
              <a:t>
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470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67800" y="3048120"/>
            <a:ext cx="4383720" cy="50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US" sz="3600" b="1" strike="noStrike" spc="-1">
                <a:solidFill>
                  <a:srgbClr val="F16F3B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Source code layout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Changes from database	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Shape 96"/>
          <p:cNvPicPr/>
          <p:nvPr/>
        </p:nvPicPr>
        <p:blipFill>
          <a:blip r:embed="rId2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sp>
        <p:nvSpPr>
          <p:cNvPr id="262" name="TextShape 2"/>
          <p:cNvSpPr txBox="1"/>
          <p:nvPr/>
        </p:nvSpPr>
        <p:spPr>
          <a:xfrm>
            <a:off x="309600" y="3108960"/>
            <a:ext cx="8410320" cy="1463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Read from the stream, data will be in a </a:t>
            </a:r>
            <a:r>
              <a:rPr lang="en-US" sz="24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ByteBuffer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After reading the data send confirmation messages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2800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github.com:davecramer</a:t>
            </a:r>
            <a:r>
              <a:rPr lang="en-US" sz="28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/</a:t>
            </a:r>
            <a:r>
              <a:rPr lang="en-US" sz="2800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MetaNormalLF-Roman"/>
              </a:rPr>
              <a:t>LogicalDecode.git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457200" y="773280"/>
            <a:ext cx="7772400" cy="2507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while (true) {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//non blocking receive message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ByteBuffer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stream.readPending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if 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== null) {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TimeUnit.MILLISECONDS.sleep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(10L);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  continue;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}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int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offset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msg.arrayOffset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byte[] source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msg.array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int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length =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source.length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- offset;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System.out.println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(new String(source, offset, length))</a:t>
            </a:r>
            <a:r>
              <a:rPr lang="en-US" sz="1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//feedback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stream.setAppliedLSN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stream.getLastReceiveLSN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  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stream.setFlushedLSN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</a:t>
            </a:r>
            <a:r>
              <a:rPr lang="en-US" sz="1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stream.getLastReceiveLSN</a:t>
            </a:r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());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  <a:p>
            <a:r>
              <a:rPr lang="en-US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 Mono"/>
                <a:cs typeface="Consolas"/>
              </a:rPr>
              <a:t>    }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728526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Live Demo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1" name="Shape 96"/>
          <p:cNvPicPr/>
          <p:nvPr/>
        </p:nvPicPr>
        <p:blipFill>
          <a:blip r:embed="rId2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2324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Credit where credit is due: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Much of the optimization work on the driver was done by Vladimir Sitnikov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Much (if not all ) of the work to convert the build to Maven was done by Stephen Nelson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Rewriting batch statements thanks to Jeremy Whiting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Replication support was provided by Vladimir Gordiychuk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Questions ?</a:t>
            </a: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https://github.com/pgjdbc/pgjdbc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7" name="Shape 96"/>
          <p:cNvPicPr/>
          <p:nvPr/>
        </p:nvPicPr>
        <p:blipFill>
          <a:blip r:embed="rId2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jdbc2-&gt;jdbc3-&gt;jdbc3g-&gt;jdbc4-&gt;jdbc42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Each one of these had abstract implementations, and concrete implementations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Which one was built was determined by filters using ant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Lions share of code was in jdbc2 package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This meant that a concrete jdbc42 implementation public class Jdbc42Connection extended AbstractJdbc42Connection which extends 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AbstractJdbc4Connection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which extends 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AbstractJdbc3gConnection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which extends </a:t>
            </a:r>
            <a:r>
              <a:rPr lang="en-US" sz="1800" b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AbstractJdbc3Connection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which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extended </a:t>
            </a:r>
            <a:r>
              <a:rPr lang="en-US" sz="1800" b="1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AbstractJdbc2Connection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Before Maven (the ant years)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26160" y="11278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Before Maven (the ant years)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Shape 96"/>
          <p:cNvPicPr/>
          <p:nvPr/>
        </p:nvPicPr>
        <p:blipFill>
          <a:blip r:embed="rId2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  <p:pic>
        <p:nvPicPr>
          <p:cNvPr id="147" name="Picture 1"/>
          <p:cNvPicPr/>
          <p:nvPr/>
        </p:nvPicPr>
        <p:blipFill>
          <a:blip r:embed="rId3"/>
          <a:stretch/>
        </p:blipFill>
        <p:spPr>
          <a:xfrm>
            <a:off x="2662920" y="931320"/>
            <a:ext cx="3974040" cy="3284640"/>
          </a:xfrm>
          <a:prstGeom prst="rect">
            <a:avLst/>
          </a:prstGeom>
          <a:ln>
            <a:noFill/>
          </a:ln>
        </p:spPr>
      </p:pic>
      <p:pic>
        <p:nvPicPr>
          <p:cNvPr id="6" name="Picture 1"/>
          <p:cNvPicPr/>
          <p:nvPr/>
        </p:nvPicPr>
        <p:blipFill>
          <a:blip r:embed="rId3"/>
          <a:stretch/>
        </p:blipFill>
        <p:spPr>
          <a:xfrm>
            <a:off x="1386601" y="1083720"/>
            <a:ext cx="6560143" cy="328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274320" y="8236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Why didn’t you just use –target and compile previous versions with the latest compiler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 theory since older versions of the spec will never attempt to access more recent functions in an interface this should “just work”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Well embarrassingly we didn’t think of it.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Up until Java 8 this was possible.. The JDBC spec was never supposed to introduce a backward incompatibility.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 Java 8 they added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java.time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.* the problem is: attempting to load a driver using an earlier JDK with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java.time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in it will cause a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ClassNotFound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Exception. 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The spec required 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to be able to pass a </a:t>
            </a:r>
            <a:r>
              <a:rPr lang="en-US" sz="1800" b="0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java.time</a:t>
            </a:r>
            <a:r>
              <a:rPr lang="en-US" sz="18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.* object into </a:t>
            </a:r>
            <a:r>
              <a:rPr lang="en-US" sz="18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setObject</a:t>
            </a:r>
            <a:r>
              <a:rPr lang="en-US" sz="18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, so when the driver is loaded it will look for this class, and not find it in older JDK’s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we should have done</a:t>
            </a:r>
            <a:r>
              <a:rPr lang="en-US" sz="3200" b="0" strike="noStrike" spc="-1" dirty="0" smtClean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lang="en-US" sz="3200" b="0" strike="noStrike" spc="-1" dirty="0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(the ant years)</a:t>
            </a:r>
            <a:endParaRPr lang="en-US" sz="32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0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60000" y="1009080"/>
            <a:ext cx="8457840" cy="338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Why ? I was pretty hesitant to essentially rewrite the driver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Easier to just include in your </a:t>
            </a:r>
            <a:r>
              <a:rPr lang="en-US" sz="1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project</a:t>
            </a:r>
          </a:p>
          <a:p>
            <a:pPr marL="360">
              <a:lnSpc>
                <a:spcPct val="100000"/>
              </a:lnSpc>
              <a:buClr>
                <a:srgbClr val="33928A"/>
              </a:buClr>
            </a:pPr>
            <a:endParaRPr lang="en-US" sz="1400" spc="-1" dirty="0" smtClean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  <a:ea typeface="ＭＳ Ｐゴシック"/>
            </a:endParaRPr>
          </a:p>
          <a:p>
            <a:pPr marL="360">
              <a:lnSpc>
                <a:spcPct val="100000"/>
              </a:lnSpc>
              <a:buClr>
                <a:srgbClr val="33928A"/>
              </a:buClr>
            </a:pPr>
            <a:r>
              <a:rPr lang="en-US" sz="14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&lt;dependency&gt;</a:t>
            </a:r>
          </a:p>
          <a:p>
            <a:pPr marL="360">
              <a:lnSpc>
                <a:spcPct val="100000"/>
              </a:lnSpc>
              <a:buClr>
                <a:srgbClr val="33928A"/>
              </a:buClr>
            </a:pPr>
            <a:r>
              <a:rPr lang="en-US" sz="1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lang="en-US" sz="1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</a:t>
            </a:r>
            <a:r>
              <a:rPr lang="en-US" sz="14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groupid</a:t>
            </a:r>
            <a:r>
              <a:rPr lang="en-US" sz="1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&gt;</a:t>
            </a:r>
            <a:r>
              <a:rPr lang="en-US" sz="14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org.postgresql</a:t>
            </a:r>
            <a:r>
              <a:rPr lang="en-US" sz="1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&lt;/</a:t>
            </a:r>
            <a:r>
              <a:rPr lang="en-US" sz="1400" b="0" strike="noStrike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groupid</a:t>
            </a:r>
            <a:r>
              <a:rPr lang="en-US" sz="1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33928A"/>
              </a:buClr>
            </a:pPr>
            <a:r>
              <a:rPr lang="en-US" sz="14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	</a:t>
            </a:r>
            <a:r>
              <a:rPr lang="en-US" sz="14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</a:t>
            </a:r>
            <a:r>
              <a:rPr lang="en-US" sz="14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artifactid</a:t>
            </a:r>
            <a:r>
              <a:rPr lang="en-US" sz="14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&gt;</a:t>
            </a:r>
            <a:r>
              <a:rPr lang="en-US" sz="14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postgresql</a:t>
            </a:r>
            <a:r>
              <a:rPr lang="en-US" sz="14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&lt;/</a:t>
            </a:r>
            <a:r>
              <a:rPr lang="en-US" sz="1400" spc="-1" dirty="0" err="1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postgresql</a:t>
            </a:r>
            <a:r>
              <a:rPr lang="en-US" sz="14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&gt;</a:t>
            </a:r>
          </a:p>
          <a:p>
            <a:pPr marL="360">
              <a:lnSpc>
                <a:spcPct val="100000"/>
              </a:lnSpc>
              <a:buClr>
                <a:srgbClr val="33928A"/>
              </a:buClr>
            </a:pPr>
            <a:r>
              <a:rPr lang="en-US" sz="1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400" b="0" strike="noStrike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    &lt;version&gt;42.0.0&lt;/version&gt;</a:t>
            </a:r>
          </a:p>
          <a:p>
            <a:pPr marL="360">
              <a:lnSpc>
                <a:spcPct val="100000"/>
              </a:lnSpc>
              <a:buClr>
                <a:srgbClr val="33928A"/>
              </a:buClr>
            </a:pPr>
            <a:r>
              <a:rPr lang="en-US" sz="1400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r>
              <a:rPr lang="en-US" sz="1400" spc="-1" dirty="0" smtClean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  &lt;/dependency&gt;</a:t>
            </a:r>
          </a:p>
          <a:p>
            <a:pPr>
              <a:lnSpc>
                <a:spcPct val="50000"/>
              </a:lnSpc>
            </a:pPr>
            <a:endParaRPr lang="en-US" sz="16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Still have the same problems they are just solved differently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Ant had filters to filter out which files are compiled for each build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400" b="0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Maven uses pre-processing to add or remove code, avoids the multiple class extension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  <a:p>
            <a:pPr marL="228600" indent="-228240">
              <a:lnSpc>
                <a:spcPct val="100000"/>
              </a:lnSpc>
              <a:buClr>
                <a:srgbClr val="33928A"/>
              </a:buClr>
              <a:buFont typeface="Wingdings" charset="2"/>
              <a:buChar char=""/>
            </a:pPr>
            <a:r>
              <a:rPr lang="en-US" sz="1400" b="0" i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//#if </a:t>
            </a:r>
            <a:r>
              <a:rPr lang="en-US" sz="1400" b="0" i="1" strike="noStrike" spc="-1" dirty="0" err="1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mvn.project.property.postgresql.jdbc.spec</a:t>
            </a:r>
            <a:r>
              <a:rPr lang="en-US" sz="1400" b="0" i="1" strike="noStrike" spc="-1" dirty="0">
                <a:solidFill>
                  <a:srgbClr val="4D4D4D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&gt;= "JDBC4.2"</a:t>
            </a:r>
            <a:endParaRPr lang="en-US" sz="2800" b="0" strike="noStrike" spc="-1" dirty="0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MetaNormalLF-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366840" y="325440"/>
            <a:ext cx="8410320" cy="46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8881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Mavenizing the driver</a:t>
            </a:r>
            <a:endParaRPr lang="en-US" sz="3200" b="0" strike="noStrike" spc="-1">
              <a:solidFill>
                <a:srgbClr val="4D4D4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Shape 96"/>
          <p:cNvPicPr/>
          <p:nvPr/>
        </p:nvPicPr>
        <p:blipFill>
          <a:blip r:embed="rId3"/>
          <a:stretch/>
        </p:blipFill>
        <p:spPr>
          <a:xfrm>
            <a:off x="8508600" y="67680"/>
            <a:ext cx="576000" cy="57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150474</TotalTime>
  <Words>3794</Words>
  <Application>Microsoft Macintosh PowerPoint</Application>
  <PresentationFormat>On-screen Show (16:9)</PresentationFormat>
  <Paragraphs>437</Paragraphs>
  <Slides>52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EMC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EMC</dc:creator>
  <dc:description/>
  <cp:lastModifiedBy>Dave Cramer</cp:lastModifiedBy>
  <cp:revision>718</cp:revision>
  <dcterms:created xsi:type="dcterms:W3CDTF">2014-04-28T17:27:53Z</dcterms:created>
  <dcterms:modified xsi:type="dcterms:W3CDTF">2017-04-01T14:06:30Z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EMC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43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