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7" r:id="rId3"/>
    <p:sldId id="433" r:id="rId4"/>
    <p:sldId id="434" r:id="rId5"/>
    <p:sldId id="435" r:id="rId6"/>
    <p:sldId id="436" r:id="rId7"/>
    <p:sldId id="437" r:id="rId8"/>
    <p:sldId id="439" r:id="rId9"/>
    <p:sldId id="440" r:id="rId10"/>
    <p:sldId id="441" r:id="rId11"/>
    <p:sldId id="442" r:id="rId12"/>
    <p:sldId id="444" r:id="rId13"/>
    <p:sldId id="445" r:id="rId14"/>
    <p:sldId id="446" r:id="rId15"/>
    <p:sldId id="447" r:id="rId16"/>
    <p:sldId id="448" r:id="rId17"/>
    <p:sldId id="449" r:id="rId18"/>
    <p:sldId id="451" r:id="rId19"/>
    <p:sldId id="43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3273E1"/>
    <a:srgbClr val="4F88E4"/>
    <a:srgbClr val="1B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9"/>
    <p:restoredTop sz="93692"/>
  </p:normalViewPr>
  <p:slideViewPr>
    <p:cSldViewPr snapToGrid="0" snapToObjects="1">
      <p:cViewPr varScale="1">
        <p:scale>
          <a:sx n="96" d="100"/>
          <a:sy n="96" d="100"/>
        </p:scale>
        <p:origin x="-4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13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3CA2-1A7D-6D43-A07C-75AC6AD7821B}" type="datetimeFigureOut">
              <a:rPr lang="en-US" smtClean="0"/>
              <a:t>18-10-04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BCA8-2D47-5E4C-9F43-8A457A27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BFCA-78F4-1B4E-8951-0C94B40668C6}" type="datetimeFigureOut">
              <a:rPr lang="en-US" smtClean="0"/>
              <a:t>18-10-04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3319-F946-414C-A4E6-A463E8C2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DDL is </a:t>
            </a:r>
            <a:r>
              <a:rPr lang="en-US" smtClean="0"/>
              <a:t>not captured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DDL is </a:t>
            </a:r>
            <a:r>
              <a:rPr lang="en-US" smtClean="0"/>
              <a:t>not captured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588"/>
            <a:ext cx="12192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3541" y="5191474"/>
            <a:ext cx="5017008" cy="1502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323" y="339604"/>
            <a:ext cx="9905998" cy="989565"/>
          </a:xfrm>
        </p:spPr>
        <p:txBody>
          <a:bodyPr>
            <a:normAutofit/>
          </a:bodyPr>
          <a:lstStyle>
            <a:lvl1pPr>
              <a:defRPr sz="4800" b="1" cap="none">
                <a:solidFill>
                  <a:srgbClr val="005A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67" y="1945819"/>
            <a:ext cx="10238114" cy="4340773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38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275" y="6115049"/>
            <a:ext cx="1401939" cy="6311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4288" y="4763"/>
            <a:ext cx="257175" cy="6838950"/>
            <a:chOff x="-14288" y="4763"/>
            <a:chExt cx="257175" cy="6838950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0797" y="6084370"/>
            <a:ext cx="1893228" cy="658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ostgresql.org/docs/10/static/monitoring-stats.html%23PG-STAT-REPLICATION-VI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ulerto/wal2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699" y="551854"/>
            <a:ext cx="9725026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 smtClean="0">
                <a:latin typeface="Helvetica Neue" charset="0"/>
                <a:ea typeface="Helvetica Neue" charset="0"/>
                <a:cs typeface="Helvetica Neue" charset="0"/>
              </a:rPr>
              <a:t>Logical Decoding</a:t>
            </a:r>
            <a:endParaRPr lang="en-US" sz="6000" b="1" cap="none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9311" y="5255713"/>
            <a:ext cx="516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Dave Cramer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October 2018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7744" y="3128087"/>
            <a:ext cx="516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Presented to: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0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Server requirements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Configuration</a:t>
            </a:r>
          </a:p>
          <a:p>
            <a:pPr lvl="1"/>
            <a:r>
              <a:rPr lang="en-US" sz="3200" dirty="0" err="1">
                <a:latin typeface="Helvetica Neue" charset="0"/>
                <a:ea typeface="Helvetica Neue" charset="0"/>
                <a:cs typeface="Helvetica Neue" charset="0"/>
              </a:rPr>
              <a:t>w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al_level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= logical (at least logical)</a:t>
            </a:r>
          </a:p>
          <a:p>
            <a:pPr lvl="1"/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max_replication_slots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= some number greater than 0</a:t>
            </a:r>
          </a:p>
          <a:p>
            <a:pPr lvl="1"/>
            <a:r>
              <a:rPr lang="en-US" sz="3200" dirty="0" err="1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ynchronous_commit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= on ( if you want synchronous replication)</a:t>
            </a:r>
          </a:p>
          <a:p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have to have a replication user, and configure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pg_hba.conf</a:t>
            </a:r>
            <a:endParaRPr lang="en-US" sz="36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SQL functions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g_create_logical_replication_slot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(‘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slot_name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’, ‘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decoder_name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’, [temporary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boolean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])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Creates a slot and associates the slot with the decoder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As of pg10 can be temporary</a:t>
            </a:r>
          </a:p>
          <a:p>
            <a:r>
              <a:rPr lang="en-US" sz="3600" dirty="0" err="1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g_logical_slot_get_changes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(‘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slot_name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’, null, null, null)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Get any changes from the last request for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SQL functions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There are get and peek functions </a:t>
            </a: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Also ways to control the output format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Include-timestamp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Include-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xid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Control the number of changes, with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upto_lsn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, and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n_entries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Care and feeding of slots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It’s important to drop the slot when finished with it</a:t>
            </a:r>
          </a:p>
          <a:p>
            <a:pPr lvl="1"/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g_drop_replication_slot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(‘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slot_name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’)</a:t>
            </a: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The server will keep all the WAL associated with that slot unless the WAL are consumed and confirmed</a:t>
            </a: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Can fill up your server and cause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postgresql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to stop.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onitoring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pg_replication_slots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Slot name, plugin, type, database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Active, active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pid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Xmin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oldest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tx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the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db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needs to retain (can’t be vacuumed)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Restart and confirmed LSN( Log Sequence Number) or position in the WAL.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4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onitoring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pg_stat_replication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https://www.postgresql.org/docs/10/static/monitoring-stats.html#PG-STAT-REPLICATION-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VIEW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State of replication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Lag write, flush, replay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Location various LSN’s sent, write, flush, replay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Sync state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async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, sync, quorum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Write, flush and replay</a:t>
            </a:r>
          </a:p>
          <a:p>
            <a:pPr lvl="2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Written but not flushed to disk or applied</a:t>
            </a:r>
          </a:p>
          <a:p>
            <a:pPr lvl="2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Written and flushed but not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2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Replica Identity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3772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Determines how much data is written to the WAL on UPDATE or DELETE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DEFAULT: old data are only written to the WAL when the PK is changed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FULL: old data are always written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NOTHING: old data is never written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USING INDEX: old data is written if the column in the index is updated </a:t>
            </a:r>
          </a:p>
          <a:p>
            <a:pPr lvl="2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Index needs to be unique, and cannot contain null values,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JDBC support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277002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Logical replication is built in to the JDBC driver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Same requirements. Replication user,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wal_level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etc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0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Steps to setup 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7584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 slot, this just uses the </a:t>
            </a:r>
            <a:r>
              <a:rPr lang="en-US" b="1" dirty="0" err="1" smtClean="0"/>
              <a:t>pg_create_logical_replication_slot</a:t>
            </a:r>
            <a:r>
              <a:rPr lang="en-US" b="1" dirty="0" smtClean="0"/>
              <a:t> function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Open a replication connection. 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Must be 9.4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Simple query mode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Replication mode is ‘database’ (this means logical replication)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Get a replication stream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Read the changes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Demo</a:t>
            </a:r>
          </a:p>
          <a:p>
            <a:pPr marL="0" indent="0">
              <a:buNone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7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Thank you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!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3990" y="3613541"/>
            <a:ext cx="46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Dave Cramer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ave.cramer@crunchydata.ca</a:t>
            </a:r>
            <a:endParaRPr lang="en-US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275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Leading provider of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trusted open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source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PostgreSQL technology,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support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training.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Helvetica Neue" charset="0"/>
                <a:ea typeface="Helvetica Neue" charset="0"/>
                <a:cs typeface="Helvetica Neue" charset="0"/>
              </a:rPr>
              <a:t>Powering Innovation With The World’s Most Advanced Open Source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569" y="3078480"/>
            <a:ext cx="5180729" cy="1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TL;DR Logical Decoding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Change data capture built in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Insert, update, delete captured 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Changes are streamed *after* the transaction commits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Third party change data capture (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debezium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Uses Write Ahead Log mechanism to capture the changes 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Each row that is changed is sent to the output plugin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Unlogged and temp tables do not go through WAL so not decoded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6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5842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DDL is not decoded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Must have a user with replication permissions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Each replication stream corresponds to a replication slot. Slots provide fine grain control over each replication stream.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Potential security issues. Replication user sees all changes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Plugins	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The API provides the data in a binary format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The output plugin decodes the binary into a format usable by external services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Output plugins are written in C as shared libraries</a:t>
            </a:r>
          </a:p>
          <a:p>
            <a:pPr marL="0" indent="0">
              <a:buNone/>
            </a:pP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8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Plugins	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Default plugin is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test_decoding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JSON decoder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Wal2json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https://github.com/eulerto/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wal2json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Protobuf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 decoder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https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://</a:t>
            </a:r>
            <a:r>
              <a:rPr lang="en-US" sz="3200" dirty="0" err="1">
                <a:latin typeface="Helvetica Neue" charset="0"/>
                <a:ea typeface="Helvetica Neue" charset="0"/>
                <a:cs typeface="Helvetica Neue" charset="0"/>
              </a:rPr>
              <a:t>github.com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3200" dirty="0" err="1">
                <a:latin typeface="Helvetica Neue" charset="0"/>
                <a:ea typeface="Helvetica Neue" charset="0"/>
                <a:cs typeface="Helvetica Neue" charset="0"/>
              </a:rPr>
              <a:t>xstevens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3200" dirty="0" err="1">
                <a:latin typeface="Helvetica Neue" charset="0"/>
                <a:ea typeface="Helvetica Neue" charset="0"/>
                <a:cs typeface="Helvetica Neue" charset="0"/>
              </a:rPr>
              <a:t>decoderbufs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1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Change Data Capture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Typically done by some combination of triggers, log tables and polling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Triggers on tables insert changes into a “log table” 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Log table is polled for new data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Causes bloat in the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database, lots of inserts and deletes</a:t>
            </a:r>
            <a:endParaRPr lang="en-US" sz="36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Change Data Capture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6"/>
            <a:ext cx="10940102" cy="421685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Changes are pushed by the server.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Server does not delete the change until it is confirmed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Can do logical replication of a single database, and or table.</a:t>
            </a:r>
          </a:p>
          <a:p>
            <a:pPr marL="0" indent="0">
              <a:buNone/>
            </a:pP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432FF"/>
      </a:hlink>
      <a:folHlink>
        <a:srgbClr val="7AF8CC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41977</TotalTime>
  <Words>752</Words>
  <Application>Microsoft Macintosh PowerPoint</Application>
  <PresentationFormat>Custom</PresentationFormat>
  <Paragraphs>133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Logical Decoding</vt:lpstr>
      <vt:lpstr>Crunchy Data</vt:lpstr>
      <vt:lpstr>TL;DR Logical Decoding</vt:lpstr>
      <vt:lpstr>Overview</vt:lpstr>
      <vt:lpstr>Overview</vt:lpstr>
      <vt:lpstr>Plugins </vt:lpstr>
      <vt:lpstr>Plugins </vt:lpstr>
      <vt:lpstr>Change Data Capture</vt:lpstr>
      <vt:lpstr>Change Data Capture</vt:lpstr>
      <vt:lpstr>Server requirements</vt:lpstr>
      <vt:lpstr>SQL functions</vt:lpstr>
      <vt:lpstr>SQL functions</vt:lpstr>
      <vt:lpstr>Care and feeding of slots</vt:lpstr>
      <vt:lpstr>Monitoring</vt:lpstr>
      <vt:lpstr>Monitoring</vt:lpstr>
      <vt:lpstr>Replica Identity</vt:lpstr>
      <vt:lpstr>JDBC support</vt:lpstr>
      <vt:lpstr>Steps to setup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Juengst</dc:creator>
  <cp:lastModifiedBy>Dave Cramer</cp:lastModifiedBy>
  <cp:revision>445</cp:revision>
  <dcterms:created xsi:type="dcterms:W3CDTF">2016-05-16T14:49:04Z</dcterms:created>
  <dcterms:modified xsi:type="dcterms:W3CDTF">2018-10-05T10:32:11Z</dcterms:modified>
</cp:coreProperties>
</file>