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1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92F5-7008-4A02-B32B-9316F70E6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BD5AE-908A-42E2-8BD3-1BB94026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E9AA-B7B5-4C4F-90E9-C966FE7C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D925-AFEB-4711-B1A1-B4E5F27F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0060-341F-4760-BD1D-811D5724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3085-A1CF-4D3F-880C-84631BA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1864-5F82-40B4-B7E0-2BB54D1D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CEB7-164B-4CF2-896C-D1A36BDA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C6CC-8C3C-4BAB-9B5A-5D220A37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D762-64BE-4776-8F24-A6FB44C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0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512EB-34AA-440C-90B2-F231C0AF4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589CA-BBF0-4C9E-947B-D204A1E7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1AAC-1C06-41B2-8DAE-6FE3F161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9605-4B5D-4273-9AD2-74BB3425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B0D0-918B-4CC0-AC25-3D98E222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9CA3-DE1E-4549-9606-32109742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8583-F878-4BAE-A2FC-5A76EA34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C2E6-6DB3-42B4-A514-DA7F9B9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7FC9-F294-444C-90BA-C92B13E5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7331-E7F0-4FDB-B326-02A0AA9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020B-D44A-449D-9552-524AD199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D5FCB-97E1-4939-97C1-4A4D6AFA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BBEA-B357-4D65-B651-AAA51285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2B93-0D45-49DA-A194-CEFBD451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BF08-C028-4888-9FAF-8E09549B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6223-B4A5-47EA-B22A-374008C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3980-52D0-412D-A12D-B8B4741B0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43066-4B01-46B4-948E-9CB3E677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3AF6-60FC-4029-8106-03C47F92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C681-1968-4827-A870-970A7663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2473-11C0-4739-BE69-DCD7761C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94B-5E9A-48C3-88B7-EE478263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F673-5C57-48CD-B3AF-4BF8BF17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3A150-9115-40D9-9B1E-59A50637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55FDF-4713-4D35-AF15-E4300B3E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1C4BE-6DA0-43AC-AEF3-64B179A42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61061-A16C-4530-BD13-3C9A28CF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9745B-80ED-4D74-B093-706AFF4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1AA3A-73E6-4066-A09A-BFB4608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5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3995-4E66-4BF3-812F-CF90B220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6C9A5-BCB6-4CF9-9ED4-EAE8AE25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F034-61C5-40CD-AEA0-4CC3FB85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AF225-D710-4CA6-AFA5-64A6AB22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A175B-1486-489A-8E45-CEEF95D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9FE62-D441-46EC-9408-205383E6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8A0D-F867-4F6F-93FF-371EED99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6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C9DB-0ED0-4A5C-BDD0-E810E17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05BC-17C6-467B-887E-F7348B38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5C22C-5670-4AEC-AA56-31F7E870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01254-8DCD-43EB-8138-6E14D03C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8DC61-4720-4CCB-A029-D156CDC5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F332-D521-459F-B552-D5F253D2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A359-5823-42E5-B351-7AE81A7D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1F93-4464-4789-B816-50C9879A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C362-B7C9-4C31-A552-BA993202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5DAE-0401-469C-9513-B43B26C5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6F71-FC4F-45C0-87A0-6B79EA07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9E07-C8FB-423B-941B-2E08D10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571F-B661-451B-A013-BCC09434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7274-FCCD-4FEE-85C2-12B62CD8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96A9-70C0-4A1A-837A-1C40DC95A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C5-9425-49D5-8A6F-1BD70BE393E3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F509-3C3D-4C2B-808B-60976F0DD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5725-EB73-4BFF-8423-2CE66151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F0B6-481F-45C1-A86F-05BF95E7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6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12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12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9.png"/><Relationship Id="rId1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12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svg"/><Relationship Id="rId10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8DC5-9106-4F2E-94F8-417DD8D6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Lake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49E5F6-5092-4E1A-824C-0FA4AA49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99" y="1825625"/>
            <a:ext cx="5853602" cy="4351338"/>
          </a:xfrm>
        </p:spPr>
      </p:pic>
    </p:spTree>
    <p:extLst>
      <p:ext uri="{BB962C8B-B14F-4D97-AF65-F5344CB8AC3E}">
        <p14:creationId xmlns:p14="http://schemas.microsoft.com/office/powerpoint/2010/main" val="345667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216-2FB3-4504-94A8-1D1F0052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Example 2 – Data Warehousing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C5BAE58-9DA5-4A71-915F-ABEE4DBD6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72" y="4453668"/>
            <a:ext cx="956932" cy="95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22950-62AC-4CBF-A0F9-A1F64BF60E51}"/>
              </a:ext>
            </a:extLst>
          </p:cNvPr>
          <p:cNvSpPr txBox="1"/>
          <p:nvPr/>
        </p:nvSpPr>
        <p:spPr>
          <a:xfrm>
            <a:off x="664735" y="5494077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pic>
        <p:nvPicPr>
          <p:cNvPr id="6" name="Picture 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1A72026D-5840-4B2D-ABA6-0C59608B5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22" y="4532602"/>
            <a:ext cx="369332" cy="369332"/>
          </a:xfrm>
          <a:prstGeom prst="rect">
            <a:avLst/>
          </a:prstGeom>
        </p:spPr>
      </p:pic>
      <p:pic>
        <p:nvPicPr>
          <p:cNvPr id="7" name="Picture 6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918F9D91-AB92-446F-B6EB-4D4DA1FFA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0" y="4976889"/>
            <a:ext cx="369332" cy="369332"/>
          </a:xfrm>
          <a:prstGeom prst="rect">
            <a:avLst/>
          </a:prstGeom>
        </p:spPr>
      </p:pic>
      <p:pic>
        <p:nvPicPr>
          <p:cNvPr id="8" name="Picture 7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9F16B215-9167-4EFC-AA77-1A6982846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54" y="4866151"/>
            <a:ext cx="369332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CD0E6-5030-4AF6-9FC5-E46EF8A7FF96}"/>
              </a:ext>
            </a:extLst>
          </p:cNvPr>
          <p:cNvSpPr txBox="1"/>
          <p:nvPr/>
        </p:nvSpPr>
        <p:spPr>
          <a:xfrm>
            <a:off x="2833112" y="549407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FD99-6B52-4892-BD6C-3356D577E972}"/>
              </a:ext>
            </a:extLst>
          </p:cNvPr>
          <p:cNvSpPr/>
          <p:nvPr/>
        </p:nvSpPr>
        <p:spPr>
          <a:xfrm>
            <a:off x="664735" y="3710673"/>
            <a:ext cx="3476400" cy="2310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93A89-E096-469D-807E-FA717909B83A}"/>
              </a:ext>
            </a:extLst>
          </p:cNvPr>
          <p:cNvSpPr txBox="1"/>
          <p:nvPr/>
        </p:nvSpPr>
        <p:spPr>
          <a:xfrm>
            <a:off x="1941005" y="380882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8B90717-C4A2-4D73-AB1D-997904C95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3563" y="2685242"/>
            <a:ext cx="953929" cy="9539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EAD186-ADD4-44A3-BA47-58CC72539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4844" y="4453668"/>
            <a:ext cx="964684" cy="10048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0C8D42-E332-4D0E-BDFB-D4916B88C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6183" y="4361874"/>
            <a:ext cx="1008554" cy="100855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D79F9A5-1CF1-42A1-A341-B0DC3120B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9475" y="4361875"/>
            <a:ext cx="1008553" cy="10085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02FC4F-EDB4-4E5F-804E-A7DD80508570}"/>
              </a:ext>
            </a:extLst>
          </p:cNvPr>
          <p:cNvSpPr txBox="1"/>
          <p:nvPr/>
        </p:nvSpPr>
        <p:spPr>
          <a:xfrm>
            <a:off x="5332536" y="3701079"/>
            <a:ext cx="13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Factory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89B6E-3284-46BC-90F8-0A020D9B48D1}"/>
              </a:ext>
            </a:extLst>
          </p:cNvPr>
          <p:cNvSpPr txBox="1"/>
          <p:nvPr/>
        </p:nvSpPr>
        <p:spPr>
          <a:xfrm>
            <a:off x="7126581" y="5460286"/>
            <a:ext cx="20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Parquet Data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F3029-75C5-4C23-96D0-A24A9110CD6C}"/>
              </a:ext>
            </a:extLst>
          </p:cNvPr>
          <p:cNvSpPr txBox="1"/>
          <p:nvPr/>
        </p:nvSpPr>
        <p:spPr>
          <a:xfrm>
            <a:off x="9957571" y="5494077"/>
            <a:ext cx="137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Synapse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3F0206-9327-45A9-98C0-6A61FD0F279F}"/>
              </a:ext>
            </a:extLst>
          </p:cNvPr>
          <p:cNvSpPr txBox="1"/>
          <p:nvPr/>
        </p:nvSpPr>
        <p:spPr>
          <a:xfrm>
            <a:off x="5543563" y="5460286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75086C-B44D-4EF2-B413-E3A5BABB26CA}"/>
              </a:ext>
            </a:extLst>
          </p:cNvPr>
          <p:cNvSpPr/>
          <p:nvPr/>
        </p:nvSpPr>
        <p:spPr>
          <a:xfrm>
            <a:off x="4952842" y="2496126"/>
            <a:ext cx="6447469" cy="3690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23380D-9E09-4B66-817B-1557BD4F31CD}"/>
              </a:ext>
            </a:extLst>
          </p:cNvPr>
          <p:cNvSpPr txBox="1"/>
          <p:nvPr/>
        </p:nvSpPr>
        <p:spPr>
          <a:xfrm>
            <a:off x="7666183" y="2685242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Warehouse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275C4C-D104-4821-A046-B7BDA3967002}"/>
              </a:ext>
            </a:extLst>
          </p:cNvPr>
          <p:cNvCxnSpPr>
            <a:cxnSpLocks/>
          </p:cNvCxnSpPr>
          <p:nvPr/>
        </p:nvCxnSpPr>
        <p:spPr>
          <a:xfrm flipV="1">
            <a:off x="4176024" y="4906517"/>
            <a:ext cx="958597" cy="12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868074-45DF-49AD-B076-F3811E6114F6}"/>
              </a:ext>
            </a:extLst>
          </p:cNvPr>
          <p:cNvCxnSpPr>
            <a:cxnSpLocks/>
          </p:cNvCxnSpPr>
          <p:nvPr/>
        </p:nvCxnSpPr>
        <p:spPr>
          <a:xfrm flipV="1">
            <a:off x="6543557" y="4882229"/>
            <a:ext cx="958597" cy="12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9CE058-35CE-4956-8DCF-DF3A15BC5956}"/>
              </a:ext>
            </a:extLst>
          </p:cNvPr>
          <p:cNvCxnSpPr>
            <a:cxnSpLocks/>
          </p:cNvCxnSpPr>
          <p:nvPr/>
        </p:nvCxnSpPr>
        <p:spPr>
          <a:xfrm flipV="1">
            <a:off x="8927807" y="4816246"/>
            <a:ext cx="958597" cy="12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C33-BFCF-49D2-BC44-C3A90F0B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Example 3 – Machine Learning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82F7484-6981-478B-94E7-814AE2C09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72" y="4453668"/>
            <a:ext cx="956932" cy="95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756A55-B96C-42EA-8C9E-039958296EE6}"/>
              </a:ext>
            </a:extLst>
          </p:cNvPr>
          <p:cNvSpPr txBox="1"/>
          <p:nvPr/>
        </p:nvSpPr>
        <p:spPr>
          <a:xfrm>
            <a:off x="664735" y="5494077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pic>
        <p:nvPicPr>
          <p:cNvPr id="6" name="Picture 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5969F75A-431C-4F1D-9393-4FCC55060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22" y="4532602"/>
            <a:ext cx="369332" cy="369332"/>
          </a:xfrm>
          <a:prstGeom prst="rect">
            <a:avLst/>
          </a:prstGeom>
        </p:spPr>
      </p:pic>
      <p:pic>
        <p:nvPicPr>
          <p:cNvPr id="7" name="Picture 6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2C99C849-3495-46CA-B1FC-F5C58A020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0" y="4976889"/>
            <a:ext cx="369332" cy="369332"/>
          </a:xfrm>
          <a:prstGeom prst="rect">
            <a:avLst/>
          </a:prstGeom>
        </p:spPr>
      </p:pic>
      <p:pic>
        <p:nvPicPr>
          <p:cNvPr id="8" name="Picture 7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CF4BF1A-F480-438C-8DCC-0DE075DE2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54" y="4866151"/>
            <a:ext cx="369332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26C04D-21C0-492C-ACA6-D9F69DBB3621}"/>
              </a:ext>
            </a:extLst>
          </p:cNvPr>
          <p:cNvSpPr txBox="1"/>
          <p:nvPr/>
        </p:nvSpPr>
        <p:spPr>
          <a:xfrm>
            <a:off x="2833112" y="549407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BADFD-DD07-4D6C-9831-3732452E202F}"/>
              </a:ext>
            </a:extLst>
          </p:cNvPr>
          <p:cNvSpPr/>
          <p:nvPr/>
        </p:nvSpPr>
        <p:spPr>
          <a:xfrm>
            <a:off x="664735" y="3710673"/>
            <a:ext cx="3476400" cy="2310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7608B-0769-45E4-B39F-ED22618E1784}"/>
              </a:ext>
            </a:extLst>
          </p:cNvPr>
          <p:cNvSpPr txBox="1"/>
          <p:nvPr/>
        </p:nvSpPr>
        <p:spPr>
          <a:xfrm>
            <a:off x="1941005" y="380882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F6D2356-EB9A-4C72-B890-07A960A64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0843" y="3429000"/>
            <a:ext cx="1080000" cy="108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F72C1D7-6040-4A18-9BB4-650C140C5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7897" y="2239858"/>
            <a:ext cx="1080000" cy="112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F0FEE61-02F4-48E6-A27C-A9813B585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4194" y="3275866"/>
            <a:ext cx="1080000" cy="10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CD2A40-3922-448D-B794-BB89B555F666}"/>
              </a:ext>
            </a:extLst>
          </p:cNvPr>
          <p:cNvSpPr txBox="1"/>
          <p:nvPr/>
        </p:nvSpPr>
        <p:spPr>
          <a:xfrm>
            <a:off x="5955762" y="4509000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FFC0D-1050-4D37-B4AB-5D9C2AA1C573}"/>
              </a:ext>
            </a:extLst>
          </p:cNvPr>
          <p:cNvSpPr txBox="1"/>
          <p:nvPr/>
        </p:nvSpPr>
        <p:spPr>
          <a:xfrm>
            <a:off x="7813553" y="3305236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595A-5E23-44B9-B6FA-F6933E367AE0}"/>
              </a:ext>
            </a:extLst>
          </p:cNvPr>
          <p:cNvSpPr txBox="1"/>
          <p:nvPr/>
        </p:nvSpPr>
        <p:spPr>
          <a:xfrm>
            <a:off x="9644050" y="4399361"/>
            <a:ext cx="119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7642C8EF-0F55-4F35-8742-94E86381F0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81341" y="4417071"/>
            <a:ext cx="1079999" cy="107999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69A099-5924-45F4-A091-541A0903E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39069" y="1462221"/>
            <a:ext cx="956931" cy="9569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CD4B7F-682D-4F52-99A4-D5652C58FEA6}"/>
              </a:ext>
            </a:extLst>
          </p:cNvPr>
          <p:cNvSpPr txBox="1"/>
          <p:nvPr/>
        </p:nvSpPr>
        <p:spPr>
          <a:xfrm>
            <a:off x="4725508" y="245427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 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AF33B1-6F23-4A8B-8741-D946226AC5AD}"/>
              </a:ext>
            </a:extLst>
          </p:cNvPr>
          <p:cNvCxnSpPr>
            <a:cxnSpLocks/>
          </p:cNvCxnSpPr>
          <p:nvPr/>
        </p:nvCxnSpPr>
        <p:spPr>
          <a:xfrm flipV="1">
            <a:off x="4176024" y="4286992"/>
            <a:ext cx="1524132" cy="631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CC8CEF-FD7F-47BD-85B9-0702228A5438}"/>
              </a:ext>
            </a:extLst>
          </p:cNvPr>
          <p:cNvCxnSpPr>
            <a:cxnSpLocks/>
          </p:cNvCxnSpPr>
          <p:nvPr/>
        </p:nvCxnSpPr>
        <p:spPr>
          <a:xfrm flipH="1" flipV="1">
            <a:off x="5617534" y="2886732"/>
            <a:ext cx="232558" cy="491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FBB0-546B-4364-9AE7-397E1D2D4099}"/>
              </a:ext>
            </a:extLst>
          </p:cNvPr>
          <p:cNvCxnSpPr>
            <a:cxnSpLocks/>
          </p:cNvCxnSpPr>
          <p:nvPr/>
        </p:nvCxnSpPr>
        <p:spPr>
          <a:xfrm>
            <a:off x="5931766" y="2976738"/>
            <a:ext cx="172757" cy="334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504161-CB8B-4B1E-B6FC-C2CBDB5E164F}"/>
              </a:ext>
            </a:extLst>
          </p:cNvPr>
          <p:cNvCxnSpPr>
            <a:cxnSpLocks/>
          </p:cNvCxnSpPr>
          <p:nvPr/>
        </p:nvCxnSpPr>
        <p:spPr>
          <a:xfrm flipV="1">
            <a:off x="7141834" y="3106808"/>
            <a:ext cx="430155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3C1094-0C37-4954-9A50-D55FEB44FBC5}"/>
              </a:ext>
            </a:extLst>
          </p:cNvPr>
          <p:cNvCxnSpPr>
            <a:cxnSpLocks/>
          </p:cNvCxnSpPr>
          <p:nvPr/>
        </p:nvCxnSpPr>
        <p:spPr>
          <a:xfrm flipH="1">
            <a:off x="6841583" y="2890163"/>
            <a:ext cx="647029" cy="360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54EBF-4D22-4561-B1DB-5B358C9B947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74141" y="4778464"/>
            <a:ext cx="707200" cy="17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1626FA-F1A1-4D3F-981B-B08D001C8724}"/>
              </a:ext>
            </a:extLst>
          </p:cNvPr>
          <p:cNvCxnSpPr>
            <a:cxnSpLocks/>
          </p:cNvCxnSpPr>
          <p:nvPr/>
        </p:nvCxnSpPr>
        <p:spPr>
          <a:xfrm flipV="1">
            <a:off x="8956830" y="4286992"/>
            <a:ext cx="747364" cy="6760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F42B0E-FFE9-4961-85CD-D02F3DA1066F}"/>
              </a:ext>
            </a:extLst>
          </p:cNvPr>
          <p:cNvSpPr txBox="1"/>
          <p:nvPr/>
        </p:nvSpPr>
        <p:spPr>
          <a:xfrm>
            <a:off x="7368579" y="5473643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34326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579-45EF-4676-8A1C-A4CB59F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Sets (Encapsulation)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066F-EFF8-4F3B-BA68-57214E7F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life cycle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Availability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Transformation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delivery contract (Schema)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Performance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Location/Region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of Data Consumers</a:t>
            </a:r>
          </a:p>
          <a:p>
            <a:endParaRPr lang="en-GB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A67BBB9-6533-490D-8C57-F5C59AD6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48" y="2516187"/>
            <a:ext cx="6012271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4F3A-13C0-45A8-8D29-D5FAAFDD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Classification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1342A509-C7C4-4270-B522-B84BC4E54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18" y="1574111"/>
            <a:ext cx="4918764" cy="4918764"/>
          </a:xfrm>
        </p:spPr>
      </p:pic>
    </p:spTree>
    <p:extLst>
      <p:ext uri="{BB962C8B-B14F-4D97-AF65-F5344CB8AC3E}">
        <p14:creationId xmlns:p14="http://schemas.microsoft.com/office/powerpoint/2010/main" val="126571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E95D-4828-40C8-85BB-13E5DD6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Classification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9813F3-92A7-4681-A01A-051AA50A7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15" y="1773102"/>
            <a:ext cx="7778886" cy="4719773"/>
          </a:xfrm>
        </p:spPr>
      </p:pic>
    </p:spTree>
    <p:extLst>
      <p:ext uri="{BB962C8B-B14F-4D97-AF65-F5344CB8AC3E}">
        <p14:creationId xmlns:p14="http://schemas.microsoft.com/office/powerpoint/2010/main" val="16485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51E3-1DB8-45F4-8F55-998CB875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 and Code Management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2061E3-0A96-4AA4-A513-842104E03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42" y="1816016"/>
            <a:ext cx="4504315" cy="4676859"/>
          </a:xfrm>
        </p:spPr>
      </p:pic>
    </p:spTree>
    <p:extLst>
      <p:ext uri="{BB962C8B-B14F-4D97-AF65-F5344CB8AC3E}">
        <p14:creationId xmlns:p14="http://schemas.microsoft.com/office/powerpoint/2010/main" val="319465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E045-B107-4DFC-9BBD-F39F7086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99E3-3EC1-48AA-8DEB-7B9EF55A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Providers</a:t>
            </a:r>
          </a:p>
          <a:p>
            <a:pPr lvl="1"/>
            <a:r>
              <a:rPr lang="en-GB" dirty="0"/>
              <a:t>Supply the lake with data</a:t>
            </a:r>
          </a:p>
          <a:p>
            <a:pPr lvl="1"/>
            <a:r>
              <a:rPr lang="en-GB" dirty="0"/>
              <a:t>Keep that data up to date</a:t>
            </a:r>
          </a:p>
          <a:p>
            <a:pPr lvl="1"/>
            <a:r>
              <a:rPr lang="en-GB" dirty="0"/>
              <a:t>Fairly basic users of the lake</a:t>
            </a:r>
          </a:p>
          <a:p>
            <a:pPr lvl="1"/>
            <a:r>
              <a:rPr lang="en-GB" dirty="0"/>
              <a:t>Write access via automation</a:t>
            </a:r>
          </a:p>
          <a:p>
            <a:r>
              <a:rPr lang="en-GB" dirty="0"/>
              <a:t>Data Consumers</a:t>
            </a:r>
          </a:p>
          <a:p>
            <a:pPr lvl="1"/>
            <a:r>
              <a:rPr lang="en-GB" dirty="0"/>
              <a:t>Use data from the lake</a:t>
            </a:r>
          </a:p>
          <a:p>
            <a:pPr lvl="1"/>
            <a:r>
              <a:rPr lang="en-GB" dirty="0"/>
              <a:t>Enrich data on the lake</a:t>
            </a:r>
          </a:p>
          <a:p>
            <a:pPr lvl="1"/>
            <a:r>
              <a:rPr lang="en-GB" dirty="0"/>
              <a:t>Advanced users</a:t>
            </a:r>
          </a:p>
          <a:p>
            <a:pPr lvl="1"/>
            <a:r>
              <a:rPr lang="en-GB" dirty="0"/>
              <a:t>Write access via automation (to core lake)</a:t>
            </a:r>
          </a:p>
          <a:p>
            <a:r>
              <a:rPr lang="en-GB" b="1" dirty="0"/>
              <a:t>Product Managers</a:t>
            </a:r>
          </a:p>
        </p:txBody>
      </p:sp>
    </p:spTree>
    <p:extLst>
      <p:ext uri="{BB962C8B-B14F-4D97-AF65-F5344CB8AC3E}">
        <p14:creationId xmlns:p14="http://schemas.microsoft.com/office/powerpoint/2010/main" val="69236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F094-8530-4A77-9947-2ED768B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AC85-91BB-4E57-8611-97172068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Ingest methods</a:t>
            </a:r>
          </a:p>
          <a:p>
            <a:pPr lvl="1"/>
            <a:r>
              <a:rPr lang="en-GB" dirty="0"/>
              <a:t>Tumbling window</a:t>
            </a:r>
          </a:p>
          <a:p>
            <a:pPr lvl="1"/>
            <a:r>
              <a:rPr lang="en-GB" dirty="0"/>
              <a:t>Batch</a:t>
            </a:r>
          </a:p>
          <a:p>
            <a:pPr lvl="1"/>
            <a:r>
              <a:rPr lang="en-GB" dirty="0"/>
              <a:t>API</a:t>
            </a:r>
          </a:p>
          <a:p>
            <a:pPr lvl="1"/>
            <a:r>
              <a:rPr lang="en-GB" dirty="0"/>
              <a:t>Stream</a:t>
            </a:r>
          </a:p>
          <a:p>
            <a:r>
              <a:rPr lang="en-GB" dirty="0"/>
              <a:t>Security Model</a:t>
            </a:r>
          </a:p>
          <a:p>
            <a:r>
              <a:rPr lang="en-GB" dirty="0"/>
              <a:t>Lifecycle management</a:t>
            </a:r>
          </a:p>
          <a:p>
            <a:pPr lvl="1"/>
            <a:r>
              <a:rPr lang="en-GB" dirty="0"/>
              <a:t>Deployment methods</a:t>
            </a:r>
          </a:p>
        </p:txBody>
      </p:sp>
    </p:spTree>
    <p:extLst>
      <p:ext uri="{BB962C8B-B14F-4D97-AF65-F5344CB8AC3E}">
        <p14:creationId xmlns:p14="http://schemas.microsoft.com/office/powerpoint/2010/main" val="138491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7129-F583-493B-BC3C-9A115AEB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0DF4-C2AF-4AB7-A1B4-6BFA21AC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specific</a:t>
            </a:r>
          </a:p>
          <a:p>
            <a:pPr lvl="1"/>
            <a:r>
              <a:rPr lang="en-GB" dirty="0"/>
              <a:t>Machine Learning/Data Science</a:t>
            </a:r>
          </a:p>
          <a:p>
            <a:pPr lvl="1"/>
            <a:r>
              <a:rPr lang="en-GB" dirty="0"/>
              <a:t>Data Warehousing</a:t>
            </a:r>
          </a:p>
          <a:p>
            <a:pPr lvl="1"/>
            <a:r>
              <a:rPr lang="en-GB" dirty="0"/>
              <a:t>Big Data Analytics</a:t>
            </a:r>
          </a:p>
          <a:p>
            <a:r>
              <a:rPr lang="en-GB" dirty="0"/>
              <a:t>Security model</a:t>
            </a:r>
          </a:p>
          <a:p>
            <a:r>
              <a:rPr lang="en-GB" dirty="0"/>
              <a:t>Lifecycle Management</a:t>
            </a:r>
          </a:p>
          <a:p>
            <a:pPr lvl="1"/>
            <a:r>
              <a:rPr lang="en-GB" dirty="0"/>
              <a:t>Iterative approach</a:t>
            </a:r>
          </a:p>
          <a:p>
            <a:pPr lvl="1"/>
            <a:r>
              <a:rPr lang="en-GB" dirty="0"/>
              <a:t>Backlog management</a:t>
            </a:r>
          </a:p>
        </p:txBody>
      </p:sp>
    </p:spTree>
    <p:extLst>
      <p:ext uri="{BB962C8B-B14F-4D97-AF65-F5344CB8AC3E}">
        <p14:creationId xmlns:p14="http://schemas.microsoft.com/office/powerpoint/2010/main" val="138440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76B3-E8C1-4819-B214-46EFEEBD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3B13-24CC-4169-991E-10124DF8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Sit between the business (“customers”) and the data team</a:t>
            </a:r>
          </a:p>
          <a:p>
            <a:endParaRPr lang="en-GB" dirty="0"/>
          </a:p>
          <a:p>
            <a:r>
              <a:rPr lang="en-GB" dirty="0"/>
              <a:t>Marketing</a:t>
            </a:r>
          </a:p>
          <a:p>
            <a:pPr lvl="1"/>
            <a:r>
              <a:rPr lang="en-GB" dirty="0"/>
              <a:t>Show the business what the product can do now</a:t>
            </a:r>
          </a:p>
          <a:p>
            <a:pPr lvl="1"/>
            <a:r>
              <a:rPr lang="en-GB" dirty="0"/>
              <a:t>Ensure everyone is aware of the good things being done</a:t>
            </a:r>
          </a:p>
          <a:p>
            <a:r>
              <a:rPr lang="en-GB" dirty="0"/>
              <a:t>Research</a:t>
            </a:r>
          </a:p>
          <a:p>
            <a:pPr lvl="1"/>
            <a:r>
              <a:rPr lang="en-GB" dirty="0"/>
              <a:t>Find problems, report back</a:t>
            </a:r>
          </a:p>
          <a:p>
            <a:pPr lvl="1"/>
            <a:r>
              <a:rPr lang="en-GB" dirty="0"/>
              <a:t>Find shortfalls in capability, report back</a:t>
            </a:r>
          </a:p>
          <a:p>
            <a:pPr lvl="1"/>
            <a:r>
              <a:rPr lang="en-GB" dirty="0"/>
              <a:t>Head up the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81156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672F-CC79-46CE-9CEA-145AFEF5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 Example 1 - Batch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331E2C4E-378F-423B-A34D-02C36BB0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4" y="3021465"/>
            <a:ext cx="1604669" cy="81507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D97844B-2525-45DB-9748-5383374D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858" y="2946896"/>
            <a:ext cx="956931" cy="9569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F7E168C-30D8-46F8-B541-B3F6F7D2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2842" y="2943257"/>
            <a:ext cx="956932" cy="956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3AD248-B8D5-4333-B319-EFB9AB2CEAD0}"/>
              </a:ext>
            </a:extLst>
          </p:cNvPr>
          <p:cNvSpPr txBox="1"/>
          <p:nvPr/>
        </p:nvSpPr>
        <p:spPr>
          <a:xfrm>
            <a:off x="5219598" y="398366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Factory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C7476-A1CD-439B-88CF-2F1F22CB0414}"/>
              </a:ext>
            </a:extLst>
          </p:cNvPr>
          <p:cNvSpPr txBox="1"/>
          <p:nvPr/>
        </p:nvSpPr>
        <p:spPr>
          <a:xfrm>
            <a:off x="8363605" y="3983666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F996E-FF8F-4514-A800-AA12DAFA038E}"/>
              </a:ext>
            </a:extLst>
          </p:cNvPr>
          <p:cNvCxnSpPr/>
          <p:nvPr/>
        </p:nvCxnSpPr>
        <p:spPr>
          <a:xfrm flipV="1">
            <a:off x="3881138" y="3421723"/>
            <a:ext cx="1338460" cy="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5C8C7-F168-42B8-8814-0FCA3D8641C4}"/>
              </a:ext>
            </a:extLst>
          </p:cNvPr>
          <p:cNvCxnSpPr/>
          <p:nvPr/>
        </p:nvCxnSpPr>
        <p:spPr>
          <a:xfrm flipV="1">
            <a:off x="6830469" y="3425361"/>
            <a:ext cx="1338460" cy="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4C0401B5-840C-48E0-98C2-E597A5C5D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92" y="3022191"/>
            <a:ext cx="369332" cy="369332"/>
          </a:xfrm>
          <a:prstGeom prst="rect">
            <a:avLst/>
          </a:prstGeom>
        </p:spPr>
      </p:pic>
      <p:pic>
        <p:nvPicPr>
          <p:cNvPr id="17" name="Picture 16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B3F811D-7540-4300-9FE2-E84D79E5E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00" y="3466478"/>
            <a:ext cx="369332" cy="369332"/>
          </a:xfrm>
          <a:prstGeom prst="rect">
            <a:avLst/>
          </a:prstGeom>
        </p:spPr>
      </p:pic>
      <p:pic>
        <p:nvPicPr>
          <p:cNvPr id="18" name="Picture 17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F9CE8FBD-01CD-4205-A7C7-8F55982E6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24" y="3355740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B0CE80-176F-4190-85B7-DCF93803F14E}"/>
              </a:ext>
            </a:extLst>
          </p:cNvPr>
          <p:cNvSpPr txBox="1"/>
          <p:nvPr/>
        </p:nvSpPr>
        <p:spPr>
          <a:xfrm>
            <a:off x="10531982" y="398366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61DABC-22CC-421B-AB93-355F36EDC238}"/>
              </a:ext>
            </a:extLst>
          </p:cNvPr>
          <p:cNvSpPr/>
          <p:nvPr/>
        </p:nvSpPr>
        <p:spPr>
          <a:xfrm>
            <a:off x="8363605" y="2200262"/>
            <a:ext cx="3476400" cy="2310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10096-8F94-4FC6-A3F2-465370333E00}"/>
              </a:ext>
            </a:extLst>
          </p:cNvPr>
          <p:cNvSpPr txBox="1"/>
          <p:nvPr/>
        </p:nvSpPr>
        <p:spPr>
          <a:xfrm>
            <a:off x="9639875" y="2298411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8020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16AF-5DDB-44F0-A3A8-DDBC33E5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 Example 2 - Streaming</a:t>
            </a:r>
          </a:p>
        </p:txBody>
      </p:sp>
      <p:pic>
        <p:nvPicPr>
          <p:cNvPr id="4" name="Content Placeholder 3" descr="Register outline">
            <a:extLst>
              <a:ext uri="{FF2B5EF4-FFF2-40B4-BE49-F238E27FC236}">
                <a16:creationId xmlns:a16="http://schemas.microsoft.com/office/drawing/2014/main" id="{6761569D-D837-40F4-85C2-5754D88D4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684" y="2419618"/>
            <a:ext cx="1080000" cy="108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DCCE54B-B57E-4CF8-8501-0FAE54386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36" y="2349000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5C9C5-97B1-46DE-A50E-6D62756BECAE}"/>
              </a:ext>
            </a:extLst>
          </p:cNvPr>
          <p:cNvSpPr txBox="1"/>
          <p:nvPr/>
        </p:nvSpPr>
        <p:spPr>
          <a:xfrm>
            <a:off x="3554086" y="3429000"/>
            <a:ext cx="123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A96211-B198-4EDA-A37E-CA0950525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9295" y="2912051"/>
            <a:ext cx="956932" cy="956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B1853-1878-45C0-806D-01A2B0152171}"/>
              </a:ext>
            </a:extLst>
          </p:cNvPr>
          <p:cNvSpPr txBox="1"/>
          <p:nvPr/>
        </p:nvSpPr>
        <p:spPr>
          <a:xfrm>
            <a:off x="6181049" y="3908264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pic>
        <p:nvPicPr>
          <p:cNvPr id="9" name="Picture 8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A1E4991A-C9CE-40C5-8475-F3951CCA5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76" y="2946789"/>
            <a:ext cx="369332" cy="369332"/>
          </a:xfrm>
          <a:prstGeom prst="rect">
            <a:avLst/>
          </a:prstGeom>
        </p:spPr>
      </p:pic>
      <p:pic>
        <p:nvPicPr>
          <p:cNvPr id="10" name="Picture 9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FC088122-D0CF-4A4E-94C3-62B65E8980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84" y="3391076"/>
            <a:ext cx="369332" cy="369332"/>
          </a:xfrm>
          <a:prstGeom prst="rect">
            <a:avLst/>
          </a:prstGeom>
        </p:spPr>
      </p:pic>
      <p:pic>
        <p:nvPicPr>
          <p:cNvPr id="11" name="Picture 10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43CF55A-7D12-4263-9641-2F186863D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08" y="3280338"/>
            <a:ext cx="369332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EA0BEB-21B4-4D93-81A4-0EDB6F51F308}"/>
              </a:ext>
            </a:extLst>
          </p:cNvPr>
          <p:cNvSpPr txBox="1"/>
          <p:nvPr/>
        </p:nvSpPr>
        <p:spPr>
          <a:xfrm>
            <a:off x="8164366" y="39082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AVRO Files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0613D88-780C-45D0-B967-CC7803519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6003" y="5137143"/>
            <a:ext cx="956932" cy="9569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FC4B4-9903-4D70-BD96-5311241B3B60}"/>
              </a:ext>
            </a:extLst>
          </p:cNvPr>
          <p:cNvSpPr txBox="1"/>
          <p:nvPr/>
        </p:nvSpPr>
        <p:spPr>
          <a:xfrm>
            <a:off x="4986766" y="6177552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pic>
        <p:nvPicPr>
          <p:cNvPr id="21" name="Picture 20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7071E90F-59ED-47F4-B583-53149A8D6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53" y="5216077"/>
            <a:ext cx="369332" cy="369332"/>
          </a:xfrm>
          <a:prstGeom prst="rect">
            <a:avLst/>
          </a:prstGeom>
        </p:spPr>
      </p:pic>
      <p:pic>
        <p:nvPicPr>
          <p:cNvPr id="22" name="Picture 21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A71F3F72-5902-4442-BA1C-D5F30F6614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61" y="5660364"/>
            <a:ext cx="369332" cy="369332"/>
          </a:xfrm>
          <a:prstGeom prst="rect">
            <a:avLst/>
          </a:prstGeom>
        </p:spPr>
      </p:pic>
      <p:pic>
        <p:nvPicPr>
          <p:cNvPr id="23" name="Picture 2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5D7AB900-D0CB-42BE-9DD5-5D1662046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85" y="5549626"/>
            <a:ext cx="369332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4C2990-5BD7-4F24-9A6B-27360D394FBD}"/>
              </a:ext>
            </a:extLst>
          </p:cNvPr>
          <p:cNvSpPr txBox="1"/>
          <p:nvPr/>
        </p:nvSpPr>
        <p:spPr>
          <a:xfrm>
            <a:off x="7155143" y="617755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CDCA57-DD8D-4017-A04C-550AF26C9C24}"/>
              </a:ext>
            </a:extLst>
          </p:cNvPr>
          <p:cNvSpPr/>
          <p:nvPr/>
        </p:nvSpPr>
        <p:spPr>
          <a:xfrm>
            <a:off x="3067665" y="4394148"/>
            <a:ext cx="5395501" cy="2310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3FAE9-9C35-4D22-A9A1-85D80A590D7E}"/>
              </a:ext>
            </a:extLst>
          </p:cNvPr>
          <p:cNvSpPr txBox="1"/>
          <p:nvPr/>
        </p:nvSpPr>
        <p:spPr>
          <a:xfrm>
            <a:off x="5297460" y="4486172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D728A75-AF8A-4E3A-A92B-2D3055218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8636" y="5216077"/>
            <a:ext cx="956931" cy="9569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F4ADFB-5F73-4B64-A537-9E735134F53C}"/>
              </a:ext>
            </a:extLst>
          </p:cNvPr>
          <p:cNvSpPr txBox="1"/>
          <p:nvPr/>
        </p:nvSpPr>
        <p:spPr>
          <a:xfrm>
            <a:off x="3514578" y="617755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5CE1E-29F0-4501-92E7-545825010576}"/>
              </a:ext>
            </a:extLst>
          </p:cNvPr>
          <p:cNvCxnSpPr>
            <a:cxnSpLocks/>
          </p:cNvCxnSpPr>
          <p:nvPr/>
        </p:nvCxnSpPr>
        <p:spPr>
          <a:xfrm flipV="1">
            <a:off x="4730332" y="5673638"/>
            <a:ext cx="49079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86E38B-8A62-4B4B-B0E3-EEE46D066C43}"/>
              </a:ext>
            </a:extLst>
          </p:cNvPr>
          <p:cNvCxnSpPr>
            <a:cxnSpLocks/>
          </p:cNvCxnSpPr>
          <p:nvPr/>
        </p:nvCxnSpPr>
        <p:spPr>
          <a:xfrm>
            <a:off x="4182005" y="3920450"/>
            <a:ext cx="0" cy="1143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BD4E3C-8647-4CB6-966A-156CD9C51218}"/>
              </a:ext>
            </a:extLst>
          </p:cNvPr>
          <p:cNvSpPr txBox="1"/>
          <p:nvPr/>
        </p:nvSpPr>
        <p:spPr>
          <a:xfrm>
            <a:off x="1361998" y="350019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7BC770-B1A9-4754-AC00-D7EE018F5A10}"/>
              </a:ext>
            </a:extLst>
          </p:cNvPr>
          <p:cNvCxnSpPr>
            <a:cxnSpLocks/>
          </p:cNvCxnSpPr>
          <p:nvPr/>
        </p:nvCxnSpPr>
        <p:spPr>
          <a:xfrm>
            <a:off x="2375819" y="2973712"/>
            <a:ext cx="10315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C282D7-1D01-415C-B918-EF2DAC54BD8B}"/>
              </a:ext>
            </a:extLst>
          </p:cNvPr>
          <p:cNvCxnSpPr>
            <a:cxnSpLocks/>
          </p:cNvCxnSpPr>
          <p:nvPr/>
        </p:nvCxnSpPr>
        <p:spPr>
          <a:xfrm>
            <a:off x="4986766" y="2912051"/>
            <a:ext cx="1336169" cy="582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D9E447CF-AB29-405C-A631-FC2B1ADB4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57124" y="1566670"/>
            <a:ext cx="956932" cy="9569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B305135-5159-44F9-8D39-1644CAD992C8}"/>
              </a:ext>
            </a:extLst>
          </p:cNvPr>
          <p:cNvSpPr txBox="1"/>
          <p:nvPr/>
        </p:nvSpPr>
        <p:spPr>
          <a:xfrm>
            <a:off x="6234588" y="2473559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Stream Analytics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9C84CD-D419-4F2A-BBE8-1C7C84F19B4D}"/>
              </a:ext>
            </a:extLst>
          </p:cNvPr>
          <p:cNvCxnSpPr>
            <a:cxnSpLocks/>
          </p:cNvCxnSpPr>
          <p:nvPr/>
        </p:nvCxnSpPr>
        <p:spPr>
          <a:xfrm flipV="1">
            <a:off x="4975728" y="2282400"/>
            <a:ext cx="1347207" cy="621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9665AE5-A5E2-46D4-B0B4-C296EBB5A2D2}"/>
              </a:ext>
            </a:extLst>
          </p:cNvPr>
          <p:cNvSpPr/>
          <p:nvPr/>
        </p:nvSpPr>
        <p:spPr>
          <a:xfrm>
            <a:off x="3389084" y="1566670"/>
            <a:ext cx="7440918" cy="27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4CAC15-F7A8-43BF-8612-49AEBB07C39D}"/>
              </a:ext>
            </a:extLst>
          </p:cNvPr>
          <p:cNvSpPr txBox="1"/>
          <p:nvPr/>
        </p:nvSpPr>
        <p:spPr>
          <a:xfrm>
            <a:off x="4242031" y="167649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 Solution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94D2889-8C00-4761-A4BA-6F4D3AD2DA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74" y="1618129"/>
            <a:ext cx="956932" cy="95693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0B58875-41F8-4954-A800-CAC3FDFB03E9}"/>
              </a:ext>
            </a:extLst>
          </p:cNvPr>
          <p:cNvSpPr txBox="1"/>
          <p:nvPr/>
        </p:nvSpPr>
        <p:spPr>
          <a:xfrm>
            <a:off x="8615461" y="2473559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PowerBI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23A2B3-B0A0-45ED-B425-000A6588406E}"/>
              </a:ext>
            </a:extLst>
          </p:cNvPr>
          <p:cNvCxnSpPr>
            <a:cxnSpLocks/>
          </p:cNvCxnSpPr>
          <p:nvPr/>
        </p:nvCxnSpPr>
        <p:spPr>
          <a:xfrm flipV="1">
            <a:off x="7738131" y="2082123"/>
            <a:ext cx="700894" cy="7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4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015-D759-4A6C-A4FF-483B1B75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 Example 3 – External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036A-2432-421C-A480-3253E54F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988" y="3053875"/>
            <a:ext cx="1292814" cy="1292814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536D673-DFDF-4536-95CA-98DE50BB4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811" y="3252016"/>
            <a:ext cx="956932" cy="956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E32EC-9D07-42DB-A2EF-BEB226CF3572}"/>
              </a:ext>
            </a:extLst>
          </p:cNvPr>
          <p:cNvSpPr txBox="1"/>
          <p:nvPr/>
        </p:nvSpPr>
        <p:spPr>
          <a:xfrm>
            <a:off x="7223574" y="4292425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EF05D0-95EA-44A8-B70F-6C11CF370F5B}"/>
              </a:ext>
            </a:extLst>
          </p:cNvPr>
          <p:cNvCxnSpPr/>
          <p:nvPr/>
        </p:nvCxnSpPr>
        <p:spPr>
          <a:xfrm flipV="1">
            <a:off x="5690438" y="3734120"/>
            <a:ext cx="1338460" cy="72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C535874C-94EC-41E9-B8B4-7798F13A3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1" y="3330950"/>
            <a:ext cx="369332" cy="369332"/>
          </a:xfrm>
          <a:prstGeom prst="rect">
            <a:avLst/>
          </a:prstGeom>
        </p:spPr>
      </p:pic>
      <p:pic>
        <p:nvPicPr>
          <p:cNvPr id="12" name="Picture 11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58D4B0E4-A192-40C4-B4AB-AB0B8095E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469" y="3775237"/>
            <a:ext cx="369332" cy="369332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9171E21E-FDC3-4467-A608-5BCD3D6AD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93" y="3664499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ADF5D4-AE7C-4356-B9ED-4EF9C3D7AACF}"/>
              </a:ext>
            </a:extLst>
          </p:cNvPr>
          <p:cNvSpPr txBox="1"/>
          <p:nvPr/>
        </p:nvSpPr>
        <p:spPr>
          <a:xfrm>
            <a:off x="9391951" y="429242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JSON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5B56E-C069-47AB-81F2-FCFFE7ACAA95}"/>
              </a:ext>
            </a:extLst>
          </p:cNvPr>
          <p:cNvSpPr/>
          <p:nvPr/>
        </p:nvSpPr>
        <p:spPr>
          <a:xfrm>
            <a:off x="7223574" y="2509021"/>
            <a:ext cx="3476400" cy="2310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D68CB-366F-41A5-8934-D66B1D394003}"/>
              </a:ext>
            </a:extLst>
          </p:cNvPr>
          <p:cNvSpPr txBox="1"/>
          <p:nvPr/>
        </p:nvSpPr>
        <p:spPr>
          <a:xfrm>
            <a:off x="8499844" y="260717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E6F9E-F213-4AF9-91D7-0D5700F595D1}"/>
              </a:ext>
            </a:extLst>
          </p:cNvPr>
          <p:cNvSpPr txBox="1"/>
          <p:nvPr/>
        </p:nvSpPr>
        <p:spPr>
          <a:xfrm>
            <a:off x="4338610" y="42924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Logic App</a:t>
            </a:r>
          </a:p>
        </p:txBody>
      </p:sp>
      <p:pic>
        <p:nvPicPr>
          <p:cNvPr id="19" name="Graphic 18" descr="Partial sun with solid fill">
            <a:extLst>
              <a:ext uri="{FF2B5EF4-FFF2-40B4-BE49-F238E27FC236}">
                <a16:creationId xmlns:a16="http://schemas.microsoft.com/office/drawing/2014/main" id="{E012503E-0B20-4A9F-B182-E80770A95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99090" y="3149901"/>
            <a:ext cx="1029195" cy="102919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B75FAA-A4EE-4C19-A5B9-EB63C7601F01}"/>
              </a:ext>
            </a:extLst>
          </p:cNvPr>
          <p:cNvCxnSpPr>
            <a:cxnSpLocks/>
          </p:cNvCxnSpPr>
          <p:nvPr/>
        </p:nvCxnSpPr>
        <p:spPr>
          <a:xfrm flipH="1">
            <a:off x="2786921" y="3716887"/>
            <a:ext cx="13384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F2019A-DA1F-47A8-80DD-5C0255B9AB4E}"/>
              </a:ext>
            </a:extLst>
          </p:cNvPr>
          <p:cNvSpPr txBox="1"/>
          <p:nvPr/>
        </p:nvSpPr>
        <p:spPr>
          <a:xfrm>
            <a:off x="1456391" y="4292425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External API</a:t>
            </a:r>
          </a:p>
        </p:txBody>
      </p:sp>
    </p:spTree>
    <p:extLst>
      <p:ext uri="{BB962C8B-B14F-4D97-AF65-F5344CB8AC3E}">
        <p14:creationId xmlns:p14="http://schemas.microsoft.com/office/powerpoint/2010/main" val="120302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612D-C277-4E53-8A2F-FD7961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Example 1 – Data Enrichment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DFC281-B482-4124-B4DB-0A018A70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385" y="3056072"/>
            <a:ext cx="956932" cy="956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6671D-6A46-4422-8233-A7EFADCA74EA}"/>
              </a:ext>
            </a:extLst>
          </p:cNvPr>
          <p:cNvSpPr txBox="1"/>
          <p:nvPr/>
        </p:nvSpPr>
        <p:spPr>
          <a:xfrm>
            <a:off x="787148" y="4096481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 Account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26266-D40A-4DC6-B7CD-A8D2CF69E844}"/>
              </a:ext>
            </a:extLst>
          </p:cNvPr>
          <p:cNvCxnSpPr>
            <a:cxnSpLocks/>
          </p:cNvCxnSpPr>
          <p:nvPr/>
        </p:nvCxnSpPr>
        <p:spPr>
          <a:xfrm>
            <a:off x="3936572" y="3336966"/>
            <a:ext cx="1269963" cy="1873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7C5DAE8F-B4EC-42A6-9EC1-E118B0A7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55" y="2580533"/>
            <a:ext cx="369332" cy="369332"/>
          </a:xfrm>
          <a:prstGeom prst="rect">
            <a:avLst/>
          </a:prstGeom>
        </p:spPr>
      </p:pic>
      <p:pic>
        <p:nvPicPr>
          <p:cNvPr id="9" name="Picture 8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CFB74F1B-B03B-4DC0-988B-A986D63BF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3" y="3024820"/>
            <a:ext cx="369332" cy="369332"/>
          </a:xfrm>
          <a:prstGeom prst="rect">
            <a:avLst/>
          </a:prstGeom>
        </p:spPr>
      </p:pic>
      <p:pic>
        <p:nvPicPr>
          <p:cNvPr id="10" name="Picture 9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7F48D1F0-A32B-469A-87EC-5E5B3C512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87" y="2914082"/>
            <a:ext cx="369332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E2A49-4EFB-466E-BD8B-A9579FD35107}"/>
              </a:ext>
            </a:extLst>
          </p:cNvPr>
          <p:cNvSpPr txBox="1"/>
          <p:nvPr/>
        </p:nvSpPr>
        <p:spPr>
          <a:xfrm>
            <a:off x="2801145" y="354200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45DF8-1E50-49A0-AFE1-459FC32C1B29}"/>
              </a:ext>
            </a:extLst>
          </p:cNvPr>
          <p:cNvSpPr/>
          <p:nvPr/>
        </p:nvSpPr>
        <p:spPr>
          <a:xfrm>
            <a:off x="686208" y="2523506"/>
            <a:ext cx="10718644" cy="307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D4621-123B-440B-8BCC-D1A62ED85FD8}"/>
              </a:ext>
            </a:extLst>
          </p:cNvPr>
          <p:cNvSpPr txBox="1"/>
          <p:nvPr/>
        </p:nvSpPr>
        <p:spPr>
          <a:xfrm>
            <a:off x="5422858" y="257756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4B69ED3-D647-4719-814C-DF13174AF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9027" y="3104430"/>
            <a:ext cx="956931" cy="956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8EC2C0-750D-43A6-8E41-946386D61063}"/>
              </a:ext>
            </a:extLst>
          </p:cNvPr>
          <p:cNvSpPr txBox="1"/>
          <p:nvPr/>
        </p:nvSpPr>
        <p:spPr>
          <a:xfrm>
            <a:off x="5148346" y="616776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Factory</a:t>
            </a:r>
          </a:p>
        </p:txBody>
      </p:sp>
      <p:pic>
        <p:nvPicPr>
          <p:cNvPr id="18" name="Picture 17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0CFED9A5-80D9-4CD0-B627-84B1DEB15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81" y="4101563"/>
            <a:ext cx="369332" cy="369332"/>
          </a:xfrm>
          <a:prstGeom prst="rect">
            <a:avLst/>
          </a:prstGeom>
        </p:spPr>
      </p:pic>
      <p:pic>
        <p:nvPicPr>
          <p:cNvPr id="19" name="Picture 18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A1F1B35F-96CF-4DA9-B75B-5EAAD8EFE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89" y="4545850"/>
            <a:ext cx="369332" cy="369332"/>
          </a:xfrm>
          <a:prstGeom prst="rect">
            <a:avLst/>
          </a:prstGeom>
        </p:spPr>
      </p:pic>
      <p:pic>
        <p:nvPicPr>
          <p:cNvPr id="20" name="Picture 19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E0F58C1C-8916-411F-A715-3F1D4EE4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13" y="4435112"/>
            <a:ext cx="369332" cy="3693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C1823-B403-4845-AA33-C38EE5B8EB03}"/>
              </a:ext>
            </a:extLst>
          </p:cNvPr>
          <p:cNvSpPr txBox="1"/>
          <p:nvPr/>
        </p:nvSpPr>
        <p:spPr>
          <a:xfrm>
            <a:off x="2709871" y="506303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JSON Files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EC2AE7-A996-4C25-80D8-4E8B9AA8A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1606" y="5210830"/>
            <a:ext cx="956931" cy="956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DF138D-5D86-4124-858A-9817549844C9}"/>
              </a:ext>
            </a:extLst>
          </p:cNvPr>
          <p:cNvSpPr txBox="1"/>
          <p:nvPr/>
        </p:nvSpPr>
        <p:spPr>
          <a:xfrm>
            <a:off x="6985466" y="4096481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Lake Store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A5EE15-6DCE-484A-9176-FAFA4B9CA32E}"/>
              </a:ext>
            </a:extLst>
          </p:cNvPr>
          <p:cNvCxnSpPr>
            <a:cxnSpLocks/>
          </p:cNvCxnSpPr>
          <p:nvPr/>
        </p:nvCxnSpPr>
        <p:spPr>
          <a:xfrm>
            <a:off x="3827159" y="4465813"/>
            <a:ext cx="1329774" cy="966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E4753C-95EA-4CFA-B9A3-AEEF5209DC0E}"/>
              </a:ext>
            </a:extLst>
          </p:cNvPr>
          <p:cNvCxnSpPr>
            <a:cxnSpLocks/>
          </p:cNvCxnSpPr>
          <p:nvPr/>
        </p:nvCxnSpPr>
        <p:spPr>
          <a:xfrm flipV="1">
            <a:off x="6409469" y="4545850"/>
            <a:ext cx="898284" cy="9880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644D738D-5BCA-4010-BC50-A29247846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71" y="3135006"/>
            <a:ext cx="369332" cy="369332"/>
          </a:xfrm>
          <a:prstGeom prst="rect">
            <a:avLst/>
          </a:prstGeom>
        </p:spPr>
      </p:pic>
      <p:pic>
        <p:nvPicPr>
          <p:cNvPr id="32" name="Picture 31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FAAED3FA-0936-4B3E-A65B-299496915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79" y="3579293"/>
            <a:ext cx="369332" cy="369332"/>
          </a:xfrm>
          <a:prstGeom prst="rect">
            <a:avLst/>
          </a:prstGeom>
        </p:spPr>
      </p:pic>
      <p:pic>
        <p:nvPicPr>
          <p:cNvPr id="33" name="Picture 3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54A8B631-4941-437E-BDA7-C2DFD36D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03" y="3468555"/>
            <a:ext cx="369332" cy="3693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2527E5-F4C2-4C99-B06F-5C9ED8E126E2}"/>
              </a:ext>
            </a:extLst>
          </p:cNvPr>
          <p:cNvSpPr txBox="1"/>
          <p:nvPr/>
        </p:nvSpPr>
        <p:spPr>
          <a:xfrm>
            <a:off x="8892480" y="4096481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Parquet Files</a:t>
            </a:r>
          </a:p>
        </p:txBody>
      </p:sp>
    </p:spTree>
    <p:extLst>
      <p:ext uri="{BB962C8B-B14F-4D97-AF65-F5344CB8AC3E}">
        <p14:creationId xmlns:p14="http://schemas.microsoft.com/office/powerpoint/2010/main" val="5211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301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Data Lake</vt:lpstr>
      <vt:lpstr>Primary Roles</vt:lpstr>
      <vt:lpstr>Provider Knowledge</vt:lpstr>
      <vt:lpstr>Consumer Knowledge</vt:lpstr>
      <vt:lpstr>Product Managers</vt:lpstr>
      <vt:lpstr>Provider Example 1 - Batch</vt:lpstr>
      <vt:lpstr>Provider Example 2 - Streaming</vt:lpstr>
      <vt:lpstr>Provider Example 3 – External Data</vt:lpstr>
      <vt:lpstr>Consumer Example 1 – Data Enrichment</vt:lpstr>
      <vt:lpstr>Consumer Example 2 – Data Warehousing</vt:lpstr>
      <vt:lpstr>Consumer Example 3 – Machine Learning</vt:lpstr>
      <vt:lpstr>Data Sets (Encapsulation)</vt:lpstr>
      <vt:lpstr>Environmental Classification</vt:lpstr>
      <vt:lpstr>Environmental Classification</vt:lpstr>
      <vt:lpstr>Lifecycle and Code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Lusty</dc:creator>
  <cp:lastModifiedBy>Dave Lusty</cp:lastModifiedBy>
  <cp:revision>12</cp:revision>
  <dcterms:created xsi:type="dcterms:W3CDTF">2021-03-15T11:16:59Z</dcterms:created>
  <dcterms:modified xsi:type="dcterms:W3CDTF">2021-03-15T14:34:02Z</dcterms:modified>
</cp:coreProperties>
</file>