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3" r:id="rId2"/>
    <p:sldId id="256" r:id="rId3"/>
    <p:sldId id="276" r:id="rId4"/>
    <p:sldId id="264" r:id="rId5"/>
    <p:sldId id="265" r:id="rId6"/>
    <p:sldId id="266" r:id="rId7"/>
    <p:sldId id="268" r:id="rId8"/>
    <p:sldId id="271" r:id="rId9"/>
    <p:sldId id="269" r:id="rId10"/>
    <p:sldId id="270" r:id="rId11"/>
    <p:sldId id="272" r:id="rId12"/>
    <p:sldId id="279" r:id="rId13"/>
    <p:sldId id="277" r:id="rId14"/>
    <p:sldId id="274"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19" autoAdjust="0"/>
    <p:restoredTop sz="94660"/>
  </p:normalViewPr>
  <p:slideViewPr>
    <p:cSldViewPr snapToGrid="0">
      <p:cViewPr>
        <p:scale>
          <a:sx n="100" d="100"/>
          <a:sy n="100" d="100"/>
        </p:scale>
        <p:origin x="43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cha\Documents\MBC%20638\Final%20Project%20Work.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micha\Documents\MBC%20638\Final%20Project%20Work.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micha\Documents\MBC%20638\Final%20Project%20Work.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micha\Documents\MBC%20638\Final%20Project%20Work.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icha\Documents\MBC%20638\Final%20Project%20Wor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icha\Documents\MBC%20638\Final%20Project%20Wor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icha\Documents\MBC%20638\Final%20Project%20Work.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icha\Documents\MBC%20638\Final%20Project%20Work.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icha\Documents\MBC%20638\Final%20Project%20Wor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micha\Documents\MBC%20638\Final%20Project%20Work.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micha\Documents\MBC%20638\Final%20Project%20Work.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micha\Documents\MBC%20638\Final%20Project%20Work.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Work.xlsx]Charts!PivotTable59</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300" b="0" i="0" baseline="0">
                <a:effectLst/>
              </a:rPr>
              <a:t>Count of Intensity/Activity Type (Post-Improvement) </a:t>
            </a:r>
            <a:endParaRPr lang="en-US" sz="13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Charts!$B$60</c:f>
              <c:strCache>
                <c:ptCount val="1"/>
                <c:pt idx="0">
                  <c:v>Total</c:v>
                </c:pt>
              </c:strCache>
            </c:strRef>
          </c:tx>
          <c:spPr>
            <a:solidFill>
              <a:srgbClr val="00B050"/>
            </a:solidFill>
            <a:ln>
              <a:noFill/>
            </a:ln>
            <a:effectLst/>
          </c:spPr>
          <c:invertIfNegative val="0"/>
          <c:cat>
            <c:strRef>
              <c:f>Charts!$A$61:$A$62</c:f>
              <c:strCache>
                <c:ptCount val="2"/>
                <c:pt idx="0">
                  <c:v>Medium</c:v>
                </c:pt>
                <c:pt idx="1">
                  <c:v>High</c:v>
                </c:pt>
              </c:strCache>
            </c:strRef>
          </c:cat>
          <c:val>
            <c:numRef>
              <c:f>Charts!$B$61:$B$62</c:f>
              <c:numCache>
                <c:formatCode>_(* #,##0_);_(* \(#,##0\);_(* "-"??_);_(@_)</c:formatCode>
                <c:ptCount val="2"/>
                <c:pt idx="0">
                  <c:v>8</c:v>
                </c:pt>
                <c:pt idx="1">
                  <c:v>6</c:v>
                </c:pt>
              </c:numCache>
            </c:numRef>
          </c:val>
          <c:extLst>
            <c:ext xmlns:c16="http://schemas.microsoft.com/office/drawing/2014/chart" uri="{C3380CC4-5D6E-409C-BE32-E72D297353CC}">
              <c16:uniqueId val="{00000000-2CB6-4815-B615-D94C2B811D7E}"/>
            </c:ext>
          </c:extLst>
        </c:ser>
        <c:dLbls>
          <c:showLegendKey val="0"/>
          <c:showVal val="0"/>
          <c:showCatName val="0"/>
          <c:showSerName val="0"/>
          <c:showPercent val="0"/>
          <c:showBubbleSize val="0"/>
        </c:dLbls>
        <c:gapWidth val="219"/>
        <c:overlap val="-27"/>
        <c:axId val="838704752"/>
        <c:axId val="845155360"/>
      </c:barChart>
      <c:catAx>
        <c:axId val="8387047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Intensity/Activity</a:t>
                </a:r>
                <a:r>
                  <a:rPr lang="en-US" baseline="0"/>
                  <a:t> Type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155360"/>
        <c:crosses val="autoZero"/>
        <c:auto val="1"/>
        <c:lblAlgn val="ctr"/>
        <c:lblOffset val="100"/>
        <c:noMultiLvlLbl val="0"/>
      </c:catAx>
      <c:valAx>
        <c:axId val="845155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baseline="0">
                    <a:effectLst/>
                  </a:rPr>
                  <a:t>Count of Intensity/Activity Type</a:t>
                </a:r>
                <a:endParaRPr lang="en-US" sz="4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8704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Work.xlsx]Charts!PivotTable59</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300" b="0" i="0" baseline="0">
                <a:effectLst/>
              </a:rPr>
              <a:t>Count of Intensity/Activity Type (Post-Improvement) </a:t>
            </a:r>
            <a:endParaRPr lang="en-US" sz="13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Charts!$B$60</c:f>
              <c:strCache>
                <c:ptCount val="1"/>
                <c:pt idx="0">
                  <c:v>Total</c:v>
                </c:pt>
              </c:strCache>
            </c:strRef>
          </c:tx>
          <c:spPr>
            <a:solidFill>
              <a:srgbClr val="00B050"/>
            </a:solidFill>
            <a:ln>
              <a:noFill/>
            </a:ln>
            <a:effectLst/>
          </c:spPr>
          <c:invertIfNegative val="0"/>
          <c:cat>
            <c:strRef>
              <c:f>Charts!$A$61:$A$62</c:f>
              <c:strCache>
                <c:ptCount val="2"/>
                <c:pt idx="0">
                  <c:v>Medium</c:v>
                </c:pt>
                <c:pt idx="1">
                  <c:v>High</c:v>
                </c:pt>
              </c:strCache>
            </c:strRef>
          </c:cat>
          <c:val>
            <c:numRef>
              <c:f>Charts!$B$61:$B$62</c:f>
              <c:numCache>
                <c:formatCode>_(* #,##0_);_(* \(#,##0\);_(* "-"??_);_(@_)</c:formatCode>
                <c:ptCount val="2"/>
                <c:pt idx="0">
                  <c:v>8</c:v>
                </c:pt>
                <c:pt idx="1">
                  <c:v>6</c:v>
                </c:pt>
              </c:numCache>
            </c:numRef>
          </c:val>
          <c:extLst>
            <c:ext xmlns:c16="http://schemas.microsoft.com/office/drawing/2014/chart" uri="{C3380CC4-5D6E-409C-BE32-E72D297353CC}">
              <c16:uniqueId val="{00000000-89FA-448A-924E-075F2C220711}"/>
            </c:ext>
          </c:extLst>
        </c:ser>
        <c:dLbls>
          <c:showLegendKey val="0"/>
          <c:showVal val="0"/>
          <c:showCatName val="0"/>
          <c:showSerName val="0"/>
          <c:showPercent val="0"/>
          <c:showBubbleSize val="0"/>
        </c:dLbls>
        <c:gapWidth val="219"/>
        <c:overlap val="-27"/>
        <c:axId val="838704752"/>
        <c:axId val="845155360"/>
      </c:barChart>
      <c:catAx>
        <c:axId val="8387047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Intensity/Activity</a:t>
                </a:r>
                <a:r>
                  <a:rPr lang="en-US" baseline="0"/>
                  <a:t> Type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155360"/>
        <c:crosses val="autoZero"/>
        <c:auto val="1"/>
        <c:lblAlgn val="ctr"/>
        <c:lblOffset val="100"/>
        <c:noMultiLvlLbl val="0"/>
      </c:catAx>
      <c:valAx>
        <c:axId val="845155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baseline="0">
                    <a:effectLst/>
                  </a:rPr>
                  <a:t>Count of Intensity/Activity Type</a:t>
                </a:r>
                <a:endParaRPr lang="en-US" sz="4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8704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Weight Over A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Data!$B$1</c:f>
              <c:strCache>
                <c:ptCount val="1"/>
                <c:pt idx="0">
                  <c:v>Y = Weight</c:v>
                </c:pt>
              </c:strCache>
            </c:strRef>
          </c:tx>
          <c:spPr>
            <a:ln w="28575" cap="rnd">
              <a:solidFill>
                <a:schemeClr val="accent1"/>
              </a:solidFill>
              <a:round/>
            </a:ln>
            <a:effectLst/>
          </c:spPr>
          <c:marker>
            <c:symbol val="none"/>
          </c:marker>
          <c:cat>
            <c:numRef>
              <c:f>Data!$A$2:$A$32</c:f>
              <c:numCache>
                <c:formatCode>d\-mmm</c:formatCode>
                <c:ptCount val="31"/>
                <c:pt idx="0">
                  <c:v>43937</c:v>
                </c:pt>
                <c:pt idx="1">
                  <c:v>43938</c:v>
                </c:pt>
                <c:pt idx="2">
                  <c:v>43939</c:v>
                </c:pt>
                <c:pt idx="3">
                  <c:v>43940</c:v>
                </c:pt>
                <c:pt idx="4">
                  <c:v>43941</c:v>
                </c:pt>
                <c:pt idx="5">
                  <c:v>43942</c:v>
                </c:pt>
                <c:pt idx="6">
                  <c:v>43943</c:v>
                </c:pt>
                <c:pt idx="7">
                  <c:v>43944</c:v>
                </c:pt>
                <c:pt idx="8">
                  <c:v>43945</c:v>
                </c:pt>
                <c:pt idx="9">
                  <c:v>43946</c:v>
                </c:pt>
                <c:pt idx="10">
                  <c:v>43947</c:v>
                </c:pt>
                <c:pt idx="11">
                  <c:v>43948</c:v>
                </c:pt>
                <c:pt idx="12">
                  <c:v>43949</c:v>
                </c:pt>
                <c:pt idx="13">
                  <c:v>43950</c:v>
                </c:pt>
                <c:pt idx="14">
                  <c:v>43951</c:v>
                </c:pt>
                <c:pt idx="15">
                  <c:v>43952</c:v>
                </c:pt>
                <c:pt idx="16">
                  <c:v>43953</c:v>
                </c:pt>
                <c:pt idx="17">
                  <c:v>43954</c:v>
                </c:pt>
                <c:pt idx="18">
                  <c:v>43955</c:v>
                </c:pt>
                <c:pt idx="19">
                  <c:v>43956</c:v>
                </c:pt>
                <c:pt idx="20">
                  <c:v>43957</c:v>
                </c:pt>
                <c:pt idx="21">
                  <c:v>43958</c:v>
                </c:pt>
                <c:pt idx="22">
                  <c:v>43959</c:v>
                </c:pt>
                <c:pt idx="23">
                  <c:v>43960</c:v>
                </c:pt>
                <c:pt idx="24">
                  <c:v>43961</c:v>
                </c:pt>
                <c:pt idx="25">
                  <c:v>43962</c:v>
                </c:pt>
                <c:pt idx="26">
                  <c:v>43963</c:v>
                </c:pt>
                <c:pt idx="27">
                  <c:v>43964</c:v>
                </c:pt>
                <c:pt idx="28">
                  <c:v>43965</c:v>
                </c:pt>
                <c:pt idx="29">
                  <c:v>43966</c:v>
                </c:pt>
                <c:pt idx="30">
                  <c:v>43967</c:v>
                </c:pt>
              </c:numCache>
            </c:numRef>
          </c:cat>
          <c:val>
            <c:numRef>
              <c:f>Data!$B$2:$B$32</c:f>
              <c:numCache>
                <c:formatCode>General</c:formatCode>
                <c:ptCount val="31"/>
                <c:pt idx="0">
                  <c:v>175</c:v>
                </c:pt>
                <c:pt idx="1">
                  <c:v>175.3</c:v>
                </c:pt>
                <c:pt idx="2">
                  <c:v>175.7</c:v>
                </c:pt>
                <c:pt idx="3">
                  <c:v>176.1</c:v>
                </c:pt>
                <c:pt idx="4">
                  <c:v>175.3</c:v>
                </c:pt>
                <c:pt idx="5">
                  <c:v>175.5</c:v>
                </c:pt>
                <c:pt idx="6">
                  <c:v>174.7</c:v>
                </c:pt>
                <c:pt idx="7">
                  <c:v>174.1</c:v>
                </c:pt>
                <c:pt idx="8">
                  <c:v>175.1</c:v>
                </c:pt>
                <c:pt idx="9">
                  <c:v>175.6</c:v>
                </c:pt>
                <c:pt idx="10">
                  <c:v>176.1</c:v>
                </c:pt>
                <c:pt idx="11">
                  <c:v>175.5</c:v>
                </c:pt>
                <c:pt idx="12">
                  <c:v>175.9</c:v>
                </c:pt>
                <c:pt idx="13">
                  <c:v>176.4</c:v>
                </c:pt>
                <c:pt idx="14">
                  <c:v>176.5</c:v>
                </c:pt>
                <c:pt idx="15">
                  <c:v>176</c:v>
                </c:pt>
                <c:pt idx="16">
                  <c:v>176.2</c:v>
                </c:pt>
                <c:pt idx="17">
                  <c:v>176.3</c:v>
                </c:pt>
                <c:pt idx="18">
                  <c:v>175.9</c:v>
                </c:pt>
                <c:pt idx="19">
                  <c:v>175.1</c:v>
                </c:pt>
                <c:pt idx="20">
                  <c:v>174.8</c:v>
                </c:pt>
                <c:pt idx="21">
                  <c:v>175.7</c:v>
                </c:pt>
                <c:pt idx="22">
                  <c:v>176.3</c:v>
                </c:pt>
                <c:pt idx="23">
                  <c:v>176.8</c:v>
                </c:pt>
                <c:pt idx="24">
                  <c:v>177</c:v>
                </c:pt>
                <c:pt idx="25">
                  <c:v>177.5</c:v>
                </c:pt>
                <c:pt idx="26">
                  <c:v>177.9</c:v>
                </c:pt>
                <c:pt idx="27">
                  <c:v>177.5</c:v>
                </c:pt>
                <c:pt idx="28">
                  <c:v>178</c:v>
                </c:pt>
                <c:pt idx="29">
                  <c:v>177.7</c:v>
                </c:pt>
                <c:pt idx="30">
                  <c:v>178.3</c:v>
                </c:pt>
              </c:numCache>
            </c:numRef>
          </c:val>
          <c:smooth val="0"/>
          <c:extLst>
            <c:ext xmlns:c16="http://schemas.microsoft.com/office/drawing/2014/chart" uri="{C3380CC4-5D6E-409C-BE32-E72D297353CC}">
              <c16:uniqueId val="{00000000-FA1D-42CF-8C3A-6A6AD3A68DB7}"/>
            </c:ext>
          </c:extLst>
        </c:ser>
        <c:dLbls>
          <c:showLegendKey val="0"/>
          <c:showVal val="0"/>
          <c:showCatName val="0"/>
          <c:showSerName val="0"/>
          <c:showPercent val="0"/>
          <c:showBubbleSize val="0"/>
        </c:dLbls>
        <c:smooth val="0"/>
        <c:axId val="1727514512"/>
        <c:axId val="2119864512"/>
      </c:lineChart>
      <c:dateAx>
        <c:axId val="17275145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864512"/>
        <c:crosses val="autoZero"/>
        <c:auto val="1"/>
        <c:lblOffset val="100"/>
        <c:baseTimeUnit val="days"/>
      </c:dateAx>
      <c:valAx>
        <c:axId val="2119864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7514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Weight Over A 2-Week Period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Data!$B$36</c:f>
              <c:strCache>
                <c:ptCount val="1"/>
                <c:pt idx="0">
                  <c:v>Y = Weight</c:v>
                </c:pt>
              </c:strCache>
            </c:strRef>
          </c:tx>
          <c:spPr>
            <a:ln w="28575" cap="rnd">
              <a:solidFill>
                <a:srgbClr val="00B050"/>
              </a:solidFill>
              <a:round/>
            </a:ln>
            <a:effectLst/>
          </c:spPr>
          <c:marker>
            <c:symbol val="none"/>
          </c:marker>
          <c:cat>
            <c:numRef>
              <c:f>Data!$A$37:$A$50</c:f>
              <c:numCache>
                <c:formatCode>d\-mmm</c:formatCode>
                <c:ptCount val="14"/>
                <c:pt idx="0">
                  <c:v>43973</c:v>
                </c:pt>
                <c:pt idx="1">
                  <c:v>43974</c:v>
                </c:pt>
                <c:pt idx="2">
                  <c:v>43975</c:v>
                </c:pt>
                <c:pt idx="3">
                  <c:v>43976</c:v>
                </c:pt>
                <c:pt idx="4">
                  <c:v>43977</c:v>
                </c:pt>
                <c:pt idx="5">
                  <c:v>43978</c:v>
                </c:pt>
                <c:pt idx="6">
                  <c:v>43979</c:v>
                </c:pt>
                <c:pt idx="7">
                  <c:v>43980</c:v>
                </c:pt>
                <c:pt idx="8">
                  <c:v>43981</c:v>
                </c:pt>
                <c:pt idx="9">
                  <c:v>43982</c:v>
                </c:pt>
                <c:pt idx="10">
                  <c:v>43983</c:v>
                </c:pt>
                <c:pt idx="11">
                  <c:v>43984</c:v>
                </c:pt>
                <c:pt idx="12">
                  <c:v>43985</c:v>
                </c:pt>
                <c:pt idx="13">
                  <c:v>43986</c:v>
                </c:pt>
              </c:numCache>
            </c:numRef>
          </c:cat>
          <c:val>
            <c:numRef>
              <c:f>Data!$B$37:$B$50</c:f>
              <c:numCache>
                <c:formatCode>General</c:formatCode>
                <c:ptCount val="14"/>
                <c:pt idx="0">
                  <c:v>178</c:v>
                </c:pt>
                <c:pt idx="1">
                  <c:v>177.9</c:v>
                </c:pt>
                <c:pt idx="2">
                  <c:v>177.5</c:v>
                </c:pt>
                <c:pt idx="3">
                  <c:v>177.2</c:v>
                </c:pt>
                <c:pt idx="4">
                  <c:v>177.2</c:v>
                </c:pt>
                <c:pt idx="5">
                  <c:v>176.7</c:v>
                </c:pt>
                <c:pt idx="6">
                  <c:v>177</c:v>
                </c:pt>
                <c:pt idx="7">
                  <c:v>176</c:v>
                </c:pt>
                <c:pt idx="8">
                  <c:v>175.4</c:v>
                </c:pt>
                <c:pt idx="9">
                  <c:v>175.1</c:v>
                </c:pt>
                <c:pt idx="10">
                  <c:v>174.9</c:v>
                </c:pt>
                <c:pt idx="11">
                  <c:v>174.7</c:v>
                </c:pt>
                <c:pt idx="12">
                  <c:v>175</c:v>
                </c:pt>
                <c:pt idx="13">
                  <c:v>174.3</c:v>
                </c:pt>
              </c:numCache>
            </c:numRef>
          </c:val>
          <c:smooth val="0"/>
          <c:extLst>
            <c:ext xmlns:c16="http://schemas.microsoft.com/office/drawing/2014/chart" uri="{C3380CC4-5D6E-409C-BE32-E72D297353CC}">
              <c16:uniqueId val="{00000000-E9F5-45B5-AA08-30CEAB9EC1D9}"/>
            </c:ext>
          </c:extLst>
        </c:ser>
        <c:dLbls>
          <c:showLegendKey val="0"/>
          <c:showVal val="0"/>
          <c:showCatName val="0"/>
          <c:showSerName val="0"/>
          <c:showPercent val="0"/>
          <c:showBubbleSize val="0"/>
        </c:dLbls>
        <c:smooth val="0"/>
        <c:axId val="1727514512"/>
        <c:axId val="2119864512"/>
      </c:lineChart>
      <c:dateAx>
        <c:axId val="17275145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864512"/>
        <c:crosses val="autoZero"/>
        <c:auto val="1"/>
        <c:lblOffset val="100"/>
        <c:baseTimeUnit val="days"/>
      </c:dateAx>
      <c:valAx>
        <c:axId val="2119864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7514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Weight Over A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Data!$B$1</c:f>
              <c:strCache>
                <c:ptCount val="1"/>
                <c:pt idx="0">
                  <c:v>Y = Weight</c:v>
                </c:pt>
              </c:strCache>
            </c:strRef>
          </c:tx>
          <c:spPr>
            <a:ln w="28575" cap="rnd">
              <a:solidFill>
                <a:schemeClr val="accent1"/>
              </a:solidFill>
              <a:round/>
            </a:ln>
            <a:effectLst/>
          </c:spPr>
          <c:marker>
            <c:symbol val="none"/>
          </c:marker>
          <c:cat>
            <c:numRef>
              <c:f>Data!$A$2:$A$32</c:f>
              <c:numCache>
                <c:formatCode>d\-mmm</c:formatCode>
                <c:ptCount val="31"/>
                <c:pt idx="0">
                  <c:v>43937</c:v>
                </c:pt>
                <c:pt idx="1">
                  <c:v>43938</c:v>
                </c:pt>
                <c:pt idx="2">
                  <c:v>43939</c:v>
                </c:pt>
                <c:pt idx="3">
                  <c:v>43940</c:v>
                </c:pt>
                <c:pt idx="4">
                  <c:v>43941</c:v>
                </c:pt>
                <c:pt idx="5">
                  <c:v>43942</c:v>
                </c:pt>
                <c:pt idx="6">
                  <c:v>43943</c:v>
                </c:pt>
                <c:pt idx="7">
                  <c:v>43944</c:v>
                </c:pt>
                <c:pt idx="8">
                  <c:v>43945</c:v>
                </c:pt>
                <c:pt idx="9">
                  <c:v>43946</c:v>
                </c:pt>
                <c:pt idx="10">
                  <c:v>43947</c:v>
                </c:pt>
                <c:pt idx="11">
                  <c:v>43948</c:v>
                </c:pt>
                <c:pt idx="12">
                  <c:v>43949</c:v>
                </c:pt>
                <c:pt idx="13">
                  <c:v>43950</c:v>
                </c:pt>
                <c:pt idx="14">
                  <c:v>43951</c:v>
                </c:pt>
                <c:pt idx="15">
                  <c:v>43952</c:v>
                </c:pt>
                <c:pt idx="16">
                  <c:v>43953</c:v>
                </c:pt>
                <c:pt idx="17">
                  <c:v>43954</c:v>
                </c:pt>
                <c:pt idx="18">
                  <c:v>43955</c:v>
                </c:pt>
                <c:pt idx="19">
                  <c:v>43956</c:v>
                </c:pt>
                <c:pt idx="20">
                  <c:v>43957</c:v>
                </c:pt>
                <c:pt idx="21">
                  <c:v>43958</c:v>
                </c:pt>
                <c:pt idx="22">
                  <c:v>43959</c:v>
                </c:pt>
                <c:pt idx="23">
                  <c:v>43960</c:v>
                </c:pt>
                <c:pt idx="24">
                  <c:v>43961</c:v>
                </c:pt>
                <c:pt idx="25">
                  <c:v>43962</c:v>
                </c:pt>
                <c:pt idx="26">
                  <c:v>43963</c:v>
                </c:pt>
                <c:pt idx="27">
                  <c:v>43964</c:v>
                </c:pt>
                <c:pt idx="28">
                  <c:v>43965</c:v>
                </c:pt>
                <c:pt idx="29">
                  <c:v>43966</c:v>
                </c:pt>
                <c:pt idx="30">
                  <c:v>43967</c:v>
                </c:pt>
              </c:numCache>
            </c:numRef>
          </c:cat>
          <c:val>
            <c:numRef>
              <c:f>Data!$B$2:$B$32</c:f>
              <c:numCache>
                <c:formatCode>General</c:formatCode>
                <c:ptCount val="31"/>
                <c:pt idx="0">
                  <c:v>175</c:v>
                </c:pt>
                <c:pt idx="1">
                  <c:v>175.3</c:v>
                </c:pt>
                <c:pt idx="2">
                  <c:v>175.7</c:v>
                </c:pt>
                <c:pt idx="3">
                  <c:v>176.1</c:v>
                </c:pt>
                <c:pt idx="4">
                  <c:v>175.3</c:v>
                </c:pt>
                <c:pt idx="5">
                  <c:v>175.5</c:v>
                </c:pt>
                <c:pt idx="6">
                  <c:v>174.7</c:v>
                </c:pt>
                <c:pt idx="7">
                  <c:v>174.1</c:v>
                </c:pt>
                <c:pt idx="8">
                  <c:v>175.1</c:v>
                </c:pt>
                <c:pt idx="9">
                  <c:v>175.6</c:v>
                </c:pt>
                <c:pt idx="10">
                  <c:v>176.1</c:v>
                </c:pt>
                <c:pt idx="11">
                  <c:v>175.5</c:v>
                </c:pt>
                <c:pt idx="12">
                  <c:v>175.9</c:v>
                </c:pt>
                <c:pt idx="13">
                  <c:v>176.4</c:v>
                </c:pt>
                <c:pt idx="14">
                  <c:v>176.5</c:v>
                </c:pt>
                <c:pt idx="15">
                  <c:v>176</c:v>
                </c:pt>
                <c:pt idx="16">
                  <c:v>176.2</c:v>
                </c:pt>
                <c:pt idx="17">
                  <c:v>176.3</c:v>
                </c:pt>
                <c:pt idx="18">
                  <c:v>175.9</c:v>
                </c:pt>
                <c:pt idx="19">
                  <c:v>175.1</c:v>
                </c:pt>
                <c:pt idx="20">
                  <c:v>174.8</c:v>
                </c:pt>
                <c:pt idx="21">
                  <c:v>175.7</c:v>
                </c:pt>
                <c:pt idx="22">
                  <c:v>176.3</c:v>
                </c:pt>
                <c:pt idx="23">
                  <c:v>176.8</c:v>
                </c:pt>
                <c:pt idx="24">
                  <c:v>177</c:v>
                </c:pt>
                <c:pt idx="25">
                  <c:v>177.5</c:v>
                </c:pt>
                <c:pt idx="26">
                  <c:v>177.9</c:v>
                </c:pt>
                <c:pt idx="27">
                  <c:v>177.5</c:v>
                </c:pt>
                <c:pt idx="28">
                  <c:v>178</c:v>
                </c:pt>
                <c:pt idx="29">
                  <c:v>177.7</c:v>
                </c:pt>
                <c:pt idx="30">
                  <c:v>178.3</c:v>
                </c:pt>
              </c:numCache>
            </c:numRef>
          </c:val>
          <c:smooth val="0"/>
          <c:extLst>
            <c:ext xmlns:c16="http://schemas.microsoft.com/office/drawing/2014/chart" uri="{C3380CC4-5D6E-409C-BE32-E72D297353CC}">
              <c16:uniqueId val="{00000000-CA04-4C30-B421-A5A4A2286C5E}"/>
            </c:ext>
          </c:extLst>
        </c:ser>
        <c:dLbls>
          <c:showLegendKey val="0"/>
          <c:showVal val="0"/>
          <c:showCatName val="0"/>
          <c:showSerName val="0"/>
          <c:showPercent val="0"/>
          <c:showBubbleSize val="0"/>
        </c:dLbls>
        <c:smooth val="0"/>
        <c:axId val="1727514512"/>
        <c:axId val="2119864512"/>
      </c:lineChart>
      <c:dateAx>
        <c:axId val="17275145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864512"/>
        <c:crosses val="autoZero"/>
        <c:auto val="1"/>
        <c:lblOffset val="100"/>
        <c:baseTimeUnit val="days"/>
      </c:dateAx>
      <c:valAx>
        <c:axId val="2119864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7514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Weight Over A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Data!$B$1</c:f>
              <c:strCache>
                <c:ptCount val="1"/>
                <c:pt idx="0">
                  <c:v>Y = Weight</c:v>
                </c:pt>
              </c:strCache>
            </c:strRef>
          </c:tx>
          <c:spPr>
            <a:ln w="28575" cap="rnd">
              <a:solidFill>
                <a:schemeClr val="accent1"/>
              </a:solidFill>
              <a:round/>
            </a:ln>
            <a:effectLst/>
          </c:spPr>
          <c:marker>
            <c:symbol val="none"/>
          </c:marker>
          <c:cat>
            <c:numRef>
              <c:f>Data!$A$2:$A$32</c:f>
              <c:numCache>
                <c:formatCode>d\-mmm</c:formatCode>
                <c:ptCount val="31"/>
                <c:pt idx="0">
                  <c:v>43937</c:v>
                </c:pt>
                <c:pt idx="1">
                  <c:v>43938</c:v>
                </c:pt>
                <c:pt idx="2">
                  <c:v>43939</c:v>
                </c:pt>
                <c:pt idx="3">
                  <c:v>43940</c:v>
                </c:pt>
                <c:pt idx="4">
                  <c:v>43941</c:v>
                </c:pt>
                <c:pt idx="5">
                  <c:v>43942</c:v>
                </c:pt>
                <c:pt idx="6">
                  <c:v>43943</c:v>
                </c:pt>
                <c:pt idx="7">
                  <c:v>43944</c:v>
                </c:pt>
                <c:pt idx="8">
                  <c:v>43945</c:v>
                </c:pt>
                <c:pt idx="9">
                  <c:v>43946</c:v>
                </c:pt>
                <c:pt idx="10">
                  <c:v>43947</c:v>
                </c:pt>
                <c:pt idx="11">
                  <c:v>43948</c:v>
                </c:pt>
                <c:pt idx="12">
                  <c:v>43949</c:v>
                </c:pt>
                <c:pt idx="13">
                  <c:v>43950</c:v>
                </c:pt>
                <c:pt idx="14">
                  <c:v>43951</c:v>
                </c:pt>
                <c:pt idx="15">
                  <c:v>43952</c:v>
                </c:pt>
                <c:pt idx="16">
                  <c:v>43953</c:v>
                </c:pt>
                <c:pt idx="17">
                  <c:v>43954</c:v>
                </c:pt>
                <c:pt idx="18">
                  <c:v>43955</c:v>
                </c:pt>
                <c:pt idx="19">
                  <c:v>43956</c:v>
                </c:pt>
                <c:pt idx="20">
                  <c:v>43957</c:v>
                </c:pt>
                <c:pt idx="21">
                  <c:v>43958</c:v>
                </c:pt>
                <c:pt idx="22">
                  <c:v>43959</c:v>
                </c:pt>
                <c:pt idx="23">
                  <c:v>43960</c:v>
                </c:pt>
                <c:pt idx="24">
                  <c:v>43961</c:v>
                </c:pt>
                <c:pt idx="25">
                  <c:v>43962</c:v>
                </c:pt>
                <c:pt idx="26">
                  <c:v>43963</c:v>
                </c:pt>
                <c:pt idx="27">
                  <c:v>43964</c:v>
                </c:pt>
                <c:pt idx="28">
                  <c:v>43965</c:v>
                </c:pt>
                <c:pt idx="29">
                  <c:v>43966</c:v>
                </c:pt>
                <c:pt idx="30">
                  <c:v>43967</c:v>
                </c:pt>
              </c:numCache>
            </c:numRef>
          </c:cat>
          <c:val>
            <c:numRef>
              <c:f>Data!$B$2:$B$32</c:f>
              <c:numCache>
                <c:formatCode>General</c:formatCode>
                <c:ptCount val="31"/>
                <c:pt idx="0">
                  <c:v>175</c:v>
                </c:pt>
                <c:pt idx="1">
                  <c:v>175.3</c:v>
                </c:pt>
                <c:pt idx="2">
                  <c:v>175.7</c:v>
                </c:pt>
                <c:pt idx="3">
                  <c:v>176.1</c:v>
                </c:pt>
                <c:pt idx="4">
                  <c:v>175.3</c:v>
                </c:pt>
                <c:pt idx="5">
                  <c:v>175.5</c:v>
                </c:pt>
                <c:pt idx="6">
                  <c:v>174.7</c:v>
                </c:pt>
                <c:pt idx="7">
                  <c:v>174.1</c:v>
                </c:pt>
                <c:pt idx="8">
                  <c:v>175.1</c:v>
                </c:pt>
                <c:pt idx="9">
                  <c:v>175.6</c:v>
                </c:pt>
                <c:pt idx="10">
                  <c:v>176.1</c:v>
                </c:pt>
                <c:pt idx="11">
                  <c:v>175.5</c:v>
                </c:pt>
                <c:pt idx="12">
                  <c:v>175.9</c:v>
                </c:pt>
                <c:pt idx="13">
                  <c:v>176.4</c:v>
                </c:pt>
                <c:pt idx="14">
                  <c:v>176.5</c:v>
                </c:pt>
                <c:pt idx="15">
                  <c:v>176</c:v>
                </c:pt>
                <c:pt idx="16">
                  <c:v>176.2</c:v>
                </c:pt>
                <c:pt idx="17">
                  <c:v>176.3</c:v>
                </c:pt>
                <c:pt idx="18">
                  <c:v>175.9</c:v>
                </c:pt>
                <c:pt idx="19">
                  <c:v>175.1</c:v>
                </c:pt>
                <c:pt idx="20">
                  <c:v>174.8</c:v>
                </c:pt>
                <c:pt idx="21">
                  <c:v>175.7</c:v>
                </c:pt>
                <c:pt idx="22">
                  <c:v>176.3</c:v>
                </c:pt>
                <c:pt idx="23">
                  <c:v>176.8</c:v>
                </c:pt>
                <c:pt idx="24">
                  <c:v>177</c:v>
                </c:pt>
                <c:pt idx="25">
                  <c:v>177.5</c:v>
                </c:pt>
                <c:pt idx="26">
                  <c:v>177.9</c:v>
                </c:pt>
                <c:pt idx="27">
                  <c:v>177.5</c:v>
                </c:pt>
                <c:pt idx="28">
                  <c:v>178</c:v>
                </c:pt>
                <c:pt idx="29">
                  <c:v>177.7</c:v>
                </c:pt>
                <c:pt idx="30">
                  <c:v>178.3</c:v>
                </c:pt>
              </c:numCache>
            </c:numRef>
          </c:val>
          <c:smooth val="0"/>
          <c:extLst>
            <c:ext xmlns:c16="http://schemas.microsoft.com/office/drawing/2014/chart" uri="{C3380CC4-5D6E-409C-BE32-E72D297353CC}">
              <c16:uniqueId val="{00000000-2C99-4C3C-BDA4-D52E8A28AB90}"/>
            </c:ext>
          </c:extLst>
        </c:ser>
        <c:dLbls>
          <c:showLegendKey val="0"/>
          <c:showVal val="0"/>
          <c:showCatName val="0"/>
          <c:showSerName val="0"/>
          <c:showPercent val="0"/>
          <c:showBubbleSize val="0"/>
        </c:dLbls>
        <c:smooth val="0"/>
        <c:axId val="1727514512"/>
        <c:axId val="2119864512"/>
      </c:lineChart>
      <c:dateAx>
        <c:axId val="17275145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864512"/>
        <c:crosses val="autoZero"/>
        <c:auto val="1"/>
        <c:lblOffset val="100"/>
        <c:baseTimeUnit val="days"/>
      </c:dateAx>
      <c:valAx>
        <c:axId val="2119864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7514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Weight Over A 2-Week Period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Data!$B$36</c:f>
              <c:strCache>
                <c:ptCount val="1"/>
                <c:pt idx="0">
                  <c:v>Y = Weight</c:v>
                </c:pt>
              </c:strCache>
            </c:strRef>
          </c:tx>
          <c:spPr>
            <a:ln w="28575" cap="rnd">
              <a:solidFill>
                <a:srgbClr val="00B050"/>
              </a:solidFill>
              <a:round/>
            </a:ln>
            <a:effectLst/>
          </c:spPr>
          <c:marker>
            <c:symbol val="none"/>
          </c:marker>
          <c:cat>
            <c:numRef>
              <c:f>Data!$A$37:$A$50</c:f>
              <c:numCache>
                <c:formatCode>d\-mmm</c:formatCode>
                <c:ptCount val="14"/>
                <c:pt idx="0">
                  <c:v>43973</c:v>
                </c:pt>
                <c:pt idx="1">
                  <c:v>43974</c:v>
                </c:pt>
                <c:pt idx="2">
                  <c:v>43975</c:v>
                </c:pt>
                <c:pt idx="3">
                  <c:v>43976</c:v>
                </c:pt>
                <c:pt idx="4">
                  <c:v>43977</c:v>
                </c:pt>
                <c:pt idx="5">
                  <c:v>43978</c:v>
                </c:pt>
                <c:pt idx="6">
                  <c:v>43979</c:v>
                </c:pt>
                <c:pt idx="7">
                  <c:v>43980</c:v>
                </c:pt>
                <c:pt idx="8">
                  <c:v>43981</c:v>
                </c:pt>
                <c:pt idx="9">
                  <c:v>43982</c:v>
                </c:pt>
                <c:pt idx="10">
                  <c:v>43983</c:v>
                </c:pt>
                <c:pt idx="11">
                  <c:v>43984</c:v>
                </c:pt>
                <c:pt idx="12">
                  <c:v>43985</c:v>
                </c:pt>
                <c:pt idx="13">
                  <c:v>43986</c:v>
                </c:pt>
              </c:numCache>
            </c:numRef>
          </c:cat>
          <c:val>
            <c:numRef>
              <c:f>Data!$B$37:$B$50</c:f>
              <c:numCache>
                <c:formatCode>General</c:formatCode>
                <c:ptCount val="14"/>
                <c:pt idx="0">
                  <c:v>178</c:v>
                </c:pt>
                <c:pt idx="1">
                  <c:v>177.9</c:v>
                </c:pt>
                <c:pt idx="2">
                  <c:v>177.5</c:v>
                </c:pt>
                <c:pt idx="3">
                  <c:v>177.2</c:v>
                </c:pt>
                <c:pt idx="4">
                  <c:v>177.2</c:v>
                </c:pt>
                <c:pt idx="5">
                  <c:v>176.7</c:v>
                </c:pt>
                <c:pt idx="6">
                  <c:v>177</c:v>
                </c:pt>
                <c:pt idx="7">
                  <c:v>176</c:v>
                </c:pt>
                <c:pt idx="8">
                  <c:v>175.4</c:v>
                </c:pt>
                <c:pt idx="9">
                  <c:v>175.1</c:v>
                </c:pt>
                <c:pt idx="10">
                  <c:v>174.9</c:v>
                </c:pt>
                <c:pt idx="11">
                  <c:v>174.7</c:v>
                </c:pt>
                <c:pt idx="12">
                  <c:v>175</c:v>
                </c:pt>
                <c:pt idx="13">
                  <c:v>174.3</c:v>
                </c:pt>
              </c:numCache>
            </c:numRef>
          </c:val>
          <c:smooth val="0"/>
          <c:extLst>
            <c:ext xmlns:c16="http://schemas.microsoft.com/office/drawing/2014/chart" uri="{C3380CC4-5D6E-409C-BE32-E72D297353CC}">
              <c16:uniqueId val="{00000000-42A1-4552-9480-6AD8839D055D}"/>
            </c:ext>
          </c:extLst>
        </c:ser>
        <c:dLbls>
          <c:showLegendKey val="0"/>
          <c:showVal val="0"/>
          <c:showCatName val="0"/>
          <c:showSerName val="0"/>
          <c:showPercent val="0"/>
          <c:showBubbleSize val="0"/>
        </c:dLbls>
        <c:smooth val="0"/>
        <c:axId val="1727514512"/>
        <c:axId val="2119864512"/>
      </c:lineChart>
      <c:dateAx>
        <c:axId val="17275145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864512"/>
        <c:crosses val="autoZero"/>
        <c:auto val="1"/>
        <c:lblOffset val="100"/>
        <c:baseTimeUnit val="days"/>
      </c:dateAx>
      <c:valAx>
        <c:axId val="2119864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7514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Work.xlsx]Charts!PivotTable30</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Intensity of Workout/Activity Vs. Steps</a:t>
            </a:r>
            <a:r>
              <a:rPr lang="en-US" baseline="0"/>
              <a:t> Taken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Charts!$B$3</c:f>
              <c:strCache>
                <c:ptCount val="1"/>
                <c:pt idx="0">
                  <c:v>Total</c:v>
                </c:pt>
              </c:strCache>
            </c:strRef>
          </c:tx>
          <c:spPr>
            <a:solidFill>
              <a:schemeClr val="accent1"/>
            </a:solidFill>
            <a:ln>
              <a:noFill/>
            </a:ln>
            <a:effectLst/>
          </c:spPr>
          <c:invertIfNegative val="0"/>
          <c:cat>
            <c:strRef>
              <c:f>Charts!$A$4:$A$6</c:f>
              <c:strCache>
                <c:ptCount val="3"/>
                <c:pt idx="0">
                  <c:v>Low</c:v>
                </c:pt>
                <c:pt idx="1">
                  <c:v>Medium</c:v>
                </c:pt>
                <c:pt idx="2">
                  <c:v>High</c:v>
                </c:pt>
              </c:strCache>
            </c:strRef>
          </c:cat>
          <c:val>
            <c:numRef>
              <c:f>Charts!$B$4:$B$6</c:f>
              <c:numCache>
                <c:formatCode>_(* #,##0_);_(* \(#,##0\);_(* "-"??_);_(@_)</c:formatCode>
                <c:ptCount val="3"/>
                <c:pt idx="0">
                  <c:v>96655</c:v>
                </c:pt>
                <c:pt idx="1">
                  <c:v>52024</c:v>
                </c:pt>
                <c:pt idx="2">
                  <c:v>41774</c:v>
                </c:pt>
              </c:numCache>
            </c:numRef>
          </c:val>
          <c:extLst>
            <c:ext xmlns:c16="http://schemas.microsoft.com/office/drawing/2014/chart" uri="{C3380CC4-5D6E-409C-BE32-E72D297353CC}">
              <c16:uniqueId val="{00000000-6B8D-4E02-98C4-7EEACF7132E8}"/>
            </c:ext>
          </c:extLst>
        </c:ser>
        <c:dLbls>
          <c:showLegendKey val="0"/>
          <c:showVal val="0"/>
          <c:showCatName val="0"/>
          <c:showSerName val="0"/>
          <c:showPercent val="0"/>
          <c:showBubbleSize val="0"/>
        </c:dLbls>
        <c:gapWidth val="219"/>
        <c:overlap val="-27"/>
        <c:axId val="1722571664"/>
        <c:axId val="2053614080"/>
      </c:barChart>
      <c:catAx>
        <c:axId val="1722571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Intensity</a:t>
                </a:r>
                <a:r>
                  <a:rPr lang="en-US" baseline="0"/>
                  <a:t> of Workout/Activity</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3614080"/>
        <c:crosses val="autoZero"/>
        <c:auto val="1"/>
        <c:lblAlgn val="ctr"/>
        <c:lblOffset val="100"/>
        <c:noMultiLvlLbl val="0"/>
      </c:catAx>
      <c:valAx>
        <c:axId val="2053614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Steps</a:t>
                </a:r>
                <a:r>
                  <a:rPr lang="en-US" baseline="0"/>
                  <a:t> Taken</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25716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Weight Over A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Data!$B$1</c:f>
              <c:strCache>
                <c:ptCount val="1"/>
                <c:pt idx="0">
                  <c:v>Y = Weight</c:v>
                </c:pt>
              </c:strCache>
            </c:strRef>
          </c:tx>
          <c:spPr>
            <a:ln w="28575" cap="rnd">
              <a:solidFill>
                <a:schemeClr val="accent1"/>
              </a:solidFill>
              <a:round/>
            </a:ln>
            <a:effectLst/>
          </c:spPr>
          <c:marker>
            <c:symbol val="none"/>
          </c:marker>
          <c:cat>
            <c:numRef>
              <c:f>Data!$A$2:$A$32</c:f>
              <c:numCache>
                <c:formatCode>d\-mmm</c:formatCode>
                <c:ptCount val="31"/>
                <c:pt idx="0">
                  <c:v>43937</c:v>
                </c:pt>
                <c:pt idx="1">
                  <c:v>43938</c:v>
                </c:pt>
                <c:pt idx="2">
                  <c:v>43939</c:v>
                </c:pt>
                <c:pt idx="3">
                  <c:v>43940</c:v>
                </c:pt>
                <c:pt idx="4">
                  <c:v>43941</c:v>
                </c:pt>
                <c:pt idx="5">
                  <c:v>43942</c:v>
                </c:pt>
                <c:pt idx="6">
                  <c:v>43943</c:v>
                </c:pt>
                <c:pt idx="7">
                  <c:v>43944</c:v>
                </c:pt>
                <c:pt idx="8">
                  <c:v>43945</c:v>
                </c:pt>
                <c:pt idx="9">
                  <c:v>43946</c:v>
                </c:pt>
                <c:pt idx="10">
                  <c:v>43947</c:v>
                </c:pt>
                <c:pt idx="11">
                  <c:v>43948</c:v>
                </c:pt>
                <c:pt idx="12">
                  <c:v>43949</c:v>
                </c:pt>
                <c:pt idx="13">
                  <c:v>43950</c:v>
                </c:pt>
                <c:pt idx="14">
                  <c:v>43951</c:v>
                </c:pt>
                <c:pt idx="15">
                  <c:v>43952</c:v>
                </c:pt>
                <c:pt idx="16">
                  <c:v>43953</c:v>
                </c:pt>
                <c:pt idx="17">
                  <c:v>43954</c:v>
                </c:pt>
                <c:pt idx="18">
                  <c:v>43955</c:v>
                </c:pt>
                <c:pt idx="19">
                  <c:v>43956</c:v>
                </c:pt>
                <c:pt idx="20">
                  <c:v>43957</c:v>
                </c:pt>
                <c:pt idx="21">
                  <c:v>43958</c:v>
                </c:pt>
                <c:pt idx="22">
                  <c:v>43959</c:v>
                </c:pt>
                <c:pt idx="23">
                  <c:v>43960</c:v>
                </c:pt>
                <c:pt idx="24">
                  <c:v>43961</c:v>
                </c:pt>
                <c:pt idx="25">
                  <c:v>43962</c:v>
                </c:pt>
                <c:pt idx="26">
                  <c:v>43963</c:v>
                </c:pt>
                <c:pt idx="27">
                  <c:v>43964</c:v>
                </c:pt>
                <c:pt idx="28">
                  <c:v>43965</c:v>
                </c:pt>
                <c:pt idx="29">
                  <c:v>43966</c:v>
                </c:pt>
                <c:pt idx="30">
                  <c:v>43967</c:v>
                </c:pt>
              </c:numCache>
            </c:numRef>
          </c:cat>
          <c:val>
            <c:numRef>
              <c:f>Data!$B$2:$B$32</c:f>
              <c:numCache>
                <c:formatCode>General</c:formatCode>
                <c:ptCount val="31"/>
                <c:pt idx="0">
                  <c:v>175</c:v>
                </c:pt>
                <c:pt idx="1">
                  <c:v>175.3</c:v>
                </c:pt>
                <c:pt idx="2">
                  <c:v>175.7</c:v>
                </c:pt>
                <c:pt idx="3">
                  <c:v>176.1</c:v>
                </c:pt>
                <c:pt idx="4">
                  <c:v>175.3</c:v>
                </c:pt>
                <c:pt idx="5">
                  <c:v>175.5</c:v>
                </c:pt>
                <c:pt idx="6">
                  <c:v>174.7</c:v>
                </c:pt>
                <c:pt idx="7">
                  <c:v>174.1</c:v>
                </c:pt>
                <c:pt idx="8">
                  <c:v>175.1</c:v>
                </c:pt>
                <c:pt idx="9">
                  <c:v>175.6</c:v>
                </c:pt>
                <c:pt idx="10">
                  <c:v>176.1</c:v>
                </c:pt>
                <c:pt idx="11">
                  <c:v>175.5</c:v>
                </c:pt>
                <c:pt idx="12">
                  <c:v>175.9</c:v>
                </c:pt>
                <c:pt idx="13">
                  <c:v>176.4</c:v>
                </c:pt>
                <c:pt idx="14">
                  <c:v>176.5</c:v>
                </c:pt>
                <c:pt idx="15">
                  <c:v>176</c:v>
                </c:pt>
                <c:pt idx="16">
                  <c:v>176.2</c:v>
                </c:pt>
                <c:pt idx="17">
                  <c:v>176.3</c:v>
                </c:pt>
                <c:pt idx="18">
                  <c:v>175.9</c:v>
                </c:pt>
                <c:pt idx="19">
                  <c:v>175.1</c:v>
                </c:pt>
                <c:pt idx="20">
                  <c:v>174.8</c:v>
                </c:pt>
                <c:pt idx="21">
                  <c:v>175.7</c:v>
                </c:pt>
                <c:pt idx="22">
                  <c:v>176.3</c:v>
                </c:pt>
                <c:pt idx="23">
                  <c:v>176.8</c:v>
                </c:pt>
                <c:pt idx="24">
                  <c:v>177</c:v>
                </c:pt>
                <c:pt idx="25">
                  <c:v>177.5</c:v>
                </c:pt>
                <c:pt idx="26">
                  <c:v>177.9</c:v>
                </c:pt>
                <c:pt idx="27">
                  <c:v>177.5</c:v>
                </c:pt>
                <c:pt idx="28">
                  <c:v>178</c:v>
                </c:pt>
                <c:pt idx="29">
                  <c:v>177.7</c:v>
                </c:pt>
                <c:pt idx="30">
                  <c:v>178.3</c:v>
                </c:pt>
              </c:numCache>
            </c:numRef>
          </c:val>
          <c:smooth val="0"/>
          <c:extLst>
            <c:ext xmlns:c16="http://schemas.microsoft.com/office/drawing/2014/chart" uri="{C3380CC4-5D6E-409C-BE32-E72D297353CC}">
              <c16:uniqueId val="{00000000-2366-402E-AC0B-29A1BCF25743}"/>
            </c:ext>
          </c:extLst>
        </c:ser>
        <c:dLbls>
          <c:showLegendKey val="0"/>
          <c:showVal val="0"/>
          <c:showCatName val="0"/>
          <c:showSerName val="0"/>
          <c:showPercent val="0"/>
          <c:showBubbleSize val="0"/>
        </c:dLbls>
        <c:smooth val="0"/>
        <c:axId val="1727514512"/>
        <c:axId val="2119864512"/>
      </c:lineChart>
      <c:dateAx>
        <c:axId val="17275145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864512"/>
        <c:crosses val="autoZero"/>
        <c:auto val="1"/>
        <c:lblOffset val="100"/>
        <c:baseTimeUnit val="days"/>
      </c:dateAx>
      <c:valAx>
        <c:axId val="2119864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7514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Work.xlsx]Charts!PivotTable58</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 of Intensity/Activity</a:t>
            </a:r>
            <a:r>
              <a:rPr lang="en-US" baseline="0"/>
              <a:t> Type</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Charts!$B$41</c:f>
              <c:strCache>
                <c:ptCount val="1"/>
                <c:pt idx="0">
                  <c:v>Total</c:v>
                </c:pt>
              </c:strCache>
            </c:strRef>
          </c:tx>
          <c:spPr>
            <a:solidFill>
              <a:schemeClr val="accent1"/>
            </a:solidFill>
            <a:ln>
              <a:noFill/>
            </a:ln>
            <a:effectLst/>
          </c:spPr>
          <c:invertIfNegative val="0"/>
          <c:cat>
            <c:strRef>
              <c:f>Charts!$A$42:$A$44</c:f>
              <c:strCache>
                <c:ptCount val="3"/>
                <c:pt idx="0">
                  <c:v>Low</c:v>
                </c:pt>
                <c:pt idx="1">
                  <c:v>Medium</c:v>
                </c:pt>
                <c:pt idx="2">
                  <c:v>High</c:v>
                </c:pt>
              </c:strCache>
            </c:strRef>
          </c:cat>
          <c:val>
            <c:numRef>
              <c:f>Charts!$B$42:$B$44</c:f>
              <c:numCache>
                <c:formatCode>_(* #,##0_);_(* \(#,##0\);_(* "-"??_);_(@_)</c:formatCode>
                <c:ptCount val="3"/>
                <c:pt idx="0">
                  <c:v>20</c:v>
                </c:pt>
                <c:pt idx="1">
                  <c:v>7</c:v>
                </c:pt>
                <c:pt idx="2">
                  <c:v>4</c:v>
                </c:pt>
              </c:numCache>
            </c:numRef>
          </c:val>
          <c:extLst>
            <c:ext xmlns:c16="http://schemas.microsoft.com/office/drawing/2014/chart" uri="{C3380CC4-5D6E-409C-BE32-E72D297353CC}">
              <c16:uniqueId val="{00000000-9468-41D5-AC71-264882979D4B}"/>
            </c:ext>
          </c:extLst>
        </c:ser>
        <c:dLbls>
          <c:showLegendKey val="0"/>
          <c:showVal val="0"/>
          <c:showCatName val="0"/>
          <c:showSerName val="0"/>
          <c:showPercent val="0"/>
          <c:showBubbleSize val="0"/>
        </c:dLbls>
        <c:gapWidth val="219"/>
        <c:overlap val="-27"/>
        <c:axId val="842146496"/>
        <c:axId val="1732043744"/>
      </c:barChart>
      <c:catAx>
        <c:axId val="8421464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Intensity/Activity</a:t>
                </a:r>
                <a:r>
                  <a:rPr lang="en-US" baseline="0"/>
                  <a:t> Type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2043744"/>
        <c:crosses val="autoZero"/>
        <c:auto val="1"/>
        <c:lblAlgn val="ctr"/>
        <c:lblOffset val="100"/>
        <c:noMultiLvlLbl val="0"/>
      </c:catAx>
      <c:valAx>
        <c:axId val="1732043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 of Intensity/Activity</a:t>
                </a:r>
                <a:r>
                  <a:rPr lang="en-US" baseline="0"/>
                  <a:t> Type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2146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Work.xlsx]Sheet6!PivotTable57</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Intensity of Workout/Activity Vs. Steps Taken</a:t>
            </a:r>
            <a:endParaRPr lang="en-US" sz="11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00B050"/>
          </a:solidFill>
          <a:ln>
            <a:solidFill>
              <a:srgbClr val="00B05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B050"/>
          </a:solidFill>
          <a:ln>
            <a:solidFill>
              <a:srgbClr val="00B05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00B050"/>
          </a:solidFill>
          <a:ln>
            <a:solidFill>
              <a:srgbClr val="00B05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c:f>
              <c:strCache>
                <c:ptCount val="1"/>
                <c:pt idx="0">
                  <c:v>Total</c:v>
                </c:pt>
              </c:strCache>
            </c:strRef>
          </c:tx>
          <c:spPr>
            <a:solidFill>
              <a:srgbClr val="00B050"/>
            </a:solidFill>
            <a:ln>
              <a:solidFill>
                <a:srgbClr val="00B050"/>
              </a:solidFill>
            </a:ln>
            <a:effectLst/>
          </c:spPr>
          <c:invertIfNegative val="0"/>
          <c:cat>
            <c:strRef>
              <c:f>Sheet6!$A$4:$A$5</c:f>
              <c:strCache>
                <c:ptCount val="2"/>
                <c:pt idx="0">
                  <c:v>High</c:v>
                </c:pt>
                <c:pt idx="1">
                  <c:v>Medium</c:v>
                </c:pt>
              </c:strCache>
            </c:strRef>
          </c:cat>
          <c:val>
            <c:numRef>
              <c:f>Sheet6!$B$4:$B$5</c:f>
              <c:numCache>
                <c:formatCode>_(* #,##0_);_(* \(#,##0\);_(* "-"??_);_(@_)</c:formatCode>
                <c:ptCount val="2"/>
                <c:pt idx="0">
                  <c:v>64984</c:v>
                </c:pt>
                <c:pt idx="1">
                  <c:v>62091</c:v>
                </c:pt>
              </c:numCache>
            </c:numRef>
          </c:val>
          <c:extLst>
            <c:ext xmlns:c16="http://schemas.microsoft.com/office/drawing/2014/chart" uri="{C3380CC4-5D6E-409C-BE32-E72D297353CC}">
              <c16:uniqueId val="{00000000-E59F-4B1A-8D82-B3F8EC1EE317}"/>
            </c:ext>
          </c:extLst>
        </c:ser>
        <c:dLbls>
          <c:showLegendKey val="0"/>
          <c:showVal val="0"/>
          <c:showCatName val="0"/>
          <c:showSerName val="0"/>
          <c:showPercent val="0"/>
          <c:showBubbleSize val="0"/>
        </c:dLbls>
        <c:gapWidth val="219"/>
        <c:overlap val="-27"/>
        <c:axId val="1811118496"/>
        <c:axId val="2053577056"/>
      </c:barChart>
      <c:catAx>
        <c:axId val="18111184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Intensity</a:t>
                </a:r>
                <a:r>
                  <a:rPr lang="en-US" baseline="0"/>
                  <a:t> of Workout/Activity</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3577056"/>
        <c:crosses val="autoZero"/>
        <c:auto val="1"/>
        <c:lblAlgn val="ctr"/>
        <c:lblOffset val="100"/>
        <c:noMultiLvlLbl val="0"/>
      </c:catAx>
      <c:valAx>
        <c:axId val="2053577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Steps Taken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1118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Weight Over A 2-Week Period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Data!$B$36</c:f>
              <c:strCache>
                <c:ptCount val="1"/>
                <c:pt idx="0">
                  <c:v>Y = Weight</c:v>
                </c:pt>
              </c:strCache>
            </c:strRef>
          </c:tx>
          <c:spPr>
            <a:ln w="28575" cap="rnd">
              <a:solidFill>
                <a:srgbClr val="00B050"/>
              </a:solidFill>
              <a:round/>
            </a:ln>
            <a:effectLst/>
          </c:spPr>
          <c:marker>
            <c:symbol val="none"/>
          </c:marker>
          <c:cat>
            <c:numRef>
              <c:f>Data!$A$37:$A$50</c:f>
              <c:numCache>
                <c:formatCode>d\-mmm</c:formatCode>
                <c:ptCount val="14"/>
                <c:pt idx="0">
                  <c:v>43973</c:v>
                </c:pt>
                <c:pt idx="1">
                  <c:v>43974</c:v>
                </c:pt>
                <c:pt idx="2">
                  <c:v>43975</c:v>
                </c:pt>
                <c:pt idx="3">
                  <c:v>43976</c:v>
                </c:pt>
                <c:pt idx="4">
                  <c:v>43977</c:v>
                </c:pt>
                <c:pt idx="5">
                  <c:v>43978</c:v>
                </c:pt>
                <c:pt idx="6">
                  <c:v>43979</c:v>
                </c:pt>
                <c:pt idx="7">
                  <c:v>43980</c:v>
                </c:pt>
                <c:pt idx="8">
                  <c:v>43981</c:v>
                </c:pt>
                <c:pt idx="9">
                  <c:v>43982</c:v>
                </c:pt>
                <c:pt idx="10">
                  <c:v>43983</c:v>
                </c:pt>
                <c:pt idx="11">
                  <c:v>43984</c:v>
                </c:pt>
                <c:pt idx="12">
                  <c:v>43985</c:v>
                </c:pt>
                <c:pt idx="13">
                  <c:v>43986</c:v>
                </c:pt>
              </c:numCache>
            </c:numRef>
          </c:cat>
          <c:val>
            <c:numRef>
              <c:f>Data!$B$37:$B$50</c:f>
              <c:numCache>
                <c:formatCode>General</c:formatCode>
                <c:ptCount val="14"/>
                <c:pt idx="0">
                  <c:v>178</c:v>
                </c:pt>
                <c:pt idx="1">
                  <c:v>177.9</c:v>
                </c:pt>
                <c:pt idx="2">
                  <c:v>177.5</c:v>
                </c:pt>
                <c:pt idx="3">
                  <c:v>177.2</c:v>
                </c:pt>
                <c:pt idx="4">
                  <c:v>177.2</c:v>
                </c:pt>
                <c:pt idx="5">
                  <c:v>176.7</c:v>
                </c:pt>
                <c:pt idx="6">
                  <c:v>177</c:v>
                </c:pt>
                <c:pt idx="7">
                  <c:v>176</c:v>
                </c:pt>
                <c:pt idx="8">
                  <c:v>175.4</c:v>
                </c:pt>
                <c:pt idx="9">
                  <c:v>175.1</c:v>
                </c:pt>
                <c:pt idx="10">
                  <c:v>174.9</c:v>
                </c:pt>
                <c:pt idx="11">
                  <c:v>174.7</c:v>
                </c:pt>
                <c:pt idx="12">
                  <c:v>175</c:v>
                </c:pt>
                <c:pt idx="13">
                  <c:v>174.3</c:v>
                </c:pt>
              </c:numCache>
            </c:numRef>
          </c:val>
          <c:smooth val="0"/>
          <c:extLst>
            <c:ext xmlns:c16="http://schemas.microsoft.com/office/drawing/2014/chart" uri="{C3380CC4-5D6E-409C-BE32-E72D297353CC}">
              <c16:uniqueId val="{00000000-4ABB-41F8-8B4D-87412923EF5F}"/>
            </c:ext>
          </c:extLst>
        </c:ser>
        <c:dLbls>
          <c:showLegendKey val="0"/>
          <c:showVal val="0"/>
          <c:showCatName val="0"/>
          <c:showSerName val="0"/>
          <c:showPercent val="0"/>
          <c:showBubbleSize val="0"/>
        </c:dLbls>
        <c:smooth val="0"/>
        <c:axId val="1727514512"/>
        <c:axId val="2119864512"/>
      </c:lineChart>
      <c:dateAx>
        <c:axId val="17275145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864512"/>
        <c:crosses val="autoZero"/>
        <c:auto val="1"/>
        <c:lblOffset val="100"/>
        <c:baseTimeUnit val="days"/>
      </c:dateAx>
      <c:valAx>
        <c:axId val="2119864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7514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5A51B-3784-4929-87A9-1CCF5C3FAB89}" type="datetimeFigureOut">
              <a:rPr lang="en-US" smtClean="0"/>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B890B-198C-49A1-A0E5-077C1B63B329}" type="slidenum">
              <a:rPr lang="en-US" smtClean="0"/>
              <a:t>‹#›</a:t>
            </a:fld>
            <a:endParaRPr lang="en-US"/>
          </a:p>
        </p:txBody>
      </p:sp>
    </p:spTree>
    <p:extLst>
      <p:ext uri="{BB962C8B-B14F-4D97-AF65-F5344CB8AC3E}">
        <p14:creationId xmlns:p14="http://schemas.microsoft.com/office/powerpoint/2010/main" val="3936008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D50EAD04-5623-462D-A4A3-2D631D87E5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CCAA8958-8CFE-47A3-B9C2-D4B1DF543E4E}" type="slidenum">
              <a:rPr lang="en-US" altLang="en-US" sz="1200"/>
              <a:pPr/>
              <a:t>1</a:t>
            </a:fld>
            <a:endParaRPr lang="en-US" altLang="en-US" sz="1200"/>
          </a:p>
        </p:txBody>
      </p:sp>
      <p:sp>
        <p:nvSpPr>
          <p:cNvPr id="16387" name="Rectangle 2">
            <a:extLst>
              <a:ext uri="{FF2B5EF4-FFF2-40B4-BE49-F238E27FC236}">
                <a16:creationId xmlns:a16="http://schemas.microsoft.com/office/drawing/2014/main" id="{80210F52-15F7-4D6A-8665-9A7AF44AADB6}"/>
              </a:ext>
            </a:extLst>
          </p:cNvPr>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a:p>
        </p:txBody>
      </p:sp>
      <p:sp>
        <p:nvSpPr>
          <p:cNvPr id="16388" name="Rectangle 3">
            <a:extLst>
              <a:ext uri="{FF2B5EF4-FFF2-40B4-BE49-F238E27FC236}">
                <a16:creationId xmlns:a16="http://schemas.microsoft.com/office/drawing/2014/main" id="{0515C53A-8530-4F06-B14B-492E9BFD74F7}"/>
              </a:ext>
            </a:extLst>
          </p:cNvPr>
          <p:cNvSpPr>
            <a:spLocks noChangeArrowheads="1" noTextEdit="1"/>
          </p:cNvSpPr>
          <p:nvPr>
            <p:ph type="sldImg"/>
          </p:nvPr>
        </p:nvSpPr>
        <p:spPr>
          <a:xfrm>
            <a:off x="1204913" y="709613"/>
            <a:ext cx="4605337" cy="345440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246B-56EB-4ADA-AA5F-1B6E343081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CDD836-A644-464E-86C5-54AE60AA0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2B66E0-FB2A-4077-A355-5F7D0C979C72}"/>
              </a:ext>
            </a:extLst>
          </p:cNvPr>
          <p:cNvSpPr>
            <a:spLocks noGrp="1"/>
          </p:cNvSpPr>
          <p:nvPr>
            <p:ph type="dt" sz="half" idx="10"/>
          </p:nvPr>
        </p:nvSpPr>
        <p:spPr/>
        <p:txBody>
          <a:bodyPr/>
          <a:lstStyle/>
          <a:p>
            <a:fld id="{D7DEB51A-4CA7-46B6-BB33-DF250C27E565}" type="datetimeFigureOut">
              <a:rPr lang="en-US" smtClean="0"/>
              <a:t>6/10/2020</a:t>
            </a:fld>
            <a:endParaRPr lang="en-US"/>
          </a:p>
        </p:txBody>
      </p:sp>
      <p:sp>
        <p:nvSpPr>
          <p:cNvPr id="5" name="Footer Placeholder 4">
            <a:extLst>
              <a:ext uri="{FF2B5EF4-FFF2-40B4-BE49-F238E27FC236}">
                <a16:creationId xmlns:a16="http://schemas.microsoft.com/office/drawing/2014/main" id="{234BBCC3-13F0-4D53-96D3-CCDEF6EDA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B510E-D8BE-4452-929E-81D12C07AE59}"/>
              </a:ext>
            </a:extLst>
          </p:cNvPr>
          <p:cNvSpPr>
            <a:spLocks noGrp="1"/>
          </p:cNvSpPr>
          <p:nvPr>
            <p:ph type="sldNum" sz="quarter" idx="12"/>
          </p:nvPr>
        </p:nvSpPr>
        <p:spPr/>
        <p:txBody>
          <a:bodyPr/>
          <a:lstStyle/>
          <a:p>
            <a:fld id="{7030416F-A130-41D1-8F2C-8CBEC6803F52}" type="slidenum">
              <a:rPr lang="en-US" smtClean="0"/>
              <a:t>‹#›</a:t>
            </a:fld>
            <a:endParaRPr lang="en-US"/>
          </a:p>
        </p:txBody>
      </p:sp>
    </p:spTree>
    <p:extLst>
      <p:ext uri="{BB962C8B-B14F-4D97-AF65-F5344CB8AC3E}">
        <p14:creationId xmlns:p14="http://schemas.microsoft.com/office/powerpoint/2010/main" val="123596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EE0A0-40AD-48CD-9A9E-4E738A0C2F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1A8452-7DA7-4E18-B99A-5A3E733172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FF3F1-44F1-4B68-A76A-043FB7A46969}"/>
              </a:ext>
            </a:extLst>
          </p:cNvPr>
          <p:cNvSpPr>
            <a:spLocks noGrp="1"/>
          </p:cNvSpPr>
          <p:nvPr>
            <p:ph type="dt" sz="half" idx="10"/>
          </p:nvPr>
        </p:nvSpPr>
        <p:spPr/>
        <p:txBody>
          <a:bodyPr/>
          <a:lstStyle/>
          <a:p>
            <a:fld id="{D7DEB51A-4CA7-46B6-BB33-DF250C27E565}" type="datetimeFigureOut">
              <a:rPr lang="en-US" smtClean="0"/>
              <a:t>6/10/2020</a:t>
            </a:fld>
            <a:endParaRPr lang="en-US"/>
          </a:p>
        </p:txBody>
      </p:sp>
      <p:sp>
        <p:nvSpPr>
          <p:cNvPr id="5" name="Footer Placeholder 4">
            <a:extLst>
              <a:ext uri="{FF2B5EF4-FFF2-40B4-BE49-F238E27FC236}">
                <a16:creationId xmlns:a16="http://schemas.microsoft.com/office/drawing/2014/main" id="{C22C1844-45F2-4E70-8ED8-FC27FA05A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5BF50-DB77-4FD5-A11E-618752E0970F}"/>
              </a:ext>
            </a:extLst>
          </p:cNvPr>
          <p:cNvSpPr>
            <a:spLocks noGrp="1"/>
          </p:cNvSpPr>
          <p:nvPr>
            <p:ph type="sldNum" sz="quarter" idx="12"/>
          </p:nvPr>
        </p:nvSpPr>
        <p:spPr/>
        <p:txBody>
          <a:bodyPr/>
          <a:lstStyle/>
          <a:p>
            <a:fld id="{7030416F-A130-41D1-8F2C-8CBEC6803F52}" type="slidenum">
              <a:rPr lang="en-US" smtClean="0"/>
              <a:t>‹#›</a:t>
            </a:fld>
            <a:endParaRPr lang="en-US"/>
          </a:p>
        </p:txBody>
      </p:sp>
    </p:spTree>
    <p:extLst>
      <p:ext uri="{BB962C8B-B14F-4D97-AF65-F5344CB8AC3E}">
        <p14:creationId xmlns:p14="http://schemas.microsoft.com/office/powerpoint/2010/main" val="285853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6BDCA8-D4D0-4579-8CCC-293599F03D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D195EA-1F5C-4894-AF92-B4674C410A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CF6C4-D5AD-45C5-A36C-85CD45F02F15}"/>
              </a:ext>
            </a:extLst>
          </p:cNvPr>
          <p:cNvSpPr>
            <a:spLocks noGrp="1"/>
          </p:cNvSpPr>
          <p:nvPr>
            <p:ph type="dt" sz="half" idx="10"/>
          </p:nvPr>
        </p:nvSpPr>
        <p:spPr/>
        <p:txBody>
          <a:bodyPr/>
          <a:lstStyle/>
          <a:p>
            <a:fld id="{D7DEB51A-4CA7-46B6-BB33-DF250C27E565}" type="datetimeFigureOut">
              <a:rPr lang="en-US" smtClean="0"/>
              <a:t>6/10/2020</a:t>
            </a:fld>
            <a:endParaRPr lang="en-US"/>
          </a:p>
        </p:txBody>
      </p:sp>
      <p:sp>
        <p:nvSpPr>
          <p:cNvPr id="5" name="Footer Placeholder 4">
            <a:extLst>
              <a:ext uri="{FF2B5EF4-FFF2-40B4-BE49-F238E27FC236}">
                <a16:creationId xmlns:a16="http://schemas.microsoft.com/office/drawing/2014/main" id="{B5C6DCAD-F01A-499D-AA54-F7CC39B5B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8FCDD-98B8-4CB4-B788-E22085B2219C}"/>
              </a:ext>
            </a:extLst>
          </p:cNvPr>
          <p:cNvSpPr>
            <a:spLocks noGrp="1"/>
          </p:cNvSpPr>
          <p:nvPr>
            <p:ph type="sldNum" sz="quarter" idx="12"/>
          </p:nvPr>
        </p:nvSpPr>
        <p:spPr/>
        <p:txBody>
          <a:bodyPr/>
          <a:lstStyle/>
          <a:p>
            <a:fld id="{7030416F-A130-41D1-8F2C-8CBEC6803F52}" type="slidenum">
              <a:rPr lang="en-US" smtClean="0"/>
              <a:t>‹#›</a:t>
            </a:fld>
            <a:endParaRPr lang="en-US"/>
          </a:p>
        </p:txBody>
      </p:sp>
    </p:spTree>
    <p:extLst>
      <p:ext uri="{BB962C8B-B14F-4D97-AF65-F5344CB8AC3E}">
        <p14:creationId xmlns:p14="http://schemas.microsoft.com/office/powerpoint/2010/main" val="331816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F16D-1BF2-4F69-BD0F-386DCF5E2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34242A-DC32-4098-979C-ABF148DC2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373E4-950E-40B1-A37A-94E1F412CBAD}"/>
              </a:ext>
            </a:extLst>
          </p:cNvPr>
          <p:cNvSpPr>
            <a:spLocks noGrp="1"/>
          </p:cNvSpPr>
          <p:nvPr>
            <p:ph type="dt" sz="half" idx="10"/>
          </p:nvPr>
        </p:nvSpPr>
        <p:spPr/>
        <p:txBody>
          <a:bodyPr/>
          <a:lstStyle/>
          <a:p>
            <a:fld id="{D7DEB51A-4CA7-46B6-BB33-DF250C27E565}" type="datetimeFigureOut">
              <a:rPr lang="en-US" smtClean="0"/>
              <a:t>6/10/2020</a:t>
            </a:fld>
            <a:endParaRPr lang="en-US"/>
          </a:p>
        </p:txBody>
      </p:sp>
      <p:sp>
        <p:nvSpPr>
          <p:cNvPr id="5" name="Footer Placeholder 4">
            <a:extLst>
              <a:ext uri="{FF2B5EF4-FFF2-40B4-BE49-F238E27FC236}">
                <a16:creationId xmlns:a16="http://schemas.microsoft.com/office/drawing/2014/main" id="{1E0778BF-C38A-4EA9-8960-68453B41D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090B6F-3BC0-4B63-AB99-16F21F0545BA}"/>
              </a:ext>
            </a:extLst>
          </p:cNvPr>
          <p:cNvSpPr>
            <a:spLocks noGrp="1"/>
          </p:cNvSpPr>
          <p:nvPr>
            <p:ph type="sldNum" sz="quarter" idx="12"/>
          </p:nvPr>
        </p:nvSpPr>
        <p:spPr/>
        <p:txBody>
          <a:bodyPr/>
          <a:lstStyle/>
          <a:p>
            <a:fld id="{7030416F-A130-41D1-8F2C-8CBEC6803F52}" type="slidenum">
              <a:rPr lang="en-US" smtClean="0"/>
              <a:t>‹#›</a:t>
            </a:fld>
            <a:endParaRPr lang="en-US"/>
          </a:p>
        </p:txBody>
      </p:sp>
    </p:spTree>
    <p:extLst>
      <p:ext uri="{BB962C8B-B14F-4D97-AF65-F5344CB8AC3E}">
        <p14:creationId xmlns:p14="http://schemas.microsoft.com/office/powerpoint/2010/main" val="164939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6A8C-1970-4169-BBBB-C3F77C0BE4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35A44E-7BEA-43BE-8664-50EE2286DC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9DA7C5-DB49-4D72-AAD0-2C04ECA1B91A}"/>
              </a:ext>
            </a:extLst>
          </p:cNvPr>
          <p:cNvSpPr>
            <a:spLocks noGrp="1"/>
          </p:cNvSpPr>
          <p:nvPr>
            <p:ph type="dt" sz="half" idx="10"/>
          </p:nvPr>
        </p:nvSpPr>
        <p:spPr/>
        <p:txBody>
          <a:bodyPr/>
          <a:lstStyle/>
          <a:p>
            <a:fld id="{D7DEB51A-4CA7-46B6-BB33-DF250C27E565}" type="datetimeFigureOut">
              <a:rPr lang="en-US" smtClean="0"/>
              <a:t>6/10/2020</a:t>
            </a:fld>
            <a:endParaRPr lang="en-US"/>
          </a:p>
        </p:txBody>
      </p:sp>
      <p:sp>
        <p:nvSpPr>
          <p:cNvPr id="5" name="Footer Placeholder 4">
            <a:extLst>
              <a:ext uri="{FF2B5EF4-FFF2-40B4-BE49-F238E27FC236}">
                <a16:creationId xmlns:a16="http://schemas.microsoft.com/office/drawing/2014/main" id="{170A73E2-7B92-4D1F-8D65-2884CA523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32DAE-9E01-4314-BC28-EA75004EAB12}"/>
              </a:ext>
            </a:extLst>
          </p:cNvPr>
          <p:cNvSpPr>
            <a:spLocks noGrp="1"/>
          </p:cNvSpPr>
          <p:nvPr>
            <p:ph type="sldNum" sz="quarter" idx="12"/>
          </p:nvPr>
        </p:nvSpPr>
        <p:spPr/>
        <p:txBody>
          <a:bodyPr/>
          <a:lstStyle/>
          <a:p>
            <a:fld id="{7030416F-A130-41D1-8F2C-8CBEC6803F52}" type="slidenum">
              <a:rPr lang="en-US" smtClean="0"/>
              <a:t>‹#›</a:t>
            </a:fld>
            <a:endParaRPr lang="en-US"/>
          </a:p>
        </p:txBody>
      </p:sp>
    </p:spTree>
    <p:extLst>
      <p:ext uri="{BB962C8B-B14F-4D97-AF65-F5344CB8AC3E}">
        <p14:creationId xmlns:p14="http://schemas.microsoft.com/office/powerpoint/2010/main" val="427671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AAAC-5373-40D8-ADEA-8EF7AA0D26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AE028-8066-4277-8799-94E88E4631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63713B-1FCF-450F-A559-A4D92528D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1C6441-1198-4323-B413-9E2EB6FDF144}"/>
              </a:ext>
            </a:extLst>
          </p:cNvPr>
          <p:cNvSpPr>
            <a:spLocks noGrp="1"/>
          </p:cNvSpPr>
          <p:nvPr>
            <p:ph type="dt" sz="half" idx="10"/>
          </p:nvPr>
        </p:nvSpPr>
        <p:spPr/>
        <p:txBody>
          <a:bodyPr/>
          <a:lstStyle/>
          <a:p>
            <a:fld id="{D7DEB51A-4CA7-46B6-BB33-DF250C27E565}" type="datetimeFigureOut">
              <a:rPr lang="en-US" smtClean="0"/>
              <a:t>6/10/2020</a:t>
            </a:fld>
            <a:endParaRPr lang="en-US"/>
          </a:p>
        </p:txBody>
      </p:sp>
      <p:sp>
        <p:nvSpPr>
          <p:cNvPr id="6" name="Footer Placeholder 5">
            <a:extLst>
              <a:ext uri="{FF2B5EF4-FFF2-40B4-BE49-F238E27FC236}">
                <a16:creationId xmlns:a16="http://schemas.microsoft.com/office/drawing/2014/main" id="{448AAC78-0F33-4C97-8688-CD1B426BA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36CCE7-B563-4F64-8B92-CAE7A383DB3A}"/>
              </a:ext>
            </a:extLst>
          </p:cNvPr>
          <p:cNvSpPr>
            <a:spLocks noGrp="1"/>
          </p:cNvSpPr>
          <p:nvPr>
            <p:ph type="sldNum" sz="quarter" idx="12"/>
          </p:nvPr>
        </p:nvSpPr>
        <p:spPr/>
        <p:txBody>
          <a:bodyPr/>
          <a:lstStyle/>
          <a:p>
            <a:fld id="{7030416F-A130-41D1-8F2C-8CBEC6803F52}" type="slidenum">
              <a:rPr lang="en-US" smtClean="0"/>
              <a:t>‹#›</a:t>
            </a:fld>
            <a:endParaRPr lang="en-US"/>
          </a:p>
        </p:txBody>
      </p:sp>
    </p:spTree>
    <p:extLst>
      <p:ext uri="{BB962C8B-B14F-4D97-AF65-F5344CB8AC3E}">
        <p14:creationId xmlns:p14="http://schemas.microsoft.com/office/powerpoint/2010/main" val="48190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B1AD-6E19-4556-938B-58962AF4D2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8634B5-9515-4DDB-9F25-4D046AA035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73F72C-0EDE-45C9-A6E4-59AEB6625B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4ED040-FA56-4864-9001-4C792EA720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1D857D-BE12-40EC-B548-D079EA3FD1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A861B9-8AA6-40D2-99D8-4F227A6ECA09}"/>
              </a:ext>
            </a:extLst>
          </p:cNvPr>
          <p:cNvSpPr>
            <a:spLocks noGrp="1"/>
          </p:cNvSpPr>
          <p:nvPr>
            <p:ph type="dt" sz="half" idx="10"/>
          </p:nvPr>
        </p:nvSpPr>
        <p:spPr/>
        <p:txBody>
          <a:bodyPr/>
          <a:lstStyle/>
          <a:p>
            <a:fld id="{D7DEB51A-4CA7-46B6-BB33-DF250C27E565}" type="datetimeFigureOut">
              <a:rPr lang="en-US" smtClean="0"/>
              <a:t>6/10/2020</a:t>
            </a:fld>
            <a:endParaRPr lang="en-US"/>
          </a:p>
        </p:txBody>
      </p:sp>
      <p:sp>
        <p:nvSpPr>
          <p:cNvPr id="8" name="Footer Placeholder 7">
            <a:extLst>
              <a:ext uri="{FF2B5EF4-FFF2-40B4-BE49-F238E27FC236}">
                <a16:creationId xmlns:a16="http://schemas.microsoft.com/office/drawing/2014/main" id="{8D1E5443-D062-435A-8C1C-C9E7B1D7A3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62A48B-962F-4A4C-860B-B8447EF1FEFE}"/>
              </a:ext>
            </a:extLst>
          </p:cNvPr>
          <p:cNvSpPr>
            <a:spLocks noGrp="1"/>
          </p:cNvSpPr>
          <p:nvPr>
            <p:ph type="sldNum" sz="quarter" idx="12"/>
          </p:nvPr>
        </p:nvSpPr>
        <p:spPr/>
        <p:txBody>
          <a:bodyPr/>
          <a:lstStyle/>
          <a:p>
            <a:fld id="{7030416F-A130-41D1-8F2C-8CBEC6803F52}" type="slidenum">
              <a:rPr lang="en-US" smtClean="0"/>
              <a:t>‹#›</a:t>
            </a:fld>
            <a:endParaRPr lang="en-US"/>
          </a:p>
        </p:txBody>
      </p:sp>
    </p:spTree>
    <p:extLst>
      <p:ext uri="{BB962C8B-B14F-4D97-AF65-F5344CB8AC3E}">
        <p14:creationId xmlns:p14="http://schemas.microsoft.com/office/powerpoint/2010/main" val="99003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E9B3-8A59-45E5-B8EA-19744EBA56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7C0D66-0CF0-4806-874E-417FEFA7C15C}"/>
              </a:ext>
            </a:extLst>
          </p:cNvPr>
          <p:cNvSpPr>
            <a:spLocks noGrp="1"/>
          </p:cNvSpPr>
          <p:nvPr>
            <p:ph type="dt" sz="half" idx="10"/>
          </p:nvPr>
        </p:nvSpPr>
        <p:spPr/>
        <p:txBody>
          <a:bodyPr/>
          <a:lstStyle/>
          <a:p>
            <a:fld id="{D7DEB51A-4CA7-46B6-BB33-DF250C27E565}" type="datetimeFigureOut">
              <a:rPr lang="en-US" smtClean="0"/>
              <a:t>6/10/2020</a:t>
            </a:fld>
            <a:endParaRPr lang="en-US"/>
          </a:p>
        </p:txBody>
      </p:sp>
      <p:sp>
        <p:nvSpPr>
          <p:cNvPr id="4" name="Footer Placeholder 3">
            <a:extLst>
              <a:ext uri="{FF2B5EF4-FFF2-40B4-BE49-F238E27FC236}">
                <a16:creationId xmlns:a16="http://schemas.microsoft.com/office/drawing/2014/main" id="{B56883E4-EB54-4054-A26D-40A1E6D0C3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1D6F3F-40E6-4640-A16A-8161A8754868}"/>
              </a:ext>
            </a:extLst>
          </p:cNvPr>
          <p:cNvSpPr>
            <a:spLocks noGrp="1"/>
          </p:cNvSpPr>
          <p:nvPr>
            <p:ph type="sldNum" sz="quarter" idx="12"/>
          </p:nvPr>
        </p:nvSpPr>
        <p:spPr/>
        <p:txBody>
          <a:bodyPr/>
          <a:lstStyle/>
          <a:p>
            <a:fld id="{7030416F-A130-41D1-8F2C-8CBEC6803F52}" type="slidenum">
              <a:rPr lang="en-US" smtClean="0"/>
              <a:t>‹#›</a:t>
            </a:fld>
            <a:endParaRPr lang="en-US"/>
          </a:p>
        </p:txBody>
      </p:sp>
    </p:spTree>
    <p:extLst>
      <p:ext uri="{BB962C8B-B14F-4D97-AF65-F5344CB8AC3E}">
        <p14:creationId xmlns:p14="http://schemas.microsoft.com/office/powerpoint/2010/main" val="3665030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8044BF-1155-4AD0-8A03-4D9E37FE5B37}"/>
              </a:ext>
            </a:extLst>
          </p:cNvPr>
          <p:cNvSpPr>
            <a:spLocks noGrp="1"/>
          </p:cNvSpPr>
          <p:nvPr>
            <p:ph type="dt" sz="half" idx="10"/>
          </p:nvPr>
        </p:nvSpPr>
        <p:spPr/>
        <p:txBody>
          <a:bodyPr/>
          <a:lstStyle/>
          <a:p>
            <a:fld id="{D7DEB51A-4CA7-46B6-BB33-DF250C27E565}" type="datetimeFigureOut">
              <a:rPr lang="en-US" smtClean="0"/>
              <a:t>6/10/2020</a:t>
            </a:fld>
            <a:endParaRPr lang="en-US"/>
          </a:p>
        </p:txBody>
      </p:sp>
      <p:sp>
        <p:nvSpPr>
          <p:cNvPr id="3" name="Footer Placeholder 2">
            <a:extLst>
              <a:ext uri="{FF2B5EF4-FFF2-40B4-BE49-F238E27FC236}">
                <a16:creationId xmlns:a16="http://schemas.microsoft.com/office/drawing/2014/main" id="{E38DAEE1-B2D4-428A-996D-6CED08B16A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ECED41-A9E7-4E9B-B40D-C00FD2C6C6BA}"/>
              </a:ext>
            </a:extLst>
          </p:cNvPr>
          <p:cNvSpPr>
            <a:spLocks noGrp="1"/>
          </p:cNvSpPr>
          <p:nvPr>
            <p:ph type="sldNum" sz="quarter" idx="12"/>
          </p:nvPr>
        </p:nvSpPr>
        <p:spPr/>
        <p:txBody>
          <a:bodyPr/>
          <a:lstStyle/>
          <a:p>
            <a:fld id="{7030416F-A130-41D1-8F2C-8CBEC6803F52}" type="slidenum">
              <a:rPr lang="en-US" smtClean="0"/>
              <a:t>‹#›</a:t>
            </a:fld>
            <a:endParaRPr lang="en-US"/>
          </a:p>
        </p:txBody>
      </p:sp>
    </p:spTree>
    <p:extLst>
      <p:ext uri="{BB962C8B-B14F-4D97-AF65-F5344CB8AC3E}">
        <p14:creationId xmlns:p14="http://schemas.microsoft.com/office/powerpoint/2010/main" val="3937750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1FD9-7527-4634-AA63-179C633BD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42CEA1-E5A2-41C9-81C6-8089D7F024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94FD3-3930-4CAA-A79A-2DA696B6C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459A79-8435-43E7-B23C-25D8EA84B72B}"/>
              </a:ext>
            </a:extLst>
          </p:cNvPr>
          <p:cNvSpPr>
            <a:spLocks noGrp="1"/>
          </p:cNvSpPr>
          <p:nvPr>
            <p:ph type="dt" sz="half" idx="10"/>
          </p:nvPr>
        </p:nvSpPr>
        <p:spPr/>
        <p:txBody>
          <a:bodyPr/>
          <a:lstStyle/>
          <a:p>
            <a:fld id="{D7DEB51A-4CA7-46B6-BB33-DF250C27E565}" type="datetimeFigureOut">
              <a:rPr lang="en-US" smtClean="0"/>
              <a:t>6/10/2020</a:t>
            </a:fld>
            <a:endParaRPr lang="en-US"/>
          </a:p>
        </p:txBody>
      </p:sp>
      <p:sp>
        <p:nvSpPr>
          <p:cNvPr id="6" name="Footer Placeholder 5">
            <a:extLst>
              <a:ext uri="{FF2B5EF4-FFF2-40B4-BE49-F238E27FC236}">
                <a16:creationId xmlns:a16="http://schemas.microsoft.com/office/drawing/2014/main" id="{01CAF0B1-5B6F-45A9-B752-9D98994EE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7E176E-50BB-478C-BEB6-DD9006AE2D80}"/>
              </a:ext>
            </a:extLst>
          </p:cNvPr>
          <p:cNvSpPr>
            <a:spLocks noGrp="1"/>
          </p:cNvSpPr>
          <p:nvPr>
            <p:ph type="sldNum" sz="quarter" idx="12"/>
          </p:nvPr>
        </p:nvSpPr>
        <p:spPr/>
        <p:txBody>
          <a:bodyPr/>
          <a:lstStyle/>
          <a:p>
            <a:fld id="{7030416F-A130-41D1-8F2C-8CBEC6803F52}" type="slidenum">
              <a:rPr lang="en-US" smtClean="0"/>
              <a:t>‹#›</a:t>
            </a:fld>
            <a:endParaRPr lang="en-US"/>
          </a:p>
        </p:txBody>
      </p:sp>
    </p:spTree>
    <p:extLst>
      <p:ext uri="{BB962C8B-B14F-4D97-AF65-F5344CB8AC3E}">
        <p14:creationId xmlns:p14="http://schemas.microsoft.com/office/powerpoint/2010/main" val="2270068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88A58-BF55-4437-AD84-A094BA0BA6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D0424B-9CD8-4D38-A08A-39E34BD861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FC8200-DB92-4B37-89D8-1B5DDFFE6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9B160E-CCA5-4DD7-876D-048F68D79E9B}"/>
              </a:ext>
            </a:extLst>
          </p:cNvPr>
          <p:cNvSpPr>
            <a:spLocks noGrp="1"/>
          </p:cNvSpPr>
          <p:nvPr>
            <p:ph type="dt" sz="half" idx="10"/>
          </p:nvPr>
        </p:nvSpPr>
        <p:spPr/>
        <p:txBody>
          <a:bodyPr/>
          <a:lstStyle/>
          <a:p>
            <a:fld id="{D7DEB51A-4CA7-46B6-BB33-DF250C27E565}" type="datetimeFigureOut">
              <a:rPr lang="en-US" smtClean="0"/>
              <a:t>6/10/2020</a:t>
            </a:fld>
            <a:endParaRPr lang="en-US"/>
          </a:p>
        </p:txBody>
      </p:sp>
      <p:sp>
        <p:nvSpPr>
          <p:cNvPr id="6" name="Footer Placeholder 5">
            <a:extLst>
              <a:ext uri="{FF2B5EF4-FFF2-40B4-BE49-F238E27FC236}">
                <a16:creationId xmlns:a16="http://schemas.microsoft.com/office/drawing/2014/main" id="{E459162D-CDA4-42A3-A5C6-12A58C160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0542B-9531-4188-90D3-8AE357B2B72C}"/>
              </a:ext>
            </a:extLst>
          </p:cNvPr>
          <p:cNvSpPr>
            <a:spLocks noGrp="1"/>
          </p:cNvSpPr>
          <p:nvPr>
            <p:ph type="sldNum" sz="quarter" idx="12"/>
          </p:nvPr>
        </p:nvSpPr>
        <p:spPr/>
        <p:txBody>
          <a:bodyPr/>
          <a:lstStyle/>
          <a:p>
            <a:fld id="{7030416F-A130-41D1-8F2C-8CBEC6803F52}" type="slidenum">
              <a:rPr lang="en-US" smtClean="0"/>
              <a:t>‹#›</a:t>
            </a:fld>
            <a:endParaRPr lang="en-US"/>
          </a:p>
        </p:txBody>
      </p:sp>
    </p:spTree>
    <p:extLst>
      <p:ext uri="{BB962C8B-B14F-4D97-AF65-F5344CB8AC3E}">
        <p14:creationId xmlns:p14="http://schemas.microsoft.com/office/powerpoint/2010/main" val="868814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FA90E6-3B59-4C6C-9B50-60E737E9F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388D90-CC9B-4882-A739-8A6F6ECEFC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6A1CC-AA3A-4C9E-9B02-CCCF3341DE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EB51A-4CA7-46B6-BB33-DF250C27E565}" type="datetimeFigureOut">
              <a:rPr lang="en-US" smtClean="0"/>
              <a:t>6/10/2020</a:t>
            </a:fld>
            <a:endParaRPr lang="en-US"/>
          </a:p>
        </p:txBody>
      </p:sp>
      <p:sp>
        <p:nvSpPr>
          <p:cNvPr id="5" name="Footer Placeholder 4">
            <a:extLst>
              <a:ext uri="{FF2B5EF4-FFF2-40B4-BE49-F238E27FC236}">
                <a16:creationId xmlns:a16="http://schemas.microsoft.com/office/drawing/2014/main" id="{EFE23125-DCD0-4121-BE06-0F8574BF1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F7A6B8-3561-4DF5-98AB-207ED0BFB5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0416F-A130-41D1-8F2C-8CBEC6803F52}" type="slidenum">
              <a:rPr lang="en-US" smtClean="0"/>
              <a:t>‹#›</a:t>
            </a:fld>
            <a:endParaRPr lang="en-US"/>
          </a:p>
        </p:txBody>
      </p:sp>
    </p:spTree>
    <p:extLst>
      <p:ext uri="{BB962C8B-B14F-4D97-AF65-F5344CB8AC3E}">
        <p14:creationId xmlns:p14="http://schemas.microsoft.com/office/powerpoint/2010/main" val="3353134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hart" Target="../charts/chart3.xml"/><Relationship Id="rId3" Type="http://schemas.openxmlformats.org/officeDocument/2006/relationships/image" Target="../media/image1.png"/><Relationship Id="rId7" Type="http://schemas.openxmlformats.org/officeDocument/2006/relationships/chart" Target="../charts/chart2.xml"/><Relationship Id="rId12" Type="http://schemas.openxmlformats.org/officeDocument/2006/relationships/image" Target="../media/image8.jpeg"/><Relationship Id="rId2" Type="http://schemas.openxmlformats.org/officeDocument/2006/relationships/notesSlide" Target="../notesSlides/notesSlide1.xml"/><Relationship Id="rId16"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7.jpeg"/><Relationship Id="rId5" Type="http://schemas.openxmlformats.org/officeDocument/2006/relationships/image" Target="../media/image2.png"/><Relationship Id="rId15" Type="http://schemas.openxmlformats.org/officeDocument/2006/relationships/image" Target="../media/image9.png"/><Relationship Id="rId10" Type="http://schemas.openxmlformats.org/officeDocument/2006/relationships/image" Target="../media/image6.jpeg"/><Relationship Id="rId4" Type="http://schemas.openxmlformats.org/officeDocument/2006/relationships/chart" Target="../charts/chart1.xml"/><Relationship Id="rId9" Type="http://schemas.openxmlformats.org/officeDocument/2006/relationships/image" Target="../media/image5.png"/><Relationship Id="rId14" Type="http://schemas.openxmlformats.org/officeDocument/2006/relationships/chart" Target="../charts/chart4.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xml"/><Relationship Id="rId4" Type="http://schemas.openxmlformats.org/officeDocument/2006/relationships/chart" Target="../charts/char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7477B27F-21B6-4BC9-A459-5A58119413B6}"/>
              </a:ext>
            </a:extLst>
          </p:cNvPr>
          <p:cNvSpPr>
            <a:spLocks noChangeArrowheads="1"/>
          </p:cNvSpPr>
          <p:nvPr/>
        </p:nvSpPr>
        <p:spPr bwMode="auto">
          <a:xfrm>
            <a:off x="0" y="990600"/>
            <a:ext cx="12192000" cy="381000"/>
          </a:xfrm>
          <a:prstGeom prst="rect">
            <a:avLst/>
          </a:prstGeom>
          <a:solidFill>
            <a:schemeClr val="accent1"/>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defRPr/>
            </a:pPr>
            <a:endParaRPr lang="en-US" altLang="en-US" sz="2400" dirty="0"/>
          </a:p>
        </p:txBody>
      </p:sp>
      <p:sp>
        <p:nvSpPr>
          <p:cNvPr id="19467" name="Rectangle 11">
            <a:extLst>
              <a:ext uri="{FF2B5EF4-FFF2-40B4-BE49-F238E27FC236}">
                <a16:creationId xmlns:a16="http://schemas.microsoft.com/office/drawing/2014/main" id="{52A12F66-045D-4FFB-B820-2EEAE1548B6B}"/>
              </a:ext>
            </a:extLst>
          </p:cNvPr>
          <p:cNvSpPr>
            <a:spLocks noChangeArrowheads="1"/>
          </p:cNvSpPr>
          <p:nvPr/>
        </p:nvSpPr>
        <p:spPr bwMode="auto">
          <a:xfrm>
            <a:off x="498555" y="1421834"/>
            <a:ext cx="14478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DEFINE</a:t>
            </a:r>
          </a:p>
        </p:txBody>
      </p:sp>
      <p:sp>
        <p:nvSpPr>
          <p:cNvPr id="19468" name="Rectangle 12">
            <a:extLst>
              <a:ext uri="{FF2B5EF4-FFF2-40B4-BE49-F238E27FC236}">
                <a16:creationId xmlns:a16="http://schemas.microsoft.com/office/drawing/2014/main" id="{8D25E8B2-8B53-4553-AF43-E50D549DEB9C}"/>
              </a:ext>
            </a:extLst>
          </p:cNvPr>
          <p:cNvSpPr>
            <a:spLocks noChangeArrowheads="1"/>
          </p:cNvSpPr>
          <p:nvPr/>
        </p:nvSpPr>
        <p:spPr bwMode="auto">
          <a:xfrm>
            <a:off x="3403928" y="14478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MEASURE</a:t>
            </a:r>
          </a:p>
        </p:txBody>
      </p:sp>
      <p:sp>
        <p:nvSpPr>
          <p:cNvPr id="15367" name="Rectangle 13">
            <a:extLst>
              <a:ext uri="{FF2B5EF4-FFF2-40B4-BE49-F238E27FC236}">
                <a16:creationId xmlns:a16="http://schemas.microsoft.com/office/drawing/2014/main" id="{99C9563F-5CC5-4A66-BFA8-19164D2652FB}"/>
              </a:ext>
            </a:extLst>
          </p:cNvPr>
          <p:cNvSpPr>
            <a:spLocks noChangeArrowheads="1"/>
          </p:cNvSpPr>
          <p:nvPr/>
        </p:nvSpPr>
        <p:spPr bwMode="auto">
          <a:xfrm>
            <a:off x="5489575" y="1430339"/>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8" name="Rectangle 14">
            <a:extLst>
              <a:ext uri="{FF2B5EF4-FFF2-40B4-BE49-F238E27FC236}">
                <a16:creationId xmlns:a16="http://schemas.microsoft.com/office/drawing/2014/main" id="{502DA615-ADF4-45BA-86B4-BCE0B2CA3838}"/>
              </a:ext>
            </a:extLst>
          </p:cNvPr>
          <p:cNvSpPr>
            <a:spLocks noChangeArrowheads="1"/>
          </p:cNvSpPr>
          <p:nvPr/>
        </p:nvSpPr>
        <p:spPr bwMode="auto">
          <a:xfrm>
            <a:off x="92329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9" name="Rectangle 15">
            <a:extLst>
              <a:ext uri="{FF2B5EF4-FFF2-40B4-BE49-F238E27FC236}">
                <a16:creationId xmlns:a16="http://schemas.microsoft.com/office/drawing/2014/main" id="{BD644B18-19EE-49C9-B35B-13389F881379}"/>
              </a:ext>
            </a:extLst>
          </p:cNvPr>
          <p:cNvSpPr>
            <a:spLocks noChangeArrowheads="1"/>
          </p:cNvSpPr>
          <p:nvPr/>
        </p:nvSpPr>
        <p:spPr bwMode="auto">
          <a:xfrm>
            <a:off x="7583489" y="12525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70" name="Text Box 16">
            <a:extLst>
              <a:ext uri="{FF2B5EF4-FFF2-40B4-BE49-F238E27FC236}">
                <a16:creationId xmlns:a16="http://schemas.microsoft.com/office/drawing/2014/main" id="{16FFAB5F-35C2-48D9-90C3-57783AF15C11}"/>
              </a:ext>
            </a:extLst>
          </p:cNvPr>
          <p:cNvSpPr txBox="1">
            <a:spLocks noChangeArrowheads="1"/>
          </p:cNvSpPr>
          <p:nvPr/>
        </p:nvSpPr>
        <p:spPr bwMode="auto">
          <a:xfrm>
            <a:off x="898071" y="101600"/>
            <a:ext cx="96175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70C0"/>
                </a:solidFill>
                <a:latin typeface="Arial" panose="020B0604020202020204" pitchFamily="34" charset="0"/>
              </a:rPr>
              <a:t>Process Improvement Project – Weight Loss Optimization</a:t>
            </a:r>
          </a:p>
        </p:txBody>
      </p:sp>
      <p:sp>
        <p:nvSpPr>
          <p:cNvPr id="15372" name="Rectangle 19">
            <a:extLst>
              <a:ext uri="{FF2B5EF4-FFF2-40B4-BE49-F238E27FC236}">
                <a16:creationId xmlns:a16="http://schemas.microsoft.com/office/drawing/2014/main" id="{C57396E0-283D-43FF-AE47-8D9380E78A30}"/>
              </a:ext>
            </a:extLst>
          </p:cNvPr>
          <p:cNvSpPr>
            <a:spLocks noChangeArrowheads="1"/>
          </p:cNvSpPr>
          <p:nvPr/>
        </p:nvSpPr>
        <p:spPr bwMode="auto">
          <a:xfrm>
            <a:off x="100711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73" name="Rectangle 20">
            <a:extLst>
              <a:ext uri="{FF2B5EF4-FFF2-40B4-BE49-F238E27FC236}">
                <a16:creationId xmlns:a16="http://schemas.microsoft.com/office/drawing/2014/main" id="{94D1586A-1414-49D0-8269-43EA12209C01}"/>
              </a:ext>
            </a:extLst>
          </p:cNvPr>
          <p:cNvSpPr>
            <a:spLocks noChangeArrowheads="1"/>
          </p:cNvSpPr>
          <p:nvPr/>
        </p:nvSpPr>
        <p:spPr bwMode="auto">
          <a:xfrm>
            <a:off x="10075864"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74" name="Text Box 21">
            <a:extLst>
              <a:ext uri="{FF2B5EF4-FFF2-40B4-BE49-F238E27FC236}">
                <a16:creationId xmlns:a16="http://schemas.microsoft.com/office/drawing/2014/main" id="{16D32C79-DD8E-444B-8543-66169E3F842B}"/>
              </a:ext>
            </a:extLst>
          </p:cNvPr>
          <p:cNvSpPr txBox="1">
            <a:spLocks noChangeArrowheads="1"/>
          </p:cNvSpPr>
          <p:nvPr/>
        </p:nvSpPr>
        <p:spPr bwMode="auto">
          <a:xfrm>
            <a:off x="1287516" y="966103"/>
            <a:ext cx="575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Define</a:t>
            </a:r>
          </a:p>
          <a:p>
            <a:pPr algn="ctr">
              <a:spcBef>
                <a:spcPct val="0"/>
              </a:spcBef>
              <a:buFontTx/>
              <a:buNone/>
            </a:pPr>
            <a:r>
              <a:rPr lang="en-US" sz="1000" b="1" dirty="0">
                <a:solidFill>
                  <a:schemeClr val="bg1"/>
                </a:solidFill>
                <a:latin typeface="Arial" panose="020B0604020202020204" pitchFamily="34" charset="0"/>
              </a:rPr>
              <a:t>4/13</a:t>
            </a:r>
            <a:endParaRPr lang="en-US" altLang="en-US" sz="1000" b="1" dirty="0">
              <a:solidFill>
                <a:schemeClr val="bg1"/>
              </a:solidFill>
              <a:latin typeface="Arial" panose="020B0604020202020204" pitchFamily="34" charset="0"/>
            </a:endParaRPr>
          </a:p>
        </p:txBody>
      </p:sp>
      <p:sp>
        <p:nvSpPr>
          <p:cNvPr id="15375" name="Text Box 22">
            <a:extLst>
              <a:ext uri="{FF2B5EF4-FFF2-40B4-BE49-F238E27FC236}">
                <a16:creationId xmlns:a16="http://schemas.microsoft.com/office/drawing/2014/main" id="{8EDA914A-EBFB-438D-91E2-68794EE98985}"/>
              </a:ext>
            </a:extLst>
          </p:cNvPr>
          <p:cNvSpPr txBox="1">
            <a:spLocks noChangeArrowheads="1"/>
          </p:cNvSpPr>
          <p:nvPr/>
        </p:nvSpPr>
        <p:spPr bwMode="auto">
          <a:xfrm>
            <a:off x="3748356" y="966104"/>
            <a:ext cx="81945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Measure</a:t>
            </a:r>
          </a:p>
          <a:p>
            <a:pPr algn="ctr">
              <a:spcBef>
                <a:spcPct val="0"/>
              </a:spcBef>
              <a:buFontTx/>
              <a:buNone/>
            </a:pPr>
            <a:r>
              <a:rPr lang="en-US" sz="1000" b="1" dirty="0">
                <a:solidFill>
                  <a:schemeClr val="bg1"/>
                </a:solidFill>
                <a:latin typeface="Arial" panose="020B0604020202020204" pitchFamily="34" charset="0"/>
              </a:rPr>
              <a:t>4/16 – 5/16</a:t>
            </a:r>
            <a:endParaRPr lang="en-US" altLang="en-US" sz="1000" b="1" dirty="0">
              <a:solidFill>
                <a:schemeClr val="bg1"/>
              </a:solidFill>
              <a:latin typeface="Arial" panose="020B0604020202020204" pitchFamily="34" charset="0"/>
            </a:endParaRPr>
          </a:p>
          <a:p>
            <a:pPr>
              <a:spcBef>
                <a:spcPct val="0"/>
              </a:spcBef>
              <a:buFontTx/>
              <a:buNone/>
            </a:pPr>
            <a:endParaRPr lang="en-US" altLang="en-US" sz="1000" dirty="0">
              <a:latin typeface="Arial" panose="020B0604020202020204" pitchFamily="34" charset="0"/>
            </a:endParaRPr>
          </a:p>
        </p:txBody>
      </p:sp>
      <p:sp>
        <p:nvSpPr>
          <p:cNvPr id="15376" name="Text Box 23">
            <a:extLst>
              <a:ext uri="{FF2B5EF4-FFF2-40B4-BE49-F238E27FC236}">
                <a16:creationId xmlns:a16="http://schemas.microsoft.com/office/drawing/2014/main" id="{A43620A2-94B7-4C02-8A33-F4437082F0AF}"/>
              </a:ext>
            </a:extLst>
          </p:cNvPr>
          <p:cNvSpPr txBox="1">
            <a:spLocks noChangeArrowheads="1"/>
          </p:cNvSpPr>
          <p:nvPr/>
        </p:nvSpPr>
        <p:spPr bwMode="auto">
          <a:xfrm>
            <a:off x="6978643" y="974844"/>
            <a:ext cx="81945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Analyze</a:t>
            </a:r>
          </a:p>
          <a:p>
            <a:pPr>
              <a:spcBef>
                <a:spcPct val="0"/>
              </a:spcBef>
              <a:buFontTx/>
              <a:buNone/>
            </a:pPr>
            <a:r>
              <a:rPr lang="en-US" sz="1000" b="1" dirty="0">
                <a:solidFill>
                  <a:schemeClr val="bg1"/>
                </a:solidFill>
                <a:latin typeface="Arial" panose="020B0604020202020204" pitchFamily="34" charset="0"/>
              </a:rPr>
              <a:t>5/17 – 5/21</a:t>
            </a:r>
            <a:endParaRPr lang="en-US" altLang="en-US" sz="1000" b="1" dirty="0">
              <a:solidFill>
                <a:schemeClr val="bg1"/>
              </a:solidFill>
              <a:latin typeface="Arial" panose="020B0604020202020204" pitchFamily="34" charset="0"/>
            </a:endParaRPr>
          </a:p>
          <a:p>
            <a:pPr>
              <a:spcBef>
                <a:spcPct val="0"/>
              </a:spcBef>
              <a:buFontTx/>
              <a:buNone/>
            </a:pPr>
            <a:endParaRPr lang="en-US" altLang="en-US" sz="1000" dirty="0">
              <a:latin typeface="Arial" panose="020B0604020202020204" pitchFamily="34" charset="0"/>
            </a:endParaRPr>
          </a:p>
        </p:txBody>
      </p:sp>
      <p:sp>
        <p:nvSpPr>
          <p:cNvPr id="15378" name="Text Box 25">
            <a:extLst>
              <a:ext uri="{FF2B5EF4-FFF2-40B4-BE49-F238E27FC236}">
                <a16:creationId xmlns:a16="http://schemas.microsoft.com/office/drawing/2014/main" id="{9CDE90E5-8276-4005-AD3F-61A5DBC28060}"/>
              </a:ext>
            </a:extLst>
          </p:cNvPr>
          <p:cNvSpPr txBox="1">
            <a:spLocks noChangeArrowheads="1"/>
          </p:cNvSpPr>
          <p:nvPr/>
        </p:nvSpPr>
        <p:spPr bwMode="auto">
          <a:xfrm>
            <a:off x="10246912" y="974845"/>
            <a:ext cx="74892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Improve</a:t>
            </a:r>
          </a:p>
          <a:p>
            <a:pPr>
              <a:spcBef>
                <a:spcPct val="0"/>
              </a:spcBef>
              <a:buFontTx/>
              <a:buNone/>
            </a:pPr>
            <a:r>
              <a:rPr lang="en-US" sz="1000" b="1" dirty="0">
                <a:solidFill>
                  <a:schemeClr val="bg1"/>
                </a:solidFill>
                <a:latin typeface="Arial" panose="020B0604020202020204" pitchFamily="34" charset="0"/>
              </a:rPr>
              <a:t>5/22 – 6/4</a:t>
            </a:r>
            <a:endParaRPr lang="en-US" altLang="en-US" sz="1000" b="1" dirty="0">
              <a:solidFill>
                <a:schemeClr val="bg1"/>
              </a:solidFill>
              <a:latin typeface="Arial" panose="020B0604020202020204" pitchFamily="34" charset="0"/>
            </a:endParaRPr>
          </a:p>
          <a:p>
            <a:pPr>
              <a:spcBef>
                <a:spcPct val="0"/>
              </a:spcBef>
              <a:buFontTx/>
              <a:buNone/>
            </a:pPr>
            <a:endParaRPr lang="en-US" altLang="en-US" sz="1000" dirty="0">
              <a:solidFill>
                <a:schemeClr val="bg1"/>
              </a:solidFill>
              <a:latin typeface="Arial" panose="020B0604020202020204" pitchFamily="34" charset="0"/>
            </a:endParaRPr>
          </a:p>
        </p:txBody>
      </p:sp>
      <p:sp>
        <p:nvSpPr>
          <p:cNvPr id="15379" name="Text Box 31">
            <a:extLst>
              <a:ext uri="{FF2B5EF4-FFF2-40B4-BE49-F238E27FC236}">
                <a16:creationId xmlns:a16="http://schemas.microsoft.com/office/drawing/2014/main" id="{34375036-99CF-4B7F-BD71-5200E6001E11}"/>
              </a:ext>
            </a:extLst>
          </p:cNvPr>
          <p:cNvSpPr txBox="1">
            <a:spLocks noChangeArrowheads="1"/>
          </p:cNvSpPr>
          <p:nvPr/>
        </p:nvSpPr>
        <p:spPr bwMode="auto">
          <a:xfrm>
            <a:off x="-32544" y="1064429"/>
            <a:ext cx="10334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Key Dates ---&gt;</a:t>
            </a:r>
            <a:endParaRPr lang="en-US" altLang="en-US" sz="1000" dirty="0">
              <a:latin typeface="Arial" panose="020B0604020202020204" pitchFamily="34" charset="0"/>
            </a:endParaRPr>
          </a:p>
        </p:txBody>
      </p:sp>
      <p:sp>
        <p:nvSpPr>
          <p:cNvPr id="19495" name="Rectangle 39">
            <a:extLst>
              <a:ext uri="{FF2B5EF4-FFF2-40B4-BE49-F238E27FC236}">
                <a16:creationId xmlns:a16="http://schemas.microsoft.com/office/drawing/2014/main" id="{213476A8-84CD-400E-8E54-BCA53FCF4B21}"/>
              </a:ext>
            </a:extLst>
          </p:cNvPr>
          <p:cNvSpPr>
            <a:spLocks noChangeArrowheads="1"/>
          </p:cNvSpPr>
          <p:nvPr/>
        </p:nvSpPr>
        <p:spPr bwMode="auto">
          <a:xfrm>
            <a:off x="6610351" y="1421834"/>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ANALYZE</a:t>
            </a:r>
          </a:p>
        </p:txBody>
      </p:sp>
      <p:sp>
        <p:nvSpPr>
          <p:cNvPr id="19496" name="Rectangle 40">
            <a:extLst>
              <a:ext uri="{FF2B5EF4-FFF2-40B4-BE49-F238E27FC236}">
                <a16:creationId xmlns:a16="http://schemas.microsoft.com/office/drawing/2014/main" id="{FE25D6BC-5933-4833-B148-B8B05384B8A2}"/>
              </a:ext>
            </a:extLst>
          </p:cNvPr>
          <p:cNvSpPr>
            <a:spLocks noChangeArrowheads="1"/>
          </p:cNvSpPr>
          <p:nvPr/>
        </p:nvSpPr>
        <p:spPr bwMode="auto">
          <a:xfrm>
            <a:off x="9930303" y="1438278"/>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IMPROVE</a:t>
            </a:r>
          </a:p>
        </p:txBody>
      </p:sp>
      <p:sp>
        <p:nvSpPr>
          <p:cNvPr id="15389" name="Rectangle 45">
            <a:extLst>
              <a:ext uri="{FF2B5EF4-FFF2-40B4-BE49-F238E27FC236}">
                <a16:creationId xmlns:a16="http://schemas.microsoft.com/office/drawing/2014/main" id="{96386A1C-0EC2-4D8F-8671-687541FBBBCD}"/>
              </a:ext>
            </a:extLst>
          </p:cNvPr>
          <p:cNvSpPr>
            <a:spLocks noChangeArrowheads="1"/>
          </p:cNvSpPr>
          <p:nvPr/>
        </p:nvSpPr>
        <p:spPr bwMode="auto">
          <a:xfrm>
            <a:off x="4851400" y="698500"/>
            <a:ext cx="5816600" cy="2159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90" name="Text Box 46">
            <a:extLst>
              <a:ext uri="{FF2B5EF4-FFF2-40B4-BE49-F238E27FC236}">
                <a16:creationId xmlns:a16="http://schemas.microsoft.com/office/drawing/2014/main" id="{5D338261-30D9-4A93-8A93-DE1BADDCE1AF}"/>
              </a:ext>
            </a:extLst>
          </p:cNvPr>
          <p:cNvSpPr txBox="1">
            <a:spLocks noChangeArrowheads="1"/>
          </p:cNvSpPr>
          <p:nvPr/>
        </p:nvSpPr>
        <p:spPr bwMode="auto">
          <a:xfrm>
            <a:off x="5475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dirty="0">
                <a:solidFill>
                  <a:schemeClr val="tx2"/>
                </a:solidFill>
                <a:latin typeface="Arial" panose="020B0604020202020204" pitchFamily="34" charset="0"/>
              </a:rPr>
              <a:t>Process owner: David Doman</a:t>
            </a:r>
          </a:p>
        </p:txBody>
      </p:sp>
      <p:grpSp>
        <p:nvGrpSpPr>
          <p:cNvPr id="5" name="Group 4">
            <a:extLst>
              <a:ext uri="{FF2B5EF4-FFF2-40B4-BE49-F238E27FC236}">
                <a16:creationId xmlns:a16="http://schemas.microsoft.com/office/drawing/2014/main" id="{436F6BA4-A071-4663-B274-CB83CCD6EA65}"/>
              </a:ext>
            </a:extLst>
          </p:cNvPr>
          <p:cNvGrpSpPr/>
          <p:nvPr/>
        </p:nvGrpSpPr>
        <p:grpSpPr>
          <a:xfrm>
            <a:off x="8987612" y="4645306"/>
            <a:ext cx="3194874" cy="287338"/>
            <a:chOff x="8997126" y="3962400"/>
            <a:chExt cx="3194874" cy="287338"/>
          </a:xfrm>
        </p:grpSpPr>
        <p:sp>
          <p:nvSpPr>
            <p:cNvPr id="15393" name="Line 77">
              <a:extLst>
                <a:ext uri="{FF2B5EF4-FFF2-40B4-BE49-F238E27FC236}">
                  <a16:creationId xmlns:a16="http://schemas.microsoft.com/office/drawing/2014/main" id="{FFB01CB4-D9B7-4060-9DA2-A80B157C1F4D}"/>
                </a:ext>
              </a:extLst>
            </p:cNvPr>
            <p:cNvSpPr>
              <a:spLocks noChangeShapeType="1"/>
            </p:cNvSpPr>
            <p:nvPr/>
          </p:nvSpPr>
          <p:spPr bwMode="auto">
            <a:xfrm>
              <a:off x="8997126" y="3962400"/>
              <a:ext cx="3194874"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9534" name="Rectangle 78">
              <a:extLst>
                <a:ext uri="{FF2B5EF4-FFF2-40B4-BE49-F238E27FC236}">
                  <a16:creationId xmlns:a16="http://schemas.microsoft.com/office/drawing/2014/main" id="{733286B1-593E-45FE-8575-9DF837DA437C}"/>
                </a:ext>
              </a:extLst>
            </p:cNvPr>
            <p:cNvSpPr>
              <a:spLocks noChangeArrowheads="1"/>
            </p:cNvSpPr>
            <p:nvPr/>
          </p:nvSpPr>
          <p:spPr bwMode="auto">
            <a:xfrm>
              <a:off x="9982200" y="39624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CONTROL</a:t>
              </a:r>
            </a:p>
          </p:txBody>
        </p:sp>
      </p:grpSp>
      <p:grpSp>
        <p:nvGrpSpPr>
          <p:cNvPr id="4" name="Group 3">
            <a:extLst>
              <a:ext uri="{FF2B5EF4-FFF2-40B4-BE49-F238E27FC236}">
                <a16:creationId xmlns:a16="http://schemas.microsoft.com/office/drawing/2014/main" id="{46F2B870-5E4C-406B-A5C6-A014FA1FF83C}"/>
              </a:ext>
            </a:extLst>
          </p:cNvPr>
          <p:cNvGrpSpPr/>
          <p:nvPr/>
        </p:nvGrpSpPr>
        <p:grpSpPr>
          <a:xfrm>
            <a:off x="2475256" y="1000407"/>
            <a:ext cx="6521870" cy="5896830"/>
            <a:chOff x="2475256" y="1000407"/>
            <a:chExt cx="6847198" cy="5896830"/>
          </a:xfrm>
        </p:grpSpPr>
        <p:sp>
          <p:nvSpPr>
            <p:cNvPr id="15380" name="Line 32">
              <a:extLst>
                <a:ext uri="{FF2B5EF4-FFF2-40B4-BE49-F238E27FC236}">
                  <a16:creationId xmlns:a16="http://schemas.microsoft.com/office/drawing/2014/main" id="{48ACCA30-4601-4FB2-ABD3-1E4AD312B3B3}"/>
                </a:ext>
              </a:extLst>
            </p:cNvPr>
            <p:cNvSpPr>
              <a:spLocks noChangeShapeType="1"/>
            </p:cNvSpPr>
            <p:nvPr/>
          </p:nvSpPr>
          <p:spPr bwMode="auto">
            <a:xfrm>
              <a:off x="2475256" y="1000407"/>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3" name="Line 35">
              <a:extLst>
                <a:ext uri="{FF2B5EF4-FFF2-40B4-BE49-F238E27FC236}">
                  <a16:creationId xmlns:a16="http://schemas.microsoft.com/office/drawing/2014/main" id="{9F97175D-5330-4F8E-9760-280AF366C60A}"/>
                </a:ext>
              </a:extLst>
            </p:cNvPr>
            <p:cNvSpPr>
              <a:spLocks noChangeShapeType="1"/>
            </p:cNvSpPr>
            <p:nvPr/>
          </p:nvSpPr>
          <p:spPr bwMode="auto">
            <a:xfrm>
              <a:off x="9245182" y="1000407"/>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4" name="Line 36">
              <a:extLst>
                <a:ext uri="{FF2B5EF4-FFF2-40B4-BE49-F238E27FC236}">
                  <a16:creationId xmlns:a16="http://schemas.microsoft.com/office/drawing/2014/main" id="{0EFCE25B-77E1-431D-88ED-171F23DF1588}"/>
                </a:ext>
              </a:extLst>
            </p:cNvPr>
            <p:cNvSpPr>
              <a:spLocks noChangeShapeType="1"/>
            </p:cNvSpPr>
            <p:nvPr/>
          </p:nvSpPr>
          <p:spPr bwMode="auto">
            <a:xfrm>
              <a:off x="5795448" y="1002838"/>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1" name="Line 54">
              <a:extLst>
                <a:ext uri="{FF2B5EF4-FFF2-40B4-BE49-F238E27FC236}">
                  <a16:creationId xmlns:a16="http://schemas.microsoft.com/office/drawing/2014/main" id="{E926C54D-9177-4FCC-A3BB-85021206670D}"/>
                </a:ext>
              </a:extLst>
            </p:cNvPr>
            <p:cNvSpPr>
              <a:spLocks noChangeShapeType="1"/>
            </p:cNvSpPr>
            <p:nvPr/>
          </p:nvSpPr>
          <p:spPr bwMode="auto">
            <a:xfrm>
              <a:off x="2483292" y="1394450"/>
              <a:ext cx="72403" cy="5502787"/>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9" name="Line 54">
              <a:extLst>
                <a:ext uri="{FF2B5EF4-FFF2-40B4-BE49-F238E27FC236}">
                  <a16:creationId xmlns:a16="http://schemas.microsoft.com/office/drawing/2014/main" id="{93FFF926-4FCD-4D17-BEDB-856D96AB4FC3}"/>
                </a:ext>
              </a:extLst>
            </p:cNvPr>
            <p:cNvSpPr>
              <a:spLocks noChangeShapeType="1"/>
            </p:cNvSpPr>
            <p:nvPr/>
          </p:nvSpPr>
          <p:spPr bwMode="auto">
            <a:xfrm>
              <a:off x="5797085" y="1341735"/>
              <a:ext cx="72403" cy="5502787"/>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0" name="Line 54">
              <a:extLst>
                <a:ext uri="{FF2B5EF4-FFF2-40B4-BE49-F238E27FC236}">
                  <a16:creationId xmlns:a16="http://schemas.microsoft.com/office/drawing/2014/main" id="{EBC231C9-567E-45D0-A2B2-DDF335F121DD}"/>
                </a:ext>
              </a:extLst>
            </p:cNvPr>
            <p:cNvSpPr>
              <a:spLocks noChangeShapeType="1"/>
            </p:cNvSpPr>
            <p:nvPr/>
          </p:nvSpPr>
          <p:spPr bwMode="auto">
            <a:xfrm>
              <a:off x="9250051" y="1379538"/>
              <a:ext cx="72403" cy="5502787"/>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6" name="Rectangle 5">
            <a:extLst>
              <a:ext uri="{FF2B5EF4-FFF2-40B4-BE49-F238E27FC236}">
                <a16:creationId xmlns:a16="http://schemas.microsoft.com/office/drawing/2014/main" id="{1568232C-CFDB-4419-A521-801238AC8D86}"/>
              </a:ext>
            </a:extLst>
          </p:cNvPr>
          <p:cNvSpPr/>
          <p:nvPr/>
        </p:nvSpPr>
        <p:spPr>
          <a:xfrm>
            <a:off x="0" y="1725616"/>
            <a:ext cx="2428368" cy="51189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Since starting Grad school my weight has increased due to less time to workout/exercise. </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Keeping up this type of lifestyle can be very detrimental to my current and future health. </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Current practices are affecting my performance in my job and in my school work. Over time this will affect my potential future earnings.  </a:t>
            </a:r>
          </a:p>
          <a:p>
            <a:endParaRPr lang="en-US" sz="1200" dirty="0">
              <a:solidFill>
                <a:schemeClr val="tx1"/>
              </a:solidFill>
            </a:endParaRPr>
          </a:p>
        </p:txBody>
      </p:sp>
      <p:sp>
        <p:nvSpPr>
          <p:cNvPr id="7" name="Rectangle 6">
            <a:extLst>
              <a:ext uri="{FF2B5EF4-FFF2-40B4-BE49-F238E27FC236}">
                <a16:creationId xmlns:a16="http://schemas.microsoft.com/office/drawing/2014/main" id="{91383BFF-66D3-4C96-AC4D-10BA9C5A8ECC}"/>
              </a:ext>
            </a:extLst>
          </p:cNvPr>
          <p:cNvSpPr/>
          <p:nvPr/>
        </p:nvSpPr>
        <p:spPr>
          <a:xfrm>
            <a:off x="2577299" y="1710692"/>
            <a:ext cx="2981500" cy="50808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pic>
        <p:nvPicPr>
          <p:cNvPr id="48" name="Picture 47">
            <a:extLst>
              <a:ext uri="{FF2B5EF4-FFF2-40B4-BE49-F238E27FC236}">
                <a16:creationId xmlns:a16="http://schemas.microsoft.com/office/drawing/2014/main" id="{9770310D-A4DD-41BD-8ABC-666B32783132}"/>
              </a:ext>
            </a:extLst>
          </p:cNvPr>
          <p:cNvPicPr>
            <a:picLocks noChangeAspect="1"/>
          </p:cNvPicPr>
          <p:nvPr/>
        </p:nvPicPr>
        <p:blipFill>
          <a:blip r:embed="rId3"/>
          <a:stretch>
            <a:fillRect/>
          </a:stretch>
        </p:blipFill>
        <p:spPr>
          <a:xfrm>
            <a:off x="2663456" y="3883892"/>
            <a:ext cx="2797924" cy="2901234"/>
          </a:xfrm>
          <a:prstGeom prst="rect">
            <a:avLst/>
          </a:prstGeom>
        </p:spPr>
      </p:pic>
      <p:graphicFrame>
        <p:nvGraphicFramePr>
          <p:cNvPr id="51" name="Chart 50">
            <a:extLst>
              <a:ext uri="{FF2B5EF4-FFF2-40B4-BE49-F238E27FC236}">
                <a16:creationId xmlns:a16="http://schemas.microsoft.com/office/drawing/2014/main" id="{4C87CE4D-1283-4360-AD51-5B8BA30F250F}"/>
              </a:ext>
            </a:extLst>
          </p:cNvPr>
          <p:cNvGraphicFramePr>
            <a:graphicFrameLocks/>
          </p:cNvGraphicFramePr>
          <p:nvPr>
            <p:extLst>
              <p:ext uri="{D42A27DB-BD31-4B8C-83A1-F6EECF244321}">
                <p14:modId xmlns:p14="http://schemas.microsoft.com/office/powerpoint/2010/main" val="3238717485"/>
              </p:ext>
            </p:extLst>
          </p:nvPr>
        </p:nvGraphicFramePr>
        <p:xfrm>
          <a:off x="8990334" y="1746171"/>
          <a:ext cx="3141072" cy="2411758"/>
        </p:xfrm>
        <a:graphic>
          <a:graphicData uri="http://schemas.openxmlformats.org/drawingml/2006/chart">
            <c:chart xmlns:c="http://schemas.openxmlformats.org/drawingml/2006/chart" xmlns:r="http://schemas.openxmlformats.org/officeDocument/2006/relationships" r:id="rId4"/>
          </a:graphicData>
        </a:graphic>
      </p:graphicFrame>
      <p:pic>
        <p:nvPicPr>
          <p:cNvPr id="8" name="Picture 7">
            <a:extLst>
              <a:ext uri="{FF2B5EF4-FFF2-40B4-BE49-F238E27FC236}">
                <a16:creationId xmlns:a16="http://schemas.microsoft.com/office/drawing/2014/main" id="{39564D70-028D-459E-90A9-76CA1FD1762D}"/>
              </a:ext>
            </a:extLst>
          </p:cNvPr>
          <p:cNvPicPr>
            <a:picLocks noChangeAspect="1"/>
          </p:cNvPicPr>
          <p:nvPr/>
        </p:nvPicPr>
        <p:blipFill>
          <a:blip r:embed="rId5"/>
          <a:stretch>
            <a:fillRect/>
          </a:stretch>
        </p:blipFill>
        <p:spPr>
          <a:xfrm>
            <a:off x="5751590" y="4666970"/>
            <a:ext cx="3171935" cy="2177552"/>
          </a:xfrm>
          <a:prstGeom prst="rect">
            <a:avLst/>
          </a:prstGeom>
        </p:spPr>
      </p:pic>
      <p:pic>
        <p:nvPicPr>
          <p:cNvPr id="10" name="Picture 9">
            <a:extLst>
              <a:ext uri="{FF2B5EF4-FFF2-40B4-BE49-F238E27FC236}">
                <a16:creationId xmlns:a16="http://schemas.microsoft.com/office/drawing/2014/main" id="{4388CDC5-E244-45D2-90B9-E23C593FC8B3}"/>
              </a:ext>
            </a:extLst>
          </p:cNvPr>
          <p:cNvPicPr>
            <a:picLocks noChangeAspect="1"/>
          </p:cNvPicPr>
          <p:nvPr/>
        </p:nvPicPr>
        <p:blipFill>
          <a:blip r:embed="rId6"/>
          <a:stretch>
            <a:fillRect/>
          </a:stretch>
        </p:blipFill>
        <p:spPr>
          <a:xfrm>
            <a:off x="6571947" y="1767911"/>
            <a:ext cx="2253102" cy="2840320"/>
          </a:xfrm>
          <a:prstGeom prst="rect">
            <a:avLst/>
          </a:prstGeom>
        </p:spPr>
      </p:pic>
      <p:graphicFrame>
        <p:nvGraphicFramePr>
          <p:cNvPr id="55" name="Chart 54">
            <a:extLst>
              <a:ext uri="{FF2B5EF4-FFF2-40B4-BE49-F238E27FC236}">
                <a16:creationId xmlns:a16="http://schemas.microsoft.com/office/drawing/2014/main" id="{2F433BCA-7FEE-4503-B857-573312EFD8FF}"/>
              </a:ext>
            </a:extLst>
          </p:cNvPr>
          <p:cNvGraphicFramePr>
            <a:graphicFrameLocks/>
          </p:cNvGraphicFramePr>
          <p:nvPr>
            <p:extLst>
              <p:ext uri="{D42A27DB-BD31-4B8C-83A1-F6EECF244321}">
                <p14:modId xmlns:p14="http://schemas.microsoft.com/office/powerpoint/2010/main" val="1679832767"/>
              </p:ext>
            </p:extLst>
          </p:nvPr>
        </p:nvGraphicFramePr>
        <p:xfrm>
          <a:off x="2556510" y="1879851"/>
          <a:ext cx="3082082" cy="2067582"/>
        </p:xfrm>
        <a:graphic>
          <a:graphicData uri="http://schemas.openxmlformats.org/drawingml/2006/chart">
            <c:chart xmlns:c="http://schemas.openxmlformats.org/drawingml/2006/chart" xmlns:r="http://schemas.openxmlformats.org/officeDocument/2006/relationships" r:id="rId7"/>
          </a:graphicData>
        </a:graphic>
      </p:graphicFrame>
      <p:pic>
        <p:nvPicPr>
          <p:cNvPr id="56" name="Picture 55">
            <a:extLst>
              <a:ext uri="{FF2B5EF4-FFF2-40B4-BE49-F238E27FC236}">
                <a16:creationId xmlns:a16="http://schemas.microsoft.com/office/drawing/2014/main" id="{DC3AFC8A-2240-4FCD-8A73-25BA874CF66B}"/>
              </a:ext>
            </a:extLst>
          </p:cNvPr>
          <p:cNvPicPr>
            <a:picLocks noChangeAspect="1"/>
          </p:cNvPicPr>
          <p:nvPr/>
        </p:nvPicPr>
        <p:blipFill>
          <a:blip r:embed="rId8"/>
          <a:stretch>
            <a:fillRect/>
          </a:stretch>
        </p:blipFill>
        <p:spPr>
          <a:xfrm>
            <a:off x="81956" y="5461320"/>
            <a:ext cx="2435435" cy="1330235"/>
          </a:xfrm>
          <a:prstGeom prst="rect">
            <a:avLst/>
          </a:prstGeom>
        </p:spPr>
      </p:pic>
      <p:pic>
        <p:nvPicPr>
          <p:cNvPr id="4104" name="Picture 8">
            <a:extLst>
              <a:ext uri="{FF2B5EF4-FFF2-40B4-BE49-F238E27FC236}">
                <a16:creationId xmlns:a16="http://schemas.microsoft.com/office/drawing/2014/main" id="{271A6E2F-BE50-4FF4-BF2E-F1F785219F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107" y="3651514"/>
            <a:ext cx="953839" cy="64745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See the source image">
            <a:extLst>
              <a:ext uri="{FF2B5EF4-FFF2-40B4-BE49-F238E27FC236}">
                <a16:creationId xmlns:a16="http://schemas.microsoft.com/office/drawing/2014/main" id="{BC5C33DF-0F6D-4C37-8352-2A50152FAD0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4578" y="3599369"/>
            <a:ext cx="768216" cy="768216"/>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See the source image">
            <a:extLst>
              <a:ext uri="{FF2B5EF4-FFF2-40B4-BE49-F238E27FC236}">
                <a16:creationId xmlns:a16="http://schemas.microsoft.com/office/drawing/2014/main" id="{2DC40196-077E-4666-901C-4D5A886DDF2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 y="2342737"/>
            <a:ext cx="1034967" cy="700024"/>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See the source image">
            <a:extLst>
              <a:ext uri="{FF2B5EF4-FFF2-40B4-BE49-F238E27FC236}">
                <a16:creationId xmlns:a16="http://schemas.microsoft.com/office/drawing/2014/main" id="{E93E7D35-B92E-415F-9488-F5B8B8054A2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5716" y="2199131"/>
            <a:ext cx="625808" cy="8516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6" name="Chart 65">
            <a:extLst>
              <a:ext uri="{FF2B5EF4-FFF2-40B4-BE49-F238E27FC236}">
                <a16:creationId xmlns:a16="http://schemas.microsoft.com/office/drawing/2014/main" id="{79A03056-FEF0-4163-B6CC-B19290C91A39}"/>
              </a:ext>
            </a:extLst>
          </p:cNvPr>
          <p:cNvGraphicFramePr>
            <a:graphicFrameLocks/>
          </p:cNvGraphicFramePr>
          <p:nvPr>
            <p:extLst>
              <p:ext uri="{D42A27DB-BD31-4B8C-83A1-F6EECF244321}">
                <p14:modId xmlns:p14="http://schemas.microsoft.com/office/powerpoint/2010/main" val="2040240726"/>
              </p:ext>
            </p:extLst>
          </p:nvPr>
        </p:nvGraphicFramePr>
        <p:xfrm>
          <a:off x="8894011" y="4999322"/>
          <a:ext cx="1587107" cy="1897912"/>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67" name="Chart 66">
            <a:extLst>
              <a:ext uri="{FF2B5EF4-FFF2-40B4-BE49-F238E27FC236}">
                <a16:creationId xmlns:a16="http://schemas.microsoft.com/office/drawing/2014/main" id="{318B9751-D7CE-4FA5-9256-0AA27385009A}"/>
              </a:ext>
            </a:extLst>
          </p:cNvPr>
          <p:cNvGraphicFramePr>
            <a:graphicFrameLocks/>
          </p:cNvGraphicFramePr>
          <p:nvPr>
            <p:extLst>
              <p:ext uri="{D42A27DB-BD31-4B8C-83A1-F6EECF244321}">
                <p14:modId xmlns:p14="http://schemas.microsoft.com/office/powerpoint/2010/main" val="1274214533"/>
              </p:ext>
            </p:extLst>
          </p:nvPr>
        </p:nvGraphicFramePr>
        <p:xfrm>
          <a:off x="10481119" y="4999320"/>
          <a:ext cx="1735951" cy="1897912"/>
        </p:xfrm>
        <a:graphic>
          <a:graphicData uri="http://schemas.openxmlformats.org/drawingml/2006/chart">
            <c:chart xmlns:c="http://schemas.openxmlformats.org/drawingml/2006/chart" xmlns:r="http://schemas.openxmlformats.org/officeDocument/2006/relationships" r:id="rId14"/>
          </a:graphicData>
        </a:graphic>
      </p:graphicFrame>
      <p:sp>
        <p:nvSpPr>
          <p:cNvPr id="11" name="Cloud 10">
            <a:extLst>
              <a:ext uri="{FF2B5EF4-FFF2-40B4-BE49-F238E27FC236}">
                <a16:creationId xmlns:a16="http://schemas.microsoft.com/office/drawing/2014/main" id="{67549A30-1959-4BB9-8CDE-8ACF47A024B7}"/>
              </a:ext>
            </a:extLst>
          </p:cNvPr>
          <p:cNvSpPr/>
          <p:nvPr/>
        </p:nvSpPr>
        <p:spPr>
          <a:xfrm rot="763427">
            <a:off x="1257506" y="5080421"/>
            <a:ext cx="1477498" cy="558124"/>
          </a:xfrm>
          <a:prstGeom prst="cloud">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SQL=1-1.25</a:t>
            </a:r>
          </a:p>
          <a:p>
            <a:pPr algn="ctr"/>
            <a:endParaRPr lang="en-US" sz="1200" dirty="0"/>
          </a:p>
        </p:txBody>
      </p:sp>
      <p:pic>
        <p:nvPicPr>
          <p:cNvPr id="13" name="Graphic 12" descr="Angry face outline">
            <a:extLst>
              <a:ext uri="{FF2B5EF4-FFF2-40B4-BE49-F238E27FC236}">
                <a16:creationId xmlns:a16="http://schemas.microsoft.com/office/drawing/2014/main" id="{95F1578A-18F6-47F4-940E-626084C4C03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761971" y="5312828"/>
            <a:ext cx="313081" cy="313081"/>
          </a:xfrm>
          <a:prstGeom prst="rect">
            <a:avLst/>
          </a:prstGeom>
        </p:spPr>
      </p:pic>
      <p:sp>
        <p:nvSpPr>
          <p:cNvPr id="14" name="Arrow: Right 13">
            <a:extLst>
              <a:ext uri="{FF2B5EF4-FFF2-40B4-BE49-F238E27FC236}">
                <a16:creationId xmlns:a16="http://schemas.microsoft.com/office/drawing/2014/main" id="{14E661D8-ED18-4E49-B101-705A8C4C0CE5}"/>
              </a:ext>
            </a:extLst>
          </p:cNvPr>
          <p:cNvSpPr/>
          <p:nvPr/>
        </p:nvSpPr>
        <p:spPr>
          <a:xfrm rot="2794913">
            <a:off x="1967017" y="1435448"/>
            <a:ext cx="1554403" cy="5921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Not a Good Trend!</a:t>
            </a:r>
          </a:p>
        </p:txBody>
      </p:sp>
      <p:sp>
        <p:nvSpPr>
          <p:cNvPr id="15" name="Explosion: 8 Points 14">
            <a:extLst>
              <a:ext uri="{FF2B5EF4-FFF2-40B4-BE49-F238E27FC236}">
                <a16:creationId xmlns:a16="http://schemas.microsoft.com/office/drawing/2014/main" id="{A2306E4E-4985-4E14-A4BC-3E0CCB5F2327}"/>
              </a:ext>
            </a:extLst>
          </p:cNvPr>
          <p:cNvSpPr/>
          <p:nvPr/>
        </p:nvSpPr>
        <p:spPr>
          <a:xfrm rot="718295">
            <a:off x="11157450" y="4405778"/>
            <a:ext cx="1221457" cy="766394"/>
          </a:xfrm>
          <a:prstGeom prst="irregularSeal1">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After</a:t>
            </a:r>
          </a:p>
        </p:txBody>
      </p:sp>
      <p:sp>
        <p:nvSpPr>
          <p:cNvPr id="74" name="Explosion: 8 Points 73">
            <a:extLst>
              <a:ext uri="{FF2B5EF4-FFF2-40B4-BE49-F238E27FC236}">
                <a16:creationId xmlns:a16="http://schemas.microsoft.com/office/drawing/2014/main" id="{3B6D7BEC-E40C-442E-85C0-99D9167DE781}"/>
              </a:ext>
            </a:extLst>
          </p:cNvPr>
          <p:cNvSpPr/>
          <p:nvPr/>
        </p:nvSpPr>
        <p:spPr>
          <a:xfrm rot="20666087">
            <a:off x="9032510" y="4371390"/>
            <a:ext cx="1221457" cy="766394"/>
          </a:xfrm>
          <a:prstGeom prst="irregularSeal1">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Before</a:t>
            </a:r>
          </a:p>
        </p:txBody>
      </p:sp>
      <p:sp>
        <p:nvSpPr>
          <p:cNvPr id="16" name="Double Wave 15">
            <a:extLst>
              <a:ext uri="{FF2B5EF4-FFF2-40B4-BE49-F238E27FC236}">
                <a16:creationId xmlns:a16="http://schemas.microsoft.com/office/drawing/2014/main" id="{A4F27B3F-EEAA-45EB-8436-45A20CE3D7D8}"/>
              </a:ext>
            </a:extLst>
          </p:cNvPr>
          <p:cNvSpPr/>
          <p:nvPr/>
        </p:nvSpPr>
        <p:spPr>
          <a:xfrm rot="1204338">
            <a:off x="11441405" y="2174460"/>
            <a:ext cx="1000125" cy="742950"/>
          </a:xfrm>
          <a:prstGeom prst="doubleWav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workout is low, it must go</a:t>
            </a:r>
          </a:p>
        </p:txBody>
      </p:sp>
      <p:sp>
        <p:nvSpPr>
          <p:cNvPr id="17" name="Arrow: Down 16">
            <a:extLst>
              <a:ext uri="{FF2B5EF4-FFF2-40B4-BE49-F238E27FC236}">
                <a16:creationId xmlns:a16="http://schemas.microsoft.com/office/drawing/2014/main" id="{FF0016DA-A00E-4068-83B7-90D5023EF336}"/>
              </a:ext>
            </a:extLst>
          </p:cNvPr>
          <p:cNvSpPr/>
          <p:nvPr/>
        </p:nvSpPr>
        <p:spPr>
          <a:xfrm rot="2332088">
            <a:off x="5250263" y="3330263"/>
            <a:ext cx="1327811" cy="1272143"/>
          </a:xfrm>
          <a:prstGeom prst="downArrow">
            <a:avLst>
              <a:gd name="adj1" fmla="val 50000"/>
              <a:gd name="adj2" fmla="val 50000"/>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Mean calories burned is too low!</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E8CA56-1F5D-403C-95E9-8AF25A944E34}"/>
              </a:ext>
            </a:extLst>
          </p:cNvPr>
          <p:cNvSpPr/>
          <p:nvPr/>
        </p:nvSpPr>
        <p:spPr>
          <a:xfrm>
            <a:off x="3576576" y="115746"/>
            <a:ext cx="8615423" cy="831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latin typeface="Arial Narrow" panose="020B0606020202030204" pitchFamily="34" charset="0"/>
              </a:rPr>
              <a:t>Multiple Linear Regression</a:t>
            </a:r>
          </a:p>
        </p:txBody>
      </p:sp>
      <p:sp>
        <p:nvSpPr>
          <p:cNvPr id="87" name="Rectangle 86">
            <a:extLst>
              <a:ext uri="{FF2B5EF4-FFF2-40B4-BE49-F238E27FC236}">
                <a16:creationId xmlns:a16="http://schemas.microsoft.com/office/drawing/2014/main" id="{5ED748FD-C508-4BF5-9FDE-6FFD05AF838E}"/>
              </a:ext>
            </a:extLst>
          </p:cNvPr>
          <p:cNvSpPr/>
          <p:nvPr/>
        </p:nvSpPr>
        <p:spPr>
          <a:xfrm>
            <a:off x="3576577" y="6551271"/>
            <a:ext cx="1331089"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D08344-169A-4122-B5FC-2828F9C3E3AE}"/>
              </a:ext>
            </a:extLst>
          </p:cNvPr>
          <p:cNvSpPr/>
          <p:nvPr/>
        </p:nvSpPr>
        <p:spPr>
          <a:xfrm>
            <a:off x="3576577" y="6551271"/>
            <a:ext cx="1203767"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905B63F-F969-494B-A4C0-6EE4E9544B56}"/>
              </a:ext>
            </a:extLst>
          </p:cNvPr>
          <p:cNvSpPr/>
          <p:nvPr/>
        </p:nvSpPr>
        <p:spPr>
          <a:xfrm>
            <a:off x="138896" y="115747"/>
            <a:ext cx="3264060" cy="831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haroni" panose="020B0604020202020204" pitchFamily="2" charset="-79"/>
                <a:cs typeface="Aharoni" panose="020B0604020202020204" pitchFamily="2" charset="-79"/>
              </a:rPr>
              <a:t>Analyze</a:t>
            </a:r>
          </a:p>
        </p:txBody>
      </p:sp>
      <p:sp>
        <p:nvSpPr>
          <p:cNvPr id="2" name="Rectangle 1">
            <a:extLst>
              <a:ext uri="{FF2B5EF4-FFF2-40B4-BE49-F238E27FC236}">
                <a16:creationId xmlns:a16="http://schemas.microsoft.com/office/drawing/2014/main" id="{E965B3A0-E324-4B6A-ADA0-9E546DBDCB87}"/>
              </a:ext>
            </a:extLst>
          </p:cNvPr>
          <p:cNvSpPr/>
          <p:nvPr/>
        </p:nvSpPr>
        <p:spPr>
          <a:xfrm>
            <a:off x="0" y="4873841"/>
            <a:ext cx="12192000" cy="1984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rPr>
              <a:t>I first ran the regression with weight as my y-variable. </a:t>
            </a:r>
          </a:p>
          <a:p>
            <a:pPr marL="285750" indent="-285750">
              <a:buFont typeface="Arial" panose="020B0604020202020204" pitchFamily="34" charset="0"/>
              <a:buChar char="•"/>
            </a:pPr>
            <a:r>
              <a:rPr lang="en-US" dirty="0">
                <a:solidFill>
                  <a:schemeClr val="tx1"/>
                </a:solidFill>
              </a:rPr>
              <a:t>After thinking about it, I thought it would make more sense to run the regression based on the % change in weight from the prior day based on the input values for that day. </a:t>
            </a:r>
          </a:p>
          <a:p>
            <a:pPr marL="742950" lvl="1" indent="-285750">
              <a:buFont typeface="Arial" panose="020B0604020202020204" pitchFamily="34" charset="0"/>
              <a:buChar char="•"/>
            </a:pPr>
            <a:r>
              <a:rPr lang="en-US" dirty="0">
                <a:solidFill>
                  <a:schemeClr val="tx1"/>
                </a:solidFill>
              </a:rPr>
              <a:t>This resulted in an ANOVA p-value that is very favorable. </a:t>
            </a:r>
          </a:p>
          <a:p>
            <a:pPr marL="285750" indent="-285750">
              <a:buFont typeface="Arial" panose="020B0604020202020204" pitchFamily="34" charset="0"/>
              <a:buChar char="•"/>
            </a:pPr>
            <a:r>
              <a:rPr lang="en-US" dirty="0">
                <a:solidFill>
                  <a:schemeClr val="tx1"/>
                </a:solidFill>
              </a:rPr>
              <a:t>Although, I did not really see any p-values that were significant from the Multiple Linear Regression Analysis. </a:t>
            </a:r>
          </a:p>
          <a:p>
            <a:pPr marL="742950" lvl="1" indent="-285750">
              <a:buFont typeface="Arial" panose="020B0604020202020204" pitchFamily="34" charset="0"/>
              <a:buChar char="•"/>
            </a:pPr>
            <a:r>
              <a:rPr lang="en-US" dirty="0">
                <a:solidFill>
                  <a:schemeClr val="tx1"/>
                </a:solidFill>
              </a:rPr>
              <a:t>Intensity seemed to be the best predicter with p-values between 0.05 - 0.15. </a:t>
            </a:r>
          </a:p>
        </p:txBody>
      </p:sp>
      <p:pic>
        <p:nvPicPr>
          <p:cNvPr id="3" name="Picture 2">
            <a:extLst>
              <a:ext uri="{FF2B5EF4-FFF2-40B4-BE49-F238E27FC236}">
                <a16:creationId xmlns:a16="http://schemas.microsoft.com/office/drawing/2014/main" id="{BB9D539B-4C23-4A7C-819A-9AF505241A3B}"/>
              </a:ext>
            </a:extLst>
          </p:cNvPr>
          <p:cNvPicPr>
            <a:picLocks noChangeAspect="1"/>
          </p:cNvPicPr>
          <p:nvPr/>
        </p:nvPicPr>
        <p:blipFill>
          <a:blip r:embed="rId2"/>
          <a:stretch>
            <a:fillRect/>
          </a:stretch>
        </p:blipFill>
        <p:spPr>
          <a:xfrm>
            <a:off x="138896" y="1347515"/>
            <a:ext cx="5075614" cy="2989354"/>
          </a:xfrm>
          <a:prstGeom prst="rect">
            <a:avLst/>
          </a:prstGeom>
        </p:spPr>
      </p:pic>
      <p:sp>
        <p:nvSpPr>
          <p:cNvPr id="6" name="Rectangle 5">
            <a:extLst>
              <a:ext uri="{FF2B5EF4-FFF2-40B4-BE49-F238E27FC236}">
                <a16:creationId xmlns:a16="http://schemas.microsoft.com/office/drawing/2014/main" id="{60622647-1896-48A7-A245-C8DD4FFD8D51}"/>
              </a:ext>
            </a:extLst>
          </p:cNvPr>
          <p:cNvSpPr/>
          <p:nvPr/>
        </p:nvSpPr>
        <p:spPr>
          <a:xfrm>
            <a:off x="69448" y="1027611"/>
            <a:ext cx="12053103" cy="3199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Weight						             Weight Change by Day</a:t>
            </a:r>
          </a:p>
        </p:txBody>
      </p:sp>
      <p:pic>
        <p:nvPicPr>
          <p:cNvPr id="7" name="Picture 6">
            <a:extLst>
              <a:ext uri="{FF2B5EF4-FFF2-40B4-BE49-F238E27FC236}">
                <a16:creationId xmlns:a16="http://schemas.microsoft.com/office/drawing/2014/main" id="{1F6335A1-108A-4D64-8D99-E05275E42B21}"/>
              </a:ext>
            </a:extLst>
          </p:cNvPr>
          <p:cNvPicPr>
            <a:picLocks noChangeAspect="1"/>
          </p:cNvPicPr>
          <p:nvPr/>
        </p:nvPicPr>
        <p:blipFill>
          <a:blip r:embed="rId3"/>
          <a:stretch>
            <a:fillRect/>
          </a:stretch>
        </p:blipFill>
        <p:spPr>
          <a:xfrm>
            <a:off x="6392089" y="1347514"/>
            <a:ext cx="5075614" cy="2973187"/>
          </a:xfrm>
          <a:prstGeom prst="rect">
            <a:avLst/>
          </a:prstGeom>
        </p:spPr>
      </p:pic>
    </p:spTree>
    <p:extLst>
      <p:ext uri="{BB962C8B-B14F-4D97-AF65-F5344CB8AC3E}">
        <p14:creationId xmlns:p14="http://schemas.microsoft.com/office/powerpoint/2010/main" val="263122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E8CA56-1F5D-403C-95E9-8AF25A944E34}"/>
              </a:ext>
            </a:extLst>
          </p:cNvPr>
          <p:cNvSpPr/>
          <p:nvPr/>
        </p:nvSpPr>
        <p:spPr>
          <a:xfrm>
            <a:off x="3576576" y="115746"/>
            <a:ext cx="8615423" cy="831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latin typeface="Arial Narrow" panose="020B0606020202030204" pitchFamily="34" charset="0"/>
              </a:rPr>
              <a:t>Process Map (Post-Improvement)</a:t>
            </a:r>
          </a:p>
        </p:txBody>
      </p:sp>
      <p:sp>
        <p:nvSpPr>
          <p:cNvPr id="87" name="Rectangle 86">
            <a:extLst>
              <a:ext uri="{FF2B5EF4-FFF2-40B4-BE49-F238E27FC236}">
                <a16:creationId xmlns:a16="http://schemas.microsoft.com/office/drawing/2014/main" id="{5ED748FD-C508-4BF5-9FDE-6FFD05AF838E}"/>
              </a:ext>
            </a:extLst>
          </p:cNvPr>
          <p:cNvSpPr/>
          <p:nvPr/>
        </p:nvSpPr>
        <p:spPr>
          <a:xfrm>
            <a:off x="3576577" y="6551271"/>
            <a:ext cx="1331089"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D08344-169A-4122-B5FC-2828F9C3E3AE}"/>
              </a:ext>
            </a:extLst>
          </p:cNvPr>
          <p:cNvSpPr/>
          <p:nvPr/>
        </p:nvSpPr>
        <p:spPr>
          <a:xfrm>
            <a:off x="3576577" y="6551271"/>
            <a:ext cx="1203767"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905B63F-F969-494B-A4C0-6EE4E9544B56}"/>
              </a:ext>
            </a:extLst>
          </p:cNvPr>
          <p:cNvSpPr/>
          <p:nvPr/>
        </p:nvSpPr>
        <p:spPr>
          <a:xfrm>
            <a:off x="138896" y="115747"/>
            <a:ext cx="3264060" cy="831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haroni" panose="020B0604020202020204" pitchFamily="2" charset="-79"/>
                <a:cs typeface="Aharoni" panose="020B0604020202020204" pitchFamily="2" charset="-79"/>
              </a:rPr>
              <a:t>Improve</a:t>
            </a:r>
          </a:p>
        </p:txBody>
      </p:sp>
      <p:pic>
        <p:nvPicPr>
          <p:cNvPr id="2" name="Picture 1">
            <a:extLst>
              <a:ext uri="{FF2B5EF4-FFF2-40B4-BE49-F238E27FC236}">
                <a16:creationId xmlns:a16="http://schemas.microsoft.com/office/drawing/2014/main" id="{CCFA1331-AC1E-4496-9771-40B21902717F}"/>
              </a:ext>
            </a:extLst>
          </p:cNvPr>
          <p:cNvPicPr>
            <a:picLocks noChangeAspect="1"/>
          </p:cNvPicPr>
          <p:nvPr/>
        </p:nvPicPr>
        <p:blipFill>
          <a:blip r:embed="rId2"/>
          <a:stretch>
            <a:fillRect/>
          </a:stretch>
        </p:blipFill>
        <p:spPr>
          <a:xfrm>
            <a:off x="5756366" y="1125942"/>
            <a:ext cx="5655454" cy="5810435"/>
          </a:xfrm>
          <a:prstGeom prst="rect">
            <a:avLst/>
          </a:prstGeom>
        </p:spPr>
      </p:pic>
      <p:sp>
        <p:nvSpPr>
          <p:cNvPr id="5" name="Rectangle 4">
            <a:extLst>
              <a:ext uri="{FF2B5EF4-FFF2-40B4-BE49-F238E27FC236}">
                <a16:creationId xmlns:a16="http://schemas.microsoft.com/office/drawing/2014/main" id="{004D858D-447C-47E3-8C9A-918FA05D75AC}"/>
              </a:ext>
            </a:extLst>
          </p:cNvPr>
          <p:cNvSpPr/>
          <p:nvPr/>
        </p:nvSpPr>
        <p:spPr>
          <a:xfrm>
            <a:off x="138896" y="3178629"/>
            <a:ext cx="5460715" cy="17852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rPr>
              <a:t>The improvement I made was to cut down on TV and relax time to make sure I was able to get a Medium/Hard workout in per day. </a:t>
            </a:r>
          </a:p>
          <a:p>
            <a:pPr marL="285750" indent="-285750">
              <a:buFont typeface="Arial" panose="020B0604020202020204" pitchFamily="34" charset="0"/>
              <a:buChar char="•"/>
            </a:pPr>
            <a:r>
              <a:rPr lang="en-US" dirty="0">
                <a:solidFill>
                  <a:schemeClr val="tx1"/>
                </a:solidFill>
              </a:rPr>
              <a:t>The evidence shows this has made a drastic difference in the amount of weight I lose each day. </a:t>
            </a:r>
          </a:p>
          <a:p>
            <a:endParaRPr lang="en-US" dirty="0">
              <a:solidFill>
                <a:schemeClr val="tx1"/>
              </a:solidFill>
            </a:endParaRPr>
          </a:p>
        </p:txBody>
      </p:sp>
    </p:spTree>
    <p:extLst>
      <p:ext uri="{BB962C8B-B14F-4D97-AF65-F5344CB8AC3E}">
        <p14:creationId xmlns:p14="http://schemas.microsoft.com/office/powerpoint/2010/main" val="207811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E8CA56-1F5D-403C-95E9-8AF25A944E34}"/>
              </a:ext>
            </a:extLst>
          </p:cNvPr>
          <p:cNvSpPr/>
          <p:nvPr/>
        </p:nvSpPr>
        <p:spPr>
          <a:xfrm>
            <a:off x="3576576" y="115746"/>
            <a:ext cx="8615423" cy="831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lumMod val="65000"/>
                  </a:schemeClr>
                </a:solidFill>
                <a:latin typeface="Arial Narrow" panose="020B0606020202030204" pitchFamily="34" charset="0"/>
              </a:rPr>
              <a:t>Sigma Quality Level (Post-Improvement)</a:t>
            </a:r>
          </a:p>
        </p:txBody>
      </p:sp>
      <p:sp>
        <p:nvSpPr>
          <p:cNvPr id="87" name="Rectangle 86">
            <a:extLst>
              <a:ext uri="{FF2B5EF4-FFF2-40B4-BE49-F238E27FC236}">
                <a16:creationId xmlns:a16="http://schemas.microsoft.com/office/drawing/2014/main" id="{5ED748FD-C508-4BF5-9FDE-6FFD05AF838E}"/>
              </a:ext>
            </a:extLst>
          </p:cNvPr>
          <p:cNvSpPr/>
          <p:nvPr/>
        </p:nvSpPr>
        <p:spPr>
          <a:xfrm>
            <a:off x="3576577" y="6551271"/>
            <a:ext cx="1331089"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D08344-169A-4122-B5FC-2828F9C3E3AE}"/>
              </a:ext>
            </a:extLst>
          </p:cNvPr>
          <p:cNvSpPr/>
          <p:nvPr/>
        </p:nvSpPr>
        <p:spPr>
          <a:xfrm>
            <a:off x="3576577" y="6551271"/>
            <a:ext cx="1203767"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905B63F-F969-494B-A4C0-6EE4E9544B56}"/>
              </a:ext>
            </a:extLst>
          </p:cNvPr>
          <p:cNvSpPr/>
          <p:nvPr/>
        </p:nvSpPr>
        <p:spPr>
          <a:xfrm>
            <a:off x="138896" y="115747"/>
            <a:ext cx="3264060" cy="831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haroni" panose="020B0604020202020204" pitchFamily="2" charset="-79"/>
                <a:cs typeface="Aharoni" panose="020B0604020202020204" pitchFamily="2" charset="-79"/>
              </a:rPr>
              <a:t>Improve</a:t>
            </a:r>
          </a:p>
        </p:txBody>
      </p:sp>
      <p:sp>
        <p:nvSpPr>
          <p:cNvPr id="2" name="Rectangle 1">
            <a:extLst>
              <a:ext uri="{FF2B5EF4-FFF2-40B4-BE49-F238E27FC236}">
                <a16:creationId xmlns:a16="http://schemas.microsoft.com/office/drawing/2014/main" id="{E8FE0980-576F-46C6-8148-DDEA5C30649C}"/>
              </a:ext>
            </a:extLst>
          </p:cNvPr>
          <p:cNvSpPr/>
          <p:nvPr/>
        </p:nvSpPr>
        <p:spPr>
          <a:xfrm>
            <a:off x="0" y="4598126"/>
            <a:ext cx="12192000" cy="2259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rPr>
              <a:t>A defect is defined as:</a:t>
            </a:r>
          </a:p>
          <a:p>
            <a:pPr marL="742950" lvl="1" indent="-285750">
              <a:buFont typeface="Arial" panose="020B0604020202020204" pitchFamily="34" charset="0"/>
              <a:buChar char="•"/>
            </a:pPr>
            <a:r>
              <a:rPr lang="en-US" dirty="0">
                <a:solidFill>
                  <a:schemeClr val="tx1"/>
                </a:solidFill>
              </a:rPr>
              <a:t>Not burning 600 or more calories per day. </a:t>
            </a:r>
          </a:p>
          <a:p>
            <a:pPr marL="742950" lvl="1" indent="-285750">
              <a:buFont typeface="Arial" panose="020B0604020202020204" pitchFamily="34" charset="0"/>
              <a:buChar char="•"/>
            </a:pPr>
            <a:r>
              <a:rPr lang="en-US" dirty="0">
                <a:solidFill>
                  <a:schemeClr val="tx1"/>
                </a:solidFill>
              </a:rPr>
              <a:t>For the SQL calculation, this will be the only defect opportunity. </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I’ve calculated the improved process DPMO at a value of 142,857.14, which equates to a Sigma Level of between 2 and 2.625.</a:t>
            </a:r>
          </a:p>
          <a:p>
            <a:pPr marL="285750" indent="-285750">
              <a:buFont typeface="Arial" panose="020B0604020202020204" pitchFamily="34" charset="0"/>
              <a:buChar char="•"/>
            </a:pPr>
            <a:r>
              <a:rPr lang="en-US" dirty="0">
                <a:solidFill>
                  <a:schemeClr val="tx1"/>
                </a:solidFill>
              </a:rPr>
              <a:t>This is a much better improvement from the original Sigma Level of around 1. </a:t>
            </a:r>
          </a:p>
        </p:txBody>
      </p:sp>
      <p:pic>
        <p:nvPicPr>
          <p:cNvPr id="8" name="Picture 7">
            <a:extLst>
              <a:ext uri="{FF2B5EF4-FFF2-40B4-BE49-F238E27FC236}">
                <a16:creationId xmlns:a16="http://schemas.microsoft.com/office/drawing/2014/main" id="{2E729C02-3AF7-4B8F-90C9-B679A80F260D}"/>
              </a:ext>
            </a:extLst>
          </p:cNvPr>
          <p:cNvPicPr>
            <a:picLocks noChangeAspect="1"/>
          </p:cNvPicPr>
          <p:nvPr/>
        </p:nvPicPr>
        <p:blipFill>
          <a:blip r:embed="rId2"/>
          <a:stretch>
            <a:fillRect/>
          </a:stretch>
        </p:blipFill>
        <p:spPr>
          <a:xfrm>
            <a:off x="3168974" y="1358538"/>
            <a:ext cx="5095460" cy="2511019"/>
          </a:xfrm>
          <a:prstGeom prst="rect">
            <a:avLst/>
          </a:prstGeom>
        </p:spPr>
      </p:pic>
    </p:spTree>
    <p:extLst>
      <p:ext uri="{BB962C8B-B14F-4D97-AF65-F5344CB8AC3E}">
        <p14:creationId xmlns:p14="http://schemas.microsoft.com/office/powerpoint/2010/main" val="3735624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E8CA56-1F5D-403C-95E9-8AF25A944E34}"/>
              </a:ext>
            </a:extLst>
          </p:cNvPr>
          <p:cNvSpPr/>
          <p:nvPr/>
        </p:nvSpPr>
        <p:spPr>
          <a:xfrm>
            <a:off x="3576576" y="115746"/>
            <a:ext cx="8615423" cy="831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lumMod val="65000"/>
                  </a:schemeClr>
                </a:solidFill>
                <a:latin typeface="Arial Narrow" panose="020B0606020202030204" pitchFamily="34" charset="0"/>
              </a:rPr>
              <a:t>Visualizations of Data (Post-Improvement)</a:t>
            </a:r>
          </a:p>
        </p:txBody>
      </p:sp>
      <p:sp>
        <p:nvSpPr>
          <p:cNvPr id="87" name="Rectangle 86">
            <a:extLst>
              <a:ext uri="{FF2B5EF4-FFF2-40B4-BE49-F238E27FC236}">
                <a16:creationId xmlns:a16="http://schemas.microsoft.com/office/drawing/2014/main" id="{5ED748FD-C508-4BF5-9FDE-6FFD05AF838E}"/>
              </a:ext>
            </a:extLst>
          </p:cNvPr>
          <p:cNvSpPr/>
          <p:nvPr/>
        </p:nvSpPr>
        <p:spPr>
          <a:xfrm>
            <a:off x="3576577" y="6551271"/>
            <a:ext cx="1331089"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D08344-169A-4122-B5FC-2828F9C3E3AE}"/>
              </a:ext>
            </a:extLst>
          </p:cNvPr>
          <p:cNvSpPr/>
          <p:nvPr/>
        </p:nvSpPr>
        <p:spPr>
          <a:xfrm>
            <a:off x="3576577" y="6551271"/>
            <a:ext cx="1203767"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905B63F-F969-494B-A4C0-6EE4E9544B56}"/>
              </a:ext>
            </a:extLst>
          </p:cNvPr>
          <p:cNvSpPr/>
          <p:nvPr/>
        </p:nvSpPr>
        <p:spPr>
          <a:xfrm>
            <a:off x="138896" y="115747"/>
            <a:ext cx="3264060" cy="831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haroni" panose="020B0604020202020204" pitchFamily="2" charset="-79"/>
                <a:cs typeface="Aharoni" panose="020B0604020202020204" pitchFamily="2" charset="-79"/>
              </a:rPr>
              <a:t>Improve</a:t>
            </a:r>
          </a:p>
        </p:txBody>
      </p:sp>
      <p:sp>
        <p:nvSpPr>
          <p:cNvPr id="3" name="Rectangle 2">
            <a:extLst>
              <a:ext uri="{FF2B5EF4-FFF2-40B4-BE49-F238E27FC236}">
                <a16:creationId xmlns:a16="http://schemas.microsoft.com/office/drawing/2014/main" id="{6BDFF298-B89E-4B1D-A94F-1CB525BD45B7}"/>
              </a:ext>
            </a:extLst>
          </p:cNvPr>
          <p:cNvSpPr/>
          <p:nvPr/>
        </p:nvSpPr>
        <p:spPr>
          <a:xfrm>
            <a:off x="138896" y="1100831"/>
            <a:ext cx="5791387" cy="57571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graphicFrame>
        <p:nvGraphicFramePr>
          <p:cNvPr id="8" name="Chart 7">
            <a:extLst>
              <a:ext uri="{FF2B5EF4-FFF2-40B4-BE49-F238E27FC236}">
                <a16:creationId xmlns:a16="http://schemas.microsoft.com/office/drawing/2014/main" id="{089154B6-EBAA-4EF3-BCCD-6C37D8C7904F}"/>
              </a:ext>
            </a:extLst>
          </p:cNvPr>
          <p:cNvGraphicFramePr>
            <a:graphicFrameLocks/>
          </p:cNvGraphicFramePr>
          <p:nvPr>
            <p:extLst>
              <p:ext uri="{D42A27DB-BD31-4B8C-83A1-F6EECF244321}">
                <p14:modId xmlns:p14="http://schemas.microsoft.com/office/powerpoint/2010/main" val="2531379800"/>
              </p:ext>
            </p:extLst>
          </p:nvPr>
        </p:nvGraphicFramePr>
        <p:xfrm>
          <a:off x="649301" y="1396317"/>
          <a:ext cx="4536141" cy="26894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2D92BA81-A7AD-4AB6-85B5-056FB6EA7CE1}"/>
              </a:ext>
            </a:extLst>
          </p:cNvPr>
          <p:cNvGraphicFramePr>
            <a:graphicFrameLocks/>
          </p:cNvGraphicFramePr>
          <p:nvPr>
            <p:extLst>
              <p:ext uri="{D42A27DB-BD31-4B8C-83A1-F6EECF244321}">
                <p14:modId xmlns:p14="http://schemas.microsoft.com/office/powerpoint/2010/main" val="2168250987"/>
              </p:ext>
            </p:extLst>
          </p:nvPr>
        </p:nvGraphicFramePr>
        <p:xfrm>
          <a:off x="6197949" y="1396317"/>
          <a:ext cx="5265084" cy="26894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07D794BF-1BB1-42A9-BC52-8A9A191BDA37}"/>
              </a:ext>
            </a:extLst>
          </p:cNvPr>
          <p:cNvGraphicFramePr>
            <a:graphicFrameLocks/>
          </p:cNvGraphicFramePr>
          <p:nvPr>
            <p:extLst>
              <p:ext uri="{D42A27DB-BD31-4B8C-83A1-F6EECF244321}">
                <p14:modId xmlns:p14="http://schemas.microsoft.com/office/powerpoint/2010/main" val="172439142"/>
              </p:ext>
            </p:extLst>
          </p:nvPr>
        </p:nvGraphicFramePr>
        <p:xfrm>
          <a:off x="649301" y="4085729"/>
          <a:ext cx="4878088" cy="268941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C9CBDFB9-21F6-4895-9EC2-00AC66ADA1D3}"/>
              </a:ext>
            </a:extLst>
          </p:cNvPr>
          <p:cNvSpPr/>
          <p:nvPr/>
        </p:nvSpPr>
        <p:spPr>
          <a:xfrm>
            <a:off x="5930283" y="3979415"/>
            <a:ext cx="6261717" cy="28785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rPr>
              <a:t>The post-improvement changes have shown </a:t>
            </a:r>
            <a:r>
              <a:rPr lang="en-US" dirty="0" err="1">
                <a:solidFill>
                  <a:schemeClr val="tx1"/>
                </a:solidFill>
              </a:rPr>
              <a:t>sunstantial</a:t>
            </a:r>
            <a:r>
              <a:rPr lang="en-US" dirty="0">
                <a:solidFill>
                  <a:schemeClr val="tx1"/>
                </a:solidFill>
              </a:rPr>
              <a:t> results in weight loss.</a:t>
            </a:r>
          </a:p>
          <a:p>
            <a:pPr marL="285750" indent="-285750">
              <a:buFont typeface="Arial" panose="020B0604020202020204" pitchFamily="34" charset="0"/>
              <a:buChar char="•"/>
            </a:pPr>
            <a:r>
              <a:rPr lang="en-US" dirty="0">
                <a:solidFill>
                  <a:schemeClr val="tx1"/>
                </a:solidFill>
              </a:rPr>
              <a:t>Making sure my workout is either a Medium or High activity has been key to weight loss shown by the chart above. </a:t>
            </a:r>
          </a:p>
          <a:p>
            <a:pPr marL="285750" indent="-285750">
              <a:buFont typeface="Arial" panose="020B0604020202020204" pitchFamily="34" charset="0"/>
              <a:buChar char="•"/>
            </a:pPr>
            <a:r>
              <a:rPr lang="en-US" dirty="0">
                <a:solidFill>
                  <a:schemeClr val="tx1"/>
                </a:solidFill>
              </a:rPr>
              <a:t>High intensity workouts have resulted in more total steps even though they are less frequent on daily basis compared to Medium workouts. </a:t>
            </a:r>
          </a:p>
        </p:txBody>
      </p:sp>
    </p:spTree>
    <p:extLst>
      <p:ext uri="{BB962C8B-B14F-4D97-AF65-F5344CB8AC3E}">
        <p14:creationId xmlns:p14="http://schemas.microsoft.com/office/powerpoint/2010/main" val="5153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E8CA56-1F5D-403C-95E9-8AF25A944E34}"/>
              </a:ext>
            </a:extLst>
          </p:cNvPr>
          <p:cNvSpPr/>
          <p:nvPr/>
        </p:nvSpPr>
        <p:spPr>
          <a:xfrm>
            <a:off x="3576576" y="115746"/>
            <a:ext cx="8615423" cy="831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00" b="1" dirty="0">
                <a:solidFill>
                  <a:schemeClr val="bg1">
                    <a:lumMod val="65000"/>
                  </a:schemeClr>
                </a:solidFill>
                <a:latin typeface="Arial Narrow" panose="020B0606020202030204" pitchFamily="34" charset="0"/>
              </a:rPr>
              <a:t>What I’ve Learned</a:t>
            </a:r>
          </a:p>
        </p:txBody>
      </p:sp>
      <p:sp>
        <p:nvSpPr>
          <p:cNvPr id="87" name="Rectangle 86">
            <a:extLst>
              <a:ext uri="{FF2B5EF4-FFF2-40B4-BE49-F238E27FC236}">
                <a16:creationId xmlns:a16="http://schemas.microsoft.com/office/drawing/2014/main" id="{5ED748FD-C508-4BF5-9FDE-6FFD05AF838E}"/>
              </a:ext>
            </a:extLst>
          </p:cNvPr>
          <p:cNvSpPr/>
          <p:nvPr/>
        </p:nvSpPr>
        <p:spPr>
          <a:xfrm>
            <a:off x="3576577" y="6551271"/>
            <a:ext cx="1331089"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D08344-169A-4122-B5FC-2828F9C3E3AE}"/>
              </a:ext>
            </a:extLst>
          </p:cNvPr>
          <p:cNvSpPr/>
          <p:nvPr/>
        </p:nvSpPr>
        <p:spPr>
          <a:xfrm>
            <a:off x="3576577" y="6551271"/>
            <a:ext cx="1203767"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905B63F-F969-494B-A4C0-6EE4E9544B56}"/>
              </a:ext>
            </a:extLst>
          </p:cNvPr>
          <p:cNvSpPr/>
          <p:nvPr/>
        </p:nvSpPr>
        <p:spPr>
          <a:xfrm>
            <a:off x="138896" y="115747"/>
            <a:ext cx="3264060" cy="831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haroni" panose="020B0604020202020204" pitchFamily="2" charset="-79"/>
                <a:cs typeface="Aharoni" panose="020B0604020202020204" pitchFamily="2" charset="-79"/>
              </a:rPr>
              <a:t>Improve</a:t>
            </a:r>
          </a:p>
        </p:txBody>
      </p:sp>
      <p:sp>
        <p:nvSpPr>
          <p:cNvPr id="2" name="Rectangle 1">
            <a:extLst>
              <a:ext uri="{FF2B5EF4-FFF2-40B4-BE49-F238E27FC236}">
                <a16:creationId xmlns:a16="http://schemas.microsoft.com/office/drawing/2014/main" id="{DE0BB44F-12CE-442D-8C71-51F4753A9EB4}"/>
              </a:ext>
            </a:extLst>
          </p:cNvPr>
          <p:cNvSpPr/>
          <p:nvPr/>
        </p:nvSpPr>
        <p:spPr>
          <a:xfrm>
            <a:off x="60960" y="2029096"/>
            <a:ext cx="12131039" cy="48289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rPr>
              <a:t>A good number of my variables were not statistically significant outside of Intensity of workout.</a:t>
            </a:r>
          </a:p>
          <a:p>
            <a:pPr marL="742950" lvl="1" indent="-285750">
              <a:buFont typeface="Arial" panose="020B0604020202020204" pitchFamily="34" charset="0"/>
              <a:buChar char="•"/>
            </a:pPr>
            <a:r>
              <a:rPr lang="en-US" dirty="0">
                <a:solidFill>
                  <a:schemeClr val="tx1"/>
                </a:solidFill>
              </a:rPr>
              <a:t>My SQL improved drastically from just eliminating Low Intensity workouts and focusing only on Medium and High Intensity workouts. </a:t>
            </a:r>
          </a:p>
          <a:p>
            <a:pPr marL="285750" indent="-285750">
              <a:buFont typeface="Arial" panose="020B0604020202020204" pitchFamily="34" charset="0"/>
              <a:buChar char="•"/>
            </a:pPr>
            <a:r>
              <a:rPr lang="en-US" dirty="0">
                <a:solidFill>
                  <a:schemeClr val="tx1"/>
                </a:solidFill>
              </a:rPr>
              <a:t>It doesn’t really matter if it’s a Medium or High workout I participate in daily, as long as it’s not a Low Intensity workout. </a:t>
            </a:r>
          </a:p>
          <a:p>
            <a:pPr marL="285750" indent="-285750">
              <a:buFont typeface="Arial" panose="020B0604020202020204" pitchFamily="34" charset="0"/>
              <a:buChar char="•"/>
            </a:pPr>
            <a:r>
              <a:rPr lang="en-US" dirty="0">
                <a:solidFill>
                  <a:schemeClr val="tx1"/>
                </a:solidFill>
              </a:rPr>
              <a:t>Length of workout doesn’t necessarily have any impact on weight loss. </a:t>
            </a:r>
          </a:p>
          <a:p>
            <a:pPr marL="285750" indent="-285750">
              <a:buFont typeface="Arial" panose="020B0604020202020204" pitchFamily="34" charset="0"/>
              <a:buChar char="•"/>
            </a:pPr>
            <a:r>
              <a:rPr lang="en-US" dirty="0">
                <a:solidFill>
                  <a:schemeClr val="tx1"/>
                </a:solidFill>
              </a:rPr>
              <a:t>Cutting out unnecessary activities, such as TV, can drastically increase my weight loss. </a:t>
            </a:r>
          </a:p>
          <a:p>
            <a:pPr marL="285750" indent="-285750">
              <a:buFont typeface="Arial" panose="020B0604020202020204" pitchFamily="34" charset="0"/>
              <a:buChar char="•"/>
            </a:pPr>
            <a:endParaRPr lang="en-US" dirty="0">
              <a:solidFill>
                <a:schemeClr val="tx1"/>
              </a:solidFill>
            </a:endParaRPr>
          </a:p>
        </p:txBody>
      </p:sp>
      <p:pic>
        <p:nvPicPr>
          <p:cNvPr id="8194" name="Picture 2" descr="See the source image">
            <a:extLst>
              <a:ext uri="{FF2B5EF4-FFF2-40B4-BE49-F238E27FC236}">
                <a16:creationId xmlns:a16="http://schemas.microsoft.com/office/drawing/2014/main" id="{C34A6C5A-4BBB-4685-B1CB-695946EA3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576" y="3703778"/>
            <a:ext cx="451485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908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E8CA56-1F5D-403C-95E9-8AF25A944E34}"/>
              </a:ext>
            </a:extLst>
          </p:cNvPr>
          <p:cNvSpPr/>
          <p:nvPr/>
        </p:nvSpPr>
        <p:spPr>
          <a:xfrm>
            <a:off x="3576576" y="115746"/>
            <a:ext cx="8615423" cy="831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00" b="1" dirty="0">
                <a:solidFill>
                  <a:schemeClr val="bg1">
                    <a:lumMod val="65000"/>
                  </a:schemeClr>
                </a:solidFill>
                <a:latin typeface="Arial Narrow" panose="020B0606020202030204" pitchFamily="34" charset="0"/>
              </a:rPr>
              <a:t>Next Steps</a:t>
            </a:r>
          </a:p>
        </p:txBody>
      </p:sp>
      <p:sp>
        <p:nvSpPr>
          <p:cNvPr id="87" name="Rectangle 86">
            <a:extLst>
              <a:ext uri="{FF2B5EF4-FFF2-40B4-BE49-F238E27FC236}">
                <a16:creationId xmlns:a16="http://schemas.microsoft.com/office/drawing/2014/main" id="{5ED748FD-C508-4BF5-9FDE-6FFD05AF838E}"/>
              </a:ext>
            </a:extLst>
          </p:cNvPr>
          <p:cNvSpPr/>
          <p:nvPr/>
        </p:nvSpPr>
        <p:spPr>
          <a:xfrm>
            <a:off x="3576577" y="6551271"/>
            <a:ext cx="1331089"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D08344-169A-4122-B5FC-2828F9C3E3AE}"/>
              </a:ext>
            </a:extLst>
          </p:cNvPr>
          <p:cNvSpPr/>
          <p:nvPr/>
        </p:nvSpPr>
        <p:spPr>
          <a:xfrm>
            <a:off x="3576577" y="6551271"/>
            <a:ext cx="1203767"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905B63F-F969-494B-A4C0-6EE4E9544B56}"/>
              </a:ext>
            </a:extLst>
          </p:cNvPr>
          <p:cNvSpPr/>
          <p:nvPr/>
        </p:nvSpPr>
        <p:spPr>
          <a:xfrm>
            <a:off x="138896" y="115747"/>
            <a:ext cx="3264060" cy="831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haroni" panose="020B0604020202020204" pitchFamily="2" charset="-79"/>
                <a:cs typeface="Aharoni" panose="020B0604020202020204" pitchFamily="2" charset="-79"/>
              </a:rPr>
              <a:t>Control</a:t>
            </a:r>
          </a:p>
        </p:txBody>
      </p:sp>
      <p:sp>
        <p:nvSpPr>
          <p:cNvPr id="2" name="Rectangle 1">
            <a:extLst>
              <a:ext uri="{FF2B5EF4-FFF2-40B4-BE49-F238E27FC236}">
                <a16:creationId xmlns:a16="http://schemas.microsoft.com/office/drawing/2014/main" id="{7E37A5B8-11BF-48D2-8DD3-46944000AB0D}"/>
              </a:ext>
            </a:extLst>
          </p:cNvPr>
          <p:cNvSpPr/>
          <p:nvPr/>
        </p:nvSpPr>
        <p:spPr>
          <a:xfrm>
            <a:off x="0" y="1193074"/>
            <a:ext cx="12191999" cy="56649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rPr>
              <a:t>Next steps:</a:t>
            </a:r>
          </a:p>
          <a:p>
            <a:pPr marL="742950" lvl="1" indent="-285750">
              <a:buFont typeface="Arial" panose="020B0604020202020204" pitchFamily="34" charset="0"/>
              <a:buChar char="•"/>
            </a:pPr>
            <a:r>
              <a:rPr lang="en-US" dirty="0">
                <a:solidFill>
                  <a:schemeClr val="tx1"/>
                </a:solidFill>
              </a:rPr>
              <a:t>Continue tracking weight daily and to determine if the changes made are having an affect on the target problem I am attempting to solve. </a:t>
            </a:r>
          </a:p>
          <a:p>
            <a:pPr marL="742950" lvl="1" indent="-285750">
              <a:buFont typeface="Arial" panose="020B0604020202020204" pitchFamily="34" charset="0"/>
              <a:buChar char="•"/>
            </a:pPr>
            <a:r>
              <a:rPr lang="en-US" dirty="0">
                <a:solidFill>
                  <a:schemeClr val="tx1"/>
                </a:solidFill>
              </a:rPr>
              <a:t>Make sure a Medium or High Intensity/Activity is performed each day. </a:t>
            </a:r>
          </a:p>
          <a:p>
            <a:pPr marL="742950" lvl="1" indent="-285750">
              <a:buFont typeface="Arial" panose="020B0604020202020204" pitchFamily="34" charset="0"/>
              <a:buChar char="•"/>
            </a:pPr>
            <a:r>
              <a:rPr lang="en-US" dirty="0">
                <a:solidFill>
                  <a:schemeClr val="tx1"/>
                </a:solidFill>
              </a:rPr>
              <a:t>Continue to monitor the trend shown in the 2-week improvement period to see if results change at all. </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Conclusion:</a:t>
            </a:r>
          </a:p>
          <a:p>
            <a:pPr marL="742950" lvl="1" indent="-285750">
              <a:buFont typeface="Arial" panose="020B0604020202020204" pitchFamily="34" charset="0"/>
              <a:buChar char="•"/>
            </a:pPr>
            <a:r>
              <a:rPr lang="en-US" dirty="0">
                <a:solidFill>
                  <a:schemeClr val="tx1"/>
                </a:solidFill>
              </a:rPr>
              <a:t>The before and after graphs show the difference when changes were implemented into my daily routine. </a:t>
            </a:r>
          </a:p>
        </p:txBody>
      </p:sp>
      <p:graphicFrame>
        <p:nvGraphicFramePr>
          <p:cNvPr id="7" name="Chart 6">
            <a:extLst>
              <a:ext uri="{FF2B5EF4-FFF2-40B4-BE49-F238E27FC236}">
                <a16:creationId xmlns:a16="http://schemas.microsoft.com/office/drawing/2014/main" id="{621B3C91-4107-4A1C-ADA0-874A5B6FDEFC}"/>
              </a:ext>
            </a:extLst>
          </p:cNvPr>
          <p:cNvGraphicFramePr>
            <a:graphicFrameLocks/>
          </p:cNvGraphicFramePr>
          <p:nvPr>
            <p:extLst>
              <p:ext uri="{D42A27DB-BD31-4B8C-83A1-F6EECF244321}">
                <p14:modId xmlns:p14="http://schemas.microsoft.com/office/powerpoint/2010/main" val="2701252944"/>
              </p:ext>
            </p:extLst>
          </p:nvPr>
        </p:nvGraphicFramePr>
        <p:xfrm>
          <a:off x="360370" y="3861859"/>
          <a:ext cx="5311140" cy="26894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0658CF8A-EE08-4A9E-9479-602C35044ED4}"/>
              </a:ext>
            </a:extLst>
          </p:cNvPr>
          <p:cNvGraphicFramePr>
            <a:graphicFrameLocks/>
          </p:cNvGraphicFramePr>
          <p:nvPr>
            <p:extLst>
              <p:ext uri="{D42A27DB-BD31-4B8C-83A1-F6EECF244321}">
                <p14:modId xmlns:p14="http://schemas.microsoft.com/office/powerpoint/2010/main" val="1520086240"/>
              </p:ext>
            </p:extLst>
          </p:nvPr>
        </p:nvGraphicFramePr>
        <p:xfrm>
          <a:off x="6255175" y="3861859"/>
          <a:ext cx="5265084" cy="26894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99933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E8CA56-1F5D-403C-95E9-8AF25A944E34}"/>
              </a:ext>
            </a:extLst>
          </p:cNvPr>
          <p:cNvSpPr/>
          <p:nvPr/>
        </p:nvSpPr>
        <p:spPr>
          <a:xfrm>
            <a:off x="3576576" y="115746"/>
            <a:ext cx="8615423" cy="831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latin typeface="Arial Narrow" panose="020B0606020202030204" pitchFamily="34" charset="0"/>
              </a:rPr>
              <a:t>Project Overview</a:t>
            </a:r>
          </a:p>
        </p:txBody>
      </p:sp>
      <p:sp>
        <p:nvSpPr>
          <p:cNvPr id="87" name="Rectangle 86">
            <a:extLst>
              <a:ext uri="{FF2B5EF4-FFF2-40B4-BE49-F238E27FC236}">
                <a16:creationId xmlns:a16="http://schemas.microsoft.com/office/drawing/2014/main" id="{5ED748FD-C508-4BF5-9FDE-6FFD05AF838E}"/>
              </a:ext>
            </a:extLst>
          </p:cNvPr>
          <p:cNvSpPr/>
          <p:nvPr/>
        </p:nvSpPr>
        <p:spPr>
          <a:xfrm>
            <a:off x="3576577" y="6551271"/>
            <a:ext cx="1331089"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D08344-169A-4122-B5FC-2828F9C3E3AE}"/>
              </a:ext>
            </a:extLst>
          </p:cNvPr>
          <p:cNvSpPr/>
          <p:nvPr/>
        </p:nvSpPr>
        <p:spPr>
          <a:xfrm>
            <a:off x="3576577" y="6551271"/>
            <a:ext cx="1203767"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905B63F-F969-494B-A4C0-6EE4E9544B56}"/>
              </a:ext>
            </a:extLst>
          </p:cNvPr>
          <p:cNvSpPr/>
          <p:nvPr/>
        </p:nvSpPr>
        <p:spPr>
          <a:xfrm>
            <a:off x="138896" y="115747"/>
            <a:ext cx="3264060" cy="831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haroni" panose="020B0604020202020204" pitchFamily="2" charset="-79"/>
                <a:cs typeface="Aharoni" panose="020B0604020202020204" pitchFamily="2" charset="-79"/>
              </a:rPr>
              <a:t>Define</a:t>
            </a:r>
          </a:p>
        </p:txBody>
      </p:sp>
      <p:sp>
        <p:nvSpPr>
          <p:cNvPr id="91" name="Rectangle 90">
            <a:extLst>
              <a:ext uri="{FF2B5EF4-FFF2-40B4-BE49-F238E27FC236}">
                <a16:creationId xmlns:a16="http://schemas.microsoft.com/office/drawing/2014/main" id="{E3315AE0-2856-410F-8E7A-87327EA078A1}"/>
              </a:ext>
            </a:extLst>
          </p:cNvPr>
          <p:cNvSpPr/>
          <p:nvPr/>
        </p:nvSpPr>
        <p:spPr>
          <a:xfrm>
            <a:off x="0" y="947319"/>
            <a:ext cx="12191999" cy="59106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solidFill>
                  <a:schemeClr val="tx1"/>
                </a:solidFill>
                <a:latin typeface="Arial Narrow" panose="020B0606020202030204" pitchFamily="34" charset="0"/>
              </a:rPr>
              <a:t>Problem Statement:</a:t>
            </a:r>
            <a:r>
              <a:rPr lang="en-US" dirty="0">
                <a:solidFill>
                  <a:schemeClr val="tx1"/>
                </a:solidFill>
                <a:latin typeface="Arial Narrow" panose="020B0606020202030204" pitchFamily="34" charset="0"/>
              </a:rPr>
              <a:t> Since starting Grad School, I have not been getting enough exercise and this has resulted in gaining weight. Adding study/coursework into my schedule has diminished time that was previously spent on exercise. I know that this is a problem due to added weight and not feeling as healthy as I once did before school started. I’ve also researched the recommended time that should spent on active movement according to reputable sources such as the Centers for Disease Control and Prevention (CDC), U.S. Dept. of Health and Human Services (HHS), etc. Furthermore, data collected by my Apple Watch has shown a noticeable decrease in steps taken as well as other data.  </a:t>
            </a:r>
          </a:p>
          <a:p>
            <a:endParaRPr lang="en-US" dirty="0">
              <a:solidFill>
                <a:schemeClr val="tx1"/>
              </a:solidFill>
              <a:latin typeface="Arial Narrow" panose="020B0606020202030204" pitchFamily="34" charset="0"/>
            </a:endParaRPr>
          </a:p>
          <a:p>
            <a:r>
              <a:rPr lang="en-US" b="1" u="sng" dirty="0">
                <a:solidFill>
                  <a:schemeClr val="tx1"/>
                </a:solidFill>
                <a:latin typeface="Arial Narrow" panose="020B0606020202030204" pitchFamily="34" charset="0"/>
              </a:rPr>
              <a:t>Business Impact:</a:t>
            </a:r>
            <a:r>
              <a:rPr lang="en-US" dirty="0">
                <a:solidFill>
                  <a:schemeClr val="tx1"/>
                </a:solidFill>
                <a:latin typeface="Arial Narrow" panose="020B0606020202030204" pitchFamily="34" charset="0"/>
              </a:rPr>
              <a:t> There are many reasons why this problem needs to be fixed. The most obvious and important is overall health. Continuing with the current routine will lead to health issues in the future. These health problems can end up being extremely expensive due to medication costs, doctor/hospital costs, etc. Furthermore, the immediate impact to fixing this problem includes feeling better/healthier, increased productivity, better focus, etc. This in turn will result in better schoolwork and will lead to better grades. Better grades will lead to potentially landing a better job, which most likely leads to a higher income. With all of these immediate and future benefits to increasing exercise, as well as, what it could mean for future costs due to health issues, it is very difficult to quantify in dollars what this could save me. Considering increased income over the remainder of my life and avoiding very high health care costs, the increase in exercise could easily be worth at least $200,000. Success will ultimately be measured by weight loss. This will be my key output and will be a result of various inputs.</a:t>
            </a:r>
          </a:p>
          <a:p>
            <a:endParaRPr lang="en-US" dirty="0">
              <a:solidFill>
                <a:schemeClr val="tx1"/>
              </a:solidFill>
              <a:latin typeface="Arial Narrow" panose="020B0606020202030204" pitchFamily="34" charset="0"/>
            </a:endParaRPr>
          </a:p>
          <a:p>
            <a:r>
              <a:rPr lang="en-US" b="1" u="sng" dirty="0">
                <a:solidFill>
                  <a:schemeClr val="tx1"/>
                </a:solidFill>
                <a:latin typeface="Arial Narrow" panose="020B0606020202030204" pitchFamily="34" charset="0"/>
              </a:rPr>
              <a:t>Goals:</a:t>
            </a:r>
            <a:r>
              <a:rPr lang="en-US" dirty="0">
                <a:solidFill>
                  <a:schemeClr val="tx1"/>
                </a:solidFill>
                <a:latin typeface="Arial Narrow" panose="020B0606020202030204" pitchFamily="34" charset="0"/>
              </a:rPr>
              <a:t> My improvement objectives include increasing the number of steps I take in daily. Another objective is to burn at least 600 calories daily. I will have categories by the type of exercise. These exercise types will be: High Intensity, Medium Intensity &amp; Low Intensity. High Intensity will be Running, Lifting Weights and Playing sports that require high stamina. Medium will include jogging, sit-ups/push-ups and playing sports that require less stamina (Baseball for example). Low Intensity will include Walking, Yoga and sports like Golf.  I will aim to spend at least 1 hour a day, 2 days a week on High Intensity, 1.25 hours a day, 3 days a week on Medium Intensity and 2 hours a day, 2 days a week on Low Intensity. Ultimately, I would like to lose 6 pounds over the next month. </a:t>
            </a:r>
          </a:p>
          <a:p>
            <a:endParaRPr lang="en-US" dirty="0">
              <a:solidFill>
                <a:schemeClr val="tx1"/>
              </a:solidFill>
              <a:latin typeface="Arial Narrow" panose="020B0606020202030204" pitchFamily="34" charset="0"/>
            </a:endParaRPr>
          </a:p>
          <a:p>
            <a:endParaRPr lang="en-US" dirty="0">
              <a:solidFill>
                <a:schemeClr val="tx1"/>
              </a:solidFill>
              <a:latin typeface="Arial Narrow" panose="020B0606020202030204" pitchFamily="34" charset="0"/>
            </a:endParaRPr>
          </a:p>
          <a:p>
            <a:endParaRPr lang="en-US" dirty="0">
              <a:solidFill>
                <a:schemeClr val="tx1"/>
              </a:solidFill>
            </a:endParaRPr>
          </a:p>
        </p:txBody>
      </p:sp>
    </p:spTree>
    <p:extLst>
      <p:ext uri="{BB962C8B-B14F-4D97-AF65-F5344CB8AC3E}">
        <p14:creationId xmlns:p14="http://schemas.microsoft.com/office/powerpoint/2010/main" val="2826839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E8CA56-1F5D-403C-95E9-8AF25A944E34}"/>
              </a:ext>
            </a:extLst>
          </p:cNvPr>
          <p:cNvSpPr/>
          <p:nvPr/>
        </p:nvSpPr>
        <p:spPr>
          <a:xfrm>
            <a:off x="3576576" y="115746"/>
            <a:ext cx="8615423" cy="831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latin typeface="Arial Narrow" panose="020B0606020202030204" pitchFamily="34" charset="0"/>
              </a:rPr>
              <a:t>Project Overview Continued</a:t>
            </a:r>
          </a:p>
        </p:txBody>
      </p:sp>
      <p:sp>
        <p:nvSpPr>
          <p:cNvPr id="87" name="Rectangle 86">
            <a:extLst>
              <a:ext uri="{FF2B5EF4-FFF2-40B4-BE49-F238E27FC236}">
                <a16:creationId xmlns:a16="http://schemas.microsoft.com/office/drawing/2014/main" id="{5ED748FD-C508-4BF5-9FDE-6FFD05AF838E}"/>
              </a:ext>
            </a:extLst>
          </p:cNvPr>
          <p:cNvSpPr/>
          <p:nvPr/>
        </p:nvSpPr>
        <p:spPr>
          <a:xfrm>
            <a:off x="3576577" y="6551271"/>
            <a:ext cx="1331089"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D08344-169A-4122-B5FC-2828F9C3E3AE}"/>
              </a:ext>
            </a:extLst>
          </p:cNvPr>
          <p:cNvSpPr/>
          <p:nvPr/>
        </p:nvSpPr>
        <p:spPr>
          <a:xfrm>
            <a:off x="3576577" y="6551271"/>
            <a:ext cx="1203767"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905B63F-F969-494B-A4C0-6EE4E9544B56}"/>
              </a:ext>
            </a:extLst>
          </p:cNvPr>
          <p:cNvSpPr/>
          <p:nvPr/>
        </p:nvSpPr>
        <p:spPr>
          <a:xfrm>
            <a:off x="138896" y="115747"/>
            <a:ext cx="3264060" cy="831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haroni" panose="020B0604020202020204" pitchFamily="2" charset="-79"/>
                <a:cs typeface="Aharoni" panose="020B0604020202020204" pitchFamily="2" charset="-79"/>
              </a:rPr>
              <a:t>Define</a:t>
            </a:r>
          </a:p>
        </p:txBody>
      </p:sp>
      <p:sp>
        <p:nvSpPr>
          <p:cNvPr id="91" name="Rectangle 90">
            <a:extLst>
              <a:ext uri="{FF2B5EF4-FFF2-40B4-BE49-F238E27FC236}">
                <a16:creationId xmlns:a16="http://schemas.microsoft.com/office/drawing/2014/main" id="{E3315AE0-2856-410F-8E7A-87327EA078A1}"/>
              </a:ext>
            </a:extLst>
          </p:cNvPr>
          <p:cNvSpPr/>
          <p:nvPr/>
        </p:nvSpPr>
        <p:spPr>
          <a:xfrm>
            <a:off x="0" y="1169043"/>
            <a:ext cx="12191999" cy="56889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r>
              <a:rPr lang="en-US" b="1" u="sng" dirty="0">
                <a:solidFill>
                  <a:schemeClr val="tx1"/>
                </a:solidFill>
                <a:latin typeface="Arial Narrow" panose="020B0606020202030204" pitchFamily="34" charset="0"/>
              </a:rPr>
              <a:t>Project Scope:</a:t>
            </a:r>
            <a:r>
              <a:rPr lang="en-US" dirty="0">
                <a:solidFill>
                  <a:schemeClr val="tx1"/>
                </a:solidFill>
                <a:latin typeface="Arial Narrow" panose="020B0606020202030204" pitchFamily="34" charset="0"/>
              </a:rPr>
              <a:t> I am limited to utilizing the data collected by my Apple Watch and the data that it tracks. Each day will be a separate record and the boundaries for this project will start from when I wake up the morning until the moment I got to bed at night. I will also weigh myself on the start date and track my weight daily. What will not be within the scope of this project is tracking the types of food consumed and calorie intake. </a:t>
            </a:r>
          </a:p>
          <a:p>
            <a:pPr fontAlgn="base"/>
            <a:endParaRPr lang="en-US" dirty="0">
              <a:solidFill>
                <a:schemeClr val="tx1"/>
              </a:solidFill>
              <a:latin typeface="Arial Narrow" panose="020B0606020202030204" pitchFamily="34" charset="0"/>
            </a:endParaRPr>
          </a:p>
          <a:p>
            <a:endParaRPr lang="en-US" dirty="0">
              <a:solidFill>
                <a:schemeClr val="tx1"/>
              </a:solidFill>
              <a:latin typeface="Arial Narrow" panose="020B0606020202030204" pitchFamily="34" charset="0"/>
            </a:endParaRPr>
          </a:p>
          <a:p>
            <a:endParaRPr lang="en-US" dirty="0">
              <a:solidFill>
                <a:schemeClr val="tx1"/>
              </a:solidFill>
              <a:latin typeface="Arial Narrow" panose="020B0606020202030204" pitchFamily="34" charset="0"/>
            </a:endParaRPr>
          </a:p>
        </p:txBody>
      </p:sp>
      <p:pic>
        <p:nvPicPr>
          <p:cNvPr id="7" name="Picture 6">
            <a:extLst>
              <a:ext uri="{FF2B5EF4-FFF2-40B4-BE49-F238E27FC236}">
                <a16:creationId xmlns:a16="http://schemas.microsoft.com/office/drawing/2014/main" id="{678450AF-46E1-4208-A834-4E7B5AD544B8}"/>
              </a:ext>
            </a:extLst>
          </p:cNvPr>
          <p:cNvPicPr>
            <a:picLocks noChangeAspect="1"/>
          </p:cNvPicPr>
          <p:nvPr/>
        </p:nvPicPr>
        <p:blipFill>
          <a:blip r:embed="rId2"/>
          <a:stretch>
            <a:fillRect/>
          </a:stretch>
        </p:blipFill>
        <p:spPr>
          <a:xfrm>
            <a:off x="3402956" y="2083443"/>
            <a:ext cx="4953000" cy="4774557"/>
          </a:xfrm>
          <a:prstGeom prst="rect">
            <a:avLst/>
          </a:prstGeom>
        </p:spPr>
      </p:pic>
    </p:spTree>
    <p:extLst>
      <p:ext uri="{BB962C8B-B14F-4D97-AF65-F5344CB8AC3E}">
        <p14:creationId xmlns:p14="http://schemas.microsoft.com/office/powerpoint/2010/main" val="36362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E8CA56-1F5D-403C-95E9-8AF25A944E34}"/>
              </a:ext>
            </a:extLst>
          </p:cNvPr>
          <p:cNvSpPr/>
          <p:nvPr/>
        </p:nvSpPr>
        <p:spPr>
          <a:xfrm>
            <a:off x="3576576" y="115746"/>
            <a:ext cx="8615423" cy="831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latin typeface="Arial Narrow" panose="020B0606020202030204" pitchFamily="34" charset="0"/>
              </a:rPr>
              <a:t>Sigma Quality Level</a:t>
            </a:r>
          </a:p>
        </p:txBody>
      </p:sp>
      <p:sp>
        <p:nvSpPr>
          <p:cNvPr id="87" name="Rectangle 86">
            <a:extLst>
              <a:ext uri="{FF2B5EF4-FFF2-40B4-BE49-F238E27FC236}">
                <a16:creationId xmlns:a16="http://schemas.microsoft.com/office/drawing/2014/main" id="{5ED748FD-C508-4BF5-9FDE-6FFD05AF838E}"/>
              </a:ext>
            </a:extLst>
          </p:cNvPr>
          <p:cNvSpPr/>
          <p:nvPr/>
        </p:nvSpPr>
        <p:spPr>
          <a:xfrm>
            <a:off x="3576577" y="6551271"/>
            <a:ext cx="1331089"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D08344-169A-4122-B5FC-2828F9C3E3AE}"/>
              </a:ext>
            </a:extLst>
          </p:cNvPr>
          <p:cNvSpPr/>
          <p:nvPr/>
        </p:nvSpPr>
        <p:spPr>
          <a:xfrm>
            <a:off x="3576577" y="6551271"/>
            <a:ext cx="1203767"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905B63F-F969-494B-A4C0-6EE4E9544B56}"/>
              </a:ext>
            </a:extLst>
          </p:cNvPr>
          <p:cNvSpPr/>
          <p:nvPr/>
        </p:nvSpPr>
        <p:spPr>
          <a:xfrm>
            <a:off x="138896" y="115747"/>
            <a:ext cx="3264060" cy="831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haroni" panose="020B0604020202020204" pitchFamily="2" charset="-79"/>
                <a:cs typeface="Aharoni" panose="020B0604020202020204" pitchFamily="2" charset="-79"/>
              </a:rPr>
              <a:t>Define</a:t>
            </a:r>
          </a:p>
        </p:txBody>
      </p:sp>
      <p:sp>
        <p:nvSpPr>
          <p:cNvPr id="2" name="Rectangle 1">
            <a:extLst>
              <a:ext uri="{FF2B5EF4-FFF2-40B4-BE49-F238E27FC236}">
                <a16:creationId xmlns:a16="http://schemas.microsoft.com/office/drawing/2014/main" id="{E8FE0980-576F-46C6-8148-DDEA5C30649C}"/>
              </a:ext>
            </a:extLst>
          </p:cNvPr>
          <p:cNvSpPr/>
          <p:nvPr/>
        </p:nvSpPr>
        <p:spPr>
          <a:xfrm>
            <a:off x="0" y="4598126"/>
            <a:ext cx="12192000" cy="2259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rPr>
              <a:t>A defect is defined as:</a:t>
            </a:r>
          </a:p>
          <a:p>
            <a:pPr marL="742950" lvl="1" indent="-285750">
              <a:buFont typeface="Arial" panose="020B0604020202020204" pitchFamily="34" charset="0"/>
              <a:buChar char="•"/>
            </a:pPr>
            <a:r>
              <a:rPr lang="en-US" dirty="0">
                <a:solidFill>
                  <a:schemeClr val="tx1"/>
                </a:solidFill>
              </a:rPr>
              <a:t>Not burning 600 or more calories per day. </a:t>
            </a:r>
          </a:p>
          <a:p>
            <a:pPr marL="742950" lvl="1" indent="-285750">
              <a:buFont typeface="Arial" panose="020B0604020202020204" pitchFamily="34" charset="0"/>
              <a:buChar char="•"/>
            </a:pPr>
            <a:r>
              <a:rPr lang="en-US" dirty="0">
                <a:solidFill>
                  <a:schemeClr val="tx1"/>
                </a:solidFill>
              </a:rPr>
              <a:t>For the SQL calculation, this will be the only defect opportunity. </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I’ve calculated a current process DPMO value of 677,419.35, which equates to a Sigma Level of between 1 and 1.25.</a:t>
            </a:r>
          </a:p>
          <a:p>
            <a:pPr marL="285750" indent="-285750">
              <a:buFont typeface="Arial" panose="020B0604020202020204" pitchFamily="34" charset="0"/>
              <a:buChar char="•"/>
            </a:pPr>
            <a:r>
              <a:rPr lang="en-US" dirty="0">
                <a:solidFill>
                  <a:schemeClr val="tx1"/>
                </a:solidFill>
              </a:rPr>
              <a:t>This is a very poor Sigma Level for the current process and tells me there are issues in the current process. </a:t>
            </a:r>
          </a:p>
          <a:p>
            <a:endParaRPr lang="en-US" dirty="0">
              <a:solidFill>
                <a:schemeClr val="tx1"/>
              </a:solidFill>
            </a:endParaRPr>
          </a:p>
        </p:txBody>
      </p:sp>
      <p:pic>
        <p:nvPicPr>
          <p:cNvPr id="3" name="Picture 2">
            <a:extLst>
              <a:ext uri="{FF2B5EF4-FFF2-40B4-BE49-F238E27FC236}">
                <a16:creationId xmlns:a16="http://schemas.microsoft.com/office/drawing/2014/main" id="{A1B059F5-620B-4A8B-911F-52F6E1B8DA9E}"/>
              </a:ext>
            </a:extLst>
          </p:cNvPr>
          <p:cNvPicPr>
            <a:picLocks noChangeAspect="1"/>
          </p:cNvPicPr>
          <p:nvPr/>
        </p:nvPicPr>
        <p:blipFill>
          <a:blip r:embed="rId2"/>
          <a:stretch>
            <a:fillRect/>
          </a:stretch>
        </p:blipFill>
        <p:spPr>
          <a:xfrm>
            <a:off x="2891246" y="1405675"/>
            <a:ext cx="5277393" cy="2822050"/>
          </a:xfrm>
          <a:prstGeom prst="rect">
            <a:avLst/>
          </a:prstGeom>
        </p:spPr>
      </p:pic>
    </p:spTree>
    <p:extLst>
      <p:ext uri="{BB962C8B-B14F-4D97-AF65-F5344CB8AC3E}">
        <p14:creationId xmlns:p14="http://schemas.microsoft.com/office/powerpoint/2010/main" val="421675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E8CA56-1F5D-403C-95E9-8AF25A944E34}"/>
              </a:ext>
            </a:extLst>
          </p:cNvPr>
          <p:cNvSpPr/>
          <p:nvPr/>
        </p:nvSpPr>
        <p:spPr>
          <a:xfrm>
            <a:off x="3576576" y="115746"/>
            <a:ext cx="8615423" cy="831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latin typeface="Arial Narrow" panose="020B0606020202030204" pitchFamily="34" charset="0"/>
              </a:rPr>
              <a:t>Data Measurement Plan</a:t>
            </a:r>
          </a:p>
        </p:txBody>
      </p:sp>
      <p:sp>
        <p:nvSpPr>
          <p:cNvPr id="87" name="Rectangle 86">
            <a:extLst>
              <a:ext uri="{FF2B5EF4-FFF2-40B4-BE49-F238E27FC236}">
                <a16:creationId xmlns:a16="http://schemas.microsoft.com/office/drawing/2014/main" id="{5ED748FD-C508-4BF5-9FDE-6FFD05AF838E}"/>
              </a:ext>
            </a:extLst>
          </p:cNvPr>
          <p:cNvSpPr/>
          <p:nvPr/>
        </p:nvSpPr>
        <p:spPr>
          <a:xfrm>
            <a:off x="3576577" y="6551271"/>
            <a:ext cx="1331089"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D08344-169A-4122-B5FC-2828F9C3E3AE}"/>
              </a:ext>
            </a:extLst>
          </p:cNvPr>
          <p:cNvSpPr/>
          <p:nvPr/>
        </p:nvSpPr>
        <p:spPr>
          <a:xfrm>
            <a:off x="3576577" y="6551271"/>
            <a:ext cx="1203767"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905B63F-F969-494B-A4C0-6EE4E9544B56}"/>
              </a:ext>
            </a:extLst>
          </p:cNvPr>
          <p:cNvSpPr/>
          <p:nvPr/>
        </p:nvSpPr>
        <p:spPr>
          <a:xfrm>
            <a:off x="138896" y="115747"/>
            <a:ext cx="3264060" cy="831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haroni" panose="020B0604020202020204" pitchFamily="2" charset="-79"/>
                <a:cs typeface="Aharoni" panose="020B0604020202020204" pitchFamily="2" charset="-79"/>
              </a:rPr>
              <a:t>Measure</a:t>
            </a:r>
          </a:p>
        </p:txBody>
      </p:sp>
      <p:sp>
        <p:nvSpPr>
          <p:cNvPr id="2" name="Rectangle 1">
            <a:extLst>
              <a:ext uri="{FF2B5EF4-FFF2-40B4-BE49-F238E27FC236}">
                <a16:creationId xmlns:a16="http://schemas.microsoft.com/office/drawing/2014/main" id="{E8AFABA9-9B57-44C1-A0D9-1FF812CCDA18}"/>
              </a:ext>
            </a:extLst>
          </p:cNvPr>
          <p:cNvSpPr/>
          <p:nvPr/>
        </p:nvSpPr>
        <p:spPr>
          <a:xfrm>
            <a:off x="-1" y="1189608"/>
            <a:ext cx="12192000" cy="5668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5936C8D5-57B1-4577-BB13-5BA4DA6046B5}"/>
              </a:ext>
            </a:extLst>
          </p:cNvPr>
          <p:cNvPicPr>
            <a:picLocks noChangeAspect="1"/>
          </p:cNvPicPr>
          <p:nvPr/>
        </p:nvPicPr>
        <p:blipFill>
          <a:blip r:embed="rId2"/>
          <a:stretch>
            <a:fillRect/>
          </a:stretch>
        </p:blipFill>
        <p:spPr>
          <a:xfrm>
            <a:off x="0" y="1625816"/>
            <a:ext cx="12192000" cy="3202874"/>
          </a:xfrm>
          <a:prstGeom prst="rect">
            <a:avLst/>
          </a:prstGeom>
        </p:spPr>
      </p:pic>
      <p:sp>
        <p:nvSpPr>
          <p:cNvPr id="7" name="Rectangle 6">
            <a:extLst>
              <a:ext uri="{FF2B5EF4-FFF2-40B4-BE49-F238E27FC236}">
                <a16:creationId xmlns:a16="http://schemas.microsoft.com/office/drawing/2014/main" id="{B3416986-195D-4751-92FA-929CA470BB86}"/>
              </a:ext>
            </a:extLst>
          </p:cNvPr>
          <p:cNvSpPr/>
          <p:nvPr/>
        </p:nvSpPr>
        <p:spPr>
          <a:xfrm>
            <a:off x="0" y="5314437"/>
            <a:ext cx="12104914" cy="1543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rPr>
              <a:t>After analyzing the data I’ve gathered, I thought it may be beneficial to also look at change in weight by day, in addition to looking at just weight by day as my y-variable. </a:t>
            </a:r>
          </a:p>
          <a:p>
            <a:pPr marL="742950" lvl="1" indent="-285750">
              <a:buFont typeface="Arial" panose="020B0604020202020204" pitchFamily="34" charset="0"/>
              <a:buChar char="•"/>
            </a:pPr>
            <a:r>
              <a:rPr lang="en-US" dirty="0">
                <a:solidFill>
                  <a:schemeClr val="tx1"/>
                </a:solidFill>
              </a:rPr>
              <a:t>This calculated y-variable will be shown in some of the following slides. </a:t>
            </a:r>
          </a:p>
        </p:txBody>
      </p:sp>
    </p:spTree>
    <p:extLst>
      <p:ext uri="{BB962C8B-B14F-4D97-AF65-F5344CB8AC3E}">
        <p14:creationId xmlns:p14="http://schemas.microsoft.com/office/powerpoint/2010/main" val="3451674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5ED748FD-C508-4BF5-9FDE-6FFD05AF838E}"/>
              </a:ext>
            </a:extLst>
          </p:cNvPr>
          <p:cNvSpPr/>
          <p:nvPr/>
        </p:nvSpPr>
        <p:spPr>
          <a:xfrm>
            <a:off x="3576577" y="6551271"/>
            <a:ext cx="1331089"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D08344-169A-4122-B5FC-2828F9C3E3AE}"/>
              </a:ext>
            </a:extLst>
          </p:cNvPr>
          <p:cNvSpPr/>
          <p:nvPr/>
        </p:nvSpPr>
        <p:spPr>
          <a:xfrm>
            <a:off x="3576577" y="6551271"/>
            <a:ext cx="1203767"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905B63F-F969-494B-A4C0-6EE4E9544B56}"/>
              </a:ext>
            </a:extLst>
          </p:cNvPr>
          <p:cNvSpPr/>
          <p:nvPr/>
        </p:nvSpPr>
        <p:spPr>
          <a:xfrm>
            <a:off x="138896" y="115747"/>
            <a:ext cx="3264060" cy="831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haroni" panose="020B0604020202020204" pitchFamily="2" charset="-79"/>
                <a:cs typeface="Aharoni" panose="020B0604020202020204" pitchFamily="2" charset="-79"/>
              </a:rPr>
              <a:t>Measure</a:t>
            </a:r>
          </a:p>
        </p:txBody>
      </p:sp>
      <p:sp>
        <p:nvSpPr>
          <p:cNvPr id="4" name="Rectangle 3">
            <a:extLst>
              <a:ext uri="{FF2B5EF4-FFF2-40B4-BE49-F238E27FC236}">
                <a16:creationId xmlns:a16="http://schemas.microsoft.com/office/drawing/2014/main" id="{EFE8CA56-1F5D-403C-95E9-8AF25A944E34}"/>
              </a:ext>
            </a:extLst>
          </p:cNvPr>
          <p:cNvSpPr/>
          <p:nvPr/>
        </p:nvSpPr>
        <p:spPr>
          <a:xfrm>
            <a:off x="3576576" y="115746"/>
            <a:ext cx="8615423" cy="831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latin typeface="Arial Narrow" panose="020B0606020202030204" pitchFamily="34" charset="0"/>
              </a:rPr>
              <a:t>Descriptive Statistics of Data</a:t>
            </a:r>
          </a:p>
        </p:txBody>
      </p:sp>
      <p:grpSp>
        <p:nvGrpSpPr>
          <p:cNvPr id="10" name="Group 9">
            <a:extLst>
              <a:ext uri="{FF2B5EF4-FFF2-40B4-BE49-F238E27FC236}">
                <a16:creationId xmlns:a16="http://schemas.microsoft.com/office/drawing/2014/main" id="{D9FAA9E1-E68D-4FCD-B3BD-F1889E10B1A5}"/>
              </a:ext>
            </a:extLst>
          </p:cNvPr>
          <p:cNvGrpSpPr/>
          <p:nvPr/>
        </p:nvGrpSpPr>
        <p:grpSpPr>
          <a:xfrm>
            <a:off x="263980" y="1234493"/>
            <a:ext cx="11671301" cy="2768887"/>
            <a:chOff x="263980" y="941523"/>
            <a:chExt cx="11671301" cy="2768887"/>
          </a:xfrm>
        </p:grpSpPr>
        <p:pic>
          <p:nvPicPr>
            <p:cNvPr id="3" name="Picture 2">
              <a:extLst>
                <a:ext uri="{FF2B5EF4-FFF2-40B4-BE49-F238E27FC236}">
                  <a16:creationId xmlns:a16="http://schemas.microsoft.com/office/drawing/2014/main" id="{B7703746-C833-46F4-87C2-E913B731DAB0}"/>
                </a:ext>
              </a:extLst>
            </p:cNvPr>
            <p:cNvPicPr>
              <a:picLocks noChangeAspect="1"/>
            </p:cNvPicPr>
            <p:nvPr/>
          </p:nvPicPr>
          <p:blipFill>
            <a:blip r:embed="rId2"/>
            <a:stretch>
              <a:fillRect/>
            </a:stretch>
          </p:blipFill>
          <p:spPr>
            <a:xfrm>
              <a:off x="263980" y="947319"/>
              <a:ext cx="2141219" cy="2763091"/>
            </a:xfrm>
            <a:prstGeom prst="rect">
              <a:avLst/>
            </a:prstGeom>
          </p:spPr>
        </p:pic>
        <p:pic>
          <p:nvPicPr>
            <p:cNvPr id="5" name="Picture 4">
              <a:extLst>
                <a:ext uri="{FF2B5EF4-FFF2-40B4-BE49-F238E27FC236}">
                  <a16:creationId xmlns:a16="http://schemas.microsoft.com/office/drawing/2014/main" id="{4BB70195-4FB9-414F-8A23-FA1E3E225E7D}"/>
                </a:ext>
              </a:extLst>
            </p:cNvPr>
            <p:cNvPicPr>
              <a:picLocks noChangeAspect="1"/>
            </p:cNvPicPr>
            <p:nvPr/>
          </p:nvPicPr>
          <p:blipFill>
            <a:blip r:embed="rId3"/>
            <a:stretch>
              <a:fillRect/>
            </a:stretch>
          </p:blipFill>
          <p:spPr>
            <a:xfrm>
              <a:off x="2766447" y="947319"/>
              <a:ext cx="2141219" cy="2763090"/>
            </a:xfrm>
            <a:prstGeom prst="rect">
              <a:avLst/>
            </a:prstGeom>
          </p:spPr>
        </p:pic>
        <p:pic>
          <p:nvPicPr>
            <p:cNvPr id="6" name="Picture 5">
              <a:extLst>
                <a:ext uri="{FF2B5EF4-FFF2-40B4-BE49-F238E27FC236}">
                  <a16:creationId xmlns:a16="http://schemas.microsoft.com/office/drawing/2014/main" id="{44792290-443F-4655-BFA2-2F58B755AE35}"/>
                </a:ext>
              </a:extLst>
            </p:cNvPr>
            <p:cNvPicPr>
              <a:picLocks noChangeAspect="1"/>
            </p:cNvPicPr>
            <p:nvPr/>
          </p:nvPicPr>
          <p:blipFill>
            <a:blip r:embed="rId4"/>
            <a:stretch>
              <a:fillRect/>
            </a:stretch>
          </p:blipFill>
          <p:spPr>
            <a:xfrm>
              <a:off x="5081286" y="947319"/>
              <a:ext cx="2141219" cy="2763090"/>
            </a:xfrm>
            <a:prstGeom prst="rect">
              <a:avLst/>
            </a:prstGeom>
          </p:spPr>
        </p:pic>
        <p:pic>
          <p:nvPicPr>
            <p:cNvPr id="8" name="Picture 7">
              <a:extLst>
                <a:ext uri="{FF2B5EF4-FFF2-40B4-BE49-F238E27FC236}">
                  <a16:creationId xmlns:a16="http://schemas.microsoft.com/office/drawing/2014/main" id="{74351495-4860-488D-A09E-530BC0B29B5B}"/>
                </a:ext>
              </a:extLst>
            </p:cNvPr>
            <p:cNvPicPr>
              <a:picLocks noChangeAspect="1"/>
            </p:cNvPicPr>
            <p:nvPr/>
          </p:nvPicPr>
          <p:blipFill>
            <a:blip r:embed="rId5"/>
            <a:stretch>
              <a:fillRect/>
            </a:stretch>
          </p:blipFill>
          <p:spPr>
            <a:xfrm>
              <a:off x="9794062" y="941523"/>
              <a:ext cx="2141219" cy="2763090"/>
            </a:xfrm>
            <a:prstGeom prst="rect">
              <a:avLst/>
            </a:prstGeom>
          </p:spPr>
        </p:pic>
        <p:pic>
          <p:nvPicPr>
            <p:cNvPr id="9" name="Picture 8">
              <a:extLst>
                <a:ext uri="{FF2B5EF4-FFF2-40B4-BE49-F238E27FC236}">
                  <a16:creationId xmlns:a16="http://schemas.microsoft.com/office/drawing/2014/main" id="{923ABBDB-AE98-4AE8-A49E-87EEEA2B566C}"/>
                </a:ext>
              </a:extLst>
            </p:cNvPr>
            <p:cNvPicPr>
              <a:picLocks noChangeAspect="1"/>
            </p:cNvPicPr>
            <p:nvPr/>
          </p:nvPicPr>
          <p:blipFill>
            <a:blip r:embed="rId6"/>
            <a:stretch>
              <a:fillRect/>
            </a:stretch>
          </p:blipFill>
          <p:spPr>
            <a:xfrm>
              <a:off x="7437674" y="941523"/>
              <a:ext cx="2141219" cy="2763090"/>
            </a:xfrm>
            <a:prstGeom prst="rect">
              <a:avLst/>
            </a:prstGeom>
          </p:spPr>
        </p:pic>
      </p:grpSp>
      <p:sp>
        <p:nvSpPr>
          <p:cNvPr id="11" name="Rectangle 10">
            <a:extLst>
              <a:ext uri="{FF2B5EF4-FFF2-40B4-BE49-F238E27FC236}">
                <a16:creationId xmlns:a16="http://schemas.microsoft.com/office/drawing/2014/main" id="{68CB0189-B6F1-43EF-9F4A-7C48896B2E10}"/>
              </a:ext>
            </a:extLst>
          </p:cNvPr>
          <p:cNvSpPr/>
          <p:nvPr/>
        </p:nvSpPr>
        <p:spPr>
          <a:xfrm>
            <a:off x="138896" y="4711338"/>
            <a:ext cx="11952490" cy="20309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rPr>
              <a:t>Shown above are the descriptive statistics for the y-variable along with the descriptive statistics for the continuous input variables. </a:t>
            </a:r>
          </a:p>
          <a:p>
            <a:pPr marL="742950" lvl="1" indent="-285750">
              <a:buFont typeface="Arial" panose="020B0604020202020204" pitchFamily="34" charset="0"/>
              <a:buChar char="•"/>
            </a:pPr>
            <a:r>
              <a:rPr lang="en-US" dirty="0">
                <a:solidFill>
                  <a:schemeClr val="tx1"/>
                </a:solidFill>
              </a:rPr>
              <a:t>I did not include the discrete variables because it would not provide any real meaning.  </a:t>
            </a:r>
          </a:p>
          <a:p>
            <a:pPr marL="285750" indent="-285750">
              <a:buFont typeface="Arial" panose="020B0604020202020204" pitchFamily="34" charset="0"/>
              <a:buChar char="•"/>
            </a:pPr>
            <a:r>
              <a:rPr lang="en-US" dirty="0">
                <a:solidFill>
                  <a:schemeClr val="tx1"/>
                </a:solidFill>
              </a:rPr>
              <a:t>Stated prior, I included the “Change from the Previous Day” because I thought it would be beneficial to show a different perspective to which inputs contributed to weight loss. </a:t>
            </a:r>
          </a:p>
        </p:txBody>
      </p:sp>
    </p:spTree>
    <p:extLst>
      <p:ext uri="{BB962C8B-B14F-4D97-AF65-F5344CB8AC3E}">
        <p14:creationId xmlns:p14="http://schemas.microsoft.com/office/powerpoint/2010/main" val="278205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E8CA56-1F5D-403C-95E9-8AF25A944E34}"/>
              </a:ext>
            </a:extLst>
          </p:cNvPr>
          <p:cNvSpPr/>
          <p:nvPr/>
        </p:nvSpPr>
        <p:spPr>
          <a:xfrm>
            <a:off x="3576576" y="115746"/>
            <a:ext cx="8615423" cy="831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latin typeface="Arial Narrow" panose="020B0606020202030204" pitchFamily="34" charset="0"/>
              </a:rPr>
              <a:t>Visualizations of Data</a:t>
            </a:r>
          </a:p>
        </p:txBody>
      </p:sp>
      <p:sp>
        <p:nvSpPr>
          <p:cNvPr id="87" name="Rectangle 86">
            <a:extLst>
              <a:ext uri="{FF2B5EF4-FFF2-40B4-BE49-F238E27FC236}">
                <a16:creationId xmlns:a16="http://schemas.microsoft.com/office/drawing/2014/main" id="{5ED748FD-C508-4BF5-9FDE-6FFD05AF838E}"/>
              </a:ext>
            </a:extLst>
          </p:cNvPr>
          <p:cNvSpPr/>
          <p:nvPr/>
        </p:nvSpPr>
        <p:spPr>
          <a:xfrm>
            <a:off x="3576577" y="6551271"/>
            <a:ext cx="1331089"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D08344-169A-4122-B5FC-2828F9C3E3AE}"/>
              </a:ext>
            </a:extLst>
          </p:cNvPr>
          <p:cNvSpPr/>
          <p:nvPr/>
        </p:nvSpPr>
        <p:spPr>
          <a:xfrm>
            <a:off x="3576577" y="6551271"/>
            <a:ext cx="1203767"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905B63F-F969-494B-A4C0-6EE4E9544B56}"/>
              </a:ext>
            </a:extLst>
          </p:cNvPr>
          <p:cNvSpPr/>
          <p:nvPr/>
        </p:nvSpPr>
        <p:spPr>
          <a:xfrm>
            <a:off x="138896" y="115747"/>
            <a:ext cx="3264060" cy="831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haroni" panose="020B0604020202020204" pitchFamily="2" charset="-79"/>
                <a:cs typeface="Aharoni" panose="020B0604020202020204" pitchFamily="2" charset="-79"/>
              </a:rPr>
              <a:t>Measure</a:t>
            </a:r>
          </a:p>
        </p:txBody>
      </p:sp>
      <p:sp>
        <p:nvSpPr>
          <p:cNvPr id="2" name="Rectangle 1">
            <a:extLst>
              <a:ext uri="{FF2B5EF4-FFF2-40B4-BE49-F238E27FC236}">
                <a16:creationId xmlns:a16="http://schemas.microsoft.com/office/drawing/2014/main" id="{06A0E151-EBE7-4A05-A4D6-AEA2EB05D8AE}"/>
              </a:ext>
            </a:extLst>
          </p:cNvPr>
          <p:cNvSpPr/>
          <p:nvPr/>
        </p:nvSpPr>
        <p:spPr>
          <a:xfrm>
            <a:off x="0" y="1118586"/>
            <a:ext cx="12192000" cy="57394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graphicFrame>
        <p:nvGraphicFramePr>
          <p:cNvPr id="7" name="Chart 6">
            <a:extLst>
              <a:ext uri="{FF2B5EF4-FFF2-40B4-BE49-F238E27FC236}">
                <a16:creationId xmlns:a16="http://schemas.microsoft.com/office/drawing/2014/main" id="{A205B4AE-004C-4B1F-B7EE-10355A6EC0A0}"/>
              </a:ext>
            </a:extLst>
          </p:cNvPr>
          <p:cNvGraphicFramePr>
            <a:graphicFrameLocks/>
          </p:cNvGraphicFramePr>
          <p:nvPr>
            <p:extLst>
              <p:ext uri="{D42A27DB-BD31-4B8C-83A1-F6EECF244321}">
                <p14:modId xmlns:p14="http://schemas.microsoft.com/office/powerpoint/2010/main" val="73962027"/>
              </p:ext>
            </p:extLst>
          </p:nvPr>
        </p:nvGraphicFramePr>
        <p:xfrm>
          <a:off x="335666" y="1145517"/>
          <a:ext cx="4572000" cy="26894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E2B419CA-EBE4-4E23-9937-1E033929BB09}"/>
              </a:ext>
            </a:extLst>
          </p:cNvPr>
          <p:cNvGraphicFramePr>
            <a:graphicFrameLocks/>
          </p:cNvGraphicFramePr>
          <p:nvPr>
            <p:extLst>
              <p:ext uri="{D42A27DB-BD31-4B8C-83A1-F6EECF244321}">
                <p14:modId xmlns:p14="http://schemas.microsoft.com/office/powerpoint/2010/main" val="4030256917"/>
              </p:ext>
            </p:extLst>
          </p:nvPr>
        </p:nvGraphicFramePr>
        <p:xfrm>
          <a:off x="5768393" y="1214283"/>
          <a:ext cx="5311140" cy="26894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D3D7628A-67C5-4981-950A-86AE567DF70E}"/>
              </a:ext>
            </a:extLst>
          </p:cNvPr>
          <p:cNvGraphicFramePr>
            <a:graphicFrameLocks/>
          </p:cNvGraphicFramePr>
          <p:nvPr>
            <p:extLst>
              <p:ext uri="{D42A27DB-BD31-4B8C-83A1-F6EECF244321}">
                <p14:modId xmlns:p14="http://schemas.microsoft.com/office/powerpoint/2010/main" val="3610403692"/>
              </p:ext>
            </p:extLst>
          </p:nvPr>
        </p:nvGraphicFramePr>
        <p:xfrm>
          <a:off x="335666" y="3903695"/>
          <a:ext cx="4823740" cy="2689411"/>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a:extLst>
              <a:ext uri="{FF2B5EF4-FFF2-40B4-BE49-F238E27FC236}">
                <a16:creationId xmlns:a16="http://schemas.microsoft.com/office/drawing/2014/main" id="{9BCC61A3-7F5B-4466-B6B4-84BEC9DE5196}"/>
              </a:ext>
            </a:extLst>
          </p:cNvPr>
          <p:cNvSpPr/>
          <p:nvPr/>
        </p:nvSpPr>
        <p:spPr>
          <a:xfrm>
            <a:off x="5608320" y="3770811"/>
            <a:ext cx="6583679" cy="30871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rPr>
              <a:t>As shown, Low workouts were overwhelmingly my most popular choice of intensity type. Medium was second with High being the least frequent. </a:t>
            </a:r>
          </a:p>
          <a:p>
            <a:pPr marL="285750" indent="-285750">
              <a:buFont typeface="Arial" panose="020B0604020202020204" pitchFamily="34" charset="0"/>
              <a:buChar char="•"/>
            </a:pPr>
            <a:r>
              <a:rPr lang="en-US" dirty="0">
                <a:solidFill>
                  <a:schemeClr val="tx1"/>
                </a:solidFill>
              </a:rPr>
              <a:t>Even though steps for low workouts were the highest (mainly due to being the most frequent workout), Medium and High workout steps were proportionally higher compared to the count of workouts. </a:t>
            </a:r>
          </a:p>
          <a:p>
            <a:pPr marL="285750" indent="-285750">
              <a:buFont typeface="Arial" panose="020B0604020202020204" pitchFamily="34" charset="0"/>
              <a:buChar char="•"/>
            </a:pPr>
            <a:r>
              <a:rPr lang="en-US" dirty="0">
                <a:solidFill>
                  <a:schemeClr val="tx1"/>
                </a:solidFill>
              </a:rPr>
              <a:t>The trend graph shows that there are some ups and downs within my weight but the overall the trend is increasing from the start of the study. </a:t>
            </a:r>
          </a:p>
        </p:txBody>
      </p:sp>
    </p:spTree>
    <p:extLst>
      <p:ext uri="{BB962C8B-B14F-4D97-AF65-F5344CB8AC3E}">
        <p14:creationId xmlns:p14="http://schemas.microsoft.com/office/powerpoint/2010/main" val="181364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E8CA56-1F5D-403C-95E9-8AF25A944E34}"/>
              </a:ext>
            </a:extLst>
          </p:cNvPr>
          <p:cNvSpPr/>
          <p:nvPr/>
        </p:nvSpPr>
        <p:spPr>
          <a:xfrm>
            <a:off x="3576576" y="115746"/>
            <a:ext cx="8615423" cy="831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latin typeface="Arial Narrow" panose="020B0606020202030204" pitchFamily="34" charset="0"/>
              </a:rPr>
              <a:t>Ideal Sample Size</a:t>
            </a:r>
          </a:p>
        </p:txBody>
      </p:sp>
      <p:sp>
        <p:nvSpPr>
          <p:cNvPr id="87" name="Rectangle 86">
            <a:extLst>
              <a:ext uri="{FF2B5EF4-FFF2-40B4-BE49-F238E27FC236}">
                <a16:creationId xmlns:a16="http://schemas.microsoft.com/office/drawing/2014/main" id="{5ED748FD-C508-4BF5-9FDE-6FFD05AF838E}"/>
              </a:ext>
            </a:extLst>
          </p:cNvPr>
          <p:cNvSpPr/>
          <p:nvPr/>
        </p:nvSpPr>
        <p:spPr>
          <a:xfrm>
            <a:off x="3576577" y="6551271"/>
            <a:ext cx="1331089"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D08344-169A-4122-B5FC-2828F9C3E3AE}"/>
              </a:ext>
            </a:extLst>
          </p:cNvPr>
          <p:cNvSpPr/>
          <p:nvPr/>
        </p:nvSpPr>
        <p:spPr>
          <a:xfrm>
            <a:off x="3576577" y="6551271"/>
            <a:ext cx="1203767"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905B63F-F969-494B-A4C0-6EE4E9544B56}"/>
              </a:ext>
            </a:extLst>
          </p:cNvPr>
          <p:cNvSpPr/>
          <p:nvPr/>
        </p:nvSpPr>
        <p:spPr>
          <a:xfrm>
            <a:off x="138896" y="115747"/>
            <a:ext cx="3264060" cy="831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haroni" panose="020B0604020202020204" pitchFamily="2" charset="-79"/>
                <a:cs typeface="Aharoni" panose="020B0604020202020204" pitchFamily="2" charset="-79"/>
              </a:rPr>
              <a:t>Analyze</a:t>
            </a:r>
          </a:p>
        </p:txBody>
      </p:sp>
      <p:sp>
        <p:nvSpPr>
          <p:cNvPr id="2" name="Rectangle 1">
            <a:extLst>
              <a:ext uri="{FF2B5EF4-FFF2-40B4-BE49-F238E27FC236}">
                <a16:creationId xmlns:a16="http://schemas.microsoft.com/office/drawing/2014/main" id="{11942DCA-BA0F-45A5-B66B-7B11F20DE461}"/>
              </a:ext>
            </a:extLst>
          </p:cNvPr>
          <p:cNvSpPr/>
          <p:nvPr/>
        </p:nvSpPr>
        <p:spPr>
          <a:xfrm>
            <a:off x="0" y="1262743"/>
            <a:ext cx="12191999" cy="56213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rPr>
              <a:t>I can estimate the population mean for the response variable to within 0.4 lbs. with 95% confidence.</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a:p>
            <a:endParaRPr lang="en-US" dirty="0">
              <a:solidFill>
                <a:schemeClr val="tx1"/>
              </a:solidFill>
            </a:endParaRPr>
          </a:p>
          <a:p>
            <a:pPr marL="285750" indent="-285750">
              <a:buFont typeface="Arial" panose="020B0604020202020204" pitchFamily="34" charset="0"/>
              <a:buChar char="•"/>
            </a:pPr>
            <a:r>
              <a:rPr lang="en-US" dirty="0">
                <a:solidFill>
                  <a:schemeClr val="tx1"/>
                </a:solidFill>
              </a:rPr>
              <a:t>I did the same thing when looking a change in weight by day:</a:t>
            </a:r>
          </a:p>
          <a:p>
            <a:pPr marL="742950" lvl="1" indent="-285750">
              <a:buFont typeface="Arial" panose="020B0604020202020204" pitchFamily="34" charset="0"/>
              <a:buChar char="•"/>
            </a:pPr>
            <a:r>
              <a:rPr lang="en-US" dirty="0">
                <a:solidFill>
                  <a:schemeClr val="tx1"/>
                </a:solidFill>
              </a:rPr>
              <a:t>I can estimate the population mean for the response variable to within 0.001 with 95% confidence. </a:t>
            </a:r>
          </a:p>
          <a:p>
            <a:endParaRPr lang="en-US" dirty="0">
              <a:solidFill>
                <a:schemeClr val="tx1"/>
              </a:solidFill>
            </a:endParaRPr>
          </a:p>
        </p:txBody>
      </p:sp>
      <p:pic>
        <p:nvPicPr>
          <p:cNvPr id="5" name="Picture 4">
            <a:extLst>
              <a:ext uri="{FF2B5EF4-FFF2-40B4-BE49-F238E27FC236}">
                <a16:creationId xmlns:a16="http://schemas.microsoft.com/office/drawing/2014/main" id="{FBD3EAFA-9624-44A0-8AB5-7D376FBF8BFF}"/>
              </a:ext>
            </a:extLst>
          </p:cNvPr>
          <p:cNvPicPr>
            <a:picLocks noChangeAspect="1"/>
          </p:cNvPicPr>
          <p:nvPr/>
        </p:nvPicPr>
        <p:blipFill>
          <a:blip r:embed="rId2"/>
          <a:stretch>
            <a:fillRect/>
          </a:stretch>
        </p:blipFill>
        <p:spPr>
          <a:xfrm>
            <a:off x="3136869" y="1580519"/>
            <a:ext cx="2959047" cy="1602330"/>
          </a:xfrm>
          <a:prstGeom prst="rect">
            <a:avLst/>
          </a:prstGeom>
        </p:spPr>
      </p:pic>
      <p:pic>
        <p:nvPicPr>
          <p:cNvPr id="6" name="Picture 5">
            <a:extLst>
              <a:ext uri="{FF2B5EF4-FFF2-40B4-BE49-F238E27FC236}">
                <a16:creationId xmlns:a16="http://schemas.microsoft.com/office/drawing/2014/main" id="{6817833F-F4C9-4477-A3E9-76E22E91F4B3}"/>
              </a:ext>
            </a:extLst>
          </p:cNvPr>
          <p:cNvPicPr>
            <a:picLocks noChangeAspect="1"/>
          </p:cNvPicPr>
          <p:nvPr/>
        </p:nvPicPr>
        <p:blipFill>
          <a:blip r:embed="rId3"/>
          <a:stretch>
            <a:fillRect/>
          </a:stretch>
        </p:blipFill>
        <p:spPr>
          <a:xfrm>
            <a:off x="3136869" y="4039466"/>
            <a:ext cx="2958963" cy="1682066"/>
          </a:xfrm>
          <a:prstGeom prst="rect">
            <a:avLst/>
          </a:prstGeom>
        </p:spPr>
      </p:pic>
      <p:sp>
        <p:nvSpPr>
          <p:cNvPr id="7" name="Rectangle 6">
            <a:extLst>
              <a:ext uri="{FF2B5EF4-FFF2-40B4-BE49-F238E27FC236}">
                <a16:creationId xmlns:a16="http://schemas.microsoft.com/office/drawing/2014/main" id="{ED7F6DF6-D9B4-4BC0-AA95-7504F71BADDA}"/>
              </a:ext>
            </a:extLst>
          </p:cNvPr>
          <p:cNvSpPr/>
          <p:nvPr/>
        </p:nvSpPr>
        <p:spPr>
          <a:xfrm>
            <a:off x="138896" y="5860869"/>
            <a:ext cx="12053104" cy="9971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rPr>
              <a:t>The results from these Sample Size Tests show that my current sample size of 31 is sufficient for this analysis. </a:t>
            </a:r>
          </a:p>
        </p:txBody>
      </p:sp>
    </p:spTree>
    <p:extLst>
      <p:ext uri="{BB962C8B-B14F-4D97-AF65-F5344CB8AC3E}">
        <p14:creationId xmlns:p14="http://schemas.microsoft.com/office/powerpoint/2010/main" val="1138459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E8CA56-1F5D-403C-95E9-8AF25A944E34}"/>
              </a:ext>
            </a:extLst>
          </p:cNvPr>
          <p:cNvSpPr/>
          <p:nvPr/>
        </p:nvSpPr>
        <p:spPr>
          <a:xfrm>
            <a:off x="3576576" y="115746"/>
            <a:ext cx="8615423" cy="831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latin typeface="Arial Narrow" panose="020B0606020202030204" pitchFamily="34" charset="0"/>
              </a:rPr>
              <a:t>Correlation Matrix</a:t>
            </a:r>
          </a:p>
        </p:txBody>
      </p:sp>
      <p:sp>
        <p:nvSpPr>
          <p:cNvPr id="87" name="Rectangle 86">
            <a:extLst>
              <a:ext uri="{FF2B5EF4-FFF2-40B4-BE49-F238E27FC236}">
                <a16:creationId xmlns:a16="http://schemas.microsoft.com/office/drawing/2014/main" id="{5ED748FD-C508-4BF5-9FDE-6FFD05AF838E}"/>
              </a:ext>
            </a:extLst>
          </p:cNvPr>
          <p:cNvSpPr/>
          <p:nvPr/>
        </p:nvSpPr>
        <p:spPr>
          <a:xfrm>
            <a:off x="3576577" y="6551271"/>
            <a:ext cx="1331089"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D08344-169A-4122-B5FC-2828F9C3E3AE}"/>
              </a:ext>
            </a:extLst>
          </p:cNvPr>
          <p:cNvSpPr/>
          <p:nvPr/>
        </p:nvSpPr>
        <p:spPr>
          <a:xfrm>
            <a:off x="3576577" y="6551271"/>
            <a:ext cx="1203767" cy="190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905B63F-F969-494B-A4C0-6EE4E9544B56}"/>
              </a:ext>
            </a:extLst>
          </p:cNvPr>
          <p:cNvSpPr/>
          <p:nvPr/>
        </p:nvSpPr>
        <p:spPr>
          <a:xfrm>
            <a:off x="138896" y="115747"/>
            <a:ext cx="3264060" cy="831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haroni" panose="020B0604020202020204" pitchFamily="2" charset="-79"/>
                <a:cs typeface="Aharoni" panose="020B0604020202020204" pitchFamily="2" charset="-79"/>
              </a:rPr>
              <a:t>Analyze</a:t>
            </a:r>
          </a:p>
        </p:txBody>
      </p:sp>
      <p:sp>
        <p:nvSpPr>
          <p:cNvPr id="3" name="Rectangle 2">
            <a:extLst>
              <a:ext uri="{FF2B5EF4-FFF2-40B4-BE49-F238E27FC236}">
                <a16:creationId xmlns:a16="http://schemas.microsoft.com/office/drawing/2014/main" id="{FF08023C-D708-44D9-9E97-83FE32CE27B6}"/>
              </a:ext>
            </a:extLst>
          </p:cNvPr>
          <p:cNvSpPr/>
          <p:nvPr/>
        </p:nvSpPr>
        <p:spPr>
          <a:xfrm>
            <a:off x="0" y="5094514"/>
            <a:ext cx="12192000" cy="1763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rPr>
              <a:t>Above is a correlation matrix for both weight as my output and weight change by day. </a:t>
            </a:r>
          </a:p>
          <a:p>
            <a:pPr marL="285750" indent="-285750">
              <a:buFont typeface="Arial" panose="020B0604020202020204" pitchFamily="34" charset="0"/>
              <a:buChar char="•"/>
            </a:pPr>
            <a:r>
              <a:rPr lang="en-US" dirty="0">
                <a:solidFill>
                  <a:schemeClr val="tx1"/>
                </a:solidFill>
              </a:rPr>
              <a:t>I included the weight change by day because I felt it was beneficial to analyze the data this way and I believe the results confirm that. </a:t>
            </a:r>
          </a:p>
          <a:p>
            <a:pPr marL="742950" lvl="1" indent="-285750">
              <a:buFont typeface="Arial" panose="020B0604020202020204" pitchFamily="34" charset="0"/>
              <a:buChar char="•"/>
            </a:pPr>
            <a:r>
              <a:rPr lang="en-US" dirty="0">
                <a:solidFill>
                  <a:schemeClr val="tx1"/>
                </a:solidFill>
              </a:rPr>
              <a:t>Steps Taken and Calories burned are highly correlated, which makes a lot of sense. </a:t>
            </a:r>
          </a:p>
          <a:p>
            <a:pPr marL="285750" indent="-285750">
              <a:buFont typeface="Arial" panose="020B0604020202020204" pitchFamily="34" charset="0"/>
              <a:buChar char="•"/>
            </a:pPr>
            <a:r>
              <a:rPr lang="en-US" dirty="0">
                <a:solidFill>
                  <a:schemeClr val="tx1"/>
                </a:solidFill>
              </a:rPr>
              <a:t>The correlation matrix with weight loss by day showed strong correlation with variables I expected (Steps Taken, Calories Burned, Intensity/Activity). </a:t>
            </a:r>
          </a:p>
          <a:p>
            <a:pPr marL="742950" lvl="1"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pic>
        <p:nvPicPr>
          <p:cNvPr id="7" name="Picture 6">
            <a:extLst>
              <a:ext uri="{FF2B5EF4-FFF2-40B4-BE49-F238E27FC236}">
                <a16:creationId xmlns:a16="http://schemas.microsoft.com/office/drawing/2014/main" id="{9707DCB3-D424-410C-BA22-8F8679D18CDB}"/>
              </a:ext>
            </a:extLst>
          </p:cNvPr>
          <p:cNvPicPr>
            <a:picLocks noChangeAspect="1"/>
          </p:cNvPicPr>
          <p:nvPr/>
        </p:nvPicPr>
        <p:blipFill>
          <a:blip r:embed="rId2"/>
          <a:stretch>
            <a:fillRect/>
          </a:stretch>
        </p:blipFill>
        <p:spPr>
          <a:xfrm>
            <a:off x="0" y="1480354"/>
            <a:ext cx="12192000" cy="1492797"/>
          </a:xfrm>
          <a:prstGeom prst="rect">
            <a:avLst/>
          </a:prstGeom>
        </p:spPr>
      </p:pic>
      <p:pic>
        <p:nvPicPr>
          <p:cNvPr id="8" name="Picture 7">
            <a:extLst>
              <a:ext uri="{FF2B5EF4-FFF2-40B4-BE49-F238E27FC236}">
                <a16:creationId xmlns:a16="http://schemas.microsoft.com/office/drawing/2014/main" id="{3EF3AB9D-B6F8-45C6-8877-00E00FEBE4BD}"/>
              </a:ext>
            </a:extLst>
          </p:cNvPr>
          <p:cNvPicPr>
            <a:picLocks noChangeAspect="1"/>
          </p:cNvPicPr>
          <p:nvPr/>
        </p:nvPicPr>
        <p:blipFill>
          <a:blip r:embed="rId3"/>
          <a:stretch>
            <a:fillRect/>
          </a:stretch>
        </p:blipFill>
        <p:spPr>
          <a:xfrm>
            <a:off x="0" y="3429000"/>
            <a:ext cx="12192000" cy="1492797"/>
          </a:xfrm>
          <a:prstGeom prst="rect">
            <a:avLst/>
          </a:prstGeom>
        </p:spPr>
      </p:pic>
      <p:sp>
        <p:nvSpPr>
          <p:cNvPr id="9" name="Rectangle 8">
            <a:extLst>
              <a:ext uri="{FF2B5EF4-FFF2-40B4-BE49-F238E27FC236}">
                <a16:creationId xmlns:a16="http://schemas.microsoft.com/office/drawing/2014/main" id="{C5F15FC6-2124-4730-9B84-926F4960E144}"/>
              </a:ext>
            </a:extLst>
          </p:cNvPr>
          <p:cNvSpPr/>
          <p:nvPr/>
        </p:nvSpPr>
        <p:spPr>
          <a:xfrm>
            <a:off x="0" y="947319"/>
            <a:ext cx="12191999" cy="5330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b="1" dirty="0">
                <a:solidFill>
                  <a:schemeClr val="tx1"/>
                </a:solidFill>
              </a:rPr>
              <a:t>Correlation Matrix based of weight as the output</a:t>
            </a:r>
          </a:p>
        </p:txBody>
      </p:sp>
      <p:sp>
        <p:nvSpPr>
          <p:cNvPr id="10" name="Rectangle 9">
            <a:extLst>
              <a:ext uri="{FF2B5EF4-FFF2-40B4-BE49-F238E27FC236}">
                <a16:creationId xmlns:a16="http://schemas.microsoft.com/office/drawing/2014/main" id="{02FF968A-F3FF-4382-B81D-9BBC1137EAA5}"/>
              </a:ext>
            </a:extLst>
          </p:cNvPr>
          <p:cNvSpPr/>
          <p:nvPr/>
        </p:nvSpPr>
        <p:spPr>
          <a:xfrm>
            <a:off x="0" y="2973151"/>
            <a:ext cx="12192000" cy="455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b="1" dirty="0">
                <a:solidFill>
                  <a:schemeClr val="tx1"/>
                </a:solidFill>
              </a:rPr>
              <a:t>Correlation Matrix based of weight change as the output</a:t>
            </a:r>
          </a:p>
        </p:txBody>
      </p:sp>
    </p:spTree>
    <p:extLst>
      <p:ext uri="{BB962C8B-B14F-4D97-AF65-F5344CB8AC3E}">
        <p14:creationId xmlns:p14="http://schemas.microsoft.com/office/powerpoint/2010/main" val="875084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3287</TotalTime>
  <Words>1804</Words>
  <Application>Microsoft Office PowerPoint</Application>
  <PresentationFormat>Widescreen</PresentationFormat>
  <Paragraphs>175</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Aharoni</vt:lpstr>
      <vt:lpstr>Arial</vt:lpstr>
      <vt:lpstr>Arial Narrow</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Doman</dc:creator>
  <cp:lastModifiedBy>David Doman</cp:lastModifiedBy>
  <cp:revision>49</cp:revision>
  <dcterms:created xsi:type="dcterms:W3CDTF">2020-06-10T20:02:46Z</dcterms:created>
  <dcterms:modified xsi:type="dcterms:W3CDTF">2020-06-13T02:50:39Z</dcterms:modified>
</cp:coreProperties>
</file>