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308" r:id="rId3"/>
    <p:sldId id="311" r:id="rId4"/>
    <p:sldId id="305" r:id="rId5"/>
    <p:sldId id="306" r:id="rId6"/>
    <p:sldId id="275" r:id="rId7"/>
    <p:sldId id="301" r:id="rId8"/>
    <p:sldId id="277" r:id="rId9"/>
    <p:sldId id="278" r:id="rId10"/>
    <p:sldId id="279" r:id="rId11"/>
    <p:sldId id="309" r:id="rId12"/>
    <p:sldId id="285" r:id="rId13"/>
    <p:sldId id="272" r:id="rId14"/>
    <p:sldId id="294" r:id="rId15"/>
    <p:sldId id="302" r:id="rId16"/>
    <p:sldId id="297" r:id="rId17"/>
    <p:sldId id="31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65" autoAdjust="0"/>
    <p:restoredTop sz="94660"/>
  </p:normalViewPr>
  <p:slideViewPr>
    <p:cSldViewPr snapToGrid="0">
      <p:cViewPr varScale="1">
        <p:scale>
          <a:sx n="106" d="100"/>
          <a:sy n="106"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F0BF08-FFE6-49E4-A275-9EFEA7FDFD01}"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7852B7-788E-4745-BBAE-0C7E44502B3B}" type="slidenum">
              <a:rPr lang="en-US" smtClean="0"/>
              <a:pPr/>
              <a:t>‹#›</a:t>
            </a:fld>
            <a:endParaRPr lang="en-US"/>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002839" y="5424028"/>
            <a:ext cx="4186323" cy="1297449"/>
          </a:xfrm>
          <a:prstGeom prst="rect">
            <a:avLst/>
          </a:prstGeom>
        </p:spPr>
      </p:pic>
    </p:spTree>
    <p:extLst>
      <p:ext uri="{BB962C8B-B14F-4D97-AF65-F5344CB8AC3E}">
        <p14:creationId xmlns:p14="http://schemas.microsoft.com/office/powerpoint/2010/main" val="47934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243" y="182244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631D9-A9C9-4D87-AAA6-C3CDEF1900F9}" type="datetimeFigureOut">
              <a:rPr lang="en-US" smtClean="0"/>
              <a:t>11/29/2023</a:t>
            </a:fld>
            <a:endParaRPr lang="en-US"/>
          </a:p>
        </p:txBody>
      </p:sp>
      <p:sp>
        <p:nvSpPr>
          <p:cNvPr id="6" name="Slide Number Placeholder 5"/>
          <p:cNvSpPr>
            <a:spLocks noGrp="1"/>
          </p:cNvSpPr>
          <p:nvPr>
            <p:ph type="sldNum" sz="quarter" idx="12"/>
          </p:nvPr>
        </p:nvSpPr>
        <p:spPr/>
        <p:txBody>
          <a:bodyPr/>
          <a:lstStyle/>
          <a:p>
            <a:fld id="{3B7852B7-788E-4745-BBAE-0C7E44502B3B}" type="slidenum">
              <a:rPr lang="en-US" smtClean="0"/>
              <a:pPr/>
              <a:t>‹#›</a:t>
            </a:fld>
            <a:endParaRPr lang="en-US"/>
          </a:p>
        </p:txBody>
      </p:sp>
      <p:sp>
        <p:nvSpPr>
          <p:cNvPr id="10" name="Rectangle 9"/>
          <p:cNvSpPr/>
          <p:nvPr/>
        </p:nvSpPr>
        <p:spPr>
          <a:xfrm>
            <a:off x="274320" y="246888"/>
            <a:ext cx="11585448" cy="6292024"/>
          </a:xfrm>
          <a:prstGeom prst="rect">
            <a:avLst/>
          </a:prstGeom>
          <a:noFill/>
          <a:ln w="76200">
            <a:solidFill>
              <a:srgbClr val="95172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ounded Rectangle 10"/>
          <p:cNvSpPr/>
          <p:nvPr/>
        </p:nvSpPr>
        <p:spPr>
          <a:xfrm>
            <a:off x="4489704" y="6356350"/>
            <a:ext cx="3182112" cy="339724"/>
          </a:xfrm>
          <a:prstGeom prst="roundRect">
            <a:avLst/>
          </a:prstGeom>
          <a:solidFill>
            <a:schemeClr val="bg1"/>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5537" y="5928185"/>
            <a:ext cx="2763017" cy="856330"/>
          </a:xfrm>
          <a:prstGeom prst="rect">
            <a:avLst/>
          </a:prstGeom>
        </p:spPr>
      </p:pic>
    </p:spTree>
    <p:extLst>
      <p:ext uri="{BB962C8B-B14F-4D97-AF65-F5344CB8AC3E}">
        <p14:creationId xmlns:p14="http://schemas.microsoft.com/office/powerpoint/2010/main" val="126109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9" name="Date Placeholder 3"/>
          <p:cNvSpPr txBox="1">
            <a:spLocks/>
          </p:cNvSpPr>
          <p:nvPr/>
        </p:nvSpPr>
        <p:spPr>
          <a:xfrm>
            <a:off x="838200" y="6356352"/>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0631D9-A9C9-4D87-AAA6-C3CDEF1900F9}" type="datetimeFigureOut">
              <a:rPr lang="en-US" sz="1200" smtClean="0"/>
              <a:pPr/>
              <a:t>11/29/2023</a:t>
            </a:fld>
            <a:endParaRPr lang="en-US" sz="1200"/>
          </a:p>
        </p:txBody>
      </p:sp>
      <p:sp>
        <p:nvSpPr>
          <p:cNvPr id="10" name="Slide Number Placeholder 5"/>
          <p:cNvSpPr txBox="1">
            <a:spLocks/>
          </p:cNvSpPr>
          <p:nvPr/>
        </p:nvSpPr>
        <p:spPr>
          <a:xfrm>
            <a:off x="8610600" y="635635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620670F-9EF4-463F-B36C-AB708BF26DCD}" type="slidenum">
              <a:rPr lang="en-US" sz="1200" smtClean="0"/>
              <a:pPr/>
              <a:t>‹#›</a:t>
            </a:fld>
            <a:endParaRPr lang="en-US" sz="1200"/>
          </a:p>
        </p:txBody>
      </p:sp>
      <p:sp>
        <p:nvSpPr>
          <p:cNvPr id="11" name="Rectangle 10"/>
          <p:cNvSpPr/>
          <p:nvPr/>
        </p:nvSpPr>
        <p:spPr>
          <a:xfrm>
            <a:off x="274320" y="246888"/>
            <a:ext cx="11585448" cy="6292024"/>
          </a:xfrm>
          <a:prstGeom prst="rect">
            <a:avLst/>
          </a:prstGeom>
          <a:noFill/>
          <a:ln w="76200">
            <a:solidFill>
              <a:srgbClr val="95172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ounded Rectangle 11"/>
          <p:cNvSpPr/>
          <p:nvPr/>
        </p:nvSpPr>
        <p:spPr>
          <a:xfrm>
            <a:off x="4489704" y="6356350"/>
            <a:ext cx="3182112" cy="339724"/>
          </a:xfrm>
          <a:prstGeom prst="roundRect">
            <a:avLst/>
          </a:prstGeom>
          <a:solidFill>
            <a:schemeClr val="bg1"/>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5537" y="5928185"/>
            <a:ext cx="2763017" cy="856330"/>
          </a:xfrm>
          <a:prstGeom prst="rect">
            <a:avLst/>
          </a:prstGeom>
        </p:spPr>
      </p:pic>
    </p:spTree>
    <p:extLst>
      <p:ext uri="{BB962C8B-B14F-4D97-AF65-F5344CB8AC3E}">
        <p14:creationId xmlns:p14="http://schemas.microsoft.com/office/powerpoint/2010/main" val="10582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243" y="182244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631D9-A9C9-4D87-AAA6-C3CDEF1900F9}" type="datetimeFigureOut">
              <a:rPr lang="en-US" smtClean="0"/>
              <a:t>11/29/2023</a:t>
            </a:fld>
            <a:endParaRPr lang="en-US"/>
          </a:p>
        </p:txBody>
      </p:sp>
      <p:sp>
        <p:nvSpPr>
          <p:cNvPr id="6" name="Slide Number Placeholder 5"/>
          <p:cNvSpPr>
            <a:spLocks noGrp="1"/>
          </p:cNvSpPr>
          <p:nvPr>
            <p:ph type="sldNum" sz="quarter" idx="12"/>
          </p:nvPr>
        </p:nvSpPr>
        <p:spPr/>
        <p:txBody>
          <a:bodyPr/>
          <a:lstStyle/>
          <a:p>
            <a:fld id="{3B7852B7-788E-4745-BBAE-0C7E44502B3B}" type="slidenum">
              <a:rPr lang="en-US" smtClean="0"/>
              <a:pPr/>
              <a:t>‹#›</a:t>
            </a:fld>
            <a:endParaRPr lang="en-US"/>
          </a:p>
        </p:txBody>
      </p:sp>
      <p:sp>
        <p:nvSpPr>
          <p:cNvPr id="10" name="Rectangle 9"/>
          <p:cNvSpPr/>
          <p:nvPr/>
        </p:nvSpPr>
        <p:spPr>
          <a:xfrm>
            <a:off x="274320" y="246888"/>
            <a:ext cx="11585448" cy="6292024"/>
          </a:xfrm>
          <a:prstGeom prst="rect">
            <a:avLst/>
          </a:prstGeom>
          <a:noFill/>
          <a:ln w="76200">
            <a:solidFill>
              <a:srgbClr val="95172A"/>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ounded Rectangle 10"/>
          <p:cNvSpPr/>
          <p:nvPr/>
        </p:nvSpPr>
        <p:spPr>
          <a:xfrm>
            <a:off x="4489704" y="6356350"/>
            <a:ext cx="3182112" cy="339724"/>
          </a:xfrm>
          <a:prstGeom prst="roundRect">
            <a:avLst/>
          </a:prstGeom>
          <a:solidFill>
            <a:schemeClr val="bg1"/>
          </a:solidFill>
          <a:ln>
            <a:noFill/>
          </a:ln>
          <a:effectLst>
            <a:softEdge rad="76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n>
                <a:noFill/>
              </a:ln>
              <a:solidFill>
                <a:schemeClr val="bg1"/>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85537" y="5928185"/>
            <a:ext cx="2763017" cy="856330"/>
          </a:xfrm>
          <a:prstGeom prst="rect">
            <a:avLst/>
          </a:prstGeom>
        </p:spPr>
      </p:pic>
    </p:spTree>
    <p:extLst>
      <p:ext uri="{BB962C8B-B14F-4D97-AF65-F5344CB8AC3E}">
        <p14:creationId xmlns:p14="http://schemas.microsoft.com/office/powerpoint/2010/main" val="8544831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defRPr/>
            </a:pPr>
            <a:fld id="{800631D9-A9C9-4D87-AAA6-C3CDEF1900F9}" type="datetimeFigureOut">
              <a:rPr lang="en-US" smtClean="0">
                <a:solidFill>
                  <a:prstClr val="black">
                    <a:tint val="75000"/>
                  </a:prstClr>
                </a:solidFill>
              </a:rPr>
              <a:pPr defTabSz="457200">
                <a:defRPr/>
              </a:pPr>
              <a:t>11/29/2023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Tweet about this presentation #GISHealth</a:t>
            </a:r>
          </a:p>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7852B7-788E-4745-BBAE-0C7E44502B3B}" type="slidenum">
              <a:rPr lang="en-US" smtClean="0"/>
              <a:pPr/>
              <a:t>‹#›</a:t>
            </a:fld>
            <a:endParaRPr lang="en-US"/>
          </a:p>
        </p:txBody>
      </p:sp>
    </p:spTree>
    <p:extLst>
      <p:ext uri="{BB962C8B-B14F-4D97-AF65-F5344CB8AC3E}">
        <p14:creationId xmlns:p14="http://schemas.microsoft.com/office/powerpoint/2010/main" val="2541320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0822"/>
            <a:ext cx="9144000" cy="2552007"/>
          </a:xfrm>
        </p:spPr>
        <p:txBody>
          <a:bodyPr>
            <a:normAutofit/>
          </a:bodyPr>
          <a:lstStyle/>
          <a:p>
            <a:r>
              <a:rPr lang="en-US" sz="4000" b="1" dirty="0">
                <a:effectLst/>
                <a:latin typeface="Calibri" panose="020F0502020204030204" pitchFamily="34" charset="0"/>
                <a:ea typeface="Calibri" panose="020F0502020204030204" pitchFamily="34" charset="0"/>
                <a:cs typeface="Times New Roman" panose="02020603050405020304" pitchFamily="18" charset="0"/>
              </a:rPr>
              <a:t>Using Text Mining Tools to Analyze Descriptions of Welcoming Spaces as Experienced by People with Serious Mental Illnesses</a:t>
            </a:r>
            <a:endParaRPr lang="en-US" sz="4000" b="1" dirty="0">
              <a:latin typeface="+mn-lt"/>
            </a:endParaRPr>
          </a:p>
        </p:txBody>
      </p:sp>
      <p:sp>
        <p:nvSpPr>
          <p:cNvPr id="4" name="Subtitle 3"/>
          <p:cNvSpPr>
            <a:spLocks noGrp="1"/>
          </p:cNvSpPr>
          <p:nvPr>
            <p:ph type="subTitle" idx="1"/>
          </p:nvPr>
        </p:nvSpPr>
        <p:spPr>
          <a:xfrm>
            <a:off x="289560" y="2921405"/>
            <a:ext cx="11612880" cy="1655762"/>
          </a:xfrm>
        </p:spPr>
        <p:txBody>
          <a:bodyPr>
            <a:normAutofit/>
          </a:bodyPr>
          <a:lstStyle/>
          <a:p>
            <a:endParaRPr lang="en-US" dirty="0"/>
          </a:p>
          <a:p>
            <a:r>
              <a:rPr lang="en-US" dirty="0"/>
              <a:t>Eugene Brusilovskiy, Gretchen Snethen, Bryan McCormick, Mark S. </a:t>
            </a:r>
            <a:r>
              <a:rPr lang="en-US" dirty="0" err="1"/>
              <a:t>Salzer</a:t>
            </a:r>
            <a:endParaRPr lang="en-US" dirty="0"/>
          </a:p>
        </p:txBody>
      </p:sp>
      <p:sp>
        <p:nvSpPr>
          <p:cNvPr id="5" name="Rectangle 4"/>
          <p:cNvSpPr/>
          <p:nvPr/>
        </p:nvSpPr>
        <p:spPr>
          <a:xfrm>
            <a:off x="647701" y="4577167"/>
            <a:ext cx="11141528" cy="646331"/>
          </a:xfrm>
          <a:prstGeom prst="rect">
            <a:avLst/>
          </a:prstGeom>
        </p:spPr>
        <p:txBody>
          <a:bodyPr wrap="square">
            <a:spAutoFit/>
          </a:bodyPr>
          <a:lstStyle/>
          <a:p>
            <a:r>
              <a:rPr lang="en-US" sz="1200" dirty="0"/>
              <a:t>The contents of this presentation were developed under grants from the National Institute on Disability, Independent Living and Rehabilitation Research (NIDILRR; </a:t>
            </a:r>
            <a:r>
              <a:rPr lang="en-US" sz="1200" dirty="0">
                <a:latin typeface="Calibri (Body)"/>
              </a:rPr>
              <a:t>Grant # </a:t>
            </a:r>
            <a:r>
              <a:rPr lang="en-US" sz="1200" dirty="0">
                <a:latin typeface="Calibri (Body)"/>
                <a:cs typeface="Arial" panose="020B0604020202020204" pitchFamily="34" charset="0"/>
              </a:rPr>
              <a:t>90RT5021-02-00; </a:t>
            </a:r>
            <a:r>
              <a:rPr lang="en-US" sz="1200" dirty="0" err="1">
                <a:latin typeface="Calibri (Body)"/>
                <a:cs typeface="Arial" panose="020B0604020202020204" pitchFamily="34" charset="0"/>
              </a:rPr>
              <a:t>Salzer</a:t>
            </a:r>
            <a:r>
              <a:rPr lang="en-US" sz="1200" dirty="0">
                <a:latin typeface="Calibri (Body)"/>
                <a:cs typeface="Arial" panose="020B0604020202020204" pitchFamily="34" charset="0"/>
              </a:rPr>
              <a:t>, PI). </a:t>
            </a:r>
            <a:r>
              <a:rPr lang="en-US" sz="1200" dirty="0">
                <a:latin typeface="Calibri (Body)"/>
              </a:rPr>
              <a:t>However, the contents do not necessarily represent the policy of the U.S. Department of Health and Human </a:t>
            </a:r>
            <a:r>
              <a:rPr lang="en-US" sz="1200" dirty="0"/>
              <a:t>Services, and endorsement by the Federal government should not be assumed.</a:t>
            </a:r>
            <a:endParaRPr lang="en-US" sz="1200" i="1" dirty="0"/>
          </a:p>
        </p:txBody>
      </p:sp>
    </p:spTree>
    <p:extLst>
      <p:ext uri="{BB962C8B-B14F-4D97-AF65-F5344CB8AC3E}">
        <p14:creationId xmlns:p14="http://schemas.microsoft.com/office/powerpoint/2010/main" val="51190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AB6992-285A-7A83-D4A8-023C8A8D709D}"/>
              </a:ext>
            </a:extLst>
          </p:cNvPr>
          <p:cNvPicPr>
            <a:picLocks noChangeAspect="1"/>
          </p:cNvPicPr>
          <p:nvPr/>
        </p:nvPicPr>
        <p:blipFill>
          <a:blip r:embed="rId2"/>
          <a:stretch>
            <a:fillRect/>
          </a:stretch>
        </p:blipFill>
        <p:spPr>
          <a:xfrm>
            <a:off x="4550735" y="2599669"/>
            <a:ext cx="3083600" cy="3250477"/>
          </a:xfrm>
          <a:prstGeom prst="rect">
            <a:avLst/>
          </a:prstGeom>
        </p:spPr>
      </p:pic>
      <p:sp>
        <p:nvSpPr>
          <p:cNvPr id="2" name="Title 1"/>
          <p:cNvSpPr>
            <a:spLocks noGrp="1"/>
          </p:cNvSpPr>
          <p:nvPr>
            <p:ph type="title"/>
          </p:nvPr>
        </p:nvSpPr>
        <p:spPr>
          <a:xfrm>
            <a:off x="414251" y="290517"/>
            <a:ext cx="10515600" cy="1325563"/>
          </a:xfrm>
        </p:spPr>
        <p:txBody>
          <a:bodyPr/>
          <a:lstStyle/>
          <a:p>
            <a:r>
              <a:rPr lang="en-US" b="1" dirty="0"/>
              <a:t>Word Cloud</a:t>
            </a:r>
          </a:p>
        </p:txBody>
      </p:sp>
      <p:sp>
        <p:nvSpPr>
          <p:cNvPr id="3" name="Content Placeholder 2"/>
          <p:cNvSpPr>
            <a:spLocks noGrp="1"/>
          </p:cNvSpPr>
          <p:nvPr>
            <p:ph idx="1"/>
          </p:nvPr>
        </p:nvSpPr>
        <p:spPr>
          <a:xfrm>
            <a:off x="489064" y="1445093"/>
            <a:ext cx="11206941" cy="1325563"/>
          </a:xfrm>
        </p:spPr>
        <p:txBody>
          <a:bodyPr>
            <a:normAutofit fontScale="92500"/>
          </a:bodyPr>
          <a:lstStyle/>
          <a:p>
            <a:r>
              <a:rPr lang="en-US" dirty="0"/>
              <a:t>We created a word cloud to show the common words that appear in the responses (minimum word frequency = 25) using the </a:t>
            </a:r>
            <a:r>
              <a:rPr lang="en-US" b="1" i="1" dirty="0" err="1"/>
              <a:t>wordcloud</a:t>
            </a:r>
            <a:r>
              <a:rPr lang="en-US" b="1" i="1" dirty="0"/>
              <a:t> </a:t>
            </a:r>
            <a:r>
              <a:rPr lang="en-US" dirty="0"/>
              <a:t>package in R.</a:t>
            </a:r>
          </a:p>
          <a:p>
            <a:r>
              <a:rPr lang="en-US" dirty="0"/>
              <a:t>Larger font corresponds to greater word frequency.</a:t>
            </a:r>
          </a:p>
          <a:p>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2812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D5F6-CC3D-705E-9C3F-1B9FA8DFCC94}"/>
              </a:ext>
            </a:extLst>
          </p:cNvPr>
          <p:cNvSpPr>
            <a:spLocks noGrp="1"/>
          </p:cNvSpPr>
          <p:nvPr>
            <p:ph type="title"/>
          </p:nvPr>
        </p:nvSpPr>
        <p:spPr>
          <a:xfrm>
            <a:off x="703521" y="375759"/>
            <a:ext cx="10515600" cy="1325563"/>
          </a:xfrm>
        </p:spPr>
        <p:txBody>
          <a:bodyPr/>
          <a:lstStyle/>
          <a:p>
            <a:r>
              <a:rPr lang="en-US" b="1" dirty="0"/>
              <a:t>Response Length</a:t>
            </a:r>
          </a:p>
        </p:txBody>
      </p:sp>
      <p:sp>
        <p:nvSpPr>
          <p:cNvPr id="3" name="Content Placeholder 2">
            <a:extLst>
              <a:ext uri="{FF2B5EF4-FFF2-40B4-BE49-F238E27FC236}">
                <a16:creationId xmlns:a16="http://schemas.microsoft.com/office/drawing/2014/main" id="{CBA266BB-7D67-8F46-959E-27FDE85BDF77}"/>
              </a:ext>
            </a:extLst>
          </p:cNvPr>
          <p:cNvSpPr>
            <a:spLocks noGrp="1"/>
          </p:cNvSpPr>
          <p:nvPr>
            <p:ph idx="1"/>
          </p:nvPr>
        </p:nvSpPr>
        <p:spPr>
          <a:xfrm>
            <a:off x="675167" y="1515140"/>
            <a:ext cx="10813312" cy="4568270"/>
          </a:xfrm>
        </p:spPr>
        <p:txBody>
          <a:bodyPr/>
          <a:lstStyle/>
          <a:p>
            <a:r>
              <a:rPr lang="en-US" dirty="0"/>
              <a:t>After data cleaning, the average document had 231.5 words (SD=222.5). The range was between 2 and 1032 words, with a median of 158. </a:t>
            </a:r>
          </a:p>
        </p:txBody>
      </p:sp>
      <p:pic>
        <p:nvPicPr>
          <p:cNvPr id="5" name="Picture 4">
            <a:extLst>
              <a:ext uri="{FF2B5EF4-FFF2-40B4-BE49-F238E27FC236}">
                <a16:creationId xmlns:a16="http://schemas.microsoft.com/office/drawing/2014/main" id="{FF505970-A6EF-A4E7-EEB9-7039639806A3}"/>
              </a:ext>
            </a:extLst>
          </p:cNvPr>
          <p:cNvPicPr>
            <a:picLocks noChangeAspect="1"/>
          </p:cNvPicPr>
          <p:nvPr/>
        </p:nvPicPr>
        <p:blipFill>
          <a:blip r:embed="rId2"/>
          <a:stretch>
            <a:fillRect/>
          </a:stretch>
        </p:blipFill>
        <p:spPr>
          <a:xfrm>
            <a:off x="3769255" y="2652203"/>
            <a:ext cx="4653490" cy="3082567"/>
          </a:xfrm>
          <a:prstGeom prst="rect">
            <a:avLst/>
          </a:prstGeom>
        </p:spPr>
      </p:pic>
      <p:sp>
        <p:nvSpPr>
          <p:cNvPr id="7" name="Rectangle 1">
            <a:extLst>
              <a:ext uri="{FF2B5EF4-FFF2-40B4-BE49-F238E27FC236}">
                <a16:creationId xmlns:a16="http://schemas.microsoft.com/office/drawing/2014/main" id="{4BF2F919-2C40-939C-8C3A-A7D5EED311D6}"/>
              </a:ext>
            </a:extLst>
          </p:cNvPr>
          <p:cNvSpPr>
            <a:spLocks noChangeArrowheads="1"/>
          </p:cNvSpPr>
          <p:nvPr/>
        </p:nvSpPr>
        <p:spPr bwMode="auto">
          <a:xfrm>
            <a:off x="838200" y="2708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 tIns="45720" rIns="25392"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29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Sentiment Analysis</a:t>
            </a:r>
          </a:p>
        </p:txBody>
      </p:sp>
      <p:sp>
        <p:nvSpPr>
          <p:cNvPr id="3" name="Content Placeholder 2"/>
          <p:cNvSpPr>
            <a:spLocks noGrp="1"/>
          </p:cNvSpPr>
          <p:nvPr>
            <p:ph idx="1"/>
          </p:nvPr>
        </p:nvSpPr>
        <p:spPr>
          <a:xfrm>
            <a:off x="718708" y="1439501"/>
            <a:ext cx="10635091" cy="4471735"/>
          </a:xfrm>
        </p:spPr>
        <p:txBody>
          <a:bodyPr>
            <a:noAutofit/>
          </a:bodyPr>
          <a:lstStyle/>
          <a:p>
            <a:pPr defTabSz="914400" eaLnBrk="0" fontAlgn="base" hangingPunct="0">
              <a:spcBef>
                <a:spcPct val="0"/>
              </a:spcBef>
              <a:spcAft>
                <a:spcPct val="0"/>
              </a:spcAft>
            </a:pPr>
            <a:r>
              <a:rPr kumimoji="0" lang="en-US" altLang="en-US" sz="1800" b="0" i="0" u="none" strike="noStrike" cap="none" normalizeH="0" baseline="0" dirty="0">
                <a:ln>
                  <a:noFill/>
                </a:ln>
                <a:effectLst/>
              </a:rPr>
              <a:t>Lexic</a:t>
            </a:r>
            <a:r>
              <a:rPr lang="en-US" altLang="en-US" sz="1800" dirty="0"/>
              <a:t>on-based sentiment analysis was conducted using the </a:t>
            </a:r>
            <a:r>
              <a:rPr lang="en-US" altLang="en-US" sz="1800" b="1" i="1" dirty="0" err="1"/>
              <a:t>syuzhet</a:t>
            </a:r>
            <a:r>
              <a:rPr lang="en-US" altLang="en-US" sz="1800" dirty="0"/>
              <a:t> package in R using three lexicons</a:t>
            </a:r>
            <a:r>
              <a:rPr kumimoji="0" lang="en-US" altLang="en-US" sz="1800" b="0" i="0" u="none" strike="noStrike" cap="none" normalizeH="0" baseline="0" dirty="0">
                <a:ln>
                  <a:noFill/>
                </a:ln>
                <a:effectLst/>
              </a:rPr>
              <a:t>:</a:t>
            </a:r>
          </a:p>
          <a:p>
            <a:pPr marL="400050" lvl="1" indent="0" defTabSz="914400" eaLnBrk="0" fontAlgn="base" hangingPunct="0">
              <a:spcBef>
                <a:spcPct val="0"/>
              </a:spcBef>
              <a:spcAft>
                <a:spcPct val="0"/>
              </a:spcAft>
              <a:buFontTx/>
              <a:buAutoNum type="arabicPeriod"/>
            </a:pPr>
            <a:r>
              <a:rPr kumimoji="0" lang="en-US" altLang="en-US" sz="1800" b="1" i="0" u="none" strike="noStrike" cap="none" normalizeH="0" baseline="0" dirty="0">
                <a:ln>
                  <a:noFill/>
                </a:ln>
                <a:effectLst/>
              </a:rPr>
              <a:t>AFINN</a:t>
            </a:r>
            <a:r>
              <a:rPr lang="en-US" altLang="en-US" sz="1800" dirty="0"/>
              <a:t> (Author: </a:t>
            </a:r>
            <a:r>
              <a:rPr kumimoji="0" lang="en-US" altLang="en-US" sz="1800" b="0" i="0" u="none" strike="noStrike" cap="none" normalizeH="0" baseline="0" dirty="0">
                <a:ln>
                  <a:noFill/>
                </a:ln>
                <a:effectLst/>
              </a:rPr>
              <a:t>Finn </a:t>
            </a:r>
            <a:r>
              <a:rPr kumimoji="0" lang="en-US" altLang="en-US" sz="1800" b="0" i="0" u="none" strike="noStrike" cap="none" normalizeH="0" baseline="0" dirty="0" err="1">
                <a:ln>
                  <a:noFill/>
                </a:ln>
                <a:effectLst/>
              </a:rPr>
              <a:t>Årup</a:t>
            </a:r>
            <a:r>
              <a:rPr kumimoji="0" lang="en-US" altLang="en-US" sz="1800" b="0" i="0" u="none" strike="noStrike" cap="none" normalizeH="0" baseline="0" dirty="0">
                <a:ln>
                  <a:noFill/>
                </a:ln>
                <a:effectLst/>
              </a:rPr>
              <a:t> Nielsen)</a:t>
            </a:r>
          </a:p>
          <a:p>
            <a:pPr lvl="2" indent="-285750" eaLnBrk="0" fontAlgn="base" hangingPunct="0">
              <a:spcBef>
                <a:spcPct val="0"/>
              </a:spcBef>
              <a:spcAft>
                <a:spcPct val="0"/>
              </a:spcAft>
            </a:pPr>
            <a:r>
              <a:rPr kumimoji="0" lang="en-US" altLang="en-US" sz="1800" b="1" i="0" u="none" strike="noStrike" cap="none" normalizeH="0" baseline="0" dirty="0">
                <a:ln>
                  <a:noFill/>
                </a:ln>
                <a:effectLst/>
              </a:rPr>
              <a:t>Structure</a:t>
            </a:r>
            <a:r>
              <a:rPr kumimoji="0" lang="en-US" altLang="en-US" sz="1800" b="0" i="0" u="none" strike="noStrike" cap="none" normalizeH="0" baseline="0" dirty="0">
                <a:ln>
                  <a:noFill/>
                </a:ln>
                <a:effectLst/>
              </a:rPr>
              <a:t>: The AFINN lexicon assigns words with an integer score between -5 (most negative) and +5 (most positive) based on their sentiment. The score provides a finer grain measure of sentiment than simple positive/negative categorization.</a:t>
            </a:r>
          </a:p>
          <a:p>
            <a:pPr lvl="2" indent="-285750" eaLnBrk="0" fontAlgn="base" hangingPunct="0">
              <a:spcBef>
                <a:spcPct val="0"/>
              </a:spcBef>
              <a:spcAft>
                <a:spcPct val="0"/>
              </a:spcAft>
            </a:pPr>
            <a:r>
              <a:rPr kumimoji="0" lang="en-US" altLang="en-US" sz="1800" b="1" i="0" u="none" strike="noStrike" cap="none" normalizeH="0" baseline="0" dirty="0">
                <a:ln>
                  <a:noFill/>
                </a:ln>
                <a:effectLst/>
              </a:rPr>
              <a:t>Coverage</a:t>
            </a:r>
            <a:r>
              <a:rPr kumimoji="0" lang="en-US" altLang="en-US" sz="1800" b="0" i="0" u="none" strike="noStrike" cap="none" normalizeH="0" baseline="0" dirty="0">
                <a:ln>
                  <a:noFill/>
                </a:ln>
                <a:effectLst/>
              </a:rPr>
              <a:t>: Contains only around 2,500 words</a:t>
            </a:r>
          </a:p>
          <a:p>
            <a:pPr lvl="2" indent="-285750" eaLnBrk="0" fontAlgn="base" hangingPunct="0">
              <a:spcBef>
                <a:spcPct val="0"/>
              </a:spcBef>
              <a:spcAft>
                <a:spcPct val="0"/>
              </a:spcAft>
            </a:pPr>
            <a:r>
              <a:rPr kumimoji="0" lang="en-US" altLang="en-US" sz="1800" b="1" i="0" u="none" strike="noStrike" cap="none" normalizeH="0" baseline="0" dirty="0">
                <a:ln>
                  <a:noFill/>
                </a:ln>
                <a:effectLst/>
              </a:rPr>
              <a:t>Usage</a:t>
            </a:r>
            <a:r>
              <a:rPr kumimoji="0" lang="en-US" altLang="en-US" sz="1800" b="0" i="0" u="none" strike="noStrike" cap="none" normalizeH="0" baseline="0" dirty="0">
                <a:ln>
                  <a:noFill/>
                </a:ln>
                <a:effectLst/>
              </a:rPr>
              <a:t>: Commonly used for Twitter sentiment analysis due to its simplicity and ease of use.</a:t>
            </a:r>
          </a:p>
          <a:p>
            <a:pPr marL="400050" lvl="1" indent="0" defTabSz="914400" eaLnBrk="0" fontAlgn="base" hangingPunct="0">
              <a:spcBef>
                <a:spcPct val="0"/>
              </a:spcBef>
              <a:spcAft>
                <a:spcPct val="0"/>
              </a:spcAft>
              <a:buFontTx/>
              <a:buAutoNum type="arabicPeriod" startAt="2"/>
            </a:pPr>
            <a:r>
              <a:rPr kumimoji="0" lang="en-US" altLang="en-US" sz="1800" b="1" i="0" u="none" strike="noStrike" cap="none" normalizeH="0" baseline="0" dirty="0">
                <a:ln>
                  <a:noFill/>
                </a:ln>
                <a:effectLst/>
              </a:rPr>
              <a:t>Bing (Liu) Lexicon </a:t>
            </a:r>
            <a:r>
              <a:rPr lang="en-US" altLang="en-US" sz="1800" dirty="0"/>
              <a:t>(Author: Bing Liu)</a:t>
            </a:r>
            <a:r>
              <a:rPr kumimoji="0" lang="en-US" altLang="en-US" sz="1800" b="0" i="0" u="none" strike="noStrike" cap="none" normalizeH="0" baseline="0" dirty="0">
                <a:ln>
                  <a:noFill/>
                </a:ln>
                <a:effectLst/>
              </a:rPr>
              <a:t>:</a:t>
            </a:r>
          </a:p>
          <a:p>
            <a:pPr lvl="2" indent="-285750" eaLnBrk="0" fontAlgn="base" hangingPunct="0">
              <a:spcBef>
                <a:spcPct val="0"/>
              </a:spcBef>
              <a:spcAft>
                <a:spcPct val="0"/>
              </a:spcAft>
            </a:pPr>
            <a:r>
              <a:rPr kumimoji="0" lang="en-US" altLang="en-US" sz="1800" b="1" i="0" u="none" strike="noStrike" cap="none" normalizeH="0" baseline="0" dirty="0">
                <a:ln>
                  <a:noFill/>
                </a:ln>
                <a:effectLst/>
              </a:rPr>
              <a:t>Structure</a:t>
            </a:r>
            <a:r>
              <a:rPr kumimoji="0" lang="en-US" altLang="en-US" sz="1800" b="0" i="0" u="none" strike="noStrike" cap="none" normalizeH="0" baseline="0" dirty="0">
                <a:ln>
                  <a:noFill/>
                </a:ln>
                <a:effectLst/>
              </a:rPr>
              <a:t>: This lexicon classifies words into binary categories: positive or negative. </a:t>
            </a:r>
          </a:p>
          <a:p>
            <a:pPr lvl="2" indent="-285750" eaLnBrk="0" fontAlgn="base" hangingPunct="0">
              <a:spcBef>
                <a:spcPct val="0"/>
              </a:spcBef>
              <a:spcAft>
                <a:spcPct val="0"/>
              </a:spcAft>
            </a:pPr>
            <a:r>
              <a:rPr kumimoji="0" lang="en-US" altLang="en-US" sz="1800" b="1" i="0" u="none" strike="noStrike" cap="none" normalizeH="0" baseline="0" dirty="0">
                <a:ln>
                  <a:noFill/>
                </a:ln>
                <a:effectLst/>
              </a:rPr>
              <a:t>Coverage</a:t>
            </a:r>
            <a:r>
              <a:rPr kumimoji="0" lang="en-US" altLang="en-US" sz="1800" b="0" i="0" u="none" strike="noStrike" cap="none" normalizeH="0" baseline="0" dirty="0">
                <a:ln>
                  <a:noFill/>
                </a:ln>
                <a:effectLst/>
              </a:rPr>
              <a:t>: Has a larger coverage compared to AFINN but might not be as extensive as some others.</a:t>
            </a:r>
          </a:p>
          <a:p>
            <a:pPr lvl="2" indent="-285750" eaLnBrk="0" fontAlgn="base" hangingPunct="0">
              <a:spcBef>
                <a:spcPct val="0"/>
              </a:spcBef>
              <a:spcAft>
                <a:spcPct val="0"/>
              </a:spcAft>
            </a:pPr>
            <a:r>
              <a:rPr kumimoji="0" lang="en-US" altLang="en-US" sz="1800" b="1" i="0" u="none" strike="noStrike" cap="none" normalizeH="0" baseline="0" dirty="0">
                <a:ln>
                  <a:noFill/>
                </a:ln>
                <a:effectLst/>
              </a:rPr>
              <a:t>Usage</a:t>
            </a:r>
            <a:r>
              <a:rPr kumimoji="0" lang="en-US" altLang="en-US" sz="1800" b="0" i="0" u="none" strike="noStrike" cap="none" normalizeH="0" baseline="0" dirty="0">
                <a:ln>
                  <a:noFill/>
                </a:ln>
                <a:effectLst/>
              </a:rPr>
              <a:t>: Suitable for basic sentiment analysis tasks where a fine-grained sentiment score isn't required.</a:t>
            </a:r>
          </a:p>
          <a:p>
            <a:pPr marL="400050" lvl="1" indent="0" defTabSz="914400" eaLnBrk="0" fontAlgn="base" hangingPunct="0">
              <a:spcBef>
                <a:spcPct val="0"/>
              </a:spcBef>
              <a:spcAft>
                <a:spcPct val="0"/>
              </a:spcAft>
              <a:buFontTx/>
              <a:buAutoNum type="arabicPeriod" startAt="3"/>
            </a:pPr>
            <a:r>
              <a:rPr kumimoji="0" lang="en-US" altLang="en-US" sz="1800" b="1" i="0" u="none" strike="noStrike" cap="none" normalizeH="0" baseline="0" dirty="0" err="1">
                <a:ln>
                  <a:noFill/>
                </a:ln>
                <a:effectLst/>
              </a:rPr>
              <a:t>Syuzhet</a:t>
            </a:r>
            <a:r>
              <a:rPr lang="en-US" altLang="en-US" sz="1800" dirty="0"/>
              <a:t> (</a:t>
            </a:r>
            <a:r>
              <a:rPr kumimoji="0" lang="en-US" altLang="en-US" sz="1800" b="0" i="0" u="none" strike="noStrike" cap="none" normalizeH="0" baseline="0" dirty="0">
                <a:ln>
                  <a:noFill/>
                </a:ln>
                <a:effectLst/>
              </a:rPr>
              <a:t>Developed as part of the </a:t>
            </a:r>
            <a:r>
              <a:rPr kumimoji="0" lang="en-US" altLang="en-US" sz="1800" b="1" i="0" u="none" strike="noStrike" cap="none" normalizeH="0" baseline="0" dirty="0" err="1">
                <a:ln>
                  <a:noFill/>
                </a:ln>
                <a:effectLst/>
              </a:rPr>
              <a:t>syuzhet</a:t>
            </a:r>
            <a:r>
              <a:rPr kumimoji="0" lang="en-US" altLang="en-US" sz="1800" b="0" i="0" u="none" strike="noStrike" cap="none" normalizeH="0" baseline="0" dirty="0">
                <a:ln>
                  <a:noFill/>
                </a:ln>
                <a:effectLst/>
              </a:rPr>
              <a:t> package in R by Jockers)</a:t>
            </a:r>
          </a:p>
          <a:p>
            <a:pPr lvl="2" indent="-285750" eaLnBrk="0" fontAlgn="base" hangingPunct="0">
              <a:spcBef>
                <a:spcPct val="0"/>
              </a:spcBef>
              <a:spcAft>
                <a:spcPct val="0"/>
              </a:spcAft>
            </a:pPr>
            <a:r>
              <a:rPr kumimoji="0" lang="en-US" altLang="en-US" sz="1800" b="1" i="0" u="none" strike="noStrike" cap="none" normalizeH="0" baseline="0" dirty="0">
                <a:ln>
                  <a:noFill/>
                </a:ln>
                <a:effectLst/>
              </a:rPr>
              <a:t>Structure</a:t>
            </a:r>
            <a:r>
              <a:rPr kumimoji="0" lang="en-US" altLang="en-US" sz="1800" b="0" i="0" u="none" strike="noStrike" cap="none" normalizeH="0" baseline="0" dirty="0">
                <a:ln>
                  <a:noFill/>
                </a:ln>
                <a:effectLst/>
              </a:rPr>
              <a:t>: Like Bing, the </a:t>
            </a:r>
            <a:r>
              <a:rPr kumimoji="0" lang="en-US" altLang="en-US" sz="1800" b="0" i="0" u="none" strike="noStrike" cap="none" normalizeH="0" baseline="0" dirty="0" err="1">
                <a:ln>
                  <a:noFill/>
                </a:ln>
                <a:effectLst/>
              </a:rPr>
              <a:t>Syuzhet</a:t>
            </a:r>
            <a:r>
              <a:rPr kumimoji="0" lang="en-US" altLang="en-US" sz="1800" b="0" i="0" u="none" strike="noStrike" cap="none" normalizeH="0" baseline="0" dirty="0">
                <a:ln>
                  <a:noFill/>
                </a:ln>
                <a:effectLst/>
              </a:rPr>
              <a:t> lexicon provides binary sentiment scores (positive or negative).</a:t>
            </a:r>
          </a:p>
          <a:p>
            <a:pPr lvl="2" indent="-285750" eaLnBrk="0" fontAlgn="base" hangingPunct="0">
              <a:spcBef>
                <a:spcPct val="0"/>
              </a:spcBef>
              <a:spcAft>
                <a:spcPct val="0"/>
              </a:spcAft>
            </a:pPr>
            <a:r>
              <a:rPr kumimoji="0" lang="en-US" altLang="en-US" sz="1800" b="1" i="0" u="none" strike="noStrike" cap="none" normalizeH="0" baseline="0" dirty="0">
                <a:ln>
                  <a:noFill/>
                </a:ln>
                <a:effectLst/>
              </a:rPr>
              <a:t>Coverage</a:t>
            </a:r>
            <a:r>
              <a:rPr kumimoji="0" lang="en-US" altLang="en-US" sz="1800" b="0" i="0" u="none" strike="noStrike" cap="none" normalizeH="0" baseline="0" dirty="0">
                <a:ln>
                  <a:noFill/>
                </a:ln>
                <a:effectLst/>
              </a:rPr>
              <a:t>: Contains a curated list of words meant to capture the narrative arc in texts</a:t>
            </a:r>
          </a:p>
          <a:p>
            <a:pPr lvl="2" indent="-285750" eaLnBrk="0" fontAlgn="base" hangingPunct="0">
              <a:spcBef>
                <a:spcPct val="0"/>
              </a:spcBef>
              <a:spcAft>
                <a:spcPct val="0"/>
              </a:spcAft>
            </a:pPr>
            <a:r>
              <a:rPr kumimoji="0" lang="en-US" altLang="en-US" sz="1800" b="1" i="0" u="none" strike="noStrike" cap="none" normalizeH="0" baseline="0" dirty="0">
                <a:ln>
                  <a:noFill/>
                </a:ln>
                <a:effectLst/>
              </a:rPr>
              <a:t>Usage</a:t>
            </a:r>
            <a:r>
              <a:rPr kumimoji="0" lang="en-US" altLang="en-US" sz="1800" b="0" i="0" u="none" strike="noStrike" cap="none" normalizeH="0" baseline="0" dirty="0">
                <a:ln>
                  <a:noFill/>
                </a:ln>
                <a:effectLst/>
              </a:rPr>
              <a:t>: Designed for analyzing sentiment variation across narrative plots but can be used for general sentiment analysis too.</a:t>
            </a:r>
          </a:p>
        </p:txBody>
      </p:sp>
    </p:spTree>
    <p:extLst>
      <p:ext uri="{BB962C8B-B14F-4D97-AF65-F5344CB8AC3E}">
        <p14:creationId xmlns:p14="http://schemas.microsoft.com/office/powerpoint/2010/main" val="425141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493" y="365127"/>
            <a:ext cx="11348484" cy="698129"/>
          </a:xfrm>
        </p:spPr>
        <p:txBody>
          <a:bodyPr/>
          <a:lstStyle/>
          <a:p>
            <a:r>
              <a:rPr lang="en-US" b="1" dirty="0"/>
              <a:t>Using ChatGPT</a:t>
            </a:r>
            <a:endParaRPr lang="en-US" dirty="0"/>
          </a:p>
        </p:txBody>
      </p:sp>
      <p:sp>
        <p:nvSpPr>
          <p:cNvPr id="4" name="Content Placeholder 2"/>
          <p:cNvSpPr>
            <a:spLocks noGrp="1"/>
          </p:cNvSpPr>
          <p:nvPr>
            <p:ph idx="1"/>
          </p:nvPr>
        </p:nvSpPr>
        <p:spPr>
          <a:xfrm>
            <a:off x="446567" y="1160121"/>
            <a:ext cx="11302410" cy="4694579"/>
          </a:xfrm>
        </p:spPr>
        <p:txBody>
          <a:bodyPr>
            <a:normAutofit/>
          </a:bodyPr>
          <a:lstStyle/>
          <a:p>
            <a:r>
              <a:rPr lang="en-US" sz="2800" dirty="0"/>
              <a:t>We initially wanted to use ChatGPT to summarize participant responses</a:t>
            </a:r>
          </a:p>
          <a:p>
            <a:r>
              <a:rPr lang="en-US" sz="2800" dirty="0"/>
              <a:t>Even though interviews were deidentified, we had concerns about participant privacy</a:t>
            </a:r>
          </a:p>
          <a:p>
            <a:pPr marL="457200" indent="-457200">
              <a:lnSpc>
                <a:spcPct val="107000"/>
              </a:lnSpc>
              <a:spcBef>
                <a:spcPts val="0"/>
              </a:spcBef>
              <a:tabLst>
                <a:tab pos="4572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21FC067C-7633-A1D2-6399-9F6F02A9C657}"/>
              </a:ext>
            </a:extLst>
          </p:cNvPr>
          <p:cNvGrpSpPr/>
          <p:nvPr/>
        </p:nvGrpSpPr>
        <p:grpSpPr>
          <a:xfrm>
            <a:off x="3743092" y="2704338"/>
            <a:ext cx="4705815" cy="2875414"/>
            <a:chOff x="2252546" y="3863181"/>
            <a:chExt cx="4705815" cy="2875414"/>
          </a:xfrm>
        </p:grpSpPr>
        <p:pic>
          <p:nvPicPr>
            <p:cNvPr id="5" name="Picture 2" descr="Image preview">
              <a:extLst>
                <a:ext uri="{FF2B5EF4-FFF2-40B4-BE49-F238E27FC236}">
                  <a16:creationId xmlns:a16="http://schemas.microsoft.com/office/drawing/2014/main" id="{423BECBB-9512-EBC7-FAA8-EA01C9DCA5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52930" y="3863181"/>
              <a:ext cx="2838140" cy="2875414"/>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C8219FC2-EFCD-240D-569E-47BE09CBFA97}"/>
                </a:ext>
              </a:extLst>
            </p:cNvPr>
            <p:cNvSpPr/>
            <p:nvPr/>
          </p:nvSpPr>
          <p:spPr>
            <a:xfrm>
              <a:off x="2252546" y="5012474"/>
              <a:ext cx="4705815" cy="7415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71218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Sentiment Analysis (Cont’d)</a:t>
            </a:r>
          </a:p>
        </p:txBody>
      </p:sp>
      <p:sp>
        <p:nvSpPr>
          <p:cNvPr id="3" name="Content Placeholder 2"/>
          <p:cNvSpPr>
            <a:spLocks noGrp="1"/>
          </p:cNvSpPr>
          <p:nvPr>
            <p:ph idx="1"/>
          </p:nvPr>
        </p:nvSpPr>
        <p:spPr>
          <a:xfrm>
            <a:off x="838200" y="1467186"/>
            <a:ext cx="10315353" cy="1892482"/>
          </a:xfrm>
        </p:spPr>
        <p:txBody>
          <a:bodyPr>
            <a:normAutofit fontScale="85000" lnSpcReduction="20000"/>
          </a:bodyPr>
          <a:lstStyle/>
          <a:p>
            <a:r>
              <a:rPr lang="en-US" dirty="0"/>
              <a:t>We calculated the average sentiment score of all the terms in each individual’s (cleaned) description of the place where they felt most welcome using the AFINN, </a:t>
            </a:r>
            <a:r>
              <a:rPr lang="en-US" dirty="0" err="1"/>
              <a:t>Syuzhet</a:t>
            </a:r>
            <a:r>
              <a:rPr lang="en-US" dirty="0"/>
              <a:t> and Bing lexicons</a:t>
            </a:r>
          </a:p>
          <a:p>
            <a:r>
              <a:rPr lang="en-US" dirty="0"/>
              <a:t>Higher scores indicated more positive sentiments</a:t>
            </a:r>
          </a:p>
          <a:p>
            <a:pPr lvl="1"/>
            <a:r>
              <a:rPr lang="en-US" dirty="0"/>
              <a:t>Negative scores: average word has a negative sentiment</a:t>
            </a:r>
          </a:p>
          <a:p>
            <a:pPr lvl="1"/>
            <a:r>
              <a:rPr lang="en-US" dirty="0"/>
              <a:t>Positive scores: average word has a positive sentiment</a:t>
            </a:r>
          </a:p>
        </p:txBody>
      </p:sp>
      <p:grpSp>
        <p:nvGrpSpPr>
          <p:cNvPr id="19" name="Group 18">
            <a:extLst>
              <a:ext uri="{FF2B5EF4-FFF2-40B4-BE49-F238E27FC236}">
                <a16:creationId xmlns:a16="http://schemas.microsoft.com/office/drawing/2014/main" id="{54691CCF-FDF7-2E9B-CC8E-6BA4B1E7C965}"/>
              </a:ext>
            </a:extLst>
          </p:cNvPr>
          <p:cNvGrpSpPr/>
          <p:nvPr/>
        </p:nvGrpSpPr>
        <p:grpSpPr>
          <a:xfrm>
            <a:off x="1289197" y="3361384"/>
            <a:ext cx="9613606" cy="2391194"/>
            <a:chOff x="1289197" y="3583172"/>
            <a:chExt cx="9613606" cy="2391194"/>
          </a:xfrm>
        </p:grpSpPr>
        <p:sp>
          <p:nvSpPr>
            <p:cNvPr id="13" name="TextBox 12">
              <a:extLst>
                <a:ext uri="{FF2B5EF4-FFF2-40B4-BE49-F238E27FC236}">
                  <a16:creationId xmlns:a16="http://schemas.microsoft.com/office/drawing/2014/main" id="{DF552659-3D6E-D66E-2736-67CDBDCB9945}"/>
                </a:ext>
              </a:extLst>
            </p:cNvPr>
            <p:cNvSpPr txBox="1"/>
            <p:nvPr/>
          </p:nvSpPr>
          <p:spPr>
            <a:xfrm>
              <a:off x="1770320" y="5605034"/>
              <a:ext cx="8973879" cy="369332"/>
            </a:xfrm>
            <a:prstGeom prst="rect">
              <a:avLst/>
            </a:prstGeom>
            <a:noFill/>
          </p:spPr>
          <p:txBody>
            <a:bodyPr wrap="square" rtlCol="0">
              <a:spAutoFit/>
            </a:bodyPr>
            <a:lstStyle/>
            <a:p>
              <a:r>
                <a:rPr lang="en-US" dirty="0"/>
                <a:t>  </a:t>
              </a:r>
              <a:r>
                <a:rPr lang="en-US" b="1" dirty="0"/>
                <a:t>Average FINN Scores	          Average </a:t>
              </a:r>
              <a:r>
                <a:rPr lang="en-US" b="1" dirty="0" err="1"/>
                <a:t>Syuzhet</a:t>
              </a:r>
              <a:r>
                <a:rPr lang="en-US" b="1" dirty="0"/>
                <a:t> Scores		      Average Bing Scores</a:t>
              </a:r>
            </a:p>
          </p:txBody>
        </p:sp>
        <p:grpSp>
          <p:nvGrpSpPr>
            <p:cNvPr id="18" name="Group 17">
              <a:extLst>
                <a:ext uri="{FF2B5EF4-FFF2-40B4-BE49-F238E27FC236}">
                  <a16:creationId xmlns:a16="http://schemas.microsoft.com/office/drawing/2014/main" id="{7E42E1C1-52C8-AF22-975E-2F11E534EC69}"/>
                </a:ext>
              </a:extLst>
            </p:cNvPr>
            <p:cNvGrpSpPr/>
            <p:nvPr/>
          </p:nvGrpSpPr>
          <p:grpSpPr>
            <a:xfrm>
              <a:off x="1289197" y="3583172"/>
              <a:ext cx="9613606" cy="2005852"/>
              <a:chOff x="1289197" y="3583172"/>
              <a:chExt cx="9613606" cy="2005852"/>
            </a:xfrm>
          </p:grpSpPr>
          <p:grpSp>
            <p:nvGrpSpPr>
              <p:cNvPr id="12" name="Group 11">
                <a:extLst>
                  <a:ext uri="{FF2B5EF4-FFF2-40B4-BE49-F238E27FC236}">
                    <a16:creationId xmlns:a16="http://schemas.microsoft.com/office/drawing/2014/main" id="{A2D14A1B-379A-69D9-3260-C4FAFDFB0E6C}"/>
                  </a:ext>
                </a:extLst>
              </p:cNvPr>
              <p:cNvGrpSpPr/>
              <p:nvPr/>
            </p:nvGrpSpPr>
            <p:grpSpPr>
              <a:xfrm>
                <a:off x="1289197" y="3583172"/>
                <a:ext cx="9613606" cy="2005852"/>
                <a:chOff x="838200" y="3581558"/>
                <a:chExt cx="9613606" cy="2005852"/>
              </a:xfrm>
            </p:grpSpPr>
            <p:pic>
              <p:nvPicPr>
                <p:cNvPr id="5" name="Picture 4">
                  <a:extLst>
                    <a:ext uri="{FF2B5EF4-FFF2-40B4-BE49-F238E27FC236}">
                      <a16:creationId xmlns:a16="http://schemas.microsoft.com/office/drawing/2014/main" id="{40D2B7CF-CFD8-3B4A-7FE8-A2217D8BB36E}"/>
                    </a:ext>
                  </a:extLst>
                </p:cNvPr>
                <p:cNvPicPr>
                  <a:picLocks noChangeAspect="1"/>
                </p:cNvPicPr>
                <p:nvPr/>
              </p:nvPicPr>
              <p:blipFill>
                <a:blip r:embed="rId2"/>
                <a:stretch>
                  <a:fillRect/>
                </a:stretch>
              </p:blipFill>
              <p:spPr>
                <a:xfrm>
                  <a:off x="838200" y="3583172"/>
                  <a:ext cx="2981741" cy="1967187"/>
                </a:xfrm>
                <a:prstGeom prst="rect">
                  <a:avLst/>
                </a:prstGeom>
              </p:spPr>
            </p:pic>
            <p:pic>
              <p:nvPicPr>
                <p:cNvPr id="9" name="Picture 8">
                  <a:extLst>
                    <a:ext uri="{FF2B5EF4-FFF2-40B4-BE49-F238E27FC236}">
                      <a16:creationId xmlns:a16="http://schemas.microsoft.com/office/drawing/2014/main" id="{20F39103-1D8D-910E-30CA-ED7FE8AB797F}"/>
                    </a:ext>
                  </a:extLst>
                </p:cNvPr>
                <p:cNvPicPr>
                  <a:picLocks noChangeAspect="1"/>
                </p:cNvPicPr>
                <p:nvPr/>
              </p:nvPicPr>
              <p:blipFill>
                <a:blip r:embed="rId3"/>
                <a:stretch>
                  <a:fillRect/>
                </a:stretch>
              </p:blipFill>
              <p:spPr>
                <a:xfrm>
                  <a:off x="4147414" y="3581558"/>
                  <a:ext cx="2981741" cy="2005852"/>
                </a:xfrm>
                <a:prstGeom prst="rect">
                  <a:avLst/>
                </a:prstGeom>
              </p:spPr>
            </p:pic>
            <p:pic>
              <p:nvPicPr>
                <p:cNvPr id="11" name="Picture 10">
                  <a:extLst>
                    <a:ext uri="{FF2B5EF4-FFF2-40B4-BE49-F238E27FC236}">
                      <a16:creationId xmlns:a16="http://schemas.microsoft.com/office/drawing/2014/main" id="{A118D534-7CC2-4E4C-38EE-084FF6D12627}"/>
                    </a:ext>
                  </a:extLst>
                </p:cNvPr>
                <p:cNvPicPr>
                  <a:picLocks noChangeAspect="1"/>
                </p:cNvPicPr>
                <p:nvPr/>
              </p:nvPicPr>
              <p:blipFill>
                <a:blip r:embed="rId4"/>
                <a:stretch>
                  <a:fillRect/>
                </a:stretch>
              </p:blipFill>
              <p:spPr>
                <a:xfrm>
                  <a:off x="7389630" y="3581558"/>
                  <a:ext cx="3062176" cy="2005750"/>
                </a:xfrm>
                <a:prstGeom prst="rect">
                  <a:avLst/>
                </a:prstGeom>
              </p:spPr>
            </p:pic>
          </p:grpSp>
          <p:sp>
            <p:nvSpPr>
              <p:cNvPr id="14" name="TextBox 13">
                <a:extLst>
                  <a:ext uri="{FF2B5EF4-FFF2-40B4-BE49-F238E27FC236}">
                    <a16:creationId xmlns:a16="http://schemas.microsoft.com/office/drawing/2014/main" id="{415DEC59-39C3-4C4F-E407-01A0B7241A17}"/>
                  </a:ext>
                </a:extLst>
              </p:cNvPr>
              <p:cNvSpPr txBox="1"/>
              <p:nvPr/>
            </p:nvSpPr>
            <p:spPr>
              <a:xfrm>
                <a:off x="3242930" y="3641651"/>
                <a:ext cx="7501269" cy="738963"/>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64E7546C-45FB-0F8F-06EC-3B5DAB83F3AD}"/>
                  </a:ext>
                </a:extLst>
              </p:cNvPr>
              <p:cNvSpPr txBox="1"/>
              <p:nvPr/>
            </p:nvSpPr>
            <p:spPr>
              <a:xfrm>
                <a:off x="3184451" y="3641651"/>
                <a:ext cx="1047307" cy="954107"/>
              </a:xfrm>
              <a:prstGeom prst="rect">
                <a:avLst/>
              </a:prstGeom>
              <a:noFill/>
            </p:spPr>
            <p:txBody>
              <a:bodyPr wrap="square" rtlCol="0">
                <a:spAutoFit/>
              </a:bodyPr>
              <a:lstStyle/>
              <a:p>
                <a:r>
                  <a:rPr lang="en-US" sz="1400" dirty="0"/>
                  <a:t>Mean: 0.11</a:t>
                </a:r>
              </a:p>
              <a:p>
                <a:r>
                  <a:rPr lang="en-US" sz="1400" dirty="0"/>
                  <a:t>SD: 0.10</a:t>
                </a:r>
              </a:p>
              <a:p>
                <a:r>
                  <a:rPr lang="en-US" sz="1400" dirty="0"/>
                  <a:t>Min: -0.14</a:t>
                </a:r>
              </a:p>
              <a:p>
                <a:r>
                  <a:rPr lang="en-US" sz="1400" dirty="0"/>
                  <a:t>Max: 0.49</a:t>
                </a:r>
              </a:p>
            </p:txBody>
          </p:sp>
          <p:sp>
            <p:nvSpPr>
              <p:cNvPr id="16" name="TextBox 15">
                <a:extLst>
                  <a:ext uri="{FF2B5EF4-FFF2-40B4-BE49-F238E27FC236}">
                    <a16:creationId xmlns:a16="http://schemas.microsoft.com/office/drawing/2014/main" id="{23244134-F03F-07B9-E43A-2D41334A351E}"/>
                  </a:ext>
                </a:extLst>
              </p:cNvPr>
              <p:cNvSpPr txBox="1"/>
              <p:nvPr/>
            </p:nvSpPr>
            <p:spPr>
              <a:xfrm>
                <a:off x="6469910" y="3636233"/>
                <a:ext cx="1047307" cy="954107"/>
              </a:xfrm>
              <a:prstGeom prst="rect">
                <a:avLst/>
              </a:prstGeom>
              <a:noFill/>
            </p:spPr>
            <p:txBody>
              <a:bodyPr wrap="square" rtlCol="0">
                <a:spAutoFit/>
              </a:bodyPr>
              <a:lstStyle/>
              <a:p>
                <a:r>
                  <a:rPr lang="en-US" sz="1400" dirty="0"/>
                  <a:t>Mean: 0.07</a:t>
                </a:r>
              </a:p>
              <a:p>
                <a:r>
                  <a:rPr lang="en-US" sz="1400" dirty="0"/>
                  <a:t>SD: 0.04</a:t>
                </a:r>
              </a:p>
              <a:p>
                <a:r>
                  <a:rPr lang="en-US" sz="1400" dirty="0"/>
                  <a:t>Min: -0.04</a:t>
                </a:r>
              </a:p>
              <a:p>
                <a:r>
                  <a:rPr lang="en-US" sz="1400" dirty="0"/>
                  <a:t>Max: 0.20</a:t>
                </a:r>
              </a:p>
            </p:txBody>
          </p:sp>
          <p:sp>
            <p:nvSpPr>
              <p:cNvPr id="17" name="TextBox 16">
                <a:extLst>
                  <a:ext uri="{FF2B5EF4-FFF2-40B4-BE49-F238E27FC236}">
                    <a16:creationId xmlns:a16="http://schemas.microsoft.com/office/drawing/2014/main" id="{FC815946-A539-D0D0-C4D2-4C3AAD038131}"/>
                  </a:ext>
                </a:extLst>
              </p:cNvPr>
              <p:cNvSpPr txBox="1"/>
              <p:nvPr/>
            </p:nvSpPr>
            <p:spPr>
              <a:xfrm>
                <a:off x="9855496" y="3614272"/>
                <a:ext cx="1047307" cy="954107"/>
              </a:xfrm>
              <a:prstGeom prst="rect">
                <a:avLst/>
              </a:prstGeom>
              <a:noFill/>
            </p:spPr>
            <p:txBody>
              <a:bodyPr wrap="square" rtlCol="0">
                <a:spAutoFit/>
              </a:bodyPr>
              <a:lstStyle/>
              <a:p>
                <a:r>
                  <a:rPr lang="en-US" sz="1400" dirty="0"/>
                  <a:t>Mean: 0.06</a:t>
                </a:r>
              </a:p>
              <a:p>
                <a:r>
                  <a:rPr lang="en-US" sz="1400" dirty="0"/>
                  <a:t>SD: 0.06</a:t>
                </a:r>
              </a:p>
              <a:p>
                <a:r>
                  <a:rPr lang="en-US" sz="1400" dirty="0"/>
                  <a:t>Min: -0.04</a:t>
                </a:r>
              </a:p>
              <a:p>
                <a:r>
                  <a:rPr lang="en-US" sz="1400" dirty="0"/>
                  <a:t>Max: 0.23</a:t>
                </a:r>
              </a:p>
            </p:txBody>
          </p:sp>
        </p:grpSp>
      </p:grpSp>
    </p:spTree>
    <p:extLst>
      <p:ext uri="{BB962C8B-B14F-4D97-AF65-F5344CB8AC3E}">
        <p14:creationId xmlns:p14="http://schemas.microsoft.com/office/powerpoint/2010/main" val="1720619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Correlations</a:t>
            </a:r>
          </a:p>
        </p:txBody>
      </p:sp>
      <p:sp>
        <p:nvSpPr>
          <p:cNvPr id="3" name="Content Placeholder 2"/>
          <p:cNvSpPr>
            <a:spLocks noGrp="1"/>
          </p:cNvSpPr>
          <p:nvPr>
            <p:ph idx="1"/>
          </p:nvPr>
        </p:nvSpPr>
        <p:spPr>
          <a:xfrm>
            <a:off x="838200" y="1427242"/>
            <a:ext cx="10515600" cy="2085503"/>
          </a:xfrm>
        </p:spPr>
        <p:txBody>
          <a:bodyPr>
            <a:normAutofit fontScale="92500" lnSpcReduction="20000"/>
          </a:bodyPr>
          <a:lstStyle/>
          <a:p>
            <a:r>
              <a:rPr lang="en-US" sz="2400" dirty="0"/>
              <a:t>We looked at Pearson correlations between the sentiment scores and individuals’ loneliness, well-being (flourishing), recovery, the number of welcoming spaces identified, and the number of distal supports</a:t>
            </a:r>
          </a:p>
          <a:p>
            <a:r>
              <a:rPr lang="en-US" sz="2400" dirty="0"/>
              <a:t>Correlations were computed for everyone (n=84) and individuals who had longer responses (200+ words; n=32)</a:t>
            </a:r>
          </a:p>
          <a:p>
            <a:pPr lvl="1"/>
            <a:r>
              <a:rPr lang="en-US" sz="2000" dirty="0"/>
              <a:t>Individuals who provide longer, more detailed descriptions of the space they find most welcoming may be more excited about it.</a:t>
            </a:r>
          </a:p>
          <a:p>
            <a:endParaRPr lang="en-US" dirty="0"/>
          </a:p>
        </p:txBody>
      </p:sp>
      <p:graphicFrame>
        <p:nvGraphicFramePr>
          <p:cNvPr id="4" name="Table 3">
            <a:extLst>
              <a:ext uri="{FF2B5EF4-FFF2-40B4-BE49-F238E27FC236}">
                <a16:creationId xmlns:a16="http://schemas.microsoft.com/office/drawing/2014/main" id="{1B36C85A-BB1D-8D09-3175-14A952C1E90E}"/>
              </a:ext>
            </a:extLst>
          </p:cNvPr>
          <p:cNvGraphicFramePr>
            <a:graphicFrameLocks noGrp="1"/>
          </p:cNvGraphicFramePr>
          <p:nvPr>
            <p:extLst>
              <p:ext uri="{D42A27DB-BD31-4B8C-83A1-F6EECF244321}">
                <p14:modId xmlns:p14="http://schemas.microsoft.com/office/powerpoint/2010/main" val="2047937427"/>
              </p:ext>
            </p:extLst>
          </p:nvPr>
        </p:nvGraphicFramePr>
        <p:xfrm>
          <a:off x="1641224" y="3259248"/>
          <a:ext cx="8909551" cy="2308860"/>
        </p:xfrm>
        <a:graphic>
          <a:graphicData uri="http://schemas.openxmlformats.org/drawingml/2006/table">
            <a:tbl>
              <a:tblPr>
                <a:tableStyleId>{5C22544A-7EE6-4342-B048-85BDC9FD1C3A}</a:tableStyleId>
              </a:tblPr>
              <a:tblGrid>
                <a:gridCol w="4187771">
                  <a:extLst>
                    <a:ext uri="{9D8B030D-6E8A-4147-A177-3AD203B41FA5}">
                      <a16:colId xmlns:a16="http://schemas.microsoft.com/office/drawing/2014/main" val="1815260069"/>
                    </a:ext>
                  </a:extLst>
                </a:gridCol>
                <a:gridCol w="674540">
                  <a:extLst>
                    <a:ext uri="{9D8B030D-6E8A-4147-A177-3AD203B41FA5}">
                      <a16:colId xmlns:a16="http://schemas.microsoft.com/office/drawing/2014/main" val="3891483319"/>
                    </a:ext>
                  </a:extLst>
                </a:gridCol>
                <a:gridCol w="674540">
                  <a:extLst>
                    <a:ext uri="{9D8B030D-6E8A-4147-A177-3AD203B41FA5}">
                      <a16:colId xmlns:a16="http://schemas.microsoft.com/office/drawing/2014/main" val="2506949063"/>
                    </a:ext>
                  </a:extLst>
                </a:gridCol>
                <a:gridCol w="674540">
                  <a:extLst>
                    <a:ext uri="{9D8B030D-6E8A-4147-A177-3AD203B41FA5}">
                      <a16:colId xmlns:a16="http://schemas.microsoft.com/office/drawing/2014/main" val="3783765141"/>
                    </a:ext>
                  </a:extLst>
                </a:gridCol>
                <a:gridCol w="674540">
                  <a:extLst>
                    <a:ext uri="{9D8B030D-6E8A-4147-A177-3AD203B41FA5}">
                      <a16:colId xmlns:a16="http://schemas.microsoft.com/office/drawing/2014/main" val="758913617"/>
                    </a:ext>
                  </a:extLst>
                </a:gridCol>
                <a:gridCol w="674540">
                  <a:extLst>
                    <a:ext uri="{9D8B030D-6E8A-4147-A177-3AD203B41FA5}">
                      <a16:colId xmlns:a16="http://schemas.microsoft.com/office/drawing/2014/main" val="1608751531"/>
                    </a:ext>
                  </a:extLst>
                </a:gridCol>
                <a:gridCol w="674540">
                  <a:extLst>
                    <a:ext uri="{9D8B030D-6E8A-4147-A177-3AD203B41FA5}">
                      <a16:colId xmlns:a16="http://schemas.microsoft.com/office/drawing/2014/main" val="3883504613"/>
                    </a:ext>
                  </a:extLst>
                </a:gridCol>
                <a:gridCol w="674540">
                  <a:extLst>
                    <a:ext uri="{9D8B030D-6E8A-4147-A177-3AD203B41FA5}">
                      <a16:colId xmlns:a16="http://schemas.microsoft.com/office/drawing/2014/main" val="3281714489"/>
                    </a:ext>
                  </a:extLst>
                </a:gridCol>
              </a:tblGrid>
              <a:tr h="176315">
                <a:tc rowSpan="2" gridSpan="2">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tc>
                <a:tc rowSpan="2" hMerge="1">
                  <a:txBody>
                    <a:bodyPr/>
                    <a:lstStyle/>
                    <a:p>
                      <a:endParaRPr lang="en-US"/>
                    </a:p>
                  </a:txBody>
                  <a:tcPr/>
                </a:tc>
                <a:tc gridSpan="3">
                  <a:txBody>
                    <a:bodyPr/>
                    <a:lstStyle/>
                    <a:p>
                      <a:pPr algn="ctr" fontAlgn="ctr"/>
                      <a:r>
                        <a:rPr lang="en-US" sz="1200" b="1" u="none" strike="noStrike" dirty="0">
                          <a:effectLst/>
                        </a:rPr>
                        <a:t>Everyone (n=84)</a:t>
                      </a:r>
                      <a:endParaRPr lang="en-US" sz="12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gridSpan="3">
                  <a:txBody>
                    <a:bodyPr/>
                    <a:lstStyle/>
                    <a:p>
                      <a:pPr algn="ctr" fontAlgn="b"/>
                      <a:r>
                        <a:rPr lang="en-US" sz="1200" b="1" u="none" strike="noStrike">
                          <a:effectLst/>
                        </a:rPr>
                        <a:t>Longer responses (n=32)</a:t>
                      </a:r>
                      <a:endParaRPr lang="en-US" sz="12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26255532"/>
                  </a:ext>
                </a:extLst>
              </a:tr>
              <a:tr h="190500">
                <a:tc gridSpan="2" vMerge="1">
                  <a:txBody>
                    <a:bodyPr/>
                    <a:lstStyle/>
                    <a:p>
                      <a:endParaRPr lang="en-US"/>
                    </a:p>
                  </a:txBody>
                  <a:tcPr/>
                </a:tc>
                <a:tc hMerge="1" vMerge="1">
                  <a:txBody>
                    <a:bodyPr/>
                    <a:lstStyle/>
                    <a:p>
                      <a:endParaRPr lang="en-US"/>
                    </a:p>
                  </a:txBody>
                  <a:tcPr/>
                </a:tc>
                <a:tc>
                  <a:txBody>
                    <a:bodyPr/>
                    <a:lstStyle/>
                    <a:p>
                      <a:pPr algn="ctr" fontAlgn="ctr"/>
                      <a:r>
                        <a:rPr lang="en-US" sz="1200" b="1" u="none" strike="noStrike">
                          <a:effectLst/>
                        </a:rPr>
                        <a:t>AFINN</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err="1">
                          <a:effectLst/>
                        </a:rPr>
                        <a:t>Syuzhet</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a:effectLst/>
                        </a:rPr>
                        <a:t>Bing</a:t>
                      </a:r>
                      <a:endParaRPr lang="en-US" sz="12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effectLst/>
                        </a:rPr>
                        <a:t>AFINN</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err="1">
                          <a:effectLst/>
                        </a:rPr>
                        <a:t>Syuzhet</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b="1" u="none" strike="noStrike" dirty="0">
                          <a:effectLst/>
                        </a:rPr>
                        <a:t>Bing</a:t>
                      </a:r>
                      <a:endParaRPr lang="en-US" sz="12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18231574"/>
                  </a:ext>
                </a:extLst>
              </a:tr>
              <a:tr h="190500">
                <a:tc rowSpan="2">
                  <a:txBody>
                    <a:bodyPr/>
                    <a:lstStyle/>
                    <a:p>
                      <a:pPr algn="l" fontAlgn="ctr"/>
                      <a:r>
                        <a:rPr lang="en-US" sz="1200" b="1" u="none" strike="noStrike" dirty="0">
                          <a:effectLst/>
                        </a:rPr>
                        <a:t>Flourishing Scale Score (Greater Scores = Greater Well-Being)</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200" b="1" u="none" strike="noStrike" dirty="0">
                          <a:effectLst/>
                        </a:rPr>
                        <a:t>r</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dirty="0">
                          <a:effectLst/>
                        </a:rPr>
                        <a:t>0.11</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0.45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0.43</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63923944"/>
                  </a:ext>
                </a:extLst>
              </a:tr>
              <a:tr h="190500">
                <a:tc vMerge="1">
                  <a:txBody>
                    <a:bodyPr/>
                    <a:lstStyle/>
                    <a:p>
                      <a:endParaRPr lang="en-US"/>
                    </a:p>
                  </a:txBody>
                  <a:tcPr/>
                </a:tc>
                <a:tc>
                  <a:txBody>
                    <a:bodyPr/>
                    <a:lstStyle/>
                    <a:p>
                      <a:pPr algn="l" fontAlgn="t"/>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a:effectLst/>
                        </a:rPr>
                        <a:t>0.3232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0.3681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0.9321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0.0102</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0.0874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0.0151</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extLst>
                  <a:ext uri="{0D108BD9-81ED-4DB2-BD59-A6C34878D82A}">
                    <a16:rowId xmlns:a16="http://schemas.microsoft.com/office/drawing/2014/main" val="370987121"/>
                  </a:ext>
                </a:extLst>
              </a:tr>
              <a:tr h="190500">
                <a:tc rowSpan="2">
                  <a:txBody>
                    <a:bodyPr/>
                    <a:lstStyle/>
                    <a:p>
                      <a:pPr algn="l" fontAlgn="ctr"/>
                      <a:r>
                        <a:rPr lang="en-US" sz="1200" b="1" u="none" strike="noStrike" dirty="0">
                          <a:effectLst/>
                        </a:rPr>
                        <a:t>UCLA Loneliness Score (Higher Scores = Greater Loneliness)</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200" b="1" u="none" strike="noStrike" dirty="0">
                          <a:effectLst/>
                        </a:rPr>
                        <a:t>r</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a:effectLst/>
                        </a:rPr>
                        <a:t>-0.23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-0.33</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44732867"/>
                  </a:ext>
                </a:extLst>
              </a:tr>
              <a:tr h="190500">
                <a:tc vMerge="1">
                  <a:txBody>
                    <a:bodyPr/>
                    <a:lstStyle/>
                    <a:p>
                      <a:endParaRPr lang="en-US"/>
                    </a:p>
                  </a:txBody>
                  <a:tcPr/>
                </a:tc>
                <a:tc>
                  <a:txBody>
                    <a:bodyPr/>
                    <a:lstStyle/>
                    <a:p>
                      <a:pPr algn="l" fontAlgn="t"/>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dirty="0">
                          <a:effectLst/>
                          <a:highlight>
                            <a:srgbClr val="FFFF00"/>
                          </a:highlight>
                        </a:rPr>
                        <a:t>0.0318</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0.0037</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0.1542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0.0916</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0.0468</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a:effectLst/>
                        </a:rPr>
                        <a:t>0.0656</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77009651"/>
                  </a:ext>
                </a:extLst>
              </a:tr>
              <a:tr h="190500">
                <a:tc rowSpan="2">
                  <a:txBody>
                    <a:bodyPr/>
                    <a:lstStyle/>
                    <a:p>
                      <a:pPr algn="l" fontAlgn="ctr"/>
                      <a:r>
                        <a:rPr lang="en-US" sz="1200" b="1" u="none" strike="noStrike" dirty="0">
                          <a:effectLst/>
                        </a:rPr>
                        <a:t>RAS - Sum Score</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200" b="1" u="none" strike="noStrike" dirty="0">
                          <a:effectLst/>
                        </a:rPr>
                        <a:t>r</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a:effectLst/>
                        </a:rPr>
                        <a:t>0.17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0.18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0.38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0.23</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5486569"/>
                  </a:ext>
                </a:extLst>
              </a:tr>
              <a:tr h="190500">
                <a:tc vMerge="1">
                  <a:txBody>
                    <a:bodyPr/>
                    <a:lstStyle/>
                    <a:p>
                      <a:endParaRPr lang="en-US"/>
                    </a:p>
                  </a:txBody>
                  <a:tcPr/>
                </a:tc>
                <a:tc>
                  <a:txBody>
                    <a:bodyPr/>
                    <a:lstStyle/>
                    <a:p>
                      <a:pPr algn="l" fontAlgn="t"/>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a:effectLst/>
                        </a:rPr>
                        <a:t>0.1246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0.1001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0.8654</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0.0623</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0.0333</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a:effectLst/>
                        </a:rPr>
                        <a:t>0.199</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33687164"/>
                  </a:ext>
                </a:extLst>
              </a:tr>
              <a:tr h="190500">
                <a:tc rowSpan="2">
                  <a:txBody>
                    <a:bodyPr/>
                    <a:lstStyle/>
                    <a:p>
                      <a:pPr algn="l" fontAlgn="ctr"/>
                      <a:r>
                        <a:rPr lang="en-US" sz="1200" b="1" u="none" strike="noStrike" dirty="0">
                          <a:effectLst/>
                        </a:rPr>
                        <a:t>Total number of welcoming spaces</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200" b="1" u="none" strike="noStrike" dirty="0">
                          <a:effectLst/>
                        </a:rPr>
                        <a:t>r</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a:effectLst/>
                        </a:rPr>
                        <a:t>0.29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0.12</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0.39</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0.36</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798366"/>
                  </a:ext>
                </a:extLst>
              </a:tr>
              <a:tr h="190500">
                <a:tc vMerge="1">
                  <a:txBody>
                    <a:bodyPr/>
                    <a:lstStyle/>
                    <a:p>
                      <a:endParaRPr lang="en-US"/>
                    </a:p>
                  </a:txBody>
                  <a:tcPr/>
                </a:tc>
                <a:tc>
                  <a:txBody>
                    <a:bodyPr/>
                    <a:lstStyle/>
                    <a:p>
                      <a:pPr algn="l" fontAlgn="t"/>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dirty="0">
                          <a:effectLst/>
                          <a:highlight>
                            <a:srgbClr val="FFFF00"/>
                          </a:highlight>
                        </a:rPr>
                        <a:t>0.008</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0.0124</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0.2898</a:t>
                      </a:r>
                      <a:endParaRPr lang="en-US" sz="12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0.0256</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0.041</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a:effectLst/>
                        </a:rPr>
                        <a:t>0.1292</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66990896"/>
                  </a:ext>
                </a:extLst>
              </a:tr>
              <a:tr h="190500">
                <a:tc rowSpan="2">
                  <a:txBody>
                    <a:bodyPr/>
                    <a:lstStyle/>
                    <a:p>
                      <a:pPr algn="l" fontAlgn="ctr"/>
                      <a:r>
                        <a:rPr lang="en-US" sz="1200" b="1" u="none" strike="noStrike" dirty="0">
                          <a:effectLst/>
                        </a:rPr>
                        <a:t>Total Number of Distal Supports</a:t>
                      </a:r>
                      <a:endParaRPr lang="en-US" sz="12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US" sz="1200" b="1" u="none" strike="noStrike" dirty="0">
                          <a:effectLst/>
                        </a:rPr>
                        <a:t>r</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a:effectLst/>
                        </a:rPr>
                        <a:t>0.13</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0.12</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0.08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0.41</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0.30</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0.32</a:t>
                      </a:r>
                      <a:endParaRPr lang="en-US" sz="12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51264446"/>
                  </a:ext>
                </a:extLst>
              </a:tr>
              <a:tr h="190500">
                <a:tc vMerge="1">
                  <a:txBody>
                    <a:bodyPr/>
                    <a:lstStyle/>
                    <a:p>
                      <a:endParaRPr lang="en-US"/>
                    </a:p>
                  </a:txBody>
                  <a:tcPr/>
                </a:tc>
                <a:tc>
                  <a:txBody>
                    <a:bodyPr/>
                    <a:lstStyle/>
                    <a:p>
                      <a:pPr algn="l" fontAlgn="t"/>
                      <a:r>
                        <a:rPr lang="en-US" sz="1200" b="1" u="none" strike="noStrike" dirty="0">
                          <a:effectLst/>
                        </a:rPr>
                        <a:t>p-value</a:t>
                      </a:r>
                      <a:endParaRPr lang="en-US" sz="12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r>
                        <a:rPr lang="en-US" sz="1200" u="none" strike="noStrike">
                          <a:effectLst/>
                        </a:rPr>
                        <a:t>0.2454</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0.2605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a:effectLst/>
                        </a:rPr>
                        <a:t>0.4898</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highlight>
                            <a:srgbClr val="FFFF00"/>
                          </a:highlight>
                        </a:rPr>
                        <a:t>0.0185</a:t>
                      </a:r>
                      <a:endParaRPr lang="en-US" sz="1200" b="0" i="0" u="none" strike="noStrike" dirty="0">
                        <a:solidFill>
                          <a:srgbClr val="9C0006"/>
                        </a:solidFill>
                        <a:effectLst/>
                        <a:highlight>
                          <a:srgbClr val="FFFF00"/>
                        </a:highlight>
                        <a:latin typeface="Calibri" panose="020F0502020204030204" pitchFamily="34" charset="0"/>
                      </a:endParaRPr>
                    </a:p>
                  </a:txBody>
                  <a:tcPr marL="9525" marR="9525" marT="9525" marB="0" anchor="ctr"/>
                </a:tc>
                <a:tc>
                  <a:txBody>
                    <a:bodyPr/>
                    <a:lstStyle/>
                    <a:p>
                      <a:pPr algn="ctr" fontAlgn="ctr"/>
                      <a:r>
                        <a:rPr lang="en-US" sz="1200" u="none" strike="noStrike">
                          <a:effectLst/>
                        </a:rPr>
                        <a:t>0.0935</a:t>
                      </a:r>
                      <a:endParaRPr lang="en-US" sz="1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200" u="none" strike="noStrike" dirty="0">
                          <a:effectLst/>
                        </a:rPr>
                        <a:t>0.073</a:t>
                      </a:r>
                      <a:endParaRPr lang="en-US" sz="1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4162783"/>
                  </a:ext>
                </a:extLst>
              </a:tr>
            </a:tbl>
          </a:graphicData>
        </a:graphic>
      </p:graphicFrame>
    </p:spTree>
    <p:extLst>
      <p:ext uri="{BB962C8B-B14F-4D97-AF65-F5344CB8AC3E}">
        <p14:creationId xmlns:p14="http://schemas.microsoft.com/office/powerpoint/2010/main" val="52068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of Findings</a:t>
            </a:r>
          </a:p>
        </p:txBody>
      </p:sp>
      <p:sp>
        <p:nvSpPr>
          <p:cNvPr id="3" name="Content Placeholder 2"/>
          <p:cNvSpPr>
            <a:spLocks noGrp="1"/>
          </p:cNvSpPr>
          <p:nvPr>
            <p:ph idx="1"/>
          </p:nvPr>
        </p:nvSpPr>
        <p:spPr>
          <a:xfrm>
            <a:off x="838200" y="1427242"/>
            <a:ext cx="10515600" cy="4351338"/>
          </a:xfrm>
        </p:spPr>
        <p:txBody>
          <a:bodyPr>
            <a:normAutofit fontScale="77500" lnSpcReduction="20000"/>
          </a:bodyPr>
          <a:lstStyle/>
          <a:p>
            <a:r>
              <a:rPr lang="en-US" sz="2800" dirty="0"/>
              <a:t>In the whole sample, </a:t>
            </a:r>
          </a:p>
          <a:p>
            <a:pPr lvl="1"/>
            <a:r>
              <a:rPr lang="en-US" sz="2400" dirty="0"/>
              <a:t>Those who had higher AFINN and </a:t>
            </a:r>
            <a:r>
              <a:rPr lang="en-US" sz="2400" dirty="0" err="1"/>
              <a:t>Syuzhet</a:t>
            </a:r>
            <a:r>
              <a:rPr lang="en-US" sz="2400" dirty="0"/>
              <a:t> sentiment scores (but not Bing scores) listed more welcoming spaces, and had lower loneliness</a:t>
            </a:r>
          </a:p>
          <a:p>
            <a:pPr lvl="1"/>
            <a:r>
              <a:rPr lang="en-US" sz="2400" dirty="0" err="1"/>
              <a:t>Syuzhet</a:t>
            </a:r>
            <a:r>
              <a:rPr lang="en-US" sz="2400" dirty="0"/>
              <a:t> and AFINN correlations were mostly consistent with one another, but not with Bing.</a:t>
            </a:r>
          </a:p>
          <a:p>
            <a:pPr lvl="2"/>
            <a:r>
              <a:rPr lang="en-US" dirty="0"/>
              <a:t>Bing’s scoring may be too “binary” for this application. Because descriptions contain nuances or mixed sentiments, Bing may not capture them as well as </a:t>
            </a:r>
            <a:r>
              <a:rPr lang="en-US" dirty="0" err="1"/>
              <a:t>Syuzhet</a:t>
            </a:r>
            <a:r>
              <a:rPr lang="en-US" dirty="0"/>
              <a:t> or AFINN.</a:t>
            </a:r>
          </a:p>
          <a:p>
            <a:pPr lvl="2"/>
            <a:r>
              <a:rPr lang="en-US" dirty="0"/>
              <a:t>In addition, not all lexicons cover the same set of words, and it’s possible that welcoming space descriptions used by participants aren’t present in the Bing lexicon, but are present in the </a:t>
            </a:r>
            <a:r>
              <a:rPr lang="en-US" dirty="0" err="1"/>
              <a:t>Syuzhet</a:t>
            </a:r>
            <a:r>
              <a:rPr lang="en-US" dirty="0"/>
              <a:t> and AFINN</a:t>
            </a:r>
          </a:p>
          <a:p>
            <a:pPr lvl="1"/>
            <a:r>
              <a:rPr lang="en-US" sz="2400" dirty="0"/>
              <a:t>Another finding was that females had marginally higher sentiment scores (</a:t>
            </a:r>
            <a:r>
              <a:rPr lang="en-US" sz="2400" dirty="0" err="1"/>
              <a:t>Syuzhet</a:t>
            </a:r>
            <a:r>
              <a:rPr lang="en-US" sz="2400" dirty="0"/>
              <a:t> and Bing) and shorter responses</a:t>
            </a:r>
          </a:p>
          <a:p>
            <a:r>
              <a:rPr lang="en-US" sz="2800" dirty="0"/>
              <a:t>Among those with longer responses (200 words or more),</a:t>
            </a:r>
          </a:p>
          <a:p>
            <a:pPr lvl="1"/>
            <a:r>
              <a:rPr lang="en-US" sz="2400" dirty="0"/>
              <a:t>Correlation magnitudes are higher, consistent with our hypothesis and work by Hartmann (2019, 2023) that longer texts have fewer errors than shorter texts.</a:t>
            </a:r>
          </a:p>
          <a:p>
            <a:pPr lvl="1"/>
            <a:r>
              <a:rPr lang="en-US" sz="2400" dirty="0"/>
              <a:t>Measures have similar correlations with all 3 lexicons</a:t>
            </a:r>
            <a:r>
              <a:rPr lang="en-US" dirty="0"/>
              <a:t>, although some correlations do not fall below the 0.05 significance level due to small sample size.</a:t>
            </a:r>
            <a:endParaRPr lang="en-US" sz="2400" dirty="0"/>
          </a:p>
          <a:p>
            <a:pPr lvl="1"/>
            <a:r>
              <a:rPr lang="en-US" sz="2400" dirty="0"/>
              <a:t>Those who had higher sentiment scores had higher flourishing, greater perceived recovery, more welcoming spaces, more distal supports, and lower loneliness</a:t>
            </a:r>
            <a:endParaRPr lang="en-US" dirty="0"/>
          </a:p>
        </p:txBody>
      </p:sp>
    </p:spTree>
    <p:extLst>
      <p:ext uri="{BB962C8B-B14F-4D97-AF65-F5344CB8AC3E}">
        <p14:creationId xmlns:p14="http://schemas.microsoft.com/office/powerpoint/2010/main" val="166122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0C08-55BA-F682-260C-3DB4E7C4E053}"/>
              </a:ext>
            </a:extLst>
          </p:cNvPr>
          <p:cNvSpPr>
            <a:spLocks noGrp="1"/>
          </p:cNvSpPr>
          <p:nvPr>
            <p:ph type="title"/>
          </p:nvPr>
        </p:nvSpPr>
        <p:spPr>
          <a:xfrm>
            <a:off x="838200" y="365127"/>
            <a:ext cx="10515600" cy="1075585"/>
          </a:xfrm>
        </p:spPr>
        <p:txBody>
          <a:bodyPr/>
          <a:lstStyle/>
          <a:p>
            <a:r>
              <a:rPr lang="en-US" b="1" dirty="0"/>
              <a:t>Discussion</a:t>
            </a:r>
          </a:p>
        </p:txBody>
      </p:sp>
      <p:sp>
        <p:nvSpPr>
          <p:cNvPr id="3" name="Content Placeholder 2">
            <a:extLst>
              <a:ext uri="{FF2B5EF4-FFF2-40B4-BE49-F238E27FC236}">
                <a16:creationId xmlns:a16="http://schemas.microsoft.com/office/drawing/2014/main" id="{26246170-A957-D8F7-5FFD-4AA7995FB1B0}"/>
              </a:ext>
            </a:extLst>
          </p:cNvPr>
          <p:cNvSpPr>
            <a:spLocks noGrp="1"/>
          </p:cNvSpPr>
          <p:nvPr>
            <p:ph idx="1"/>
          </p:nvPr>
        </p:nvSpPr>
        <p:spPr>
          <a:xfrm>
            <a:off x="838200" y="1414763"/>
            <a:ext cx="10515600" cy="4663964"/>
          </a:xfrm>
        </p:spPr>
        <p:txBody>
          <a:bodyPr>
            <a:normAutofit fontScale="77500" lnSpcReduction="20000"/>
          </a:bodyPr>
          <a:lstStyle/>
          <a:p>
            <a:r>
              <a:rPr lang="en-US" dirty="0"/>
              <a:t>Individuals who describe their welcoming spaces more positively have better psychosocial outcomes, more distal supports and more welcoming spaces.</a:t>
            </a:r>
          </a:p>
          <a:p>
            <a:r>
              <a:rPr lang="en-US" dirty="0"/>
              <a:t>This relationship might suggest that s</a:t>
            </a:r>
            <a:r>
              <a:rPr lang="en-US" b="0" i="0" dirty="0">
                <a:effectLst/>
                <a:latin typeface="Söhne"/>
              </a:rPr>
              <a:t>paces perceived to be more welcoming…</a:t>
            </a:r>
          </a:p>
          <a:p>
            <a:pPr lvl="1"/>
            <a:r>
              <a:rPr lang="en-US" b="0" i="0" dirty="0">
                <a:effectLst/>
                <a:latin typeface="Söhne"/>
              </a:rPr>
              <a:t>Provide an environment where individuals can connect with others, fostering a sense of community and belonging. This can combat feelings of loneliness and enhance one's overall well-being.</a:t>
            </a:r>
          </a:p>
          <a:p>
            <a:pPr lvl="1"/>
            <a:r>
              <a:rPr lang="en-US" b="0" i="0" dirty="0">
                <a:effectLst/>
                <a:latin typeface="Söhne"/>
              </a:rPr>
              <a:t>Offer a place where individuals feel safe and accepted. For people with serious mental illnesses, finding environments where they are not stigmatized or marginalized is crucial for recovery.</a:t>
            </a:r>
          </a:p>
          <a:p>
            <a:pPr lvl="1"/>
            <a:r>
              <a:rPr lang="en-US" b="0" i="0" dirty="0">
                <a:effectLst/>
                <a:latin typeface="Söhne"/>
              </a:rPr>
              <a:t>Serve as refuges from external stressors or overwhelming environments. They provide a place where individuals can relax, recharge, and regroup.</a:t>
            </a:r>
          </a:p>
          <a:p>
            <a:pPr lvl="1"/>
            <a:r>
              <a:rPr lang="en-US" dirty="0">
                <a:latin typeface="Söhne"/>
              </a:rPr>
              <a:t>Serve as a place where individuals can have casual interactions with other members of the community, resulting in </a:t>
            </a:r>
            <a:r>
              <a:rPr lang="en-US" dirty="0"/>
              <a:t>more distal supports</a:t>
            </a:r>
          </a:p>
          <a:p>
            <a:pPr lvl="1"/>
            <a:r>
              <a:rPr lang="en-US" dirty="0"/>
              <a:t>Boost individuals’ skills and confidence to explore and feel comfortable in other places around the community, thereby increasing the total number of spaces they perceive as welcoming. </a:t>
            </a:r>
          </a:p>
          <a:p>
            <a:r>
              <a:rPr lang="en-US" b="1" dirty="0"/>
              <a:t>Policy implications: </a:t>
            </a:r>
            <a:r>
              <a:rPr lang="en-US" dirty="0"/>
              <a:t>t</a:t>
            </a:r>
            <a:r>
              <a:rPr lang="en-US" b="0" i="0" dirty="0">
                <a:effectLst/>
                <a:latin typeface="Söhne"/>
              </a:rPr>
              <a:t>he observed correlations between positive emotions about welcoming spaces and indicators of well-being underscores the policy need to prioritize, fund, and design inclusive and welcoming community spaces to support mental health, recovery, and social integration.</a:t>
            </a:r>
            <a:endParaRPr lang="en-US" dirty="0"/>
          </a:p>
        </p:txBody>
      </p:sp>
    </p:spTree>
    <p:extLst>
      <p:ext uri="{BB962C8B-B14F-4D97-AF65-F5344CB8AC3E}">
        <p14:creationId xmlns:p14="http://schemas.microsoft.com/office/powerpoint/2010/main" val="211602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99F0-57FC-C475-8A68-308DD9587E60}"/>
              </a:ext>
            </a:extLst>
          </p:cNvPr>
          <p:cNvSpPr>
            <a:spLocks noGrp="1"/>
          </p:cNvSpPr>
          <p:nvPr>
            <p:ph type="title"/>
          </p:nvPr>
        </p:nvSpPr>
        <p:spPr/>
        <p:txBody>
          <a:bodyPr/>
          <a:lstStyle/>
          <a:p>
            <a:r>
              <a:rPr lang="en-US" b="1" dirty="0"/>
              <a:t>Background: Welcoming Spaces</a:t>
            </a:r>
          </a:p>
        </p:txBody>
      </p:sp>
      <p:sp>
        <p:nvSpPr>
          <p:cNvPr id="3" name="Content Placeholder 2">
            <a:extLst>
              <a:ext uri="{FF2B5EF4-FFF2-40B4-BE49-F238E27FC236}">
                <a16:creationId xmlns:a16="http://schemas.microsoft.com/office/drawing/2014/main" id="{FE4256BE-0410-E871-68D2-4BB53C8509D2}"/>
              </a:ext>
            </a:extLst>
          </p:cNvPr>
          <p:cNvSpPr>
            <a:spLocks noGrp="1"/>
          </p:cNvSpPr>
          <p:nvPr>
            <p:ph idx="1"/>
          </p:nvPr>
        </p:nvSpPr>
        <p:spPr>
          <a:xfrm>
            <a:off x="809243" y="1440713"/>
            <a:ext cx="10515600" cy="4359348"/>
          </a:xfrm>
        </p:spPr>
        <p:txBody>
          <a:bodyPr>
            <a:normAutofit/>
          </a:bodyPr>
          <a:lstStyle/>
          <a:p>
            <a:r>
              <a:rPr lang="en-US" dirty="0"/>
              <a:t>Individuals with serious mental illnesses (SMI) often face barriers to community participation, which involve feeling stigmatized and “othered”</a:t>
            </a:r>
          </a:p>
          <a:p>
            <a:r>
              <a:rPr lang="en-US" dirty="0"/>
              <a:t>Welcoming spaces are those that make individuals feel safe and secure, accepted, empowered, calm, connected, validated, hopeful, physically and psychologically comfortable, respected and motivated.</a:t>
            </a:r>
          </a:p>
          <a:p>
            <a:r>
              <a:rPr lang="en-US" dirty="0"/>
              <a:t>They can be places of worship, stores, cafes, gyms, or any other place in the community.</a:t>
            </a:r>
          </a:p>
        </p:txBody>
      </p:sp>
    </p:spTree>
    <p:extLst>
      <p:ext uri="{BB962C8B-B14F-4D97-AF65-F5344CB8AC3E}">
        <p14:creationId xmlns:p14="http://schemas.microsoft.com/office/powerpoint/2010/main" val="368689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BD4B-5654-36FC-639B-667283E352F6}"/>
              </a:ext>
            </a:extLst>
          </p:cNvPr>
          <p:cNvSpPr>
            <a:spLocks noGrp="1"/>
          </p:cNvSpPr>
          <p:nvPr>
            <p:ph type="title"/>
          </p:nvPr>
        </p:nvSpPr>
        <p:spPr/>
        <p:txBody>
          <a:bodyPr/>
          <a:lstStyle/>
          <a:p>
            <a:r>
              <a:rPr lang="en-US" b="1" dirty="0"/>
              <a:t>Background: Perceptions of Welcoming Spaces</a:t>
            </a:r>
            <a:endParaRPr lang="en-US" dirty="0"/>
          </a:p>
        </p:txBody>
      </p:sp>
      <p:sp>
        <p:nvSpPr>
          <p:cNvPr id="3" name="Content Placeholder 2">
            <a:extLst>
              <a:ext uri="{FF2B5EF4-FFF2-40B4-BE49-F238E27FC236}">
                <a16:creationId xmlns:a16="http://schemas.microsoft.com/office/drawing/2014/main" id="{6CB5CBE3-7937-A718-67A0-81341999108A}"/>
              </a:ext>
            </a:extLst>
          </p:cNvPr>
          <p:cNvSpPr>
            <a:spLocks noGrp="1"/>
          </p:cNvSpPr>
          <p:nvPr>
            <p:ph idx="1"/>
          </p:nvPr>
        </p:nvSpPr>
        <p:spPr>
          <a:xfrm>
            <a:off x="838200" y="1609209"/>
            <a:ext cx="10515600" cy="4351338"/>
          </a:xfrm>
        </p:spPr>
        <p:txBody>
          <a:bodyPr>
            <a:normAutofit fontScale="85000" lnSpcReduction="20000"/>
          </a:bodyPr>
          <a:lstStyle/>
          <a:p>
            <a:r>
              <a:rPr lang="en-US" dirty="0"/>
              <a:t>Greater perceptions of welcoming spaces could mean that these spaces are more likely to serve as pillars of support, avenues for social connection, and catalysts for positive behaviors, all of which play a role in greater well-being, greater perceived recovery, and lower loneliness.</a:t>
            </a:r>
          </a:p>
          <a:p>
            <a:r>
              <a:rPr lang="en-US" dirty="0"/>
              <a:t>Individuals who describe their welcoming spaces more positively may be more likely to experience a greater sense of belonging, more supportive social interactions, reduced stigma, and greater validation there, which is crucial for mental well-being. </a:t>
            </a:r>
          </a:p>
          <a:p>
            <a:r>
              <a:rPr lang="en-US" dirty="0"/>
              <a:t>Similarly, a more positive description of a welcoming space may indicate greater distal supports, reflecting an inclusive, resourceful, and supportive environment that fosters social connections, reduces stigma, and promotes civic engagement.</a:t>
            </a:r>
          </a:p>
          <a:p>
            <a:r>
              <a:rPr lang="en-US" dirty="0"/>
              <a:t>Greater perceptions of the most positive space may also enhance </a:t>
            </a:r>
            <a:r>
              <a:rPr lang="en-US" i="1" dirty="0"/>
              <a:t>the number </a:t>
            </a:r>
            <a:r>
              <a:rPr lang="en-US" dirty="0"/>
              <a:t>of spaces an individual finds to be welcoming, because having one space viewed very positively can give the individual greater skills, coping mechanisms and confidence to go to and feel welcome at other locations in the community.</a:t>
            </a:r>
          </a:p>
        </p:txBody>
      </p:sp>
    </p:spTree>
    <p:extLst>
      <p:ext uri="{BB962C8B-B14F-4D97-AF65-F5344CB8AC3E}">
        <p14:creationId xmlns:p14="http://schemas.microsoft.com/office/powerpoint/2010/main" val="360287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2AD6-72CA-A939-B9F4-26AE91160E10}"/>
              </a:ext>
            </a:extLst>
          </p:cNvPr>
          <p:cNvSpPr>
            <a:spLocks noGrp="1"/>
          </p:cNvSpPr>
          <p:nvPr>
            <p:ph type="title"/>
          </p:nvPr>
        </p:nvSpPr>
        <p:spPr/>
        <p:txBody>
          <a:bodyPr/>
          <a:lstStyle/>
          <a:p>
            <a:r>
              <a:rPr lang="en-US" dirty="0">
                <a:latin typeface="+mn-lt"/>
              </a:rPr>
              <a:t>Background: Sentiment Analysis</a:t>
            </a:r>
          </a:p>
        </p:txBody>
      </p:sp>
      <p:sp>
        <p:nvSpPr>
          <p:cNvPr id="3" name="Content Placeholder 2">
            <a:extLst>
              <a:ext uri="{FF2B5EF4-FFF2-40B4-BE49-F238E27FC236}">
                <a16:creationId xmlns:a16="http://schemas.microsoft.com/office/drawing/2014/main" id="{E8359B73-70E0-269B-04BB-6F1ABFDBAD81}"/>
              </a:ext>
            </a:extLst>
          </p:cNvPr>
          <p:cNvSpPr>
            <a:spLocks noGrp="1"/>
          </p:cNvSpPr>
          <p:nvPr>
            <p:ph idx="1"/>
          </p:nvPr>
        </p:nvSpPr>
        <p:spPr>
          <a:xfrm>
            <a:off x="809243" y="1488558"/>
            <a:ext cx="10515600" cy="4685229"/>
          </a:xfrm>
        </p:spPr>
        <p:txBody>
          <a:bodyPr>
            <a:normAutofit fontScale="62500" lnSpcReduction="20000"/>
          </a:bodyPr>
          <a:lstStyle/>
          <a:p>
            <a:r>
              <a:rPr lang="en-US" dirty="0"/>
              <a:t>Sentiment Analysis is a sub-field of Natural Language Processing (NLP) that aims to determine the sentiment or emotion expressed in a piece of text. It can categorize sentiments as positive, negative, or neutral based on textual content.</a:t>
            </a:r>
          </a:p>
          <a:p>
            <a:r>
              <a:rPr lang="en-US" dirty="0"/>
              <a:t>It has applications in customer feedback analysis, social media monitoring, market research, and academic research</a:t>
            </a:r>
          </a:p>
          <a:p>
            <a:r>
              <a:rPr lang="en-US" dirty="0"/>
              <a:t>Techniques:</a:t>
            </a:r>
          </a:p>
          <a:p>
            <a:pPr lvl="1"/>
            <a:r>
              <a:rPr lang="en-US" b="1" dirty="0"/>
              <a:t>Lexicon-based Methods:</a:t>
            </a:r>
            <a:r>
              <a:rPr lang="en-US" dirty="0"/>
              <a:t> These methods use predefined lists of words with associated sentiment scores to determine the overall sentiment of the text.</a:t>
            </a:r>
          </a:p>
          <a:p>
            <a:pPr lvl="1"/>
            <a:r>
              <a:rPr lang="en-US" b="1" dirty="0"/>
              <a:t>Machine Learning Methods:</a:t>
            </a:r>
            <a:r>
              <a:rPr lang="en-US" dirty="0"/>
              <a:t> Machine learning models can be trained on labeled sentiment data to learn and predict sentiment on new, unlabeled data.</a:t>
            </a:r>
          </a:p>
          <a:p>
            <a:pPr lvl="1"/>
            <a:r>
              <a:rPr lang="en-US" b="1" dirty="0"/>
              <a:t>Deep Learning Methods:</a:t>
            </a:r>
            <a:r>
              <a:rPr lang="en-US" dirty="0"/>
              <a:t> Advanced techniques like neural networks and recurrent neural networks can capture complex sentiment relationships in text data.</a:t>
            </a:r>
          </a:p>
          <a:p>
            <a:r>
              <a:rPr lang="en-US" dirty="0"/>
              <a:t>Challenges:</a:t>
            </a:r>
          </a:p>
          <a:p>
            <a:pPr lvl="1"/>
            <a:r>
              <a:rPr lang="en-US" b="1" dirty="0"/>
              <a:t>Sarcasm and Ambiguity:</a:t>
            </a:r>
            <a:r>
              <a:rPr lang="en-US" dirty="0"/>
              <a:t> Detecting sarcasm and resolving ambiguity in text are significant challenges in sentiment analysis.</a:t>
            </a:r>
          </a:p>
          <a:p>
            <a:pPr lvl="1"/>
            <a:r>
              <a:rPr lang="en-US" b="1" dirty="0"/>
              <a:t>Context Sensitivity:</a:t>
            </a:r>
            <a:r>
              <a:rPr lang="en-US" dirty="0"/>
              <a:t> Sentiment can heavily depend on context, and missing or misinterpreting context can lead to inaccurate sentiment scoring.</a:t>
            </a:r>
          </a:p>
          <a:p>
            <a:pPr lvl="1"/>
            <a:r>
              <a:rPr lang="en-US" b="1" dirty="0"/>
              <a:t>Language Variations: </a:t>
            </a:r>
            <a:r>
              <a:rPr lang="en-US" dirty="0"/>
              <a:t>Differences in language, dialects, and expressions across different regions and cultures can complicate sentiment analysis.</a:t>
            </a:r>
          </a:p>
          <a:p>
            <a:r>
              <a:rPr lang="en-US" dirty="0"/>
              <a:t>Various tools and packages are available for sentiment analysis, including R packages like </a:t>
            </a:r>
            <a:r>
              <a:rPr lang="en-US" b="1" dirty="0"/>
              <a:t>tm</a:t>
            </a:r>
            <a:r>
              <a:rPr lang="en-US" dirty="0"/>
              <a:t>, </a:t>
            </a:r>
            <a:r>
              <a:rPr lang="en-US" b="1" dirty="0" err="1"/>
              <a:t>SentimentAnalysis</a:t>
            </a:r>
            <a:r>
              <a:rPr lang="en-US" dirty="0"/>
              <a:t>, </a:t>
            </a:r>
            <a:r>
              <a:rPr lang="en-US" b="1" dirty="0" err="1"/>
              <a:t>sentimentr</a:t>
            </a:r>
            <a:r>
              <a:rPr lang="en-US" dirty="0"/>
              <a:t>, and </a:t>
            </a:r>
            <a:r>
              <a:rPr lang="en-US" b="1" dirty="0" err="1"/>
              <a:t>tidytext</a:t>
            </a:r>
            <a:r>
              <a:rPr lang="en-US" dirty="0"/>
              <a:t>.</a:t>
            </a:r>
          </a:p>
        </p:txBody>
      </p:sp>
    </p:spTree>
    <p:extLst>
      <p:ext uri="{BB962C8B-B14F-4D97-AF65-F5344CB8AC3E}">
        <p14:creationId xmlns:p14="http://schemas.microsoft.com/office/powerpoint/2010/main" val="301156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1E2E-1137-437A-5794-A3A13EFFC321}"/>
              </a:ext>
            </a:extLst>
          </p:cNvPr>
          <p:cNvSpPr>
            <a:spLocks noGrp="1"/>
          </p:cNvSpPr>
          <p:nvPr>
            <p:ph type="title"/>
          </p:nvPr>
        </p:nvSpPr>
        <p:spPr/>
        <p:txBody>
          <a:bodyPr/>
          <a:lstStyle/>
          <a:p>
            <a:r>
              <a:rPr lang="en-US" b="1" dirty="0"/>
              <a:t>Study Aims</a:t>
            </a:r>
          </a:p>
        </p:txBody>
      </p:sp>
      <p:sp>
        <p:nvSpPr>
          <p:cNvPr id="3" name="Content Placeholder 2">
            <a:extLst>
              <a:ext uri="{FF2B5EF4-FFF2-40B4-BE49-F238E27FC236}">
                <a16:creationId xmlns:a16="http://schemas.microsoft.com/office/drawing/2014/main" id="{14526156-44B9-CAD4-8931-AFA8B4FF9616}"/>
              </a:ext>
            </a:extLst>
          </p:cNvPr>
          <p:cNvSpPr>
            <a:spLocks noGrp="1"/>
          </p:cNvSpPr>
          <p:nvPr>
            <p:ph idx="1"/>
          </p:nvPr>
        </p:nvSpPr>
        <p:spPr>
          <a:xfrm>
            <a:off x="838200" y="1524738"/>
            <a:ext cx="10515600" cy="4351338"/>
          </a:xfrm>
        </p:spPr>
        <p:txBody>
          <a:bodyPr>
            <a:normAutofit fontScale="70000" lnSpcReduction="20000"/>
          </a:bodyPr>
          <a:lstStyle/>
          <a:p>
            <a:r>
              <a:rPr lang="en-US" dirty="0"/>
              <a:t>In this study, we will use sentiment analysis for analyzing descriptions of individuals’ most welcoming space.</a:t>
            </a:r>
          </a:p>
          <a:p>
            <a:pPr lvl="1"/>
            <a:r>
              <a:rPr lang="en-US" dirty="0"/>
              <a:t>We expect that descriptions of welcoming spaces will be overall positive – that is, participants will use mostly positive words to describe their most welcoming space.</a:t>
            </a:r>
          </a:p>
          <a:p>
            <a:pPr lvl="1"/>
            <a:r>
              <a:rPr lang="en-US" dirty="0"/>
              <a:t>However, we expect that the sentiment scores of these descriptions will vary across participants</a:t>
            </a:r>
          </a:p>
          <a:p>
            <a:r>
              <a:rPr lang="en-US" dirty="0"/>
              <a:t>We will examine whether higher sentiment scores are associated with:</a:t>
            </a:r>
          </a:p>
          <a:p>
            <a:pPr lvl="1"/>
            <a:r>
              <a:rPr lang="en-US" dirty="0"/>
              <a:t>Greater well-being/flourishing</a:t>
            </a:r>
          </a:p>
          <a:p>
            <a:pPr lvl="1"/>
            <a:r>
              <a:rPr lang="en-US" dirty="0"/>
              <a:t>Lower loneliness</a:t>
            </a:r>
          </a:p>
          <a:p>
            <a:pPr lvl="1"/>
            <a:r>
              <a:rPr lang="en-US" dirty="0"/>
              <a:t>Greater perceived recovery</a:t>
            </a:r>
          </a:p>
          <a:p>
            <a:pPr lvl="1"/>
            <a:r>
              <a:rPr lang="en-US" dirty="0"/>
              <a:t>More distal supports</a:t>
            </a:r>
          </a:p>
          <a:p>
            <a:pPr lvl="1"/>
            <a:r>
              <a:rPr lang="en-US" dirty="0"/>
              <a:t>More welcoming spaces</a:t>
            </a:r>
          </a:p>
          <a:p>
            <a:r>
              <a:rPr lang="en-US" dirty="0"/>
              <a:t>We will also examine whether these associations are stronger for individuals who provide longer descriptions of their most welcoming space.</a:t>
            </a:r>
          </a:p>
          <a:p>
            <a:pPr lvl="1"/>
            <a:r>
              <a:rPr lang="en-US" b="0" i="0" dirty="0">
                <a:effectLst/>
                <a:latin typeface="Söhne"/>
              </a:rPr>
              <a:t>While a short text might be ambiguous, leading to misinterpretation, longer texts typically provide more context and nuance, and greater richness and density of information. </a:t>
            </a:r>
            <a:r>
              <a:rPr lang="en-US" b="0" i="0" dirty="0">
                <a:solidFill>
                  <a:srgbClr val="1F1F1F"/>
                </a:solidFill>
                <a:effectLst/>
                <a:latin typeface="ElsevierGulliver"/>
              </a:rPr>
              <a:t>(Hartmann et al., 2023). </a:t>
            </a:r>
          </a:p>
          <a:p>
            <a:pPr lvl="1"/>
            <a:r>
              <a:rPr lang="en-US" b="0" i="0" dirty="0">
                <a:solidFill>
                  <a:srgbClr val="1F1F1F"/>
                </a:solidFill>
                <a:effectLst/>
                <a:latin typeface="ElsevierGulliver"/>
              </a:rPr>
              <a:t>Furthermore, longer documents are likely to contain more sentiment signals than a single sentence. For instance, Hartmann et al. (2019) found that analyzing brief Amazon review titles yielded more errors compared to full-length reviews. </a:t>
            </a:r>
          </a:p>
          <a:p>
            <a:endParaRPr lang="en-US" dirty="0"/>
          </a:p>
        </p:txBody>
      </p:sp>
    </p:spTree>
    <p:extLst>
      <p:ext uri="{BB962C8B-B14F-4D97-AF65-F5344CB8AC3E}">
        <p14:creationId xmlns:p14="http://schemas.microsoft.com/office/powerpoint/2010/main" val="311879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050" y="207186"/>
            <a:ext cx="10515600" cy="948284"/>
          </a:xfrm>
        </p:spPr>
        <p:txBody>
          <a:bodyPr>
            <a:normAutofit/>
          </a:bodyPr>
          <a:lstStyle/>
          <a:p>
            <a:r>
              <a:rPr lang="en-US" b="1" dirty="0"/>
              <a:t>Participants</a:t>
            </a:r>
          </a:p>
        </p:txBody>
      </p:sp>
      <p:sp>
        <p:nvSpPr>
          <p:cNvPr id="3" name="Content Placeholder 2"/>
          <p:cNvSpPr>
            <a:spLocks noGrp="1"/>
          </p:cNvSpPr>
          <p:nvPr>
            <p:ph idx="1"/>
          </p:nvPr>
        </p:nvSpPr>
        <p:spPr>
          <a:xfrm>
            <a:off x="618050" y="1138844"/>
            <a:ext cx="11044706" cy="4860375"/>
          </a:xfrm>
        </p:spPr>
        <p:txBody>
          <a:bodyPr>
            <a:normAutofit fontScale="92500" lnSpcReduction="20000"/>
          </a:bodyPr>
          <a:lstStyle/>
          <a:p>
            <a:pPr>
              <a:spcAft>
                <a:spcPts val="720"/>
              </a:spcAft>
            </a:pPr>
            <a:r>
              <a:rPr lang="en-US" dirty="0"/>
              <a:t>Using a survey approach, 84 individuals were recruited for a study in which they were asked to identify and describe locations where they felt welcome as someone with a mental illness.</a:t>
            </a:r>
          </a:p>
          <a:p>
            <a:r>
              <a:rPr lang="en-US" dirty="0"/>
              <a:t>Participants were recruited from four mental health centers in urban and suburban neighborhoods</a:t>
            </a:r>
          </a:p>
          <a:p>
            <a:r>
              <a:rPr lang="en-US" dirty="0"/>
              <a:t>Eligibility criteria for participants in the study included: </a:t>
            </a:r>
          </a:p>
          <a:p>
            <a:pPr lvl="1"/>
            <a:r>
              <a:rPr lang="en-US" dirty="0"/>
              <a:t>Having a diagnosis of major depression, bipolar disorder I or II, or a schizophrenia spectrum disorder</a:t>
            </a:r>
          </a:p>
          <a:p>
            <a:pPr lvl="1"/>
            <a:r>
              <a:rPr lang="en-US" dirty="0"/>
              <a:t>Identifying as having a mental illness</a:t>
            </a:r>
          </a:p>
          <a:p>
            <a:pPr lvl="1"/>
            <a:r>
              <a:rPr lang="en-US" dirty="0"/>
              <a:t>18 years or older</a:t>
            </a:r>
          </a:p>
          <a:p>
            <a:pPr lvl="1"/>
            <a:r>
              <a:rPr lang="en-US" dirty="0"/>
              <a:t>Being able to identify a welcoming place in the community</a:t>
            </a:r>
          </a:p>
          <a:p>
            <a:r>
              <a:rPr lang="en-US" dirty="0"/>
              <a:t>Individuals with legal guardians or who could not otherwise provide consent were excluded. </a:t>
            </a:r>
          </a:p>
          <a:p>
            <a:r>
              <a:rPr lang="en-US" dirty="0"/>
              <a:t>90 individuals enrolled and 84 had valid data that were included in the analyses</a:t>
            </a:r>
          </a:p>
        </p:txBody>
      </p:sp>
    </p:spTree>
    <p:extLst>
      <p:ext uri="{BB962C8B-B14F-4D97-AF65-F5344CB8AC3E}">
        <p14:creationId xmlns:p14="http://schemas.microsoft.com/office/powerpoint/2010/main" val="217451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Measures</a:t>
            </a:r>
          </a:p>
        </p:txBody>
      </p:sp>
      <p:sp>
        <p:nvSpPr>
          <p:cNvPr id="3" name="Content Placeholder 2"/>
          <p:cNvSpPr>
            <a:spLocks noGrp="1"/>
          </p:cNvSpPr>
          <p:nvPr>
            <p:ph idx="1"/>
          </p:nvPr>
        </p:nvSpPr>
        <p:spPr>
          <a:xfrm>
            <a:off x="809243" y="1484768"/>
            <a:ext cx="10515600" cy="4689019"/>
          </a:xfrm>
        </p:spPr>
        <p:txBody>
          <a:bodyPr/>
          <a:lstStyle/>
          <a:p>
            <a:r>
              <a:rPr lang="en-US" dirty="0"/>
              <a:t>We collected information on demographics and several quantitative measures:</a:t>
            </a:r>
          </a:p>
          <a:p>
            <a:pPr lvl="1"/>
            <a:r>
              <a:rPr lang="en-US" dirty="0"/>
              <a:t>Total number of places where individuals felt welcome </a:t>
            </a:r>
          </a:p>
          <a:p>
            <a:pPr lvl="1"/>
            <a:r>
              <a:rPr lang="en-US" dirty="0"/>
              <a:t>Total number of distal supports</a:t>
            </a:r>
          </a:p>
          <a:p>
            <a:pPr lvl="1"/>
            <a:r>
              <a:rPr lang="en-US" dirty="0"/>
              <a:t>Recovery Assessment Scale (</a:t>
            </a:r>
            <a:r>
              <a:rPr lang="en-US" dirty="0" err="1"/>
              <a:t>Giffort</a:t>
            </a:r>
            <a:r>
              <a:rPr lang="en-US" dirty="0"/>
              <a:t> et al., 1995; Corrigan et al., 2004)</a:t>
            </a:r>
          </a:p>
          <a:p>
            <a:pPr lvl="2"/>
            <a:r>
              <a:rPr lang="en-US" dirty="0"/>
              <a:t>Higher scores = greater perceived recovery</a:t>
            </a:r>
          </a:p>
          <a:p>
            <a:pPr lvl="1"/>
            <a:r>
              <a:rPr lang="en-US" dirty="0"/>
              <a:t>Flourishing Scale (Diener et al., 2009)</a:t>
            </a:r>
          </a:p>
          <a:p>
            <a:pPr lvl="2"/>
            <a:r>
              <a:rPr lang="en-US" dirty="0"/>
              <a:t>Higher scores = greater well-being</a:t>
            </a:r>
          </a:p>
          <a:p>
            <a:pPr lvl="1"/>
            <a:r>
              <a:rPr lang="en-US" dirty="0"/>
              <a:t>UCLA Loneliness Scale (Russell et al., 1980; Russell, 1996)</a:t>
            </a:r>
          </a:p>
          <a:p>
            <a:pPr lvl="2"/>
            <a:r>
              <a:rPr lang="en-US" dirty="0"/>
              <a:t>Higher scores = greater loneliness</a:t>
            </a:r>
          </a:p>
        </p:txBody>
      </p:sp>
    </p:spTree>
    <p:extLst>
      <p:ext uri="{BB962C8B-B14F-4D97-AF65-F5344CB8AC3E}">
        <p14:creationId xmlns:p14="http://schemas.microsoft.com/office/powerpoint/2010/main" val="15005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Measures (Cont’d)</a:t>
            </a:r>
          </a:p>
        </p:txBody>
      </p:sp>
      <p:sp>
        <p:nvSpPr>
          <p:cNvPr id="3" name="Content Placeholder 2"/>
          <p:cNvSpPr>
            <a:spLocks noGrp="1"/>
          </p:cNvSpPr>
          <p:nvPr>
            <p:ph idx="1"/>
          </p:nvPr>
        </p:nvSpPr>
        <p:spPr/>
        <p:txBody>
          <a:bodyPr/>
          <a:lstStyle/>
          <a:p>
            <a:r>
              <a:rPr lang="en-US" dirty="0"/>
              <a:t>We also conducted structured qualitative interviews that asked participants about: </a:t>
            </a:r>
          </a:p>
          <a:p>
            <a:pPr lvl="1"/>
            <a:r>
              <a:rPr lang="en-US" dirty="0"/>
              <a:t>Their interactions and feelings in various community spaces like grocery stores, pharmacies, restaurants, and places of worship;</a:t>
            </a:r>
          </a:p>
          <a:p>
            <a:pPr lvl="1"/>
            <a:r>
              <a:rPr lang="en-US" dirty="0"/>
              <a:t>Descriptions of characteristics of places where they feel most welcomed and comfortable.</a:t>
            </a:r>
          </a:p>
          <a:p>
            <a:r>
              <a:rPr lang="en-US" dirty="0"/>
              <a:t>Interviews were recorded and transcribed</a:t>
            </a:r>
          </a:p>
        </p:txBody>
      </p:sp>
    </p:spTree>
    <p:extLst>
      <p:ext uri="{BB962C8B-B14F-4D97-AF65-F5344CB8AC3E}">
        <p14:creationId xmlns:p14="http://schemas.microsoft.com/office/powerpoint/2010/main" val="2824869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484" y="216157"/>
            <a:ext cx="10515600" cy="1325563"/>
          </a:xfrm>
        </p:spPr>
        <p:txBody>
          <a:bodyPr/>
          <a:lstStyle/>
          <a:p>
            <a:r>
              <a:rPr lang="en-US" b="1" dirty="0"/>
              <a:t>Qualitative Data Cleaning</a:t>
            </a:r>
          </a:p>
        </p:txBody>
      </p:sp>
      <p:sp>
        <p:nvSpPr>
          <p:cNvPr id="3" name="Content Placeholder 2"/>
          <p:cNvSpPr>
            <a:spLocks noGrp="1"/>
          </p:cNvSpPr>
          <p:nvPr>
            <p:ph idx="1"/>
          </p:nvPr>
        </p:nvSpPr>
        <p:spPr>
          <a:xfrm>
            <a:off x="680484" y="1387287"/>
            <a:ext cx="10831032" cy="4606107"/>
          </a:xfrm>
        </p:spPr>
        <p:txBody>
          <a:bodyPr>
            <a:normAutofit fontScale="77500" lnSpcReduction="20000"/>
          </a:bodyPr>
          <a:lstStyle/>
          <a:p>
            <a:pPr>
              <a:spcAft>
                <a:spcPts val="720"/>
              </a:spcAft>
            </a:pPr>
            <a:r>
              <a:rPr lang="en-US" dirty="0"/>
              <a:t>Transcribed qualitative interviews, saved as Word files, were imported into R</a:t>
            </a:r>
          </a:p>
          <a:p>
            <a:pPr>
              <a:spcAft>
                <a:spcPts val="720"/>
              </a:spcAft>
            </a:pPr>
            <a:r>
              <a:rPr lang="en-US" dirty="0"/>
              <a:t>Relevant sections of the interview (describing the </a:t>
            </a:r>
            <a:r>
              <a:rPr lang="en-US" b="1" dirty="0"/>
              <a:t>most welcoming space</a:t>
            </a:r>
            <a:r>
              <a:rPr lang="en-US" dirty="0"/>
              <a:t>) were kept</a:t>
            </a:r>
          </a:p>
          <a:p>
            <a:pPr>
              <a:spcAft>
                <a:spcPts val="720"/>
              </a:spcAft>
            </a:pPr>
            <a:r>
              <a:rPr lang="en-US" dirty="0"/>
              <a:t>The following text cleaning steps were taken using the </a:t>
            </a:r>
            <a:r>
              <a:rPr lang="en-US" b="1" i="1" dirty="0"/>
              <a:t>tm</a:t>
            </a:r>
            <a:r>
              <a:rPr lang="en-US" dirty="0"/>
              <a:t> package in R:</a:t>
            </a:r>
          </a:p>
          <a:p>
            <a:pPr lvl="1">
              <a:spcAft>
                <a:spcPts val="720"/>
              </a:spcAft>
            </a:pPr>
            <a:r>
              <a:rPr lang="en-US" dirty="0"/>
              <a:t>We removed everything said by the interviewer, and only kept the responses from the participant</a:t>
            </a:r>
          </a:p>
          <a:p>
            <a:pPr lvl="1">
              <a:spcAft>
                <a:spcPts val="720"/>
              </a:spcAft>
            </a:pPr>
            <a:r>
              <a:rPr lang="en-US" dirty="0"/>
              <a:t>We changed everything to lower case</a:t>
            </a:r>
          </a:p>
          <a:p>
            <a:pPr lvl="1">
              <a:spcAft>
                <a:spcPts val="720"/>
              </a:spcAft>
            </a:pPr>
            <a:r>
              <a:rPr lang="en-US" b="0" i="0" dirty="0">
                <a:effectLst/>
                <a:latin typeface="Söhne"/>
              </a:rPr>
              <a:t>We transformed two-word negative expressions into a single word that encapsulates the intended antonym (e.g., changed “not like” to “dislike”, “not happy” to “unhappy”, etc.)</a:t>
            </a:r>
            <a:endParaRPr lang="en-US" dirty="0"/>
          </a:p>
          <a:p>
            <a:pPr lvl="1">
              <a:spcAft>
                <a:spcPts val="720"/>
              </a:spcAft>
            </a:pPr>
            <a:r>
              <a:rPr lang="en-US" dirty="0"/>
              <a:t>We applied lemmatization to our data, which groups together different inflected forms of the same word ("am", "is", "are", "was", and "were" all become "be"). </a:t>
            </a:r>
          </a:p>
          <a:p>
            <a:pPr lvl="1">
              <a:spcAft>
                <a:spcPts val="720"/>
              </a:spcAft>
            </a:pPr>
            <a:r>
              <a:rPr lang="en-US" dirty="0"/>
              <a:t>We removed numbers, special characters ($, @, #, /, etc.), and punctuation</a:t>
            </a:r>
          </a:p>
          <a:p>
            <a:pPr lvl="1">
              <a:spcAft>
                <a:spcPts val="720"/>
              </a:spcAft>
            </a:pPr>
            <a:r>
              <a:rPr lang="en-US" dirty="0"/>
              <a:t>We removed English stop words (words that don’t add much to the substance), such as articles and prepositions</a:t>
            </a:r>
          </a:p>
          <a:p>
            <a:pPr lvl="1">
              <a:spcAft>
                <a:spcPts val="720"/>
              </a:spcAft>
            </a:pPr>
            <a:r>
              <a:rPr lang="en-US" dirty="0"/>
              <a:t>We removed additional stop words (e.g., “participant”, “also”, “every”)</a:t>
            </a:r>
          </a:p>
        </p:txBody>
      </p:sp>
    </p:spTree>
    <p:extLst>
      <p:ext uri="{BB962C8B-B14F-4D97-AF65-F5344CB8AC3E}">
        <p14:creationId xmlns:p14="http://schemas.microsoft.com/office/powerpoint/2010/main" val="2303733828"/>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5D01A747-8560-4C6C-BE83-A9D7D2B12D2E}" vid="{16E91AA5-AFA7-4BA4-BAF1-4F5A8E0C7901}"/>
    </a:ext>
  </a:extLst>
</a:theme>
</file>

<file path=docProps/app.xml><?xml version="1.0" encoding="utf-8"?>
<Properties xmlns="http://schemas.openxmlformats.org/officeDocument/2006/extended-properties" xmlns:vt="http://schemas.openxmlformats.org/officeDocument/2006/docPropsVTypes">
  <TotalTime>17059</TotalTime>
  <Words>2309</Words>
  <Application>Microsoft Office PowerPoint</Application>
  <PresentationFormat>Widescreen</PresentationFormat>
  <Paragraphs>222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(Body)</vt:lpstr>
      <vt:lpstr>Calibri Light</vt:lpstr>
      <vt:lpstr>ElsevierGulliver</vt:lpstr>
      <vt:lpstr>Söhne</vt:lpstr>
      <vt:lpstr>Theme1</vt:lpstr>
      <vt:lpstr>Using Text Mining Tools to Analyze Descriptions of Welcoming Spaces as Experienced by People with Serious Mental Illnesses</vt:lpstr>
      <vt:lpstr>Background: Welcoming Spaces</vt:lpstr>
      <vt:lpstr>Background: Perceptions of Welcoming Spaces</vt:lpstr>
      <vt:lpstr>Background: Sentiment Analysis</vt:lpstr>
      <vt:lpstr>Study Aims</vt:lpstr>
      <vt:lpstr>Participants</vt:lpstr>
      <vt:lpstr>Measures</vt:lpstr>
      <vt:lpstr>Measures (Cont’d)</vt:lpstr>
      <vt:lpstr>Qualitative Data Cleaning</vt:lpstr>
      <vt:lpstr>Word Cloud</vt:lpstr>
      <vt:lpstr>Response Length</vt:lpstr>
      <vt:lpstr>Sentiment Analysis</vt:lpstr>
      <vt:lpstr>Using ChatGPT</vt:lpstr>
      <vt:lpstr>Sentiment Analysis (Cont’d)</vt:lpstr>
      <vt:lpstr>Correlations</vt:lpstr>
      <vt:lpstr>Summary of Findings</vt:lpstr>
      <vt:lpstr>Discussion</vt:lpstr>
    </vt:vector>
  </TitlesOfParts>
  <Company>Temple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Eugene Brusilovskiy</dc:creator>
  <cp:lastModifiedBy>Eugene Brusilovskiy</cp:lastModifiedBy>
  <cp:revision>144</cp:revision>
  <dcterms:created xsi:type="dcterms:W3CDTF">2019-09-30T16:28:03Z</dcterms:created>
  <dcterms:modified xsi:type="dcterms:W3CDTF">2023-11-30T04:33:10Z</dcterms:modified>
</cp:coreProperties>
</file>