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75" r:id="rId6"/>
    <p:sldId id="342" r:id="rId7"/>
    <p:sldId id="263" r:id="rId8"/>
    <p:sldId id="260" r:id="rId9"/>
    <p:sldId id="261" r:id="rId10"/>
    <p:sldId id="262" r:id="rId11"/>
    <p:sldId id="320" r:id="rId12"/>
    <p:sldId id="276" r:id="rId13"/>
    <p:sldId id="277" r:id="rId14"/>
    <p:sldId id="278" r:id="rId15"/>
    <p:sldId id="281" r:id="rId16"/>
    <p:sldId id="264" r:id="rId17"/>
    <p:sldId id="302" r:id="rId18"/>
    <p:sldId id="267" r:id="rId19"/>
    <p:sldId id="282" r:id="rId20"/>
    <p:sldId id="268" r:id="rId21"/>
    <p:sldId id="283" r:id="rId22"/>
    <p:sldId id="269" r:id="rId23"/>
    <p:sldId id="348" r:id="rId24"/>
    <p:sldId id="279" r:id="rId25"/>
    <p:sldId id="349" r:id="rId26"/>
    <p:sldId id="350" r:id="rId27"/>
    <p:sldId id="351" r:id="rId28"/>
    <p:sldId id="352" r:id="rId29"/>
    <p:sldId id="294" r:id="rId30"/>
    <p:sldId id="299" r:id="rId31"/>
    <p:sldId id="298" r:id="rId32"/>
    <p:sldId id="301" r:id="rId33"/>
    <p:sldId id="353" r:id="rId34"/>
    <p:sldId id="292" r:id="rId35"/>
    <p:sldId id="309" r:id="rId36"/>
    <p:sldId id="273" r:id="rId37"/>
    <p:sldId id="343" r:id="rId38"/>
    <p:sldId id="319" r:id="rId39"/>
    <p:sldId id="344" r:id="rId40"/>
    <p:sldId id="305" r:id="rId41"/>
    <p:sldId id="308" r:id="rId42"/>
    <p:sldId id="312" r:id="rId43"/>
    <p:sldId id="313" r:id="rId44"/>
    <p:sldId id="314" r:id="rId45"/>
    <p:sldId id="315" r:id="rId46"/>
    <p:sldId id="316" r:id="rId47"/>
    <p:sldId id="345" r:id="rId48"/>
    <p:sldId id="317" r:id="rId49"/>
    <p:sldId id="290" r:id="rId50"/>
    <p:sldId id="285" r:id="rId51"/>
    <p:sldId id="287" r:id="rId52"/>
    <p:sldId id="288" r:id="rId53"/>
    <p:sldId id="289" r:id="rId54"/>
    <p:sldId id="30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322" autoAdjust="0"/>
  </p:normalViewPr>
  <p:slideViewPr>
    <p:cSldViewPr>
      <p:cViewPr varScale="1">
        <p:scale>
          <a:sx n="106" d="100"/>
          <a:sy n="106" d="100"/>
        </p:scale>
        <p:origin x="112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E565D-65B0-4CFE-8D29-6FE4995AB035}" type="datetimeFigureOut">
              <a:rPr lang="en-US" smtClean="0"/>
              <a:pPr/>
              <a:t>10/23/2023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9AC964-7827-4E7D-9D16-B788C2AF148A}" type="slidenum">
              <a:rPr lang="en-US" smtClean="0"/>
              <a:pPr/>
              <a:t>‹#›</a:t>
            </a:fld>
            <a:endParaRPr lang="en-US"/>
          </a:p>
        </p:txBody>
      </p:sp>
    </p:spTree>
    <p:extLst>
      <p:ext uri="{BB962C8B-B14F-4D97-AF65-F5344CB8AC3E}">
        <p14:creationId xmlns:p14="http://schemas.microsoft.com/office/powerpoint/2010/main" val="134113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9AC964-7827-4E7D-9D16-B788C2AF148A}" type="slidenum">
              <a:rPr lang="en-US" smtClean="0"/>
              <a:pPr/>
              <a:t>14</a:t>
            </a:fld>
            <a:endParaRPr lang="en-US"/>
          </a:p>
        </p:txBody>
      </p:sp>
    </p:spTree>
    <p:extLst>
      <p:ext uri="{BB962C8B-B14F-4D97-AF65-F5344CB8AC3E}">
        <p14:creationId xmlns:p14="http://schemas.microsoft.com/office/powerpoint/2010/main" val="2389246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𝐶𝑉</m:t>
                      </m:r>
                      <m:r>
                        <a:rPr lang="en-US" sz="1000" b="0" i="1" smtClean="0">
                          <a:latin typeface="Cambria Math" panose="02040503050406030204" pitchFamily="18" charset="0"/>
                        </a:rPr>
                        <m:t>=</m:t>
                      </m:r>
                      <m:nary>
                        <m:naryPr>
                          <m:chr m:val="∑"/>
                          <m:supHide m:val="on"/>
                          <m:ctrlPr>
                            <a:rPr lang="en-US" sz="1000" b="0" i="1" smtClean="0">
                              <a:latin typeface="Cambria Math" panose="02040503050406030204" pitchFamily="18" charset="0"/>
                            </a:rPr>
                          </m:ctrlPr>
                        </m:naryPr>
                        <m:sub>
                          <m:r>
                            <m:rPr>
                              <m:brk m:alnAt="7"/>
                            </m:rPr>
                            <a:rPr lang="en-US" sz="1000" b="0" i="1" smtClean="0">
                              <a:latin typeface="Cambria Math" panose="02040503050406030204" pitchFamily="18" charset="0"/>
                            </a:rPr>
                            <m:t>𝑖</m:t>
                          </m:r>
                        </m:sub>
                        <m:sup/>
                        <m:e>
                          <m:sSup>
                            <m:sSupPr>
                              <m:ctrlPr>
                                <a:rPr lang="en-US" sz="1000" b="0" i="1" smtClean="0">
                                  <a:latin typeface="Cambria Math" panose="02040503050406030204" pitchFamily="18" charset="0"/>
                                </a:rPr>
                              </m:ctrlPr>
                            </m:sSupPr>
                            <m:e>
                              <m:d>
                                <m:dPr>
                                  <m:ctrlPr>
                                    <a:rPr lang="en-US" sz="1000" b="0" i="1" smtClean="0">
                                      <a:latin typeface="Cambria Math" panose="02040503050406030204" pitchFamily="18" charset="0"/>
                                    </a:rPr>
                                  </m:ctrlPr>
                                </m:d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𝑦</m:t>
                                      </m:r>
                                    </m:e>
                                    <m:sub>
                                      <m:r>
                                        <a:rPr lang="en-US" sz="1000" b="0" i="1" smtClean="0">
                                          <a:latin typeface="Cambria Math" panose="02040503050406030204" pitchFamily="18" charset="0"/>
                                        </a:rPr>
                                        <m:t>𝑖</m:t>
                                      </m:r>
                                    </m:sub>
                                  </m:sSub>
                                  <m:r>
                                    <a:rPr lang="en-US" sz="1000" b="0" i="1" smtClean="0">
                                      <a:latin typeface="Cambria Math" panose="02040503050406030204" pitchFamily="18" charset="0"/>
                                    </a:rPr>
                                    <m:t>−</m:t>
                                  </m:r>
                                  <m:sSub>
                                    <m:sSubPr>
                                      <m:ctrlPr>
                                        <a:rPr lang="en-US" sz="1000" b="0" i="1" smtClean="0">
                                          <a:latin typeface="Cambria Math" panose="02040503050406030204" pitchFamily="18" charset="0"/>
                                        </a:rPr>
                                      </m:ctrlPr>
                                    </m:sSub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𝑦</m:t>
                                          </m:r>
                                        </m:e>
                                      </m:acc>
                                    </m:e>
                                    <m:sub>
                                      <m:r>
                                        <a:rPr lang="en-US" sz="1000" b="0" i="1" smtClean="0">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𝑖</m:t>
                                      </m:r>
                                    </m:sub>
                                  </m:sSub>
                                  <m:r>
                                    <a:rPr lang="en-US" sz="1000" b="0" i="1" smtClean="0">
                                      <a:latin typeface="Cambria Math" panose="02040503050406030204" pitchFamily="18" charset="0"/>
                                    </a:rPr>
                                    <m:t>(</m:t>
                                  </m:r>
                                  <m:r>
                                    <a:rPr lang="en-US" sz="1000" b="0" i="1" smtClean="0">
                                      <a:latin typeface="Cambria Math" panose="02040503050406030204" pitchFamily="18" charset="0"/>
                                    </a:rPr>
                                    <m:t>h</m:t>
                                  </m:r>
                                  <m:r>
                                    <a:rPr lang="en-US" sz="1000" b="0" i="1" smtClean="0">
                                      <a:latin typeface="Cambria Math" panose="02040503050406030204" pitchFamily="18" charset="0"/>
                                    </a:rPr>
                                    <m:t>)</m:t>
                                  </m:r>
                                </m:e>
                              </m:d>
                            </m:e>
                            <m:sup>
                              <m:r>
                                <a:rPr lang="en-US" sz="1000" b="0" i="1" smtClean="0">
                                  <a:latin typeface="Cambria Math" panose="02040503050406030204" pitchFamily="18" charset="0"/>
                                </a:rPr>
                                <m:t>2</m:t>
                              </m:r>
                            </m:sup>
                          </m:sSup>
                        </m:e>
                      </m:nary>
                    </m:oMath>
                  </m:oMathPara>
                </a14:m>
                <a:endParaRPr lang="en-US" sz="1000" dirty="0"/>
              </a:p>
              <a:p>
                <a:r>
                  <a:rPr lang="en-US" sz="1000" dirty="0"/>
                  <a:t>Here, </a:t>
                </a:r>
                <a14:m>
                  <m:oMath xmlns:m="http://schemas.openxmlformats.org/officeDocument/2006/math">
                    <m:sSub>
                      <m:sSubPr>
                        <m:ctrlPr>
                          <a:rPr lang="en-US" sz="1000" b="0" i="1" smtClean="0">
                            <a:latin typeface="Cambria Math" panose="02040503050406030204" pitchFamily="18" charset="0"/>
                          </a:rPr>
                        </m:ctrlPr>
                      </m:sSubPr>
                      <m:e>
                        <m:acc>
                          <m:accPr>
                            <m:chr m:val="̂"/>
                            <m:ctrlPr>
                              <a:rPr lang="en-US" sz="1000" b="0" i="1" smtClean="0">
                                <a:latin typeface="Cambria Math" panose="02040503050406030204" pitchFamily="18" charset="0"/>
                              </a:rPr>
                            </m:ctrlPr>
                          </m:accPr>
                          <m:e>
                            <m:r>
                              <a:rPr lang="en-US" sz="1000" b="0" i="1" smtClean="0">
                                <a:latin typeface="Cambria Math" panose="02040503050406030204" pitchFamily="18" charset="0"/>
                              </a:rPr>
                              <m:t>𝑦</m:t>
                            </m:r>
                          </m:e>
                        </m:acc>
                      </m:e>
                      <m:sub>
                        <m:r>
                          <a:rPr lang="en-US" sz="1000" b="0" i="1" smtClean="0">
                            <a:latin typeface="Cambria Math" panose="02040503050406030204" pitchFamily="18" charset="0"/>
                            <a:ea typeface="Cambria Math" panose="02040503050406030204" pitchFamily="18" charset="0"/>
                          </a:rPr>
                          <m:t>≠</m:t>
                        </m:r>
                        <m:r>
                          <a:rPr lang="en-US" sz="1000" b="0" i="1" smtClean="0">
                            <a:latin typeface="Cambria Math" panose="02040503050406030204" pitchFamily="18" charset="0"/>
                            <a:ea typeface="Cambria Math" panose="02040503050406030204" pitchFamily="18" charset="0"/>
                          </a:rPr>
                          <m:t>𝑖</m:t>
                        </m:r>
                      </m:sub>
                    </m:sSub>
                    <m:r>
                      <a:rPr lang="en-US" sz="1000" b="0" i="1" smtClean="0">
                        <a:latin typeface="Cambria Math" panose="02040503050406030204" pitchFamily="18" charset="0"/>
                      </a:rPr>
                      <m:t>(</m:t>
                    </m:r>
                    <m:r>
                      <a:rPr lang="en-US" sz="1000" b="0" i="1" smtClean="0">
                        <a:latin typeface="Cambria Math" panose="02040503050406030204" pitchFamily="18" charset="0"/>
                      </a:rPr>
                      <m:t>h</m:t>
                    </m:r>
                    <m:r>
                      <a:rPr lang="en-US" sz="1000" b="0" i="1" smtClean="0">
                        <a:latin typeface="Cambria Math" panose="02040503050406030204" pitchFamily="18" charset="0"/>
                      </a:rPr>
                      <m:t>)</m:t>
                    </m:r>
                  </m:oMath>
                </a14:m>
                <a:r>
                  <a:rPr lang="en-US" sz="1000" dirty="0"/>
                  <a:t> is the fitted value of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𝑦</m:t>
                        </m:r>
                      </m:e>
                      <m:sub>
                        <m:r>
                          <a:rPr lang="en-US" sz="1000" b="0" i="1" smtClean="0">
                            <a:latin typeface="Cambria Math" panose="02040503050406030204" pitchFamily="18" charset="0"/>
                          </a:rPr>
                          <m:t>𝑖</m:t>
                        </m:r>
                      </m:sub>
                    </m:sSub>
                  </m:oMath>
                </a14:m>
                <a:r>
                  <a:rPr lang="en-US" sz="1000" dirty="0"/>
                  <a:t> with data from point </a:t>
                </a:r>
                <a:r>
                  <a:rPr lang="en-US" sz="1000" i="1" dirty="0" err="1"/>
                  <a:t>i</a:t>
                </a:r>
                <a:r>
                  <a:rPr lang="en-US" sz="1000" i="0" dirty="0"/>
                  <a:t> omitted from the calibration and only points</a:t>
                </a:r>
                <a:r>
                  <a:rPr lang="en-US" sz="1000" i="0" baseline="0" dirty="0"/>
                  <a:t> </a:t>
                </a:r>
                <a:r>
                  <a:rPr lang="en-US" sz="1000" i="1" baseline="0" dirty="0"/>
                  <a:t>near</a:t>
                </a:r>
                <a:r>
                  <a:rPr lang="en-US" sz="1000" i="0" baseline="0" dirty="0"/>
                  <a:t> to </a:t>
                </a:r>
                <a:r>
                  <a:rPr lang="en-US" sz="1000" i="1" baseline="0" dirty="0" err="1"/>
                  <a:t>i</a:t>
                </a:r>
                <a:r>
                  <a:rPr lang="en-US" sz="1000" i="0" baseline="0" dirty="0"/>
                  <a:t> are used</a:t>
                </a:r>
                <a:r>
                  <a:rPr lang="en-US" sz="1000" i="0" dirty="0"/>
                  <a:t>. Lower values of CV indicate better model fits. This is, essentially, a way of calculating the SSE. </a:t>
                </a:r>
                <a:endParaRPr lang="en-US" sz="1000" baseline="0" dirty="0"/>
              </a:p>
              <a:p>
                <a:r>
                  <a:rPr lang="en-US" sz="1000" baseline="0" dirty="0"/>
                  <a:t>In English: for each observation </a:t>
                </a:r>
                <a:r>
                  <a:rPr lang="en-US" sz="1000" i="1" baseline="0" dirty="0" err="1"/>
                  <a:t>i</a:t>
                </a:r>
                <a:r>
                  <a:rPr lang="en-US" sz="1000" i="0" baseline="0" dirty="0"/>
                  <a:t>, run regression using ONLY nearby observations </a:t>
                </a:r>
                <a:r>
                  <a:rPr lang="en-US" sz="1000" i="1" baseline="0" dirty="0"/>
                  <a:t>j</a:t>
                </a:r>
                <a:r>
                  <a:rPr lang="en-US" sz="1000" i="0" baseline="0" dirty="0"/>
                  <a:t> within bandwidth </a:t>
                </a:r>
                <a:r>
                  <a:rPr lang="en-US" sz="1000" i="1" baseline="0" dirty="0"/>
                  <a:t>h</a:t>
                </a:r>
                <a:r>
                  <a:rPr lang="en-US" sz="1000" i="0" baseline="0" dirty="0"/>
                  <a:t>, but EXCLUDING </a:t>
                </a:r>
                <a:r>
                  <a:rPr lang="en-US" sz="1000" i="1" baseline="0" dirty="0" err="1"/>
                  <a:t>i</a:t>
                </a:r>
                <a:r>
                  <a:rPr lang="en-US" sz="1000" i="0" baseline="0" dirty="0"/>
                  <a:t>. Then, using the obtained Beta coefficients, calculate y-hat and residual for </a:t>
                </a:r>
                <a:r>
                  <a:rPr lang="en-US" sz="1000" i="1" baseline="0" dirty="0" err="1"/>
                  <a:t>i</a:t>
                </a:r>
                <a:r>
                  <a:rPr lang="en-US" sz="1000" i="0" baseline="0" dirty="0"/>
                  <a:t>. When we get the residuals for each </a:t>
                </a:r>
                <a:r>
                  <a:rPr lang="en-US" sz="1000" i="1" baseline="0" dirty="0" err="1"/>
                  <a:t>i</a:t>
                </a:r>
                <a:r>
                  <a:rPr lang="en-US" sz="1000" i="0" baseline="0" dirty="0"/>
                  <a:t>, we can compute the quantity for CV in the formula above (SSE), or the RMSE. We repeat this process for multiple bandwidths </a:t>
                </a:r>
                <a:r>
                  <a:rPr lang="en-US" sz="1000" i="1" baseline="0" dirty="0"/>
                  <a:t>h</a:t>
                </a:r>
                <a:r>
                  <a:rPr lang="en-US" sz="1000" i="0" baseline="0" dirty="0"/>
                  <a:t> and pick the model with the lowest CV score (i.e., lowest SSE or RMSE).</a:t>
                </a:r>
                <a:endParaRPr lang="en-US" sz="1000" baseline="0" dirty="0"/>
              </a:p>
              <a:p>
                <a:r>
                  <a:rPr lang="en-US" sz="1000" baseline="0" dirty="0"/>
                  <a:t>For more information on cross-validation in local regression, see:</a:t>
                </a:r>
              </a:p>
              <a:p>
                <a:pPr marL="228600" indent="-228600">
                  <a:buAutoNum type="arabicParenR"/>
                </a:pPr>
                <a:r>
                  <a:rPr lang="en-US" sz="1000" baseline="0" dirty="0"/>
                  <a:t>Cleveland W.S. (1979). Robust Locally Weighted Regression and Smoothing Scatterplots. Journal of the American Statistical Association, 74: 829-36.</a:t>
                </a:r>
              </a:p>
              <a:p>
                <a:pPr marL="228600" indent="-228600">
                  <a:buAutoNum type="arabicParenR"/>
                </a:pPr>
                <a:r>
                  <a:rPr lang="en-US" sz="1000" baseline="0" dirty="0" err="1"/>
                  <a:t>Brunsdon</a:t>
                </a:r>
                <a:r>
                  <a:rPr lang="en-US" sz="1000" baseline="0" dirty="0"/>
                  <a:t> C., Fotheringham A.S. &amp; Charlton M.E. (1996). Geographically Weighted Regression: A Method for Exploring Spatial </a:t>
                </a:r>
                <a:r>
                  <a:rPr lang="en-US" sz="1000" baseline="0" dirty="0" err="1"/>
                  <a:t>Nonstationarity</a:t>
                </a:r>
                <a:r>
                  <a:rPr lang="en-US" sz="1000" baseline="0" dirty="0"/>
                  <a:t>. Geographical Analysis, 28(4).</a:t>
                </a:r>
                <a:endParaRPr lang="en-US" sz="1000" dirty="0"/>
              </a:p>
            </p:txBody>
          </p:sp>
        </mc:Choice>
        <mc:Fallback xmlns="">
          <p:sp>
            <p:nvSpPr>
              <p:cNvPr id="3" name="Notes Placeholder 2"/>
              <p:cNvSpPr>
                <a:spLocks noGrp="1"/>
              </p:cNvSpPr>
              <p:nvPr>
                <p:ph type="body" idx="1"/>
              </p:nvPr>
            </p:nvSpPr>
            <p:spPr/>
            <p:txBody>
              <a:bodyPr/>
              <a:lstStyle/>
              <a:p>
                <a:r>
                  <a:rPr lang="en-US" b="0" i="0" smtClean="0">
                    <a:latin typeface="Cambria Math" panose="02040503050406030204" pitchFamily="18" charset="0"/>
                  </a:rPr>
                  <a:t>𝐶𝑉=∑8_𝑖▒</a:t>
                </a:r>
                <a:r>
                  <a:rPr lang="en-US" b="0" i="0" smtClean="0">
                    <a:latin typeface="Cambria Math" panose="02040503050406030204" pitchFamily="18" charset="0"/>
                  </a:rPr>
                  <a:t>(𝑦_𝑖</a:t>
                </a:r>
                <a:r>
                  <a:rPr lang="en-US" b="0" i="0" smtClean="0">
                    <a:latin typeface="Cambria Math" panose="02040503050406030204" pitchFamily="18" charset="0"/>
                  </a:rPr>
                  <a:t>−</a:t>
                </a:r>
                <a:r>
                  <a:rPr lang="en-US" b="0" i="0" smtClean="0">
                    <a:latin typeface="Cambria Math" panose="02040503050406030204" pitchFamily="18" charset="0"/>
                  </a:rPr>
                  <a:t>𝑦 ̂_(</a:t>
                </a:r>
                <a:r>
                  <a:rPr lang="en-US" b="0" i="0" smtClean="0">
                    <a:latin typeface="Cambria Math" panose="02040503050406030204" pitchFamily="18" charset="0"/>
                    <a:ea typeface="Cambria Math" panose="02040503050406030204" pitchFamily="18" charset="0"/>
                  </a:rPr>
                  <a:t>≠𝑖) </a:t>
                </a:r>
                <a:r>
                  <a:rPr lang="en-US" b="0" i="0" smtClean="0">
                    <a:latin typeface="Cambria Math" panose="02040503050406030204" pitchFamily="18" charset="0"/>
                  </a:rPr>
                  <a:t>(ℎ))</a:t>
                </a:r>
                <a:r>
                  <a:rPr lang="en-US" b="0" i="0" smtClean="0">
                    <a:latin typeface="Cambria Math" panose="02040503050406030204" pitchFamily="18" charset="0"/>
                  </a:rPr>
                  <a:t>^</a:t>
                </a:r>
                <a:r>
                  <a:rPr lang="en-US" b="0" i="0" smtClean="0">
                    <a:latin typeface="Cambria Math" panose="02040503050406030204" pitchFamily="18" charset="0"/>
                  </a:rPr>
                  <a:t>2 </a:t>
                </a:r>
                <a:endParaRPr lang="en-US" dirty="0" smtClean="0"/>
              </a:p>
              <a:p>
                <a:r>
                  <a:rPr lang="en-US" dirty="0" smtClean="0"/>
                  <a:t>Here, </a:t>
                </a:r>
                <a:r>
                  <a:rPr lang="en-US" b="0" i="0" smtClean="0">
                    <a:latin typeface="Cambria Math" panose="02040503050406030204" pitchFamily="18" charset="0"/>
                  </a:rPr>
                  <a:t>𝑦 ̂</a:t>
                </a:r>
                <a:r>
                  <a:rPr lang="en-US" b="0" i="0" smtClean="0">
                    <a:latin typeface="Cambria Math" panose="02040503050406030204" pitchFamily="18" charset="0"/>
                  </a:rPr>
                  <a:t>_(</a:t>
                </a:r>
                <a:r>
                  <a:rPr lang="en-US" b="0" i="0" smtClean="0">
                    <a:latin typeface="Cambria Math" panose="02040503050406030204" pitchFamily="18" charset="0"/>
                    <a:ea typeface="Cambria Math" panose="02040503050406030204" pitchFamily="18" charset="0"/>
                  </a:rPr>
                  <a:t>≠𝑖</a:t>
                </a:r>
                <a:r>
                  <a:rPr lang="en-US" b="0" i="0" smtClean="0">
                    <a:latin typeface="Cambria Math" panose="02040503050406030204" pitchFamily="18" charset="0"/>
                    <a:ea typeface="Cambria Math" panose="02040503050406030204" pitchFamily="18" charset="0"/>
                  </a:rPr>
                  <a:t>) </a:t>
                </a:r>
                <a:r>
                  <a:rPr lang="en-US" b="0" i="0" smtClean="0">
                    <a:latin typeface="Cambria Math" panose="02040503050406030204" pitchFamily="18" charset="0"/>
                  </a:rPr>
                  <a:t>(ℎ)</a:t>
                </a:r>
                <a:r>
                  <a:rPr lang="en-US" dirty="0" smtClean="0"/>
                  <a:t> is the fitted value of </a:t>
                </a:r>
                <a:r>
                  <a:rPr lang="en-US" b="0" i="0" smtClean="0">
                    <a:latin typeface="Cambria Math" panose="02040503050406030204" pitchFamily="18" charset="0"/>
                  </a:rPr>
                  <a:t>𝑦</a:t>
                </a:r>
                <a:r>
                  <a:rPr lang="en-US" b="0" i="0" smtClean="0">
                    <a:latin typeface="Cambria Math" panose="02040503050406030204" pitchFamily="18" charset="0"/>
                  </a:rPr>
                  <a:t>_</a:t>
                </a:r>
                <a:r>
                  <a:rPr lang="en-US" b="0" i="0" smtClean="0">
                    <a:latin typeface="Cambria Math" panose="02040503050406030204" pitchFamily="18" charset="0"/>
                  </a:rPr>
                  <a:t>𝑖</a:t>
                </a:r>
                <a:r>
                  <a:rPr lang="en-US" dirty="0" smtClean="0"/>
                  <a:t> with data from point </a:t>
                </a:r>
                <a:r>
                  <a:rPr lang="en-US" i="1" dirty="0" err="1" smtClean="0"/>
                  <a:t>i</a:t>
                </a:r>
                <a:r>
                  <a:rPr lang="en-US" i="0" dirty="0" smtClean="0"/>
                  <a:t> omitted from the calibration. Lower values of CV indicate better model fits. This is, essentially, a way of calculating the SSE. </a:t>
                </a:r>
                <a:r>
                  <a:rPr lang="en-US" dirty="0" smtClean="0"/>
                  <a:t>(See</a:t>
                </a:r>
                <a:r>
                  <a:rPr lang="en-US" baseline="0" dirty="0" smtClean="0"/>
                  <a:t> slide 17 of https://www.ucl.ac.uk/jdi/events/mapping-conf/conf-2006/conf2006-downloads/1D-Fotheringham.pdf)</a:t>
                </a:r>
                <a:endParaRPr lang="en-US" dirty="0"/>
              </a:p>
            </p:txBody>
          </p:sp>
        </mc:Fallback>
      </mc:AlternateContent>
      <p:sp>
        <p:nvSpPr>
          <p:cNvPr id="4" name="Slide Number Placeholder 3"/>
          <p:cNvSpPr>
            <a:spLocks noGrp="1"/>
          </p:cNvSpPr>
          <p:nvPr>
            <p:ph type="sldNum" sz="quarter" idx="10"/>
          </p:nvPr>
        </p:nvSpPr>
        <p:spPr/>
        <p:txBody>
          <a:bodyPr/>
          <a:lstStyle/>
          <a:p>
            <a:fld id="{189AC964-7827-4E7D-9D16-B788C2AF148A}" type="slidenum">
              <a:rPr lang="en-US" smtClean="0"/>
              <a:pPr/>
              <a:t>24</a:t>
            </a:fld>
            <a:endParaRPr lang="en-US"/>
          </a:p>
        </p:txBody>
      </p:sp>
    </p:spTree>
    <p:extLst>
      <p:ext uri="{BB962C8B-B14F-4D97-AF65-F5344CB8AC3E}">
        <p14:creationId xmlns:p14="http://schemas.microsoft.com/office/powerpoint/2010/main" val="1749671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the </a:t>
            </a:r>
            <a:r>
              <a:rPr lang="en-US"/>
              <a:t>Excel Spreadsheet</a:t>
            </a:r>
          </a:p>
        </p:txBody>
      </p:sp>
      <p:sp>
        <p:nvSpPr>
          <p:cNvPr id="4" name="Slide Number Placeholder 3"/>
          <p:cNvSpPr>
            <a:spLocks noGrp="1"/>
          </p:cNvSpPr>
          <p:nvPr>
            <p:ph type="sldNum" sz="quarter" idx="10"/>
          </p:nvPr>
        </p:nvSpPr>
        <p:spPr/>
        <p:txBody>
          <a:bodyPr/>
          <a:lstStyle/>
          <a:p>
            <a:fld id="{189AC964-7827-4E7D-9D16-B788C2AF148A}" type="slidenum">
              <a:rPr lang="en-US" smtClean="0"/>
              <a:pPr/>
              <a:t>35</a:t>
            </a:fld>
            <a:endParaRPr lang="en-US"/>
          </a:p>
        </p:txBody>
      </p:sp>
    </p:spTree>
    <p:extLst>
      <p:ext uri="{BB962C8B-B14F-4D97-AF65-F5344CB8AC3E}">
        <p14:creationId xmlns:p14="http://schemas.microsoft.com/office/powerpoint/2010/main" val="2789615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9AC964-7827-4E7D-9D16-B788C2AF148A}" type="slidenum">
              <a:rPr lang="en-US" smtClean="0"/>
              <a:pPr/>
              <a:t>36</a:t>
            </a:fld>
            <a:endParaRPr lang="en-US"/>
          </a:p>
        </p:txBody>
      </p:sp>
    </p:spTree>
    <p:extLst>
      <p:ext uri="{BB962C8B-B14F-4D97-AF65-F5344CB8AC3E}">
        <p14:creationId xmlns:p14="http://schemas.microsoft.com/office/powerpoint/2010/main" val="913492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on board.</a:t>
            </a:r>
          </a:p>
        </p:txBody>
      </p:sp>
      <p:sp>
        <p:nvSpPr>
          <p:cNvPr id="4" name="Slide Number Placeholder 3"/>
          <p:cNvSpPr>
            <a:spLocks noGrp="1"/>
          </p:cNvSpPr>
          <p:nvPr>
            <p:ph type="sldNum" sz="quarter" idx="10"/>
          </p:nvPr>
        </p:nvSpPr>
        <p:spPr/>
        <p:txBody>
          <a:bodyPr/>
          <a:lstStyle/>
          <a:p>
            <a:fld id="{189AC964-7827-4E7D-9D16-B788C2AF148A}" type="slidenum">
              <a:rPr lang="en-US" smtClean="0"/>
              <a:pPr/>
              <a:t>41</a:t>
            </a:fld>
            <a:endParaRPr lang="en-US"/>
          </a:p>
        </p:txBody>
      </p:sp>
    </p:spTree>
    <p:extLst>
      <p:ext uri="{BB962C8B-B14F-4D97-AF65-F5344CB8AC3E}">
        <p14:creationId xmlns:p14="http://schemas.microsoft.com/office/powerpoint/2010/main" val="158488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9AC964-7827-4E7D-9D16-B788C2AF148A}" type="slidenum">
              <a:rPr lang="en-US" smtClean="0"/>
              <a:pPr/>
              <a:t>42</a:t>
            </a:fld>
            <a:endParaRPr lang="en-US"/>
          </a:p>
        </p:txBody>
      </p:sp>
    </p:spTree>
    <p:extLst>
      <p:ext uri="{BB962C8B-B14F-4D97-AF65-F5344CB8AC3E}">
        <p14:creationId xmlns:p14="http://schemas.microsoft.com/office/powerpoint/2010/main" val="565979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9AC964-7827-4E7D-9D16-B788C2AF148A}" type="slidenum">
              <a:rPr lang="en-US" smtClean="0"/>
              <a:pPr/>
              <a:t>46</a:t>
            </a:fld>
            <a:endParaRPr lang="en-US"/>
          </a:p>
        </p:txBody>
      </p:sp>
    </p:spTree>
    <p:extLst>
      <p:ext uri="{BB962C8B-B14F-4D97-AF65-F5344CB8AC3E}">
        <p14:creationId xmlns:p14="http://schemas.microsoft.com/office/powerpoint/2010/main" val="2489252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9AC964-7827-4E7D-9D16-B788C2AF148A}" type="slidenum">
              <a:rPr lang="en-US" smtClean="0"/>
              <a:pPr/>
              <a:t>47</a:t>
            </a:fld>
            <a:endParaRPr lang="en-US"/>
          </a:p>
        </p:txBody>
      </p:sp>
    </p:spTree>
    <p:extLst>
      <p:ext uri="{BB962C8B-B14F-4D97-AF65-F5344CB8AC3E}">
        <p14:creationId xmlns:p14="http://schemas.microsoft.com/office/powerpoint/2010/main" val="497052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499D8F-974F-40D0-9778-3D29297C737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F05C6-4C3F-4C45-B08A-FDF79DEEC18E}" type="slidenum">
              <a:rPr lang="en-US" smtClean="0"/>
              <a:pPr/>
              <a:t>‹#›</a:t>
            </a:fld>
            <a:endParaRPr lang="en-US"/>
          </a:p>
        </p:txBody>
      </p:sp>
    </p:spTree>
    <p:extLst>
      <p:ext uri="{BB962C8B-B14F-4D97-AF65-F5344CB8AC3E}">
        <p14:creationId xmlns:p14="http://schemas.microsoft.com/office/powerpoint/2010/main" val="1607093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499D8F-974F-40D0-9778-3D29297C737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F05C6-4C3F-4C45-B08A-FDF79DEEC18E}" type="slidenum">
              <a:rPr lang="en-US" smtClean="0"/>
              <a:pPr/>
              <a:t>‹#›</a:t>
            </a:fld>
            <a:endParaRPr lang="en-US"/>
          </a:p>
        </p:txBody>
      </p:sp>
    </p:spTree>
    <p:extLst>
      <p:ext uri="{BB962C8B-B14F-4D97-AF65-F5344CB8AC3E}">
        <p14:creationId xmlns:p14="http://schemas.microsoft.com/office/powerpoint/2010/main" val="865361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499D8F-974F-40D0-9778-3D29297C737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F05C6-4C3F-4C45-B08A-FDF79DEEC18E}" type="slidenum">
              <a:rPr lang="en-US" smtClean="0"/>
              <a:pPr/>
              <a:t>‹#›</a:t>
            </a:fld>
            <a:endParaRPr lang="en-US"/>
          </a:p>
        </p:txBody>
      </p:sp>
    </p:spTree>
    <p:extLst>
      <p:ext uri="{BB962C8B-B14F-4D97-AF65-F5344CB8AC3E}">
        <p14:creationId xmlns:p14="http://schemas.microsoft.com/office/powerpoint/2010/main" val="98848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499D8F-974F-40D0-9778-3D29297C737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F05C6-4C3F-4C45-B08A-FDF79DEEC18E}" type="slidenum">
              <a:rPr lang="en-US" smtClean="0"/>
              <a:pPr/>
              <a:t>‹#›</a:t>
            </a:fld>
            <a:endParaRPr lang="en-US"/>
          </a:p>
        </p:txBody>
      </p:sp>
    </p:spTree>
    <p:extLst>
      <p:ext uri="{BB962C8B-B14F-4D97-AF65-F5344CB8AC3E}">
        <p14:creationId xmlns:p14="http://schemas.microsoft.com/office/powerpoint/2010/main" val="20251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499D8F-974F-40D0-9778-3D29297C7372}"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F05C6-4C3F-4C45-B08A-FDF79DEEC18E}" type="slidenum">
              <a:rPr lang="en-US" smtClean="0"/>
              <a:pPr/>
              <a:t>‹#›</a:t>
            </a:fld>
            <a:endParaRPr lang="en-US"/>
          </a:p>
        </p:txBody>
      </p:sp>
    </p:spTree>
    <p:extLst>
      <p:ext uri="{BB962C8B-B14F-4D97-AF65-F5344CB8AC3E}">
        <p14:creationId xmlns:p14="http://schemas.microsoft.com/office/powerpoint/2010/main" val="362952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499D8F-974F-40D0-9778-3D29297C7372}"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F05C6-4C3F-4C45-B08A-FDF79DEEC18E}" type="slidenum">
              <a:rPr lang="en-US" smtClean="0"/>
              <a:pPr/>
              <a:t>‹#›</a:t>
            </a:fld>
            <a:endParaRPr lang="en-US"/>
          </a:p>
        </p:txBody>
      </p:sp>
    </p:spTree>
    <p:extLst>
      <p:ext uri="{BB962C8B-B14F-4D97-AF65-F5344CB8AC3E}">
        <p14:creationId xmlns:p14="http://schemas.microsoft.com/office/powerpoint/2010/main" val="42581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99D8F-974F-40D0-9778-3D29297C7372}" type="datetimeFigureOut">
              <a:rPr lang="en-US" smtClean="0"/>
              <a:pPr/>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2F05C6-4C3F-4C45-B08A-FDF79DEEC18E}" type="slidenum">
              <a:rPr lang="en-US" smtClean="0"/>
              <a:pPr/>
              <a:t>‹#›</a:t>
            </a:fld>
            <a:endParaRPr lang="en-US"/>
          </a:p>
        </p:txBody>
      </p:sp>
    </p:spTree>
    <p:extLst>
      <p:ext uri="{BB962C8B-B14F-4D97-AF65-F5344CB8AC3E}">
        <p14:creationId xmlns:p14="http://schemas.microsoft.com/office/powerpoint/2010/main" val="209043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499D8F-974F-40D0-9778-3D29297C7372}"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2F05C6-4C3F-4C45-B08A-FDF79DEEC18E}" type="slidenum">
              <a:rPr lang="en-US" smtClean="0"/>
              <a:pPr/>
              <a:t>‹#›</a:t>
            </a:fld>
            <a:endParaRPr lang="en-US"/>
          </a:p>
        </p:txBody>
      </p:sp>
    </p:spTree>
    <p:extLst>
      <p:ext uri="{BB962C8B-B14F-4D97-AF65-F5344CB8AC3E}">
        <p14:creationId xmlns:p14="http://schemas.microsoft.com/office/powerpoint/2010/main" val="367265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99D8F-974F-40D0-9778-3D29297C7372}" type="datetimeFigureOut">
              <a:rPr lang="en-US" smtClean="0"/>
              <a:pPr/>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2F05C6-4C3F-4C45-B08A-FDF79DEEC18E}" type="slidenum">
              <a:rPr lang="en-US" smtClean="0"/>
              <a:pPr/>
              <a:t>‹#›</a:t>
            </a:fld>
            <a:endParaRPr lang="en-US"/>
          </a:p>
        </p:txBody>
      </p:sp>
    </p:spTree>
    <p:extLst>
      <p:ext uri="{BB962C8B-B14F-4D97-AF65-F5344CB8AC3E}">
        <p14:creationId xmlns:p14="http://schemas.microsoft.com/office/powerpoint/2010/main" val="1950880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499D8F-974F-40D0-9778-3D29297C7372}"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F05C6-4C3F-4C45-B08A-FDF79DEEC18E}" type="slidenum">
              <a:rPr lang="en-US" smtClean="0"/>
              <a:pPr/>
              <a:t>‹#›</a:t>
            </a:fld>
            <a:endParaRPr lang="en-US"/>
          </a:p>
        </p:txBody>
      </p:sp>
    </p:spTree>
    <p:extLst>
      <p:ext uri="{BB962C8B-B14F-4D97-AF65-F5344CB8AC3E}">
        <p14:creationId xmlns:p14="http://schemas.microsoft.com/office/powerpoint/2010/main" val="299692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499D8F-974F-40D0-9778-3D29297C7372}"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F05C6-4C3F-4C45-B08A-FDF79DEEC18E}" type="slidenum">
              <a:rPr lang="en-US" smtClean="0"/>
              <a:pPr/>
              <a:t>‹#›</a:t>
            </a:fld>
            <a:endParaRPr lang="en-US"/>
          </a:p>
        </p:txBody>
      </p:sp>
    </p:spTree>
    <p:extLst>
      <p:ext uri="{BB962C8B-B14F-4D97-AF65-F5344CB8AC3E}">
        <p14:creationId xmlns:p14="http://schemas.microsoft.com/office/powerpoint/2010/main" val="317270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99D8F-974F-40D0-9778-3D29297C7372}" type="datetimeFigureOut">
              <a:rPr lang="en-US" smtClean="0"/>
              <a:pPr/>
              <a:t>10/23/2023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F05C6-4C3F-4C45-B08A-FDF79DEEC18E}" type="slidenum">
              <a:rPr lang="en-US" smtClean="0"/>
              <a:pPr/>
              <a:t>‹#›</a:t>
            </a:fld>
            <a:endParaRPr lang="en-US"/>
          </a:p>
        </p:txBody>
      </p:sp>
    </p:spTree>
    <p:extLst>
      <p:ext uri="{BB962C8B-B14F-4D97-AF65-F5344CB8AC3E}">
        <p14:creationId xmlns:p14="http://schemas.microsoft.com/office/powerpoint/2010/main" val="1981630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geos.ed.ac.uk/~gisteac/fspat/gwr/arcgis_gwr/GWR_WhitePaper.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sde.washington.edu/services/gis/workshops/Resources/GWR_Presentation.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ucl.ac.uk/scs/people/academic-research-staff/spencer-chainey/Slides/NIJCMRC2011_GW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ro.arcgis.com/en/pro-app/latest/tool-reference/tool-errors-and-warnings/110001-120000/tool-errors-and-warnings-110301-110325-110306.htm" TargetMode="External"/><Relationship Id="rId2" Type="http://schemas.openxmlformats.org/officeDocument/2006/relationships/hyperlink" Target="https://pro.arcgis.com/en/pro-app/latest/tool-reference/spatial-statistics/how-geographicallyweightedregression-works.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resources.esri.com/help/9.3/arcgisdesktop/com/gp_toolref/spatial_statistics_tools/interpreting_gwr_results.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ebhelp.esri.com/arcgisdesktop/9.3/index.cfm?TopicName=Geographically%20Weighted%20Regression%20(Spatial%20Statistic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resources.arcgis.com/en/help/main/10.1/index.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hyperlink" Target="http://www.geos.ed.ac.uk/~gisteac/fspat/gwr/arcgis_gwr/GWR_WhitePaper.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ebhelp.esri.com/arcgisdesktop/9.3/index.cfm?TopicName=Interpreting_GWR_result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auseweb.com/"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geos.ed.ac.uk/~gisteac/fspat/gwr/arcgis_gwr/GWR_WhitePaper.pd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iki.landscapetoolbox.org/doku.php/spatial_analysis_methods:geographically_weighted_regress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Geographically Weighted Regression</a:t>
            </a:r>
          </a:p>
        </p:txBody>
      </p:sp>
      <p:sp>
        <p:nvSpPr>
          <p:cNvPr id="3" name="Subtitle 2"/>
          <p:cNvSpPr>
            <a:spLocks noGrp="1"/>
          </p:cNvSpPr>
          <p:nvPr>
            <p:ph type="subTitle" idx="1"/>
          </p:nvPr>
        </p:nvSpPr>
        <p:spPr/>
        <p:txBody>
          <a:bodyPr/>
          <a:lstStyle/>
          <a:p>
            <a:endParaRPr lang="en-US" dirty="0"/>
          </a:p>
          <a:p>
            <a:r>
              <a:rPr lang="en-US" dirty="0"/>
              <a:t>The Concept of Local Spatial Regression</a:t>
            </a:r>
          </a:p>
        </p:txBody>
      </p:sp>
    </p:spTree>
    <p:extLst>
      <p:ext uri="{BB962C8B-B14F-4D97-AF65-F5344CB8AC3E}">
        <p14:creationId xmlns:p14="http://schemas.microsoft.com/office/powerpoint/2010/main" val="284124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Similar Concept with Point Data</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71600"/>
            <a:ext cx="8467725"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3690" y="6417428"/>
            <a:ext cx="8077200" cy="369332"/>
          </a:xfrm>
          <a:prstGeom prst="rect">
            <a:avLst/>
          </a:prstGeom>
          <a:noFill/>
        </p:spPr>
        <p:txBody>
          <a:bodyPr wrap="square" rtlCol="0">
            <a:spAutoFit/>
          </a:bodyPr>
          <a:lstStyle/>
          <a:p>
            <a:r>
              <a:rPr lang="en-US" dirty="0"/>
              <a:t>Source: Yu, Wei, Presentation: Geographically Weighted Regression</a:t>
            </a:r>
          </a:p>
        </p:txBody>
      </p:sp>
      <p:cxnSp>
        <p:nvCxnSpPr>
          <p:cNvPr id="8" name="Straight Connector 7"/>
          <p:cNvCxnSpPr/>
          <p:nvPr/>
        </p:nvCxnSpPr>
        <p:spPr>
          <a:xfrm flipV="1">
            <a:off x="2895600" y="3505200"/>
            <a:ext cx="914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562600" y="5257800"/>
            <a:ext cx="1676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10000" y="1371600"/>
            <a:ext cx="3238500" cy="400110"/>
          </a:xfrm>
          <a:prstGeom prst="rect">
            <a:avLst/>
          </a:prstGeom>
          <a:noFill/>
        </p:spPr>
        <p:txBody>
          <a:bodyPr wrap="square" rtlCol="0">
            <a:spAutoFit/>
          </a:bodyPr>
          <a:lstStyle/>
          <a:p>
            <a:r>
              <a:rPr lang="en-US" sz="2000" b="1" dirty="0"/>
              <a:t>Weighting Function</a:t>
            </a:r>
          </a:p>
        </p:txBody>
      </p:sp>
      <p:sp>
        <p:nvSpPr>
          <p:cNvPr id="18" name="TextBox 17"/>
          <p:cNvSpPr txBox="1"/>
          <p:nvPr/>
        </p:nvSpPr>
        <p:spPr>
          <a:xfrm>
            <a:off x="2394045" y="4648200"/>
            <a:ext cx="1447800" cy="400110"/>
          </a:xfrm>
          <a:prstGeom prst="rect">
            <a:avLst/>
          </a:prstGeom>
          <a:noFill/>
        </p:spPr>
        <p:txBody>
          <a:bodyPr wrap="square" rtlCol="0">
            <a:spAutoFit/>
          </a:bodyPr>
          <a:lstStyle/>
          <a:p>
            <a:r>
              <a:rPr lang="en-US" sz="2000" b="1" dirty="0"/>
              <a:t>Bandwidth</a:t>
            </a:r>
          </a:p>
        </p:txBody>
      </p:sp>
      <p:cxnSp>
        <p:nvCxnSpPr>
          <p:cNvPr id="21" name="Straight Arrow Connector 20"/>
          <p:cNvCxnSpPr/>
          <p:nvPr/>
        </p:nvCxnSpPr>
        <p:spPr>
          <a:xfrm flipH="1" flipV="1">
            <a:off x="3048000" y="3581400"/>
            <a:ext cx="304800" cy="1066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3"/>
          </p:cNvCxnSpPr>
          <p:nvPr/>
        </p:nvCxnSpPr>
        <p:spPr>
          <a:xfrm>
            <a:off x="3841845" y="4848255"/>
            <a:ext cx="2101755" cy="48574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352800" y="1771710"/>
            <a:ext cx="762000" cy="6666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14800" y="1771710"/>
            <a:ext cx="990600" cy="18096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96200" y="5048310"/>
            <a:ext cx="1447800" cy="1477328"/>
          </a:xfrm>
          <a:prstGeom prst="rect">
            <a:avLst/>
          </a:prstGeom>
          <a:noFill/>
        </p:spPr>
        <p:txBody>
          <a:bodyPr wrap="square" rtlCol="0">
            <a:spAutoFit/>
          </a:bodyPr>
          <a:lstStyle/>
          <a:p>
            <a:r>
              <a:rPr lang="en-US" b="1" i="1" dirty="0">
                <a:solidFill>
                  <a:srgbClr val="FF0000"/>
                </a:solidFill>
              </a:rPr>
              <a:t>We will see later how to identify the appropriate bandwidth</a:t>
            </a:r>
          </a:p>
        </p:txBody>
      </p:sp>
    </p:spTree>
    <p:extLst>
      <p:ext uri="{BB962C8B-B14F-4D97-AF65-F5344CB8AC3E}">
        <p14:creationId xmlns:p14="http://schemas.microsoft.com/office/powerpoint/2010/main" val="220241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9800" y="274638"/>
            <a:ext cx="2667000" cy="1143000"/>
          </a:xfrm>
        </p:spPr>
        <p:txBody>
          <a:bodyPr>
            <a:normAutofit fontScale="90000"/>
          </a:bodyPr>
          <a:lstStyle/>
          <a:p>
            <a:r>
              <a:rPr lang="en-US" dirty="0">
                <a:solidFill>
                  <a:srgbClr val="FF0000"/>
                </a:solidFill>
              </a:rPr>
              <a:t>Parameter Estimation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751"/>
            <a:ext cx="5486400" cy="682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715000" y="5943600"/>
            <a:ext cx="3352800" cy="738664"/>
          </a:xfrm>
          <a:prstGeom prst="rect">
            <a:avLst/>
          </a:prstGeom>
          <a:noFill/>
        </p:spPr>
        <p:txBody>
          <a:bodyPr wrap="square" rtlCol="0">
            <a:spAutoFit/>
          </a:bodyPr>
          <a:lstStyle/>
          <a:p>
            <a:r>
              <a:rPr lang="en-US" sz="1400" dirty="0"/>
              <a:t>Source: </a:t>
            </a:r>
            <a:r>
              <a:rPr lang="en-US" sz="1400" dirty="0">
                <a:hlinkClick r:id="rId3"/>
              </a:rPr>
              <a:t>http://www.geos.ed.ac.uk/~gisteac/fspat/gwr/arcgis_gwr/GWR_WhitePaper.pdf</a:t>
            </a:r>
            <a:endParaRPr lang="en-US" sz="1400" dirty="0"/>
          </a:p>
        </p:txBody>
      </p:sp>
    </p:spTree>
    <p:extLst>
      <p:ext uri="{BB962C8B-B14F-4D97-AF65-F5344CB8AC3E}">
        <p14:creationId xmlns:p14="http://schemas.microsoft.com/office/powerpoint/2010/main" val="3530055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219200"/>
          </a:xfrm>
        </p:spPr>
        <p:txBody>
          <a:bodyPr>
            <a:noAutofit/>
          </a:bodyPr>
          <a:lstStyle/>
          <a:p>
            <a:r>
              <a:rPr lang="en-US" b="1" dirty="0"/>
              <a:t>So How Do You Weigh Nearby Locations?</a:t>
            </a:r>
          </a:p>
        </p:txBody>
      </p:sp>
      <p:sp>
        <p:nvSpPr>
          <p:cNvPr id="3" name="Content Placeholder 2"/>
          <p:cNvSpPr>
            <a:spLocks noGrp="1"/>
          </p:cNvSpPr>
          <p:nvPr>
            <p:ph idx="1"/>
          </p:nvPr>
        </p:nvSpPr>
        <p:spPr>
          <a:xfrm>
            <a:off x="0" y="1828800"/>
            <a:ext cx="9144000" cy="4343400"/>
          </a:xfrm>
        </p:spPr>
        <p:txBody>
          <a:bodyPr>
            <a:normAutofit fontScale="92500" lnSpcReduction="20000"/>
          </a:bodyPr>
          <a:lstStyle/>
          <a:p>
            <a:r>
              <a:rPr lang="en-US" sz="4000" dirty="0"/>
              <a:t>There are a couple ways:</a:t>
            </a:r>
          </a:p>
          <a:p>
            <a:pPr lvl="1"/>
            <a:r>
              <a:rPr lang="en-US" sz="3600" dirty="0"/>
              <a:t>Fixed bandwidth (kernel)</a:t>
            </a:r>
          </a:p>
          <a:p>
            <a:pPr lvl="1"/>
            <a:r>
              <a:rPr lang="en-US" sz="3600" dirty="0"/>
              <a:t>Variable bandwidth (kernel)</a:t>
            </a:r>
          </a:p>
          <a:p>
            <a:r>
              <a:rPr lang="en-US" sz="4000" dirty="0"/>
              <a:t>Kernel is a fancy way of saying “weighing function” and bandwidth is a fancy way of saying “distance”</a:t>
            </a:r>
          </a:p>
          <a:p>
            <a:endParaRPr lang="en-US" sz="2000" dirty="0"/>
          </a:p>
          <a:p>
            <a:endParaRPr lang="en-US" sz="2000" dirty="0"/>
          </a:p>
          <a:p>
            <a:pPr marL="0" indent="0">
              <a:buNone/>
            </a:pPr>
            <a:r>
              <a:rPr lang="en-US" sz="1800" dirty="0"/>
              <a:t>Source: This slide and next few slides taken/adapted from: </a:t>
            </a:r>
            <a:r>
              <a:rPr lang="en-US" sz="1600" dirty="0">
                <a:hlinkClick r:id="rId2"/>
              </a:rPr>
              <a:t>http://csde.washington.edu/services/gis/workshops/Resources/GWR_Presentation.pdf</a:t>
            </a:r>
            <a:endParaRPr lang="en-US" sz="4000" dirty="0"/>
          </a:p>
        </p:txBody>
      </p:sp>
    </p:spTree>
    <p:extLst>
      <p:ext uri="{BB962C8B-B14F-4D97-AF65-F5344CB8AC3E}">
        <p14:creationId xmlns:p14="http://schemas.microsoft.com/office/powerpoint/2010/main" val="138760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808" y="152400"/>
            <a:ext cx="8229600" cy="715962"/>
          </a:xfrm>
        </p:spPr>
        <p:txBody>
          <a:bodyPr>
            <a:noAutofit/>
          </a:bodyPr>
          <a:lstStyle/>
          <a:p>
            <a:r>
              <a:rPr lang="en-US" b="1" dirty="0"/>
              <a:t>Fixed Bandwidth </a:t>
            </a:r>
            <a:r>
              <a:rPr lang="en-US" b="1" i="1" dirty="0"/>
              <a:t>h</a:t>
            </a:r>
            <a:endParaRPr lang="en-US" b="1" dirty="0"/>
          </a:p>
        </p:txBody>
      </p:sp>
      <p:pic>
        <p:nvPicPr>
          <p:cNvPr id="717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2207" y="1944807"/>
            <a:ext cx="6076793" cy="3008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TextBox 3"/>
              <p:cNvSpPr txBox="1"/>
              <p:nvPr/>
            </p:nvSpPr>
            <p:spPr>
              <a:xfrm>
                <a:off x="2971800" y="4599296"/>
                <a:ext cx="5327036" cy="1074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𝑤</m:t>
                          </m:r>
                        </m:e>
                        <m:sub>
                          <m:r>
                            <a:rPr lang="en-US" sz="2000" b="0" i="1" smtClean="0">
                              <a:latin typeface="Cambria Math"/>
                            </a:rPr>
                            <m:t>𝑖𝑗</m:t>
                          </m:r>
                        </m:sub>
                      </m:sSub>
                      <m:r>
                        <a:rPr lang="en-US" sz="2000" b="0" i="1" smtClean="0">
                          <a:latin typeface="Cambria Math"/>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m:t>
                                    </m:r>
                                    <m:sSup>
                                      <m:sSupPr>
                                        <m:ctrlPr>
                                          <a:rPr lang="en-US" sz="2000" i="1">
                                            <a:latin typeface="Cambria Math" panose="02040503050406030204" pitchFamily="18" charset="0"/>
                                          </a:rPr>
                                        </m:ctrlPr>
                                      </m:sSupPr>
                                      <m:e>
                                        <m:r>
                                          <a:rPr lang="en-US" sz="2000" i="1">
                                            <a:latin typeface="Cambria Math"/>
                                          </a:rPr>
                                          <m:t>0.5</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a:rPr>
                                                      <m:t>𝑑𝑖𝑠𝑡𝑎𝑛𝑐𝑒</m:t>
                                                    </m:r>
                                                  </m:e>
                                                  <m:sub>
                                                    <m:r>
                                                      <a:rPr lang="en-US" sz="2000" i="1">
                                                        <a:latin typeface="Cambria Math"/>
                                                      </a:rPr>
                                                      <m:t>𝑖𝑗</m:t>
                                                    </m:r>
                                                  </m:sub>
                                                </m:sSub>
                                              </m:num>
                                              <m:den>
                                                <m:r>
                                                  <a:rPr lang="en-US" sz="2000" i="1">
                                                    <a:latin typeface="Cambria Math"/>
                                                  </a:rPr>
                                                  <m:t>h</m:t>
                                                </m:r>
                                              </m:den>
                                            </m:f>
                                          </m:e>
                                        </m:d>
                                      </m:e>
                                      <m:sup>
                                        <m:r>
                                          <a:rPr lang="en-US" sz="2000" i="1">
                                            <a:latin typeface="Cambria Math"/>
                                          </a:rPr>
                                          <m:t>2</m:t>
                                        </m:r>
                                      </m:sup>
                                    </m:sSup>
                                  </m:sup>
                                </m:sSup>
                                <m:r>
                                  <a:rPr lang="en-US" sz="2000" i="1">
                                    <a:latin typeface="Cambria Math"/>
                                  </a:rPr>
                                  <m:t>, </m:t>
                                </m:r>
                                <m:r>
                                  <a:rPr lang="en-US" sz="2000" b="0" i="1" smtClean="0">
                                    <a:latin typeface="Cambria Math"/>
                                  </a:rPr>
                                  <m:t> </m:t>
                                </m:r>
                                <m:r>
                                  <a:rPr lang="en-US" sz="2000" i="1">
                                    <a:latin typeface="Cambria Math"/>
                                  </a:rPr>
                                  <m:t>𝑖𝑓</m:t>
                                </m:r>
                                <m:sSub>
                                  <m:sSubPr>
                                    <m:ctrlPr>
                                      <a:rPr lang="en-US" sz="2000" i="1">
                                        <a:latin typeface="Cambria Math" panose="02040503050406030204" pitchFamily="18" charset="0"/>
                                      </a:rPr>
                                    </m:ctrlPr>
                                  </m:sSubPr>
                                  <m:e>
                                    <m:r>
                                      <a:rPr lang="en-US" sz="2000" i="1">
                                        <a:latin typeface="Cambria Math"/>
                                      </a:rPr>
                                      <m:t>𝑑𝑖𝑠𝑡𝑎𝑛𝑐𝑒</m:t>
                                    </m:r>
                                  </m:e>
                                  <m:sub>
                                    <m:r>
                                      <a:rPr lang="en-US" sz="2000" i="1">
                                        <a:latin typeface="Cambria Math"/>
                                      </a:rPr>
                                      <m:t>𝑖𝑗</m:t>
                                    </m:r>
                                  </m:sub>
                                </m:sSub>
                                <m:r>
                                  <a:rPr lang="en-US" sz="2000" i="1" dirty="0">
                                    <a:latin typeface="Cambria Math"/>
                                    <a:ea typeface="Cambria Math"/>
                                  </a:rPr>
                                  <m:t>≤</m:t>
                                </m:r>
                                <m:r>
                                  <a:rPr lang="en-US" sz="2000" i="1">
                                    <a:latin typeface="Cambria Math"/>
                                  </a:rPr>
                                  <m:t>h</m:t>
                                </m:r>
                              </m:e>
                            </m:mr>
                            <m:mr>
                              <m:e>
                                <m:r>
                                  <a:rPr lang="en-US" sz="2000" b="0" i="1" smtClean="0">
                                    <a:latin typeface="Cambria Math"/>
                                  </a:rPr>
                                  <m:t>                 </m:t>
                                </m:r>
                                <m:r>
                                  <a:rPr lang="en-US" sz="2000" i="1">
                                    <a:latin typeface="Cambria Math"/>
                                  </a:rPr>
                                  <m:t>0</m:t>
                                </m:r>
                                <m:r>
                                  <a:rPr lang="en-US" sz="2000" b="0" i="1" smtClean="0">
                                    <a:latin typeface="Cambria Math"/>
                                  </a:rPr>
                                  <m:t>,</m:t>
                                </m:r>
                                <m:r>
                                  <a:rPr lang="en-US" sz="2000" i="1">
                                    <a:latin typeface="Cambria Math"/>
                                  </a:rPr>
                                  <m:t> </m:t>
                                </m:r>
                                <m:r>
                                  <a:rPr lang="en-US" sz="2000" b="0" i="1" smtClean="0">
                                    <a:latin typeface="Cambria Math"/>
                                  </a:rPr>
                                  <m:t> </m:t>
                                </m:r>
                                <m:r>
                                  <a:rPr lang="en-US" sz="2000" i="1">
                                    <a:latin typeface="Cambria Math"/>
                                  </a:rPr>
                                  <m:t>𝑜𝑡h𝑒𝑟𝑤𝑖𝑠𝑒</m:t>
                                </m:r>
                              </m:e>
                            </m:mr>
                          </m:m>
                        </m:e>
                      </m:d>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2971800" y="4599296"/>
                <a:ext cx="5327036" cy="1074910"/>
              </a:xfrm>
              <a:prstGeom prst="rect">
                <a:avLst/>
              </a:prstGeom>
              <a:blipFill rotWithShape="1">
                <a:blip r:embed="rId3" cstate="print"/>
                <a:stretch>
                  <a:fillRect r="-1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9334" y="914400"/>
                <a:ext cx="9163334" cy="2338076"/>
              </a:xfrm>
              <a:prstGeom prst="rect">
                <a:avLst/>
              </a:prstGeom>
              <a:noFill/>
            </p:spPr>
            <p:txBody>
              <a:bodyPr wrap="square" rtlCol="0">
                <a:spAutoFit/>
              </a:bodyPr>
              <a:lstStyle/>
              <a:p>
                <a:pPr marL="342900" indent="-342900">
                  <a:buFont typeface="Arial" pitchFamily="34" charset="0"/>
                  <a:buChar char="•"/>
                </a:pPr>
                <a:r>
                  <a:rPr lang="en-US" sz="2400" dirty="0"/>
                  <a:t>Number of observations will vary around each point </a:t>
                </a:r>
                <a:r>
                  <a:rPr lang="en-US" sz="2400" i="1" dirty="0"/>
                  <a:t>i</a:t>
                </a:r>
                <a:r>
                  <a:rPr lang="en-US" sz="2400" dirty="0"/>
                  <a:t>, but the bandwidth distance </a:t>
                </a:r>
                <a:r>
                  <a:rPr lang="en-US" sz="2400" i="1" dirty="0"/>
                  <a:t>h</a:t>
                </a:r>
                <a:r>
                  <a:rPr lang="en-US" sz="2400" dirty="0"/>
                  <a:t> (and the area) will remain constant.</a:t>
                </a:r>
              </a:p>
              <a:p>
                <a:pPr marL="342900" indent="-342900">
                  <a:buFont typeface="Arial" pitchFamily="34" charset="0"/>
                  <a:buChar char="•"/>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𝐷</m:t>
                        </m:r>
                        <m:r>
                          <a:rPr lang="en-US" sz="2400" i="1">
                            <a:latin typeface="Cambria Math"/>
                          </a:rPr>
                          <m:t>𝑖𝑠𝑡𝑎𝑛𝑐𝑒</m:t>
                        </m:r>
                      </m:e>
                      <m:sub>
                        <m:r>
                          <a:rPr lang="en-US" sz="2400" i="1">
                            <a:latin typeface="Cambria Math"/>
                          </a:rPr>
                          <m:t>𝑖𝑗</m:t>
                        </m:r>
                      </m:sub>
                    </m:sSub>
                  </m:oMath>
                </a14:m>
                <a:r>
                  <a:rPr lang="en-US" sz="2400" dirty="0"/>
                  <a:t> is the distance between the regression point </a:t>
                </a:r>
                <a:r>
                  <a:rPr lang="en-US" sz="2400" i="1" dirty="0"/>
                  <a:t>i</a:t>
                </a:r>
                <a:r>
                  <a:rPr lang="en-US" sz="2400" dirty="0"/>
                  <a:t> and data point </a:t>
                </a:r>
                <a:r>
                  <a:rPr lang="en-US" sz="2400" i="1" dirty="0"/>
                  <a:t>j</a:t>
                </a:r>
                <a:r>
                  <a:rPr lang="en-US" sz="2400" dirty="0"/>
                  <a:t>.</a:t>
                </a:r>
              </a:p>
              <a:p>
                <a:pPr marL="342900" indent="-342900">
                  <a:buFont typeface="Arial" pitchFamily="34" charset="0"/>
                  <a:buChar char="•"/>
                </a:pPr>
                <a:endParaRPr lang="en-US" sz="2400" dirty="0"/>
              </a:p>
              <a:p>
                <a:pPr marL="342900" indent="-342900">
                  <a:buFont typeface="Arial" pitchFamily="34" charset="0"/>
                  <a:buChar char="•"/>
                </a:pPr>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9334" y="914400"/>
                <a:ext cx="9163334" cy="2338076"/>
              </a:xfrm>
              <a:prstGeom prst="rect">
                <a:avLst/>
              </a:prstGeom>
              <a:blipFill rotWithShape="0">
                <a:blip r:embed="rId4"/>
                <a:stretch>
                  <a:fillRect l="-931" t="-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138347468"/>
                  </p:ext>
                </p:extLst>
              </p:nvPr>
            </p:nvGraphicFramePr>
            <p:xfrm>
              <a:off x="2" y="6019800"/>
              <a:ext cx="9143994" cy="991871"/>
            </p:xfrm>
            <a:graphic>
              <a:graphicData uri="http://schemas.openxmlformats.org/drawingml/2006/table">
                <a:tbl>
                  <a:tblPr>
                    <a:tableStyleId>{5C22544A-7EE6-4342-B048-85BDC9FD1C3A}</a:tableStyleId>
                  </a:tblPr>
                  <a:tblGrid>
                    <a:gridCol w="2438398">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838200">
                      <a:extLst>
                        <a:ext uri="{9D8B030D-6E8A-4147-A177-3AD203B41FA5}">
                          <a16:colId xmlns:a16="http://schemas.microsoft.com/office/drawing/2014/main" val="20008"/>
                        </a:ext>
                      </a:extLst>
                    </a:gridCol>
                    <a:gridCol w="685796">
                      <a:extLst>
                        <a:ext uri="{9D8B030D-6E8A-4147-A177-3AD203B41FA5}">
                          <a16:colId xmlns:a16="http://schemas.microsoft.com/office/drawing/2014/main" val="20009"/>
                        </a:ext>
                      </a:extLst>
                    </a:gridCol>
                  </a:tblGrid>
                  <a:tr h="190500">
                    <a:tc>
                      <a:txBody>
                        <a:bodyPr/>
                        <a:lstStyle/>
                        <a:p>
                          <a:pPr algn="l" fontAlgn="ctr"/>
                          <a14:m>
                            <m:oMath xmlns:m="http://schemas.openxmlformats.org/officeDocument/2006/math">
                              <m:r>
                                <a:rPr lang="en-US" sz="2000" b="0" i="1" smtClean="0">
                                  <a:latin typeface="Cambria Math"/>
                                </a:rPr>
                                <m:t> </m:t>
                              </m:r>
                              <m:r>
                                <a:rPr lang="en-US" sz="2000" b="0" i="1" smtClean="0">
                                  <a:latin typeface="Cambria Math"/>
                                </a:rPr>
                                <m:t>𝐵𝑎𝑛𝑑𝑤𝑖𝑑𝑡h</m:t>
                              </m:r>
                            </m:oMath>
                          </a14:m>
                          <a:r>
                            <a:rPr lang="en-US" sz="2000" b="0" i="0" u="none" strike="noStrike" dirty="0">
                              <a:solidFill>
                                <a:srgbClr val="000000"/>
                              </a:solidFill>
                              <a:effectLst/>
                              <a:latin typeface="Calibri"/>
                            </a:rPr>
                            <a:t> </a:t>
                          </a:r>
                          <a:r>
                            <a:rPr lang="en-US" sz="2000" b="0" i="1" u="none" strike="noStrike" dirty="0">
                              <a:solidFill>
                                <a:srgbClr val="000000"/>
                              </a:solidFill>
                              <a:effectLst/>
                              <a:latin typeface="Calibri"/>
                            </a:rPr>
                            <a:t>h</a:t>
                          </a:r>
                        </a:p>
                      </a:txBody>
                      <a:tcPr marL="9525" marR="9525" marT="9525" marB="0" anchor="ctr"/>
                    </a:tc>
                    <a:tc>
                      <a:txBody>
                        <a:bodyPr/>
                        <a:lstStyle/>
                        <a:p>
                          <a:pPr algn="ctr" fontAlgn="ctr"/>
                          <a:r>
                            <a:rPr lang="en-US" sz="2000" b="0" u="none" strike="noStrike" dirty="0">
                              <a:effectLst/>
                            </a:rPr>
                            <a:t>500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a:effectLst/>
                            </a:rPr>
                            <a:t>500</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500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a:effectLst/>
                            </a:rPr>
                            <a:t>500</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b="0" u="none" strike="noStrike">
                              <a:effectLst/>
                            </a:rPr>
                            <a:t>500</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500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a:effectLst/>
                            </a:rPr>
                            <a:t>500</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b="0" u="none" strike="noStrike">
                              <a:effectLst/>
                            </a:rPr>
                            <a:t>500</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b="0" u="none" strike="noStrike">
                              <a:effectLst/>
                            </a:rPr>
                            <a:t>500</a:t>
                          </a:r>
                          <a:endParaRPr lang="en-US" sz="20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190500">
                    <a:tc>
                      <a:txBody>
                        <a:bodyPr/>
                        <a:lstStyle/>
                        <a:p>
                          <a:pPr algn="l" fontAlgn="ct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 </m:t>
                                    </m:r>
                                    <m:r>
                                      <a:rPr lang="en-US" sz="2000" i="1">
                                        <a:latin typeface="Cambria Math"/>
                                      </a:rPr>
                                      <m:t>𝑑𝑖𝑠𝑡𝑎𝑛𝑐𝑒</m:t>
                                    </m:r>
                                  </m:e>
                                  <m:sub>
                                    <m:r>
                                      <a:rPr lang="en-US" sz="2000" i="1">
                                        <a:latin typeface="Cambria Math"/>
                                      </a:rPr>
                                      <m:t>𝑖𝑗</m:t>
                                    </m:r>
                                  </m:sub>
                                </m:sSub>
                              </m:oMath>
                            </m:oMathPara>
                          </a14:m>
                          <a:endParaRPr lang="en-US" sz="2000" b="0" i="1"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100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200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300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400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500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600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1000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1500</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190500">
                    <a:tc>
                      <a:txBody>
                        <a:bodyPr/>
                        <a:lstStyle/>
                        <a:p>
                          <a:pPr algn="l" fontAlgn="ct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 </m:t>
                                    </m:r>
                                    <m:r>
                                      <a:rPr lang="en-US" sz="2000" i="1">
                                        <a:latin typeface="Cambria Math"/>
                                      </a:rPr>
                                      <m:t>𝑤</m:t>
                                    </m:r>
                                  </m:e>
                                  <m:sub>
                                    <m:r>
                                      <a:rPr lang="en-US" sz="2000" i="1">
                                        <a:latin typeface="Cambria Math"/>
                                      </a:rPr>
                                      <m:t>𝑖𝑗</m:t>
                                    </m:r>
                                  </m:sub>
                                </m:sSub>
                              </m:oMath>
                            </m:oMathPara>
                          </a14:m>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1</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0.98</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0.92</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0.84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0.73</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0.61</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i="0" u="none" strike="noStrike" dirty="0">
                              <a:solidFill>
                                <a:schemeClr val="dk1"/>
                              </a:solidFill>
                              <a:effectLst/>
                              <a:latin typeface="+mn-l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0</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138347468"/>
                  </p:ext>
                </p:extLst>
              </p:nvPr>
            </p:nvGraphicFramePr>
            <p:xfrm>
              <a:off x="2" y="6019800"/>
              <a:ext cx="9143994" cy="991871"/>
            </p:xfrm>
            <a:graphic>
              <a:graphicData uri="http://schemas.openxmlformats.org/drawingml/2006/table">
                <a:tbl>
                  <a:tblPr>
                    <a:tableStyleId>{5C22544A-7EE6-4342-B048-85BDC9FD1C3A}</a:tableStyleId>
                  </a:tblPr>
                  <a:tblGrid>
                    <a:gridCol w="2438398">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838200">
                      <a:extLst>
                        <a:ext uri="{9D8B030D-6E8A-4147-A177-3AD203B41FA5}">
                          <a16:colId xmlns:a16="http://schemas.microsoft.com/office/drawing/2014/main" val="20008"/>
                        </a:ext>
                      </a:extLst>
                    </a:gridCol>
                    <a:gridCol w="685796">
                      <a:extLst>
                        <a:ext uri="{9D8B030D-6E8A-4147-A177-3AD203B41FA5}">
                          <a16:colId xmlns:a16="http://schemas.microsoft.com/office/drawing/2014/main" val="20009"/>
                        </a:ext>
                      </a:extLst>
                    </a:gridCol>
                  </a:tblGrid>
                  <a:tr h="314325">
                    <a:tc>
                      <a:txBody>
                        <a:bodyPr/>
                        <a:lstStyle/>
                        <a:p>
                          <a:endParaRPr lang="en-US"/>
                        </a:p>
                      </a:txBody>
                      <a:tcPr marL="9525" marR="9525" marT="9525" marB="0" anchor="ctr">
                        <a:blipFill>
                          <a:blip r:embed="rId5"/>
                          <a:stretch>
                            <a:fillRect l="-500" t="-21154" r="-275750" b="-259615"/>
                          </a:stretch>
                        </a:blipFill>
                      </a:tcPr>
                    </a:tc>
                    <a:tc>
                      <a:txBody>
                        <a:bodyPr/>
                        <a:lstStyle/>
                        <a:p>
                          <a:pPr algn="ctr" fontAlgn="ctr"/>
                          <a:r>
                            <a:rPr lang="en-US" sz="2000" b="0" u="none" strike="noStrike" dirty="0">
                              <a:effectLst/>
                            </a:rPr>
                            <a:t>500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a:effectLst/>
                            </a:rPr>
                            <a:t>500</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500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a:effectLst/>
                            </a:rPr>
                            <a:t>500</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b="0" u="none" strike="noStrike">
                              <a:effectLst/>
                            </a:rPr>
                            <a:t>500</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500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a:effectLst/>
                            </a:rPr>
                            <a:t>500</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b="0" u="none" strike="noStrike">
                              <a:effectLst/>
                            </a:rPr>
                            <a:t>500</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b="0" u="none" strike="noStrike">
                              <a:effectLst/>
                            </a:rPr>
                            <a:t>500</a:t>
                          </a:r>
                          <a:endParaRPr lang="en-US" sz="2000" b="0" i="0" u="none" strike="noStrike">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338773">
                    <a:tc>
                      <a:txBody>
                        <a:bodyPr/>
                        <a:lstStyle/>
                        <a:p>
                          <a:endParaRPr lang="en-US"/>
                        </a:p>
                      </a:txBody>
                      <a:tcPr marL="9525" marR="9525" marT="9525" marB="0" anchor="ctr">
                        <a:blipFill>
                          <a:blip r:embed="rId5"/>
                          <a:stretch>
                            <a:fillRect l="-500" t="-112500" r="-275750" b="-141071"/>
                          </a:stretch>
                        </a:blipFill>
                      </a:tcPr>
                    </a:tc>
                    <a:tc>
                      <a:txBody>
                        <a:bodyPr/>
                        <a:lstStyle/>
                        <a:p>
                          <a:pPr algn="ctr" fontAlgn="ctr"/>
                          <a:r>
                            <a:rPr lang="en-US" sz="2000" b="0" u="none" strike="noStrike" dirty="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100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200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300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400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a:effectLst/>
                            </a:rPr>
                            <a:t>500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smtClean="0">
                              <a:effectLst/>
                            </a:rPr>
                            <a:t>600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smtClean="0">
                              <a:effectLst/>
                            </a:rPr>
                            <a:t>1000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smtClean="0">
                              <a:effectLst/>
                            </a:rPr>
                            <a:t>1500</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338773">
                    <a:tc>
                      <a:txBody>
                        <a:bodyPr/>
                        <a:lstStyle/>
                        <a:p>
                          <a:endParaRPr lang="en-US"/>
                        </a:p>
                      </a:txBody>
                      <a:tcPr marL="9525" marR="9525" marT="9525" marB="0" anchor="ctr">
                        <a:blipFill>
                          <a:blip r:embed="rId5"/>
                          <a:stretch>
                            <a:fillRect l="-500" t="-212500" r="-275750" b="-41071"/>
                          </a:stretch>
                        </a:blipFill>
                      </a:tcPr>
                    </a:tc>
                    <a:tc>
                      <a:txBody>
                        <a:bodyPr/>
                        <a:lstStyle/>
                        <a:p>
                          <a:pPr algn="ctr" fontAlgn="ctr"/>
                          <a:r>
                            <a:rPr lang="en-US" sz="2000" b="0" u="none" strike="noStrike" dirty="0">
                              <a:effectLst/>
                            </a:rPr>
                            <a:t>1</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smtClean="0">
                              <a:effectLst/>
                            </a:rPr>
                            <a:t>0.98</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smtClean="0">
                              <a:effectLst/>
                            </a:rPr>
                            <a:t>0.92</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smtClean="0">
                              <a:effectLst/>
                            </a:rPr>
                            <a:t>0.84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smtClean="0">
                              <a:effectLst/>
                            </a:rPr>
                            <a:t>0.73</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smtClean="0">
                              <a:effectLst/>
                            </a:rPr>
                            <a:t>0.61</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smtClean="0">
                              <a:effectLs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i="0" u="none" strike="noStrike" dirty="0" smtClean="0">
                              <a:solidFill>
                                <a:schemeClr val="dk1"/>
                              </a:solidFill>
                              <a:effectLst/>
                              <a:latin typeface="+mn-lt"/>
                            </a:rPr>
                            <a:t>0</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b="0" u="none" strike="noStrike" dirty="0" smtClean="0">
                              <a:effectLst/>
                            </a:rPr>
                            <a:t>0</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0" y="4955014"/>
                <a:ext cx="2971800" cy="424796"/>
              </a:xfrm>
              <a:prstGeom prst="rect">
                <a:avLst/>
              </a:prstGeom>
              <a:noFill/>
            </p:spPr>
            <p:txBody>
              <a:bodyPr wrap="square" rtlCol="0">
                <a:spAutoFit/>
              </a:bodyPr>
              <a:lstStyle/>
              <a:p>
                <a:r>
                  <a:rPr lang="en-US" sz="2000" dirty="0"/>
                  <a:t>One way to define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𝑤</m:t>
                        </m:r>
                      </m:e>
                      <m:sub>
                        <m:r>
                          <a:rPr lang="en-US" sz="2000" i="1">
                            <a:latin typeface="Cambria Math"/>
                          </a:rPr>
                          <m:t>𝑖𝑗</m:t>
                        </m:r>
                      </m:sub>
                    </m:sSub>
                  </m:oMath>
                </a14:m>
                <a:r>
                  <a:rPr lang="en-US" sz="2000" dirty="0"/>
                  <a:t> is:</a:t>
                </a:r>
              </a:p>
            </p:txBody>
          </p:sp>
        </mc:Choice>
        <mc:Fallback xmlns="">
          <p:sp>
            <p:nvSpPr>
              <p:cNvPr id="7" name="TextBox 6"/>
              <p:cNvSpPr txBox="1">
                <a:spLocks noRot="1" noChangeAspect="1" noMove="1" noResize="1" noEditPoints="1" noAdjustHandles="1" noChangeArrowheads="1" noChangeShapeType="1" noTextEdit="1"/>
              </p:cNvSpPr>
              <p:nvPr/>
            </p:nvSpPr>
            <p:spPr>
              <a:xfrm>
                <a:off x="0" y="4955014"/>
                <a:ext cx="2971800" cy="424796"/>
              </a:xfrm>
              <a:prstGeom prst="rect">
                <a:avLst/>
              </a:prstGeom>
              <a:blipFill rotWithShape="1">
                <a:blip r:embed="rId6" cstate="print"/>
                <a:stretch>
                  <a:fillRect l="-2049" t="-5714" b="-20000"/>
                </a:stretch>
              </a:blipFill>
            </p:spPr>
            <p:txBody>
              <a:bodyPr/>
              <a:lstStyle/>
              <a:p>
                <a:r>
                  <a:rPr lang="en-US">
                    <a:noFill/>
                  </a:rPr>
                  <a:t> </a:t>
                </a:r>
              </a:p>
            </p:txBody>
          </p:sp>
        </mc:Fallback>
      </mc:AlternateContent>
    </p:spTree>
    <p:extLst>
      <p:ext uri="{BB962C8B-B14F-4D97-AF65-F5344CB8AC3E}">
        <p14:creationId xmlns:p14="http://schemas.microsoft.com/office/powerpoint/2010/main" val="94810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b="1" dirty="0"/>
              <a:t>Adaptive Bandwidth </a:t>
            </a:r>
            <a:r>
              <a:rPr lang="en-US" b="1" i="1" dirty="0"/>
              <a:t>h</a:t>
            </a:r>
            <a:endParaRPr lang="en-US" b="1" dirty="0"/>
          </a:p>
        </p:txBody>
      </p:sp>
      <p:sp>
        <p:nvSpPr>
          <p:cNvPr id="3" name="Content Placeholder 2"/>
          <p:cNvSpPr>
            <a:spLocks noGrp="1"/>
          </p:cNvSpPr>
          <p:nvPr>
            <p:ph idx="1"/>
          </p:nvPr>
        </p:nvSpPr>
        <p:spPr>
          <a:xfrm>
            <a:off x="0" y="990600"/>
            <a:ext cx="9144000" cy="1066800"/>
          </a:xfrm>
        </p:spPr>
        <p:txBody>
          <a:bodyPr>
            <a:normAutofit/>
          </a:bodyPr>
          <a:lstStyle/>
          <a:p>
            <a:r>
              <a:rPr lang="en-US" sz="2400" dirty="0"/>
              <a:t>Number of observations will remain fixed, but the area will not be the same</a:t>
            </a:r>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1524000"/>
            <a:ext cx="4074040" cy="197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TextBox 5"/>
              <p:cNvSpPr txBox="1"/>
              <p:nvPr/>
            </p:nvSpPr>
            <p:spPr>
              <a:xfrm>
                <a:off x="1295400" y="4198458"/>
                <a:ext cx="7456913" cy="13408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𝑤</m:t>
                          </m:r>
                        </m:e>
                        <m:sub>
                          <m:r>
                            <a:rPr lang="en-US" b="0" i="1" smtClean="0">
                              <a:latin typeface="Cambria Math"/>
                            </a:rPr>
                            <m:t>𝑖𝑗</m:t>
                          </m:r>
                        </m:sub>
                      </m:sSub>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eqArr>
                                  <m:eqArrPr>
                                    <m:ctrlPr>
                                      <a:rPr lang="en-US" i="1" smtClean="0">
                                        <a:latin typeface="Cambria Math" panose="02040503050406030204" pitchFamily="18" charset="0"/>
                                      </a:rPr>
                                    </m:ctrlPr>
                                  </m:eqArrPr>
                                  <m:e>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r>
                                              <m:rPr>
                                                <m:brk m:alnAt="7"/>
                                              </m:rPr>
                                              <a:rPr lang="en-US" i="1">
                                                <a:latin typeface="Cambria Math"/>
                                              </a:rPr>
                                              <m:t>1</m:t>
                                            </m:r>
                                            <m:r>
                                              <a:rPr lang="en-US" i="1">
                                                <a:latin typeface="Cambria Math"/>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𝑑𝑖𝑠𝑡𝑎𝑛𝑐𝑒</m:t>
                                                            </m:r>
                                                          </m:e>
                                                          <m:sub>
                                                            <m:r>
                                                              <a:rPr lang="en-US" i="1">
                                                                <a:latin typeface="Cambria Math"/>
                                                              </a:rPr>
                                                              <m:t>𝑖𝑗</m:t>
                                                            </m:r>
                                                          </m:sub>
                                                        </m:sSub>
                                                      </m:num>
                                                      <m:den>
                                                        <m:r>
                                                          <a:rPr lang="en-US" i="1">
                                                            <a:latin typeface="Cambria Math"/>
                                                          </a:rPr>
                                                          <m:t>h</m:t>
                                                        </m:r>
                                                      </m:den>
                                                    </m:f>
                                                  </m:e>
                                                </m:d>
                                              </m:e>
                                              <m:sup>
                                                <m:r>
                                                  <a:rPr lang="en-US" i="1">
                                                    <a:latin typeface="Cambria Math"/>
                                                  </a:rPr>
                                                  <m:t>2</m:t>
                                                </m:r>
                                              </m:sup>
                                            </m:sSup>
                                          </m:e>
                                        </m:d>
                                      </m:e>
                                      <m:sup>
                                        <m:r>
                                          <a:rPr lang="en-US" b="0" i="1" smtClean="0">
                                            <a:latin typeface="Cambria Math"/>
                                          </a:rPr>
                                          <m:t>2</m:t>
                                        </m:r>
                                      </m:sup>
                                    </m:sSup>
                                    <m:r>
                                      <a:rPr lang="en-US" i="1">
                                        <a:latin typeface="Cambria Math"/>
                                      </a:rPr>
                                      <m:t>, </m:t>
                                    </m:r>
                                    <m:r>
                                      <a:rPr lang="en-US" b="0" i="1" smtClean="0">
                                        <a:latin typeface="Cambria Math"/>
                                      </a:rPr>
                                      <m:t> </m:t>
                                    </m:r>
                                    <m:r>
                                      <a:rPr lang="en-US" i="1">
                                        <a:latin typeface="Cambria Math"/>
                                      </a:rPr>
                                      <m:t>𝑖𝑓</m:t>
                                    </m:r>
                                    <m:r>
                                      <a:rPr lang="en-US" b="0" i="1" smtClean="0">
                                        <a:latin typeface="Cambria Math"/>
                                      </a:rPr>
                                      <m:t> </m:t>
                                    </m:r>
                                    <m:r>
                                      <a:rPr lang="en-US" i="1">
                                        <a:latin typeface="Cambria Math"/>
                                      </a:rPr>
                                      <m:t>𝑗</m:t>
                                    </m:r>
                                    <m:r>
                                      <a:rPr lang="en-US" i="1">
                                        <a:latin typeface="Cambria Math"/>
                                      </a:rPr>
                                      <m:t> </m:t>
                                    </m:r>
                                    <m:r>
                                      <a:rPr lang="en-US" i="1">
                                        <a:latin typeface="Cambria Math"/>
                                      </a:rPr>
                                      <m:t>𝑖𝑠</m:t>
                                    </m:r>
                                    <m:r>
                                      <a:rPr lang="en-US" i="1">
                                        <a:latin typeface="Cambria Math"/>
                                      </a:rPr>
                                      <m:t> </m:t>
                                    </m:r>
                                    <m:r>
                                      <a:rPr lang="en-US" i="1">
                                        <a:latin typeface="Cambria Math"/>
                                      </a:rPr>
                                      <m:t>𝑜𝑛𝑒</m:t>
                                    </m:r>
                                    <m:r>
                                      <a:rPr lang="en-US" i="1">
                                        <a:latin typeface="Cambria Math"/>
                                      </a:rPr>
                                      <m:t> </m:t>
                                    </m:r>
                                    <m:r>
                                      <a:rPr lang="en-US" i="1">
                                        <a:latin typeface="Cambria Math"/>
                                      </a:rPr>
                                      <m:t>𝑜𝑓</m:t>
                                    </m:r>
                                    <m:r>
                                      <a:rPr lang="en-US" i="1">
                                        <a:latin typeface="Cambria Math"/>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i="1">
                                        <a:latin typeface="Cambria Math"/>
                                      </a:rPr>
                                      <m:t>𝑠</m:t>
                                    </m:r>
                                    <m:r>
                                      <a:rPr lang="en-US" i="1">
                                        <a:latin typeface="Cambria Math"/>
                                      </a:rPr>
                                      <m:t> </m:t>
                                    </m:r>
                                    <m:r>
                                      <a:rPr lang="en-US" i="1">
                                        <a:latin typeface="Cambria Math"/>
                                      </a:rPr>
                                      <m:t>𝑁</m:t>
                                    </m:r>
                                    <m:r>
                                      <a:rPr lang="en-US" i="1">
                                        <a:latin typeface="Cambria Math"/>
                                      </a:rPr>
                                      <m:t> </m:t>
                                    </m:r>
                                    <m:r>
                                      <a:rPr lang="en-US" i="1">
                                        <a:latin typeface="Cambria Math"/>
                                      </a:rPr>
                                      <m:t>𝑛𝑒𝑎𝑟𝑒𝑠𝑡</m:t>
                                    </m:r>
                                    <m:r>
                                      <a:rPr lang="en-US" i="1">
                                        <a:latin typeface="Cambria Math"/>
                                      </a:rPr>
                                      <m:t> </m:t>
                                    </m:r>
                                    <m:r>
                                      <a:rPr lang="en-US" i="1">
                                        <a:latin typeface="Cambria Math"/>
                                      </a:rPr>
                                      <m:t>𝑛𝑒𝑖𝑔h𝑏𝑜𝑟𝑠</m:t>
                                    </m:r>
                                  </m:e>
                                  <m:e>
                                    <m:r>
                                      <a:rPr lang="en-US" i="1">
                                        <a:latin typeface="Cambria Math"/>
                                      </a:rPr>
                                      <m:t>0, </m:t>
                                    </m:r>
                                    <m:r>
                                      <a:rPr lang="en-US" b="0" i="1" smtClean="0">
                                        <a:latin typeface="Cambria Math"/>
                                      </a:rPr>
                                      <m:t>              </m:t>
                                    </m:r>
                                    <m:r>
                                      <a:rPr lang="en-US" i="1">
                                        <a:latin typeface="Cambria Math"/>
                                      </a:rPr>
                                      <m:t> </m:t>
                                    </m:r>
                                    <m:r>
                                      <a:rPr lang="en-US" i="1">
                                        <a:latin typeface="Cambria Math"/>
                                      </a:rPr>
                                      <m:t>𝑜𝑡h𝑒𝑟𝑤𝑖𝑠𝑒</m:t>
                                    </m:r>
                                  </m:e>
                                </m:eqArr>
                              </m:e>
                            </m:mr>
                            <m:mr>
                              <m:e>
                                <m:r>
                                  <a:rPr lang="en-US" b="0" i="1" smtClean="0">
                                    <a:latin typeface="Cambria Math"/>
                                  </a:rPr>
                                  <m:t> </m:t>
                                </m:r>
                              </m:e>
                            </m:mr>
                          </m:m>
                        </m:e>
                      </m:d>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295400" y="4198458"/>
                <a:ext cx="7456913" cy="13408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0886" y="3733800"/>
                <a:ext cx="2971800" cy="424796"/>
              </a:xfrm>
              <a:prstGeom prst="rect">
                <a:avLst/>
              </a:prstGeom>
              <a:noFill/>
            </p:spPr>
            <p:txBody>
              <a:bodyPr wrap="square" rtlCol="0">
                <a:spAutoFit/>
              </a:bodyPr>
              <a:lstStyle/>
              <a:p>
                <a:r>
                  <a:rPr lang="en-US" sz="2000" dirty="0"/>
                  <a:t>One way to define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𝑤</m:t>
                        </m:r>
                      </m:e>
                      <m:sub>
                        <m:r>
                          <a:rPr lang="en-US" sz="2000" i="1">
                            <a:latin typeface="Cambria Math"/>
                          </a:rPr>
                          <m:t>𝑖𝑗</m:t>
                        </m:r>
                      </m:sub>
                    </m:sSub>
                  </m:oMath>
                </a14:m>
                <a:r>
                  <a:rPr lang="en-US" sz="2000" dirty="0"/>
                  <a:t> is:</a:t>
                </a:r>
              </a:p>
            </p:txBody>
          </p:sp>
        </mc:Choice>
        <mc:Fallback xmlns="">
          <p:sp>
            <p:nvSpPr>
              <p:cNvPr id="8" name="TextBox 7"/>
              <p:cNvSpPr txBox="1">
                <a:spLocks noRot="1" noChangeAspect="1" noMove="1" noResize="1" noEditPoints="1" noAdjustHandles="1" noChangeArrowheads="1" noChangeShapeType="1" noTextEdit="1"/>
              </p:cNvSpPr>
              <p:nvPr/>
            </p:nvSpPr>
            <p:spPr>
              <a:xfrm>
                <a:off x="-10886" y="3733800"/>
                <a:ext cx="2971800" cy="424796"/>
              </a:xfrm>
              <a:prstGeom prst="rect">
                <a:avLst/>
              </a:prstGeom>
              <a:blipFill>
                <a:blip r:embed="rId5"/>
                <a:stretch>
                  <a:fillRect l="-2049" t="-7246" b="-20290"/>
                </a:stretch>
              </a:blipFill>
            </p:spPr>
            <p:txBody>
              <a:bodyPr/>
              <a:lstStyle/>
              <a:p>
                <a:r>
                  <a:rPr lang="en-US">
                    <a:noFill/>
                  </a:rPr>
                  <a:t> </a:t>
                </a:r>
              </a:p>
            </p:txBody>
          </p:sp>
        </mc:Fallback>
      </mc:AlternateContent>
      <p:sp>
        <p:nvSpPr>
          <p:cNvPr id="4" name="TextBox 3"/>
          <p:cNvSpPr txBox="1"/>
          <p:nvPr/>
        </p:nvSpPr>
        <p:spPr>
          <a:xfrm>
            <a:off x="0" y="5579200"/>
            <a:ext cx="9067800" cy="1200329"/>
          </a:xfrm>
          <a:prstGeom prst="rect">
            <a:avLst/>
          </a:prstGeom>
          <a:noFill/>
        </p:spPr>
        <p:txBody>
          <a:bodyPr wrap="square" rtlCol="0">
            <a:spAutoFit/>
          </a:bodyPr>
          <a:lstStyle/>
          <a:p>
            <a:r>
              <a:rPr lang="en-US" dirty="0"/>
              <a:t>Note that in this formula </a:t>
            </a:r>
            <a:r>
              <a:rPr lang="en-US" i="1" dirty="0"/>
              <a:t>h</a:t>
            </a:r>
            <a:r>
              <a:rPr lang="en-US" dirty="0"/>
              <a:t> will vary from one observation to the next. Let’s assume we set </a:t>
            </a:r>
            <a:r>
              <a:rPr lang="en-US" i="1" dirty="0"/>
              <a:t>N </a:t>
            </a:r>
            <a:r>
              <a:rPr lang="en-US" dirty="0"/>
              <a:t>to 20 (i.e., for each observation we include 20 nearest neighbors in the regression). For observation 1, we may need to go out </a:t>
            </a:r>
            <a:r>
              <a:rPr lang="en-US" i="1" dirty="0"/>
              <a:t>h</a:t>
            </a:r>
            <a:r>
              <a:rPr lang="en-US" dirty="0"/>
              <a:t> = 5000 </a:t>
            </a:r>
            <a:r>
              <a:rPr lang="en-US" dirty="0" err="1"/>
              <a:t>ft</a:t>
            </a:r>
            <a:r>
              <a:rPr lang="en-US" dirty="0"/>
              <a:t> to get to the 20</a:t>
            </a:r>
            <a:r>
              <a:rPr lang="en-US" baseline="30000" dirty="0"/>
              <a:t>th</a:t>
            </a:r>
            <a:r>
              <a:rPr lang="en-US" dirty="0"/>
              <a:t> neighbor, whereas for observation 2, we may only need to go out </a:t>
            </a:r>
            <a:r>
              <a:rPr lang="en-US" i="1" dirty="0"/>
              <a:t>h</a:t>
            </a:r>
            <a:r>
              <a:rPr lang="en-US" dirty="0"/>
              <a:t> = 2500 ft. </a:t>
            </a:r>
          </a:p>
        </p:txBody>
      </p:sp>
    </p:spTree>
    <p:extLst>
      <p:ext uri="{BB962C8B-B14F-4D97-AF65-F5344CB8AC3E}">
        <p14:creationId xmlns:p14="http://schemas.microsoft.com/office/powerpoint/2010/main" val="145996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44562"/>
          </a:xfrm>
        </p:spPr>
        <p:txBody>
          <a:bodyPr/>
          <a:lstStyle/>
          <a:p>
            <a:r>
              <a:rPr lang="en-US" b="1" dirty="0"/>
              <a:t>Fixed or Adaptive?</a:t>
            </a:r>
          </a:p>
        </p:txBody>
      </p:sp>
      <p:sp>
        <p:nvSpPr>
          <p:cNvPr id="3" name="Content Placeholder 2"/>
          <p:cNvSpPr>
            <a:spLocks noGrp="1"/>
          </p:cNvSpPr>
          <p:nvPr>
            <p:ph idx="1"/>
          </p:nvPr>
        </p:nvSpPr>
        <p:spPr>
          <a:xfrm>
            <a:off x="0" y="1210768"/>
            <a:ext cx="6629400" cy="5647232"/>
          </a:xfrm>
        </p:spPr>
        <p:txBody>
          <a:bodyPr>
            <a:normAutofit fontScale="85000" lnSpcReduction="10000"/>
          </a:bodyPr>
          <a:lstStyle/>
          <a:p>
            <a:r>
              <a:rPr lang="en-US" dirty="0"/>
              <a:t>The assumptions you make about weights (i.e., bandwidth) greatly affect the results</a:t>
            </a:r>
          </a:p>
          <a:p>
            <a:r>
              <a:rPr lang="en-US" dirty="0"/>
              <a:t>Fixed bandwidth kernel will be more appropriate when the distribution of your observations is relatively stable across space (e.g., number of neighbors, size)</a:t>
            </a:r>
          </a:p>
          <a:p>
            <a:r>
              <a:rPr lang="en-US" dirty="0"/>
              <a:t>Adaptive bandwidth kernel is appropriate when distribution varies across space (i.e., events are clustered or polygons are heterogeneously shaped or sized)</a:t>
            </a:r>
          </a:p>
          <a:p>
            <a:r>
              <a:rPr lang="en-US" dirty="0"/>
              <a:t>Once a kernel type is selected, optimization takes some of the guesswork out of it, but robustness checks are still needed.</a:t>
            </a:r>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1210768"/>
            <a:ext cx="2590800" cy="526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553200" y="3505200"/>
            <a:ext cx="2590800" cy="3293209"/>
          </a:xfrm>
          <a:prstGeom prst="rect">
            <a:avLst/>
          </a:prstGeom>
          <a:noFill/>
        </p:spPr>
        <p:txBody>
          <a:bodyPr wrap="square" rtlCol="0">
            <a:spAutoFit/>
          </a:bodyPr>
          <a:lstStyle/>
          <a:p>
            <a:r>
              <a:rPr lang="en-US" b="1" i="1" dirty="0">
                <a:solidFill>
                  <a:srgbClr val="FF0000"/>
                </a:solidFill>
              </a:rPr>
              <a:t>Use Fixed Bandwidth</a:t>
            </a:r>
          </a:p>
          <a:p>
            <a:endParaRPr lang="en-US" b="1" i="1" dirty="0">
              <a:solidFill>
                <a:srgbClr val="FF0000"/>
              </a:solidFill>
            </a:endParaRPr>
          </a:p>
          <a:p>
            <a:endParaRPr lang="en-US" b="1" i="1" dirty="0">
              <a:solidFill>
                <a:srgbClr val="FF0000"/>
              </a:solidFill>
            </a:endParaRPr>
          </a:p>
          <a:p>
            <a:endParaRPr lang="en-US" b="1" i="1" dirty="0">
              <a:solidFill>
                <a:srgbClr val="FF0000"/>
              </a:solidFill>
            </a:endParaRPr>
          </a:p>
          <a:p>
            <a:endParaRPr lang="en-US" b="1" i="1" dirty="0">
              <a:solidFill>
                <a:srgbClr val="FF0000"/>
              </a:solidFill>
            </a:endParaRPr>
          </a:p>
          <a:p>
            <a:endParaRPr lang="en-US" b="1" i="1" dirty="0">
              <a:solidFill>
                <a:srgbClr val="FF0000"/>
              </a:solidFill>
            </a:endParaRPr>
          </a:p>
          <a:p>
            <a:endParaRPr lang="en-US" b="1" i="1" dirty="0">
              <a:solidFill>
                <a:srgbClr val="FF0000"/>
              </a:solidFill>
            </a:endParaRPr>
          </a:p>
          <a:p>
            <a:endParaRPr lang="en-US" b="1" i="1" dirty="0">
              <a:solidFill>
                <a:srgbClr val="FF0000"/>
              </a:solidFill>
            </a:endParaRPr>
          </a:p>
          <a:p>
            <a:endParaRPr lang="en-US" b="1" i="1" dirty="0">
              <a:solidFill>
                <a:srgbClr val="FF0000"/>
              </a:solidFill>
            </a:endParaRPr>
          </a:p>
          <a:p>
            <a:endParaRPr lang="en-US" b="1" i="1" dirty="0">
              <a:solidFill>
                <a:srgbClr val="FF0000"/>
              </a:solidFill>
            </a:endParaRPr>
          </a:p>
          <a:p>
            <a:endParaRPr lang="en-US" sz="900" b="1" i="1" dirty="0">
              <a:solidFill>
                <a:srgbClr val="FF0000"/>
              </a:solidFill>
            </a:endParaRPr>
          </a:p>
          <a:p>
            <a:r>
              <a:rPr lang="en-US" b="1" i="1" dirty="0">
                <a:solidFill>
                  <a:srgbClr val="FF0000"/>
                </a:solidFill>
              </a:rPr>
              <a:t>Use Adaptive Bandwidth</a:t>
            </a:r>
          </a:p>
        </p:txBody>
      </p:sp>
    </p:spTree>
    <p:extLst>
      <p:ext uri="{BB962C8B-B14F-4D97-AF65-F5344CB8AC3E}">
        <p14:creationId xmlns:p14="http://schemas.microsoft.com/office/powerpoint/2010/main" val="272069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Prior to Running GWR…</a:t>
            </a:r>
          </a:p>
        </p:txBody>
      </p:sp>
      <p:sp>
        <p:nvSpPr>
          <p:cNvPr id="3" name="Content Placeholder 2"/>
          <p:cNvSpPr>
            <a:spLocks noGrp="1"/>
          </p:cNvSpPr>
          <p:nvPr>
            <p:ph idx="1"/>
          </p:nvPr>
        </p:nvSpPr>
        <p:spPr/>
        <p:txBody>
          <a:bodyPr>
            <a:normAutofit fontScale="85000" lnSpcReduction="10000"/>
          </a:bodyPr>
          <a:lstStyle/>
          <a:p>
            <a:pPr marL="457200" indent="-457200"/>
            <a:r>
              <a:rPr lang="en-US" dirty="0"/>
              <a:t>As with Spatial Lag and Spatial Error models, first run the OLS model to make sure that the model is reasonable, i.e., we have relationships which are worth exploring.</a:t>
            </a:r>
          </a:p>
          <a:p>
            <a:pPr marL="857250" lvl="1" indent="-457200"/>
            <a:r>
              <a:rPr lang="en-US" dirty="0"/>
              <a:t>Very hard to check for linearity</a:t>
            </a:r>
          </a:p>
          <a:p>
            <a:pPr marL="457200" indent="-457200"/>
            <a:r>
              <a:rPr lang="en-US" dirty="0"/>
              <a:t>If yes, then proceed to GWR to account for spatial autocorrelation and spatial non-stationarity.</a:t>
            </a:r>
          </a:p>
          <a:p>
            <a:pPr marL="857250" lvl="1" indent="-457200"/>
            <a:r>
              <a:rPr lang="en-US" dirty="0"/>
              <a:t>Keep in mind that GWR has many limitations which is why a lot of spatial statisticians use it only for data exploration rather than for modeling. However, it is still a widely used tool that helps explore relationships between variables.</a:t>
            </a:r>
          </a:p>
        </p:txBody>
      </p:sp>
      <p:sp>
        <p:nvSpPr>
          <p:cNvPr id="4" name="TextBox 3"/>
          <p:cNvSpPr txBox="1"/>
          <p:nvPr/>
        </p:nvSpPr>
        <p:spPr>
          <a:xfrm>
            <a:off x="228600" y="6172200"/>
            <a:ext cx="8686800" cy="646331"/>
          </a:xfrm>
          <a:prstGeom prst="rect">
            <a:avLst/>
          </a:prstGeom>
          <a:noFill/>
        </p:spPr>
        <p:txBody>
          <a:bodyPr wrap="square" rtlCol="0">
            <a:spAutoFit/>
          </a:bodyPr>
          <a:lstStyle/>
          <a:p>
            <a:pPr marL="0" lvl="1"/>
            <a:r>
              <a:rPr lang="en-US" dirty="0"/>
              <a:t>Source: </a:t>
            </a:r>
            <a:r>
              <a:rPr lang="en-US" dirty="0">
                <a:hlinkClick r:id="rId2"/>
              </a:rPr>
              <a:t>http://www.ucl.ac.uk/scs/people/academic-research-staff/spencer-chainey/Slides/NIJCMRC2011_GWR</a:t>
            </a:r>
            <a:endParaRPr lang="en-US" dirty="0"/>
          </a:p>
        </p:txBody>
      </p:sp>
    </p:spTree>
    <p:extLst>
      <p:ext uri="{BB962C8B-B14F-4D97-AF65-F5344CB8AC3E}">
        <p14:creationId xmlns:p14="http://schemas.microsoft.com/office/powerpoint/2010/main" val="3493775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normAutofit/>
          </a:bodyPr>
          <a:lstStyle/>
          <a:p>
            <a:r>
              <a:rPr lang="en-US" b="1" dirty="0"/>
              <a:t>A Note on GWR Assumptions</a:t>
            </a:r>
          </a:p>
        </p:txBody>
      </p:sp>
      <p:sp>
        <p:nvSpPr>
          <p:cNvPr id="3" name="Content Placeholder 2"/>
          <p:cNvSpPr>
            <a:spLocks noGrp="1"/>
          </p:cNvSpPr>
          <p:nvPr>
            <p:ph idx="1"/>
          </p:nvPr>
        </p:nvSpPr>
        <p:spPr>
          <a:xfrm>
            <a:off x="0" y="990600"/>
            <a:ext cx="3550412" cy="5867400"/>
          </a:xfrm>
        </p:spPr>
        <p:txBody>
          <a:bodyPr>
            <a:normAutofit fontScale="92500" lnSpcReduction="10000"/>
          </a:bodyPr>
          <a:lstStyle/>
          <a:p>
            <a:r>
              <a:rPr lang="en-US" sz="2800" dirty="0"/>
              <a:t>A lot of the assumptions we have in OLS still hold in GWR. </a:t>
            </a:r>
          </a:p>
          <a:p>
            <a:pPr lvl="1"/>
            <a:r>
              <a:rPr lang="en-US" sz="2400" dirty="0"/>
              <a:t>Normality of residuals</a:t>
            </a:r>
          </a:p>
          <a:p>
            <a:pPr lvl="1"/>
            <a:r>
              <a:rPr lang="en-US" sz="2400" dirty="0"/>
              <a:t>Homoscedasticity</a:t>
            </a:r>
          </a:p>
          <a:p>
            <a:pPr lvl="1"/>
            <a:r>
              <a:rPr lang="en-US" sz="2400" dirty="0"/>
              <a:t>No multicollinearity (more on that later)</a:t>
            </a:r>
          </a:p>
          <a:p>
            <a:pPr lvl="1"/>
            <a:r>
              <a:rPr lang="en-US" sz="2400" dirty="0"/>
              <a:t>Here, dependent variable is not normal, but residuals seem close to normal-&gt; we are probably ok.</a:t>
            </a:r>
          </a:p>
          <a:p>
            <a:r>
              <a:rPr lang="en-US" dirty="0"/>
              <a:t>GWR requires LOTS of observations (at least 300)!!</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0412" y="1143000"/>
            <a:ext cx="5593588"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866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b="1" dirty="0"/>
              <a:t>Problem at Hand</a:t>
            </a:r>
          </a:p>
        </p:txBody>
      </p:sp>
      <p:sp>
        <p:nvSpPr>
          <p:cNvPr id="3" name="Content Placeholder 2"/>
          <p:cNvSpPr>
            <a:spLocks noGrp="1"/>
          </p:cNvSpPr>
          <p:nvPr>
            <p:ph idx="1"/>
          </p:nvPr>
        </p:nvSpPr>
        <p:spPr>
          <a:xfrm>
            <a:off x="0" y="1143000"/>
            <a:ext cx="9144000" cy="5257800"/>
          </a:xfrm>
        </p:spPr>
        <p:txBody>
          <a:bodyPr>
            <a:normAutofit/>
          </a:bodyPr>
          <a:lstStyle/>
          <a:p>
            <a:r>
              <a:rPr lang="en-US" dirty="0"/>
              <a:t>In Philadelphia, do housing characteristics do a good job of predicting the number of college educated individuals living in a particular area (block group)?</a:t>
            </a:r>
          </a:p>
          <a:p>
            <a:r>
              <a:rPr lang="en-US" dirty="0"/>
              <a:t>Let’s regress our dependent variable, </a:t>
            </a:r>
            <a:r>
              <a:rPr lang="en-US" b="1" i="1" dirty="0" err="1"/>
              <a:t>pctbachmor</a:t>
            </a:r>
            <a:r>
              <a:rPr lang="en-US" b="1" dirty="0"/>
              <a:t> </a:t>
            </a:r>
            <a:r>
              <a:rPr lang="en-US" dirty="0"/>
              <a:t>(# of individuals 25 years or older who have at least a bachelor’s degree), on:</a:t>
            </a:r>
          </a:p>
          <a:p>
            <a:pPr lvl="1"/>
            <a:r>
              <a:rPr lang="en-US" b="1" i="1" dirty="0" err="1"/>
              <a:t>pctvacant</a:t>
            </a:r>
            <a:r>
              <a:rPr lang="en-US" dirty="0"/>
              <a:t>, % of housing units which are vacant</a:t>
            </a:r>
          </a:p>
          <a:p>
            <a:pPr lvl="1"/>
            <a:r>
              <a:rPr lang="en-US" b="1" i="1" dirty="0" err="1"/>
              <a:t>pctsingles</a:t>
            </a:r>
            <a:r>
              <a:rPr lang="en-US" dirty="0"/>
              <a:t>, % of housing units which are single (non-attached) houses</a:t>
            </a:r>
          </a:p>
          <a:p>
            <a:endParaRPr lang="en-US" dirty="0"/>
          </a:p>
        </p:txBody>
      </p:sp>
    </p:spTree>
    <p:extLst>
      <p:ext uri="{BB962C8B-B14F-4D97-AF65-F5344CB8AC3E}">
        <p14:creationId xmlns:p14="http://schemas.microsoft.com/office/powerpoint/2010/main" val="74596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692" y="1037407"/>
            <a:ext cx="4421607"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76200"/>
            <a:ext cx="3089486" cy="339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3592" y="3437707"/>
            <a:ext cx="3104763" cy="325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1" y="240268"/>
            <a:ext cx="7848599" cy="369332"/>
          </a:xfrm>
          <a:prstGeom prst="rect">
            <a:avLst/>
          </a:prstGeom>
          <a:noFill/>
        </p:spPr>
        <p:txBody>
          <a:bodyPr wrap="square" rtlCol="0">
            <a:spAutoFit/>
          </a:bodyPr>
          <a:lstStyle/>
          <a:p>
            <a:r>
              <a:rPr lang="en-US" b="1" i="1" dirty="0"/>
              <a:t>					IV: PCTVACANT</a:t>
            </a:r>
          </a:p>
        </p:txBody>
      </p:sp>
      <p:sp>
        <p:nvSpPr>
          <p:cNvPr id="8" name="TextBox 7"/>
          <p:cNvSpPr txBox="1"/>
          <p:nvPr/>
        </p:nvSpPr>
        <p:spPr>
          <a:xfrm>
            <a:off x="762000" y="3581400"/>
            <a:ext cx="7848599" cy="369332"/>
          </a:xfrm>
          <a:prstGeom prst="rect">
            <a:avLst/>
          </a:prstGeom>
          <a:noFill/>
        </p:spPr>
        <p:txBody>
          <a:bodyPr wrap="square" rtlCol="0">
            <a:spAutoFit/>
          </a:bodyPr>
          <a:lstStyle/>
          <a:p>
            <a:r>
              <a:rPr lang="en-US" b="1" i="1" dirty="0"/>
              <a:t>					IV: PCTSINGLES</a:t>
            </a:r>
          </a:p>
        </p:txBody>
      </p:sp>
      <p:sp>
        <p:nvSpPr>
          <p:cNvPr id="5" name="TextBox 4"/>
          <p:cNvSpPr txBox="1"/>
          <p:nvPr/>
        </p:nvSpPr>
        <p:spPr>
          <a:xfrm>
            <a:off x="304800" y="1143000"/>
            <a:ext cx="3657600" cy="369332"/>
          </a:xfrm>
          <a:prstGeom prst="rect">
            <a:avLst/>
          </a:prstGeom>
          <a:noFill/>
        </p:spPr>
        <p:txBody>
          <a:bodyPr wrap="square" rtlCol="0">
            <a:spAutoFit/>
          </a:bodyPr>
          <a:lstStyle/>
          <a:p>
            <a:r>
              <a:rPr lang="en-US" b="1" i="1" dirty="0"/>
              <a:t>DV: PCTBACHMORE</a:t>
            </a:r>
            <a:endParaRPr lang="en-US" dirty="0"/>
          </a:p>
        </p:txBody>
      </p:sp>
    </p:spTree>
    <p:extLst>
      <p:ext uri="{BB962C8B-B14F-4D97-AF65-F5344CB8AC3E}">
        <p14:creationId xmlns:p14="http://schemas.microsoft.com/office/powerpoint/2010/main" val="222154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85"/>
            <a:ext cx="8229600" cy="1143000"/>
          </a:xfrm>
        </p:spPr>
        <p:txBody>
          <a:bodyPr/>
          <a:lstStyle/>
          <a:p>
            <a:r>
              <a:rPr lang="en-US" b="1" dirty="0"/>
              <a:t>We Have Covered:</a:t>
            </a:r>
          </a:p>
        </p:txBody>
      </p:sp>
      <p:sp>
        <p:nvSpPr>
          <p:cNvPr id="3" name="Content Placeholder 2"/>
          <p:cNvSpPr>
            <a:spLocks noGrp="1"/>
          </p:cNvSpPr>
          <p:nvPr>
            <p:ph idx="1"/>
          </p:nvPr>
        </p:nvSpPr>
        <p:spPr>
          <a:xfrm>
            <a:off x="0" y="1066800"/>
            <a:ext cx="9144000" cy="5562600"/>
          </a:xfrm>
        </p:spPr>
        <p:txBody>
          <a:bodyPr>
            <a:normAutofit fontScale="92500"/>
          </a:bodyPr>
          <a:lstStyle/>
          <a:p>
            <a:r>
              <a:rPr lang="en-US" dirty="0"/>
              <a:t>OLS Regression</a:t>
            </a:r>
          </a:p>
          <a:p>
            <a:pPr lvl="1"/>
            <a:r>
              <a:rPr lang="en-US" dirty="0"/>
              <a:t>Assumes that observations (and residuals) are independent, which rarely happens with geographic (spatially </a:t>
            </a:r>
            <a:r>
              <a:rPr lang="en-US" dirty="0" err="1"/>
              <a:t>autocorrelated</a:t>
            </a:r>
            <a:r>
              <a:rPr lang="en-US" dirty="0"/>
              <a:t>) data</a:t>
            </a:r>
          </a:p>
          <a:p>
            <a:r>
              <a:rPr lang="en-US" dirty="0"/>
              <a:t>Spatial Lag Regression</a:t>
            </a:r>
          </a:p>
          <a:p>
            <a:pPr lvl="1"/>
            <a:r>
              <a:rPr lang="en-US" dirty="0"/>
              <a:t>Assumes that the spatial autocorrelation in the OLS residuals can be accounted for by including the spatial lag of the dependent variable as a predictor in the regression.</a:t>
            </a:r>
          </a:p>
          <a:p>
            <a:r>
              <a:rPr lang="en-US" dirty="0"/>
              <a:t>Spatial Error Regression</a:t>
            </a:r>
          </a:p>
          <a:p>
            <a:pPr lvl="1"/>
            <a:r>
              <a:rPr lang="en-US" dirty="0"/>
              <a:t>Assumes that the spatial autocorrelation in the OLS residuals is due to a missing spatial variable, and includes a spatially weighted error term as a predictor in the regression</a:t>
            </a:r>
          </a:p>
        </p:txBody>
      </p:sp>
    </p:spTree>
    <p:extLst>
      <p:ext uri="{BB962C8B-B14F-4D97-AF65-F5344CB8AC3E}">
        <p14:creationId xmlns:p14="http://schemas.microsoft.com/office/powerpoint/2010/main" val="3289694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b="1" dirty="0"/>
              <a:t>Let’s First Run OLS</a:t>
            </a:r>
          </a:p>
        </p:txBody>
      </p:sp>
      <p:sp>
        <p:nvSpPr>
          <p:cNvPr id="3" name="Content Placeholder 2"/>
          <p:cNvSpPr>
            <a:spLocks noGrp="1"/>
          </p:cNvSpPr>
          <p:nvPr>
            <p:ph idx="1"/>
          </p:nvPr>
        </p:nvSpPr>
        <p:spPr>
          <a:xfrm>
            <a:off x="0" y="990600"/>
            <a:ext cx="9144000" cy="5791200"/>
          </a:xfrm>
        </p:spPr>
        <p:txBody>
          <a:bodyPr>
            <a:noAutofit/>
          </a:bodyPr>
          <a:lstStyle/>
          <a:p>
            <a:pPr marL="0" indent="0">
              <a:buNone/>
            </a:pPr>
            <a:r>
              <a:rPr lang="en-US" sz="1600" b="1" dirty="0">
                <a:latin typeface="Courier New" pitchFamily="49" charset="0"/>
                <a:cs typeface="Courier New" pitchFamily="49" charset="0"/>
              </a:rPr>
              <a:t>Dependent Variable  :  PCTBACHMOR  	Number of Observations: 1720</a:t>
            </a:r>
          </a:p>
          <a:p>
            <a:pPr marL="0" indent="0">
              <a:buNone/>
            </a:pPr>
            <a:r>
              <a:rPr lang="en-US" sz="1600" b="1" dirty="0">
                <a:latin typeface="Courier New" pitchFamily="49" charset="0"/>
                <a:cs typeface="Courier New" pitchFamily="49" charset="0"/>
              </a:rPr>
              <a:t>Mean dependent </a:t>
            </a:r>
            <a:r>
              <a:rPr lang="en-US" sz="1600" b="1" dirty="0" err="1">
                <a:latin typeface="Courier New" pitchFamily="49" charset="0"/>
                <a:cs typeface="Courier New" pitchFamily="49" charset="0"/>
              </a:rPr>
              <a:t>var</a:t>
            </a:r>
            <a:r>
              <a:rPr lang="en-US" sz="1600" b="1" dirty="0">
                <a:latin typeface="Courier New" pitchFamily="49" charset="0"/>
                <a:cs typeface="Courier New" pitchFamily="49" charset="0"/>
              </a:rPr>
              <a:t>  :     16.0814  	Number of Variables   :    3</a:t>
            </a:r>
          </a:p>
          <a:p>
            <a:pPr marL="0" indent="0">
              <a:buNone/>
            </a:pPr>
            <a:r>
              <a:rPr lang="en-US" sz="1600" b="1" dirty="0">
                <a:latin typeface="Courier New" pitchFamily="49" charset="0"/>
                <a:cs typeface="Courier New" pitchFamily="49" charset="0"/>
              </a:rPr>
              <a:t>S.D. dependent </a:t>
            </a:r>
            <a:r>
              <a:rPr lang="en-US" sz="1600" b="1" dirty="0" err="1">
                <a:latin typeface="Courier New" pitchFamily="49" charset="0"/>
                <a:cs typeface="Courier New" pitchFamily="49" charset="0"/>
              </a:rPr>
              <a:t>var</a:t>
            </a:r>
            <a:r>
              <a:rPr lang="en-US" sz="1600" b="1" dirty="0">
                <a:latin typeface="Courier New" pitchFamily="49" charset="0"/>
                <a:cs typeface="Courier New" pitchFamily="49" charset="0"/>
              </a:rPr>
              <a:t>  :     17.7644  	Degrees of Freedom    : 1717 </a:t>
            </a:r>
          </a:p>
          <a:p>
            <a:pPr marL="0" indent="0">
              <a:buNone/>
            </a:pPr>
            <a:endParaRPr lang="en-US" sz="1600" b="1" dirty="0">
              <a:latin typeface="Courier New" pitchFamily="49" charset="0"/>
              <a:cs typeface="Courier New" pitchFamily="49" charset="0"/>
            </a:endParaRPr>
          </a:p>
          <a:p>
            <a:pPr marL="0" indent="0">
              <a:buNone/>
            </a:pPr>
            <a:r>
              <a:rPr lang="en-US" sz="1600" b="1" dirty="0">
                <a:latin typeface="Courier New" pitchFamily="49" charset="0"/>
                <a:cs typeface="Courier New" pitchFamily="49" charset="0"/>
              </a:rPr>
              <a:t>R-squared           :    </a:t>
            </a:r>
            <a:r>
              <a:rPr lang="en-US" sz="1600" b="1" dirty="0">
                <a:solidFill>
                  <a:srgbClr val="FF0000"/>
                </a:solidFill>
                <a:latin typeface="Courier New" pitchFamily="49" charset="0"/>
                <a:cs typeface="Courier New" pitchFamily="49" charset="0"/>
              </a:rPr>
              <a:t>0.112782</a:t>
            </a:r>
            <a:r>
              <a:rPr lang="en-US" sz="1600" b="1" dirty="0">
                <a:latin typeface="Courier New" pitchFamily="49" charset="0"/>
                <a:cs typeface="Courier New" pitchFamily="49" charset="0"/>
              </a:rPr>
              <a:t>  	F-statistic           :     </a:t>
            </a:r>
            <a:r>
              <a:rPr lang="en-US" sz="1600" b="1" dirty="0">
                <a:solidFill>
                  <a:srgbClr val="FF0000"/>
                </a:solidFill>
                <a:latin typeface="Courier New" pitchFamily="49" charset="0"/>
                <a:cs typeface="Courier New" pitchFamily="49" charset="0"/>
              </a:rPr>
              <a:t>109.132</a:t>
            </a:r>
          </a:p>
          <a:p>
            <a:pPr marL="0" indent="0">
              <a:buNone/>
            </a:pPr>
            <a:r>
              <a:rPr lang="en-US" sz="1600" b="1" dirty="0">
                <a:latin typeface="Courier New" pitchFamily="49" charset="0"/>
                <a:cs typeface="Courier New" pitchFamily="49" charset="0"/>
              </a:rPr>
              <a:t>Adjusted R-squared  :    0.111749  	</a:t>
            </a:r>
            <a:r>
              <a:rPr lang="en-US" sz="1600" b="1" dirty="0" err="1">
                <a:latin typeface="Courier New" pitchFamily="49" charset="0"/>
                <a:cs typeface="Courier New" pitchFamily="49" charset="0"/>
              </a:rPr>
              <a:t>Prob</a:t>
            </a:r>
            <a:r>
              <a:rPr lang="en-US" sz="1600" b="1" dirty="0">
                <a:latin typeface="Courier New" pitchFamily="49" charset="0"/>
                <a:cs typeface="Courier New" pitchFamily="49" charset="0"/>
              </a:rPr>
              <a:t>(F-statistic)     : </a:t>
            </a:r>
            <a:r>
              <a:rPr lang="en-US" sz="1600" b="1" dirty="0">
                <a:solidFill>
                  <a:srgbClr val="FF0000"/>
                </a:solidFill>
                <a:latin typeface="Courier New" pitchFamily="49" charset="0"/>
                <a:cs typeface="Courier New" pitchFamily="49" charset="0"/>
              </a:rPr>
              <a:t>2.8026e-045</a:t>
            </a:r>
          </a:p>
          <a:p>
            <a:pPr marL="0" indent="0">
              <a:buNone/>
            </a:pPr>
            <a:r>
              <a:rPr lang="en-US" sz="1600" b="1" dirty="0">
                <a:latin typeface="Courier New" pitchFamily="49" charset="0"/>
                <a:cs typeface="Courier New" pitchFamily="49" charset="0"/>
              </a:rPr>
              <a:t>Sum squared residual:      481570  	Log likelihood        :    -7286.44</a:t>
            </a:r>
          </a:p>
          <a:p>
            <a:pPr marL="0" indent="0">
              <a:buNone/>
            </a:pPr>
            <a:r>
              <a:rPr lang="en-US" sz="1600" b="1" dirty="0">
                <a:latin typeface="Courier New" pitchFamily="49" charset="0"/>
                <a:cs typeface="Courier New" pitchFamily="49" charset="0"/>
              </a:rPr>
              <a:t>Sigma-square        :     280.472  	</a:t>
            </a:r>
            <a:r>
              <a:rPr lang="en-US" sz="1600" b="1" dirty="0" err="1">
                <a:latin typeface="Courier New" pitchFamily="49" charset="0"/>
                <a:cs typeface="Courier New" pitchFamily="49" charset="0"/>
              </a:rPr>
              <a:t>Akaike</a:t>
            </a:r>
            <a:r>
              <a:rPr lang="en-US" sz="1600" b="1" dirty="0">
                <a:latin typeface="Courier New" pitchFamily="49" charset="0"/>
                <a:cs typeface="Courier New" pitchFamily="49" charset="0"/>
              </a:rPr>
              <a:t> info criterion :   </a:t>
            </a:r>
            <a:r>
              <a:rPr lang="en-US" sz="1600" b="1" dirty="0">
                <a:solidFill>
                  <a:srgbClr val="FF0000"/>
                </a:solidFill>
                <a:latin typeface="Courier New" pitchFamily="49" charset="0"/>
                <a:cs typeface="Courier New" pitchFamily="49" charset="0"/>
              </a:rPr>
              <a:t>14578.9**</a:t>
            </a:r>
          </a:p>
          <a:p>
            <a:pPr marL="0" indent="0">
              <a:buNone/>
            </a:pPr>
            <a:r>
              <a:rPr lang="en-US" sz="1600" b="1" dirty="0">
                <a:latin typeface="Courier New" pitchFamily="49" charset="0"/>
                <a:cs typeface="Courier New" pitchFamily="49" charset="0"/>
              </a:rPr>
              <a:t>S.E. of regression  :     16.7473  	Schwarz criterion     :     14595.2</a:t>
            </a:r>
          </a:p>
          <a:p>
            <a:pPr marL="0" indent="0">
              <a:buNone/>
            </a:pPr>
            <a:r>
              <a:rPr lang="en-US" sz="1600" b="1" dirty="0">
                <a:latin typeface="Courier New" pitchFamily="49" charset="0"/>
                <a:cs typeface="Courier New" pitchFamily="49" charset="0"/>
              </a:rPr>
              <a:t>Sigma-square ML     :     279.982	</a:t>
            </a:r>
            <a:r>
              <a:rPr lang="en-US" sz="1600" b="1" i="1" dirty="0">
                <a:solidFill>
                  <a:srgbClr val="FF0000"/>
                </a:solidFill>
                <a:latin typeface="Courier New" pitchFamily="49" charset="0"/>
                <a:cs typeface="Courier New" pitchFamily="49" charset="0"/>
              </a:rPr>
              <a:t>**AIC: Smaller is better.</a:t>
            </a:r>
          </a:p>
          <a:p>
            <a:pPr marL="0" indent="0">
              <a:buNone/>
            </a:pPr>
            <a:r>
              <a:rPr lang="en-US" sz="1600" b="1" dirty="0">
                <a:latin typeface="Courier New" pitchFamily="49" charset="0"/>
                <a:cs typeface="Courier New" pitchFamily="49" charset="0"/>
              </a:rPr>
              <a:t>S.E of regression ML:     16.7327</a:t>
            </a:r>
          </a:p>
          <a:p>
            <a:pPr marL="0" indent="0">
              <a:buNone/>
            </a:pPr>
            <a:endParaRPr lang="en-US" sz="1600" b="1" dirty="0">
              <a:latin typeface="Courier New" pitchFamily="49" charset="0"/>
              <a:cs typeface="Courier New" pitchFamily="49" charset="0"/>
            </a:endParaRPr>
          </a:p>
          <a:p>
            <a:pPr marL="0" indent="0">
              <a:buNone/>
            </a:pP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    Variable   Coefficient      </a:t>
            </a:r>
            <a:r>
              <a:rPr lang="en-US" sz="1600" b="1" dirty="0" err="1">
                <a:latin typeface="Courier New" pitchFamily="49" charset="0"/>
                <a:cs typeface="Courier New" pitchFamily="49" charset="0"/>
              </a:rPr>
              <a:t>Std.Error</a:t>
            </a:r>
            <a:r>
              <a:rPr lang="en-US" sz="1600" b="1" dirty="0">
                <a:latin typeface="Courier New" pitchFamily="49" charset="0"/>
                <a:cs typeface="Courier New" pitchFamily="49" charset="0"/>
              </a:rPr>
              <a:t>    t-Statistic   Probability  </a:t>
            </a:r>
          </a:p>
          <a:p>
            <a:pPr marL="0" indent="0">
              <a:buNone/>
            </a:pPr>
            <a:r>
              <a:rPr lang="en-US" sz="1600" b="1"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    CONSTANT      19.87546      0.7175294       27.69985    </a:t>
            </a:r>
            <a:r>
              <a:rPr lang="en-US" sz="1600" b="1" dirty="0">
                <a:solidFill>
                  <a:srgbClr val="FF0000"/>
                </a:solidFill>
                <a:latin typeface="Courier New" pitchFamily="49" charset="0"/>
                <a:cs typeface="Courier New" pitchFamily="49" charset="0"/>
              </a:rPr>
              <a:t>0.0000000</a:t>
            </a:r>
          </a:p>
          <a:p>
            <a:pPr marL="0" indent="0">
              <a:buNone/>
            </a:pPr>
            <a:r>
              <a:rPr lang="en-US" sz="1600" b="1" dirty="0">
                <a:latin typeface="Courier New" pitchFamily="49" charset="0"/>
                <a:cs typeface="Courier New" pitchFamily="49" charset="0"/>
              </a:rPr>
              <a:t>   PCTVACANT    -0.5070578     0.04244072      -11.94744    </a:t>
            </a:r>
            <a:r>
              <a:rPr lang="en-US" sz="1600" b="1" dirty="0">
                <a:solidFill>
                  <a:srgbClr val="FF0000"/>
                </a:solidFill>
                <a:latin typeface="Courier New" pitchFamily="49" charset="0"/>
                <a:cs typeface="Courier New" pitchFamily="49" charset="0"/>
              </a:rPr>
              <a:t>0.0000000</a:t>
            </a:r>
          </a:p>
          <a:p>
            <a:pPr marL="0" indent="0">
              <a:buNone/>
            </a:pPr>
            <a:r>
              <a:rPr lang="en-US" sz="1600" b="1" dirty="0">
                <a:latin typeface="Courier New" pitchFamily="49" charset="0"/>
                <a:cs typeface="Courier New" pitchFamily="49" charset="0"/>
              </a:rPr>
              <a:t>  PCTSINGLES     0.2091645     0.03084245        6.78171    </a:t>
            </a:r>
            <a:r>
              <a:rPr lang="en-US" sz="1600" b="1" dirty="0">
                <a:solidFill>
                  <a:srgbClr val="FF0000"/>
                </a:solidFill>
                <a:latin typeface="Courier New" pitchFamily="49" charset="0"/>
                <a:cs typeface="Courier New" pitchFamily="49" charset="0"/>
              </a:rPr>
              <a:t>0.0000000</a:t>
            </a:r>
          </a:p>
          <a:p>
            <a:pPr marL="0" indent="0">
              <a:buNone/>
            </a:pPr>
            <a:r>
              <a:rPr lang="en-US" sz="1600" b="1" dirty="0">
                <a:latin typeface="Courier New" pitchFamily="49" charset="0"/>
                <a:cs typeface="Courier New" pitchFamily="49" charset="0"/>
              </a:rPr>
              <a:t>-----------------------------------------------------------------------</a:t>
            </a:r>
          </a:p>
          <a:p>
            <a:pPr marL="0" indent="0">
              <a:buNone/>
            </a:pPr>
            <a:r>
              <a:rPr lang="en-US" sz="1600" b="1" dirty="0">
                <a:solidFill>
                  <a:srgbClr val="FF0000"/>
                </a:solidFill>
                <a:latin typeface="Courier New" pitchFamily="49" charset="0"/>
                <a:cs typeface="Courier New" pitchFamily="49" charset="0"/>
              </a:rPr>
              <a:t>** THE WAY OF CALCULATING THE </a:t>
            </a:r>
            <a:r>
              <a:rPr lang="en-US" sz="1600" b="1" i="1" dirty="0">
                <a:solidFill>
                  <a:srgbClr val="FF0000"/>
                </a:solidFill>
                <a:latin typeface="Courier New" pitchFamily="49" charset="0"/>
                <a:cs typeface="Courier New" pitchFamily="49" charset="0"/>
              </a:rPr>
              <a:t>AIC</a:t>
            </a:r>
            <a:r>
              <a:rPr lang="en-US" sz="1600" b="1" dirty="0">
                <a:solidFill>
                  <a:srgbClr val="FF0000"/>
                </a:solidFill>
                <a:latin typeface="Courier New" pitchFamily="49" charset="0"/>
                <a:cs typeface="Courier New" pitchFamily="49" charset="0"/>
              </a:rPr>
              <a:t> IN ARCGIS IS ESSENTIALLY IDENTICAL.</a:t>
            </a:r>
          </a:p>
        </p:txBody>
      </p:sp>
    </p:spTree>
    <p:extLst>
      <p:ext uri="{BB962C8B-B14F-4D97-AF65-F5344CB8AC3E}">
        <p14:creationId xmlns:p14="http://schemas.microsoft.com/office/powerpoint/2010/main" val="2199541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1"/>
            <a:ext cx="8229600" cy="609600"/>
          </a:xfrm>
        </p:spPr>
        <p:txBody>
          <a:bodyPr>
            <a:normAutofit fontScale="90000"/>
          </a:bodyPr>
          <a:lstStyle/>
          <a:p>
            <a:r>
              <a:rPr lang="en-US" b="1" dirty="0"/>
              <a:t>OLS Residuals</a:t>
            </a:r>
          </a:p>
        </p:txBody>
      </p:sp>
      <p:sp>
        <p:nvSpPr>
          <p:cNvPr id="4" name="TextBox 3"/>
          <p:cNvSpPr txBox="1"/>
          <p:nvPr/>
        </p:nvSpPr>
        <p:spPr>
          <a:xfrm>
            <a:off x="152400" y="1074483"/>
            <a:ext cx="3352800" cy="369332"/>
          </a:xfrm>
          <a:prstGeom prst="rect">
            <a:avLst/>
          </a:prstGeom>
          <a:noFill/>
        </p:spPr>
        <p:txBody>
          <a:bodyPr wrap="square" rtlCol="0">
            <a:spAutoFit/>
          </a:bodyPr>
          <a:lstStyle/>
          <a:p>
            <a:r>
              <a:rPr lang="en-US" b="1" i="1" dirty="0">
                <a:solidFill>
                  <a:srgbClr val="FF0000"/>
                </a:solidFill>
              </a:rPr>
              <a:t>Queen Weight Matrix</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422" y="3702645"/>
            <a:ext cx="4533578" cy="306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9150" y="914400"/>
            <a:ext cx="375285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78" y="1676400"/>
            <a:ext cx="4248150"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6345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lstStyle/>
          <a:p>
            <a:r>
              <a:rPr lang="en-US" b="1" dirty="0"/>
              <a:t>Discussion of OLS Results</a:t>
            </a:r>
          </a:p>
        </p:txBody>
      </p:sp>
      <p:sp>
        <p:nvSpPr>
          <p:cNvPr id="3" name="Content Placeholder 2"/>
          <p:cNvSpPr>
            <a:spLocks noGrp="1"/>
          </p:cNvSpPr>
          <p:nvPr>
            <p:ph idx="1"/>
          </p:nvPr>
        </p:nvSpPr>
        <p:spPr>
          <a:xfrm>
            <a:off x="0" y="1143000"/>
            <a:ext cx="9144000" cy="5562600"/>
          </a:xfrm>
        </p:spPr>
        <p:txBody>
          <a:bodyPr>
            <a:normAutofit fontScale="85000" lnSpcReduction="20000"/>
          </a:bodyPr>
          <a:lstStyle/>
          <a:p>
            <a:r>
              <a:rPr lang="en-US" dirty="0"/>
              <a:t>From the results, we see that even though the R</a:t>
            </a:r>
            <a:r>
              <a:rPr lang="en-US" baseline="30000" dirty="0"/>
              <a:t>2</a:t>
            </a:r>
            <a:r>
              <a:rPr lang="en-US" dirty="0"/>
              <a:t> of the model is pretty low (0.11), both predictors are statistically significant (p&lt;0.0001), and the overall model is significant also (F statistic = 109, p &lt; 0.0001).</a:t>
            </a:r>
            <a:endParaRPr lang="en-US" baseline="30000" dirty="0"/>
          </a:p>
          <a:p>
            <a:r>
              <a:rPr lang="en-US" dirty="0"/>
              <a:t>There is no </a:t>
            </a:r>
            <a:r>
              <a:rPr lang="en-US" dirty="0" err="1"/>
              <a:t>multicollinearity</a:t>
            </a:r>
            <a:r>
              <a:rPr lang="en-US" dirty="0"/>
              <a:t> here.</a:t>
            </a:r>
          </a:p>
          <a:p>
            <a:r>
              <a:rPr lang="en-US" dirty="0"/>
              <a:t>We’ll assume for the sake of the example that the assumptions of normality and </a:t>
            </a:r>
            <a:r>
              <a:rPr lang="en-US" dirty="0" err="1"/>
              <a:t>heteroscedasticity</a:t>
            </a:r>
            <a:r>
              <a:rPr lang="en-US" dirty="0"/>
              <a:t> are met.</a:t>
            </a:r>
          </a:p>
          <a:p>
            <a:pPr lvl="1"/>
            <a:r>
              <a:rPr lang="en-US" dirty="0"/>
              <a:t>Not really the case in practice if we look at the results of the </a:t>
            </a:r>
            <a:r>
              <a:rPr lang="en-US" dirty="0" err="1"/>
              <a:t>Jarque-Bera</a:t>
            </a:r>
            <a:r>
              <a:rPr lang="en-US" dirty="0"/>
              <a:t> normality of errors test, or the </a:t>
            </a:r>
            <a:r>
              <a:rPr lang="en-US" dirty="0" err="1"/>
              <a:t>Breusch</a:t>
            </a:r>
            <a:r>
              <a:rPr lang="en-US" dirty="0"/>
              <a:t>-Pagan test for </a:t>
            </a:r>
            <a:r>
              <a:rPr lang="en-US" dirty="0" err="1"/>
              <a:t>heteroscedasticity</a:t>
            </a:r>
            <a:r>
              <a:rPr lang="en-US" dirty="0"/>
              <a:t>.</a:t>
            </a:r>
          </a:p>
          <a:p>
            <a:r>
              <a:rPr lang="en-US" dirty="0"/>
              <a:t>Residuals are spatially </a:t>
            </a:r>
            <a:r>
              <a:rPr lang="en-US" dirty="0" err="1"/>
              <a:t>autocorrelated</a:t>
            </a:r>
            <a:r>
              <a:rPr lang="en-US" dirty="0"/>
              <a:t>, as indicated by the Moran’s I results.</a:t>
            </a:r>
          </a:p>
          <a:p>
            <a:r>
              <a:rPr lang="en-US" dirty="0"/>
              <a:t>Now, we need to take into account the spatial dependencies in the data.</a:t>
            </a:r>
          </a:p>
          <a:p>
            <a:pPr lvl="1"/>
            <a:r>
              <a:rPr lang="en-US" dirty="0"/>
              <a:t>Let’s use GWR!		</a:t>
            </a:r>
            <a:r>
              <a:rPr lang="en-US" i="1" dirty="0">
                <a:solidFill>
                  <a:srgbClr val="FF0000"/>
                </a:solidFill>
              </a:rPr>
              <a:t>Recall: Use projected coordinate systems!</a:t>
            </a:r>
            <a:endParaRPr lang="en-US" dirty="0">
              <a:solidFill>
                <a:srgbClr val="FF0000"/>
              </a:solidFill>
            </a:endParaRPr>
          </a:p>
        </p:txBody>
      </p:sp>
    </p:spTree>
    <p:extLst>
      <p:ext uri="{BB962C8B-B14F-4D97-AF65-F5344CB8AC3E}">
        <p14:creationId xmlns:p14="http://schemas.microsoft.com/office/powerpoint/2010/main" val="1314657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60494"/>
            <a:ext cx="3352800" cy="3970318"/>
          </a:xfrm>
          <a:prstGeom prst="rect">
            <a:avLst/>
          </a:prstGeom>
          <a:noFill/>
        </p:spPr>
        <p:txBody>
          <a:bodyPr wrap="square" rtlCol="0">
            <a:spAutoFit/>
          </a:bodyPr>
          <a:lstStyle/>
          <a:p>
            <a:endParaRPr lang="en-US" sz="3600" b="1" dirty="0"/>
          </a:p>
          <a:p>
            <a:endParaRPr lang="en-US" sz="3600" b="1" dirty="0"/>
          </a:p>
          <a:p>
            <a:r>
              <a:rPr lang="en-US" sz="3600" b="1" dirty="0"/>
              <a:t>As an example of what NOT to do, let’s Run GWR In </a:t>
            </a:r>
            <a:r>
              <a:rPr lang="en-US" sz="3600" b="1" dirty="0" err="1"/>
              <a:t>AcrGIS</a:t>
            </a:r>
            <a:r>
              <a:rPr lang="en-US" sz="3600" b="1" dirty="0"/>
              <a:t> Pro…</a:t>
            </a:r>
          </a:p>
        </p:txBody>
      </p:sp>
      <p:sp>
        <p:nvSpPr>
          <p:cNvPr id="7" name="TextBox 6"/>
          <p:cNvSpPr txBox="1"/>
          <p:nvPr/>
        </p:nvSpPr>
        <p:spPr>
          <a:xfrm>
            <a:off x="76200" y="5830669"/>
            <a:ext cx="3276600" cy="646331"/>
          </a:xfrm>
          <a:prstGeom prst="rect">
            <a:avLst/>
          </a:prstGeom>
          <a:noFill/>
        </p:spPr>
        <p:txBody>
          <a:bodyPr wrap="square" rtlCol="0">
            <a:spAutoFit/>
          </a:bodyPr>
          <a:lstStyle/>
          <a:p>
            <a:r>
              <a:rPr lang="en-US" b="1" i="1" dirty="0">
                <a:solidFill>
                  <a:srgbClr val="FF0000"/>
                </a:solidFill>
              </a:rPr>
              <a:t>In the Command Search window, type GWR…</a:t>
            </a:r>
          </a:p>
        </p:txBody>
      </p:sp>
      <p:pic>
        <p:nvPicPr>
          <p:cNvPr id="4" name="Picture 3">
            <a:extLst>
              <a:ext uri="{FF2B5EF4-FFF2-40B4-BE49-F238E27FC236}">
                <a16:creationId xmlns:a16="http://schemas.microsoft.com/office/drawing/2014/main" id="{91229DB3-1F86-45BA-B91B-7926E4A7EB07}"/>
              </a:ext>
            </a:extLst>
          </p:cNvPr>
          <p:cNvPicPr>
            <a:picLocks noChangeAspect="1"/>
          </p:cNvPicPr>
          <p:nvPr/>
        </p:nvPicPr>
        <p:blipFill>
          <a:blip r:embed="rId2"/>
          <a:stretch>
            <a:fillRect/>
          </a:stretch>
        </p:blipFill>
        <p:spPr>
          <a:xfrm>
            <a:off x="4724400" y="0"/>
            <a:ext cx="2760785" cy="6858000"/>
          </a:xfrm>
          <a:prstGeom prst="rect">
            <a:avLst/>
          </a:prstGeom>
        </p:spPr>
      </p:pic>
      <p:sp>
        <p:nvSpPr>
          <p:cNvPr id="6" name="TextBox 5">
            <a:extLst>
              <a:ext uri="{FF2B5EF4-FFF2-40B4-BE49-F238E27FC236}">
                <a16:creationId xmlns:a16="http://schemas.microsoft.com/office/drawing/2014/main" id="{E9586FF9-7BDC-4FE1-8254-05F7F8B82C72}"/>
              </a:ext>
            </a:extLst>
          </p:cNvPr>
          <p:cNvSpPr txBox="1"/>
          <p:nvPr/>
        </p:nvSpPr>
        <p:spPr>
          <a:xfrm>
            <a:off x="7620000" y="6477000"/>
            <a:ext cx="1447800" cy="369332"/>
          </a:xfrm>
          <a:prstGeom prst="rect">
            <a:avLst/>
          </a:prstGeom>
          <a:noFill/>
        </p:spPr>
        <p:txBody>
          <a:bodyPr wrap="square" rtlCol="0">
            <a:spAutoFit/>
          </a:bodyPr>
          <a:lstStyle/>
          <a:p>
            <a:r>
              <a:rPr lang="en-US" b="1" i="1" dirty="0">
                <a:solidFill>
                  <a:srgbClr val="FF0000"/>
                </a:solidFill>
              </a:rPr>
              <a:t>Click Run!</a:t>
            </a:r>
          </a:p>
        </p:txBody>
      </p:sp>
      <p:sp>
        <p:nvSpPr>
          <p:cNvPr id="2" name="TextBox 1">
            <a:extLst>
              <a:ext uri="{FF2B5EF4-FFF2-40B4-BE49-F238E27FC236}">
                <a16:creationId xmlns:a16="http://schemas.microsoft.com/office/drawing/2014/main" id="{2A0C3551-87D2-A408-0396-54C069D50F6E}"/>
              </a:ext>
            </a:extLst>
          </p:cNvPr>
          <p:cNvSpPr txBox="1"/>
          <p:nvPr/>
        </p:nvSpPr>
        <p:spPr>
          <a:xfrm>
            <a:off x="76200" y="4330576"/>
            <a:ext cx="3886200" cy="1200329"/>
          </a:xfrm>
          <a:prstGeom prst="rect">
            <a:avLst/>
          </a:prstGeom>
          <a:noFill/>
        </p:spPr>
        <p:txBody>
          <a:bodyPr wrap="square" rtlCol="0">
            <a:spAutoFit/>
          </a:bodyPr>
          <a:lstStyle/>
          <a:p>
            <a:r>
              <a:rPr lang="en-US" b="1" i="1" dirty="0"/>
              <a:t>Neighborhood Type</a:t>
            </a:r>
            <a:r>
              <a:rPr lang="en-US" b="1" dirty="0"/>
              <a:t> refers to bandwidth. We can select “number of neighbors” (adaptive) or distance band (fixed).</a:t>
            </a:r>
            <a:endParaRPr lang="en-US" b="1" i="1" dirty="0"/>
          </a:p>
        </p:txBody>
      </p:sp>
      <p:cxnSp>
        <p:nvCxnSpPr>
          <p:cNvPr id="8" name="Straight Arrow Connector 7">
            <a:extLst>
              <a:ext uri="{FF2B5EF4-FFF2-40B4-BE49-F238E27FC236}">
                <a16:creationId xmlns:a16="http://schemas.microsoft.com/office/drawing/2014/main" id="{3D89348C-5713-062E-7EDD-B64669161A03}"/>
              </a:ext>
            </a:extLst>
          </p:cNvPr>
          <p:cNvCxnSpPr>
            <a:cxnSpLocks/>
          </p:cNvCxnSpPr>
          <p:nvPr/>
        </p:nvCxnSpPr>
        <p:spPr>
          <a:xfrm flipV="1">
            <a:off x="3962400" y="4876800"/>
            <a:ext cx="838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90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fontScale="90000"/>
          </a:bodyPr>
          <a:lstStyle/>
          <a:p>
            <a:r>
              <a:rPr lang="en-US" b="1" dirty="0"/>
              <a:t>Which Bandwidth Should We Pick?</a:t>
            </a:r>
          </a:p>
        </p:txBody>
      </p:sp>
      <p:sp>
        <p:nvSpPr>
          <p:cNvPr id="3" name="Content Placeholder 2"/>
          <p:cNvSpPr>
            <a:spLocks noGrp="1"/>
          </p:cNvSpPr>
          <p:nvPr>
            <p:ph idx="1"/>
          </p:nvPr>
        </p:nvSpPr>
        <p:spPr>
          <a:xfrm>
            <a:off x="3958" y="843622"/>
            <a:ext cx="9144000" cy="5943600"/>
          </a:xfrm>
        </p:spPr>
        <p:txBody>
          <a:bodyPr>
            <a:noAutofit/>
          </a:bodyPr>
          <a:lstStyle/>
          <a:p>
            <a:r>
              <a:rPr lang="en-US" dirty="0"/>
              <a:t>In previous versions of ArcGIS (e.g., ArcMap) if we were dealing with the fixed bandwidth, we enter it into ArcGIS; if we’re dealing with the adaptive bandwidth, we enter the number of nearest neighbors to be included.</a:t>
            </a:r>
          </a:p>
          <a:p>
            <a:r>
              <a:rPr lang="en-US" dirty="0"/>
              <a:t>Alternatively, we can let ArcGIS identify the best bandwidth based on cross-validation or by minimizing the AIC (Akaike Information Criterion)</a:t>
            </a:r>
          </a:p>
          <a:p>
            <a:r>
              <a:rPr lang="en-US" dirty="0"/>
              <a:t>ArcGIS Pro has a very different, and very confusing, way of optimizing bandwidth</a:t>
            </a:r>
          </a:p>
        </p:txBody>
      </p:sp>
    </p:spTree>
    <p:extLst>
      <p:ext uri="{BB962C8B-B14F-4D97-AF65-F5344CB8AC3E}">
        <p14:creationId xmlns:p14="http://schemas.microsoft.com/office/powerpoint/2010/main" val="521006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311E-0339-49CD-B6BF-DD5390AF1A6A}"/>
              </a:ext>
            </a:extLst>
          </p:cNvPr>
          <p:cNvSpPr>
            <a:spLocks noGrp="1"/>
          </p:cNvSpPr>
          <p:nvPr>
            <p:ph type="title"/>
          </p:nvPr>
        </p:nvSpPr>
        <p:spPr>
          <a:xfrm>
            <a:off x="457200" y="64283"/>
            <a:ext cx="8229600" cy="850117"/>
          </a:xfrm>
        </p:spPr>
        <p:txBody>
          <a:bodyPr>
            <a:normAutofit fontScale="90000"/>
          </a:bodyPr>
          <a:lstStyle/>
          <a:p>
            <a:r>
              <a:rPr lang="en-US" b="1" dirty="0"/>
              <a:t>In ArcGIS Pro…[</a:t>
            </a:r>
            <a:r>
              <a:rPr lang="en-US" b="1" i="1" dirty="0">
                <a:solidFill>
                  <a:srgbClr val="FF0000"/>
                </a:solidFill>
              </a:rPr>
              <a:t>don’t bother reading</a:t>
            </a:r>
            <a:r>
              <a:rPr lang="en-US" b="1" dirty="0"/>
              <a:t>]</a:t>
            </a:r>
          </a:p>
        </p:txBody>
      </p:sp>
      <p:sp>
        <p:nvSpPr>
          <p:cNvPr id="4" name="Content Placeholder 3">
            <a:extLst>
              <a:ext uri="{FF2B5EF4-FFF2-40B4-BE49-F238E27FC236}">
                <a16:creationId xmlns:a16="http://schemas.microsoft.com/office/drawing/2014/main" id="{937CC84C-078D-4F1D-850C-049883678634}"/>
              </a:ext>
            </a:extLst>
          </p:cNvPr>
          <p:cNvSpPr txBox="1">
            <a:spLocks noGrp="1"/>
          </p:cNvSpPr>
          <p:nvPr>
            <p:ph idx="1"/>
          </p:nvPr>
        </p:nvSpPr>
        <p:spPr>
          <a:xfrm>
            <a:off x="76200" y="914400"/>
            <a:ext cx="8991600" cy="5527667"/>
          </a:xfrm>
          <a:prstGeom prst="rect">
            <a:avLst/>
          </a:prstGeom>
          <a:noFill/>
        </p:spPr>
        <p:txBody>
          <a:bodyPr wrap="square">
            <a:spAutoFit/>
          </a:bodyPr>
          <a:lstStyle/>
          <a:p>
            <a:pPr algn="l" fontAlgn="base"/>
            <a:r>
              <a:rPr lang="en-US" sz="1600" b="0" i="0" dirty="0">
                <a:solidFill>
                  <a:srgbClr val="4C4C4C"/>
                </a:solidFill>
                <a:effectLst/>
                <a:latin typeface="Avenir Next W01"/>
              </a:rPr>
              <a:t>The </a:t>
            </a:r>
            <a:r>
              <a:rPr lang="en-US" sz="1600" b="1" i="0" dirty="0">
                <a:solidFill>
                  <a:srgbClr val="4C4C4C"/>
                </a:solidFill>
                <a:effectLst/>
                <a:latin typeface="inherit"/>
              </a:rPr>
              <a:t>Neighborhood Selection Method</a:t>
            </a:r>
            <a:r>
              <a:rPr lang="en-US" sz="1600" b="0" i="0" dirty="0">
                <a:solidFill>
                  <a:srgbClr val="4C4C4C"/>
                </a:solidFill>
                <a:effectLst/>
                <a:latin typeface="Avenir Next W01"/>
              </a:rPr>
              <a:t> parameter specifies how the size of the neighborhood is determined (the actual distance or number of neighbors used). The neighborhood selected with the </a:t>
            </a:r>
            <a:r>
              <a:rPr lang="en-US" sz="1600" b="1" i="0" dirty="0">
                <a:solidFill>
                  <a:srgbClr val="4C4C4C"/>
                </a:solidFill>
                <a:effectLst/>
                <a:latin typeface="inherit"/>
              </a:rPr>
              <a:t>Golden search</a:t>
            </a:r>
            <a:r>
              <a:rPr lang="en-US" sz="1600" b="0" i="0" dirty="0">
                <a:solidFill>
                  <a:srgbClr val="4C4C4C"/>
                </a:solidFill>
                <a:effectLst/>
                <a:latin typeface="Avenir Next W01"/>
              </a:rPr>
              <a:t> or </a:t>
            </a:r>
            <a:r>
              <a:rPr lang="en-US" sz="1600" b="1" i="0" dirty="0">
                <a:solidFill>
                  <a:srgbClr val="4C4C4C"/>
                </a:solidFill>
                <a:effectLst/>
                <a:latin typeface="inherit"/>
              </a:rPr>
              <a:t>Manual intervals</a:t>
            </a:r>
            <a:r>
              <a:rPr lang="en-US" sz="1600" b="0" i="0" dirty="0">
                <a:solidFill>
                  <a:srgbClr val="4C4C4C"/>
                </a:solidFill>
                <a:effectLst/>
                <a:latin typeface="Avenir Next W01"/>
              </a:rPr>
              <a:t> option is always based on minimizing the value of the Akaike Information Criterion (</a:t>
            </a:r>
            <a:r>
              <a:rPr lang="en-US" sz="1600" b="0" i="0" dirty="0" err="1">
                <a:solidFill>
                  <a:srgbClr val="4C4C4C"/>
                </a:solidFill>
                <a:effectLst/>
                <a:latin typeface="Avenir Next W01"/>
              </a:rPr>
              <a:t>AICc</a:t>
            </a:r>
            <a:r>
              <a:rPr lang="en-US" sz="1600" b="0" i="0" dirty="0">
                <a:solidFill>
                  <a:srgbClr val="4C4C4C"/>
                </a:solidFill>
                <a:effectLst/>
                <a:latin typeface="Avenir Next W01"/>
              </a:rPr>
              <a:t>). Alternatively, you can set a specific neighborhood distance or number of neighbors with the </a:t>
            </a:r>
            <a:r>
              <a:rPr lang="en-US" sz="1600" b="1" i="0" dirty="0">
                <a:solidFill>
                  <a:srgbClr val="4C4C4C"/>
                </a:solidFill>
                <a:effectLst/>
                <a:latin typeface="inherit"/>
              </a:rPr>
              <a:t>User defined</a:t>
            </a:r>
            <a:r>
              <a:rPr lang="en-US" sz="1600" b="0" i="0" dirty="0">
                <a:solidFill>
                  <a:srgbClr val="4C4C4C"/>
                </a:solidFill>
                <a:effectLst/>
                <a:latin typeface="Avenir Next W01"/>
              </a:rPr>
              <a:t> option.</a:t>
            </a:r>
          </a:p>
          <a:p>
            <a:pPr algn="l" fontAlgn="base"/>
            <a:r>
              <a:rPr lang="en-US" sz="1600" b="0" i="0" dirty="0">
                <a:solidFill>
                  <a:srgbClr val="4C4C4C"/>
                </a:solidFill>
                <a:effectLst/>
                <a:latin typeface="Avenir Next W01"/>
              </a:rPr>
              <a:t>When the </a:t>
            </a:r>
            <a:r>
              <a:rPr lang="en-US" sz="1600" b="1" i="0" dirty="0">
                <a:solidFill>
                  <a:srgbClr val="4C4C4C"/>
                </a:solidFill>
                <a:effectLst/>
                <a:latin typeface="inherit"/>
              </a:rPr>
              <a:t>Golden search</a:t>
            </a:r>
            <a:r>
              <a:rPr lang="en-US" sz="1600" b="0" i="0" dirty="0">
                <a:solidFill>
                  <a:srgbClr val="4C4C4C"/>
                </a:solidFill>
                <a:effectLst/>
                <a:latin typeface="Avenir Next W01"/>
              </a:rPr>
              <a:t> option is chosen, the tool determines the best values for the </a:t>
            </a:r>
            <a:r>
              <a:rPr lang="en-US" sz="1600" b="1" i="0" dirty="0">
                <a:solidFill>
                  <a:srgbClr val="4C4C4C"/>
                </a:solidFill>
                <a:effectLst/>
                <a:latin typeface="inherit"/>
              </a:rPr>
              <a:t>Distance band</a:t>
            </a:r>
            <a:r>
              <a:rPr lang="en-US" sz="1600" b="0" i="0" dirty="0">
                <a:solidFill>
                  <a:srgbClr val="4C4C4C"/>
                </a:solidFill>
                <a:effectLst/>
                <a:latin typeface="Avenir Next W01"/>
              </a:rPr>
              <a:t> or </a:t>
            </a:r>
            <a:r>
              <a:rPr lang="en-US" sz="1600" b="1" i="0" dirty="0">
                <a:solidFill>
                  <a:srgbClr val="4C4C4C"/>
                </a:solidFill>
                <a:effectLst/>
                <a:latin typeface="inherit"/>
              </a:rPr>
              <a:t>Number of neighbors</a:t>
            </a:r>
            <a:r>
              <a:rPr lang="en-US" sz="1600" b="0" i="0" dirty="0">
                <a:solidFill>
                  <a:srgbClr val="4C4C4C"/>
                </a:solidFill>
                <a:effectLst/>
                <a:latin typeface="Avenir Next W01"/>
              </a:rPr>
              <a:t> parameter using the golden section search method. </a:t>
            </a:r>
            <a:r>
              <a:rPr lang="en-US" sz="1600" b="1" i="0" dirty="0">
                <a:solidFill>
                  <a:srgbClr val="4C4C4C"/>
                </a:solidFill>
                <a:effectLst/>
                <a:latin typeface="inherit"/>
              </a:rPr>
              <a:t>Golden search</a:t>
            </a:r>
            <a:r>
              <a:rPr lang="en-US" sz="1600" b="0" i="0" dirty="0">
                <a:solidFill>
                  <a:srgbClr val="4C4C4C"/>
                </a:solidFill>
                <a:effectLst/>
                <a:latin typeface="Avenir Next W01"/>
              </a:rPr>
              <a:t> first finds maximum and minimum distances and tests the </a:t>
            </a:r>
            <a:r>
              <a:rPr lang="en-US" sz="1600" b="0" i="0" dirty="0" err="1">
                <a:solidFill>
                  <a:srgbClr val="4C4C4C"/>
                </a:solidFill>
                <a:effectLst/>
                <a:latin typeface="Avenir Next W01"/>
              </a:rPr>
              <a:t>AICc</a:t>
            </a:r>
            <a:r>
              <a:rPr lang="en-US" sz="1600" b="0" i="0" dirty="0">
                <a:solidFill>
                  <a:srgbClr val="4C4C4C"/>
                </a:solidFill>
                <a:effectLst/>
                <a:latin typeface="Avenir Next W01"/>
              </a:rPr>
              <a:t> at various distances incrementally between them. When there are more than 1000 features in a dataset, the maximum distance is the distance at which any feature has at most 1000 neighbors. The minimum distance is the distance at which every feature has at least 20 neighbors. If there are less than 1000 features, the maximum distance is the distance at which every feature has n/2 neighbors (half the number of features as neighbors), and the minimum distance is the distance at which every feature has at least 5 percent of n (5 percent of the features in the dataset as neighbors). </a:t>
            </a:r>
            <a:r>
              <a:rPr lang="en-US" sz="1600" b="1" i="0" dirty="0">
                <a:solidFill>
                  <a:srgbClr val="4C4C4C"/>
                </a:solidFill>
                <a:effectLst/>
                <a:latin typeface="inherit"/>
              </a:rPr>
              <a:t>Golden search</a:t>
            </a:r>
            <a:r>
              <a:rPr lang="en-US" sz="1600" b="0" i="0" dirty="0">
                <a:solidFill>
                  <a:srgbClr val="4C4C4C"/>
                </a:solidFill>
                <a:effectLst/>
                <a:latin typeface="Avenir Next W01"/>
              </a:rPr>
              <a:t> determines the distance or number of neighbors with the lowest </a:t>
            </a:r>
            <a:r>
              <a:rPr lang="en-US" sz="1600" b="0" i="0" dirty="0" err="1">
                <a:solidFill>
                  <a:srgbClr val="4C4C4C"/>
                </a:solidFill>
                <a:effectLst/>
                <a:latin typeface="Avenir Next W01"/>
              </a:rPr>
              <a:t>AICc</a:t>
            </a:r>
            <a:r>
              <a:rPr lang="en-US" sz="1600" b="0" i="0" dirty="0">
                <a:solidFill>
                  <a:srgbClr val="4C4C4C"/>
                </a:solidFill>
                <a:effectLst/>
                <a:latin typeface="Avenir Next W01"/>
              </a:rPr>
              <a:t> as the neighborhood size.</a:t>
            </a:r>
          </a:p>
          <a:p>
            <a:pPr algn="l" fontAlgn="base"/>
            <a:r>
              <a:rPr lang="en-US" sz="1600" b="0" i="0" dirty="0">
                <a:solidFill>
                  <a:srgbClr val="4C4C4C"/>
                </a:solidFill>
                <a:effectLst/>
                <a:latin typeface="Avenir Next W01"/>
              </a:rPr>
              <a:t>You may get this warning </a:t>
            </a:r>
          </a:p>
          <a:p>
            <a:pPr marL="0" indent="0" algn="l" fontAlgn="base">
              <a:buNone/>
            </a:pPr>
            <a:r>
              <a:rPr lang="en-US" sz="1400" b="1" dirty="0">
                <a:solidFill>
                  <a:srgbClr val="4C4C4C"/>
                </a:solidFill>
                <a:latin typeface="Avenir Next W01"/>
              </a:rPr>
              <a:t>	</a:t>
            </a:r>
            <a:r>
              <a:rPr lang="en-US" sz="1400" b="1" i="0" dirty="0">
                <a:solidFill>
                  <a:srgbClr val="4C4C4C"/>
                </a:solidFill>
                <a:effectLst/>
                <a:latin typeface="Avenir Next W01"/>
              </a:rPr>
              <a:t>110306: The final model didn't have the lowest </a:t>
            </a:r>
            <a:r>
              <a:rPr lang="en-US" sz="1400" b="1" i="0" dirty="0" err="1">
                <a:solidFill>
                  <a:srgbClr val="4C4C4C"/>
                </a:solidFill>
                <a:effectLst/>
                <a:latin typeface="Avenir Next W01"/>
              </a:rPr>
              <a:t>AICc</a:t>
            </a:r>
            <a:r>
              <a:rPr lang="en-US" sz="1400" b="1" i="0" dirty="0">
                <a:solidFill>
                  <a:srgbClr val="4C4C4C"/>
                </a:solidFill>
                <a:effectLst/>
                <a:latin typeface="Avenir Next W01"/>
              </a:rPr>
              <a:t> encountered in the Golden Search Results:</a:t>
            </a:r>
          </a:p>
          <a:p>
            <a:pPr lvl="1" fontAlgn="base"/>
            <a:r>
              <a:rPr lang="en-US" sz="1000" b="0" i="0" dirty="0">
                <a:solidFill>
                  <a:srgbClr val="4C4C4C"/>
                </a:solidFill>
                <a:effectLst/>
                <a:latin typeface="Avenir Next W01"/>
              </a:rPr>
              <a:t>The Golden Search algorithm is not guaranteed to find the lowest possible </a:t>
            </a:r>
            <a:r>
              <a:rPr lang="en-US" sz="1000" b="0" i="0" dirty="0" err="1">
                <a:solidFill>
                  <a:srgbClr val="4C4C4C"/>
                </a:solidFill>
                <a:effectLst/>
                <a:latin typeface="Avenir Next W01"/>
              </a:rPr>
              <a:t>AICc</a:t>
            </a:r>
            <a:r>
              <a:rPr lang="en-US" sz="1000" b="0" i="0" dirty="0">
                <a:solidFill>
                  <a:srgbClr val="4C4C4C"/>
                </a:solidFill>
                <a:effectLst/>
                <a:latin typeface="Avenir Next W01"/>
              </a:rPr>
              <a:t> for Number of neighbors or Distance band. One of the values in the Golden Search Results section of the geoprocessing messages had a lower </a:t>
            </a:r>
            <a:r>
              <a:rPr lang="en-US" sz="1000" b="0" i="0" dirty="0" err="1">
                <a:solidFill>
                  <a:srgbClr val="4C4C4C"/>
                </a:solidFill>
                <a:effectLst/>
                <a:latin typeface="Avenir Next W01"/>
              </a:rPr>
              <a:t>AICc</a:t>
            </a:r>
            <a:r>
              <a:rPr lang="en-US" sz="1000" b="0" i="0" dirty="0">
                <a:solidFill>
                  <a:srgbClr val="4C4C4C"/>
                </a:solidFill>
                <a:effectLst/>
                <a:latin typeface="Avenir Next W01"/>
              </a:rPr>
              <a:t> than the final value identified by Golden Search.</a:t>
            </a:r>
          </a:p>
          <a:p>
            <a:pPr lvl="1" fontAlgn="base"/>
            <a:r>
              <a:rPr lang="en-US" sz="1000" b="0" i="0" dirty="0">
                <a:solidFill>
                  <a:srgbClr val="4C4C4C"/>
                </a:solidFill>
                <a:effectLst/>
                <a:latin typeface="Avenir Next W01"/>
              </a:rPr>
              <a:t>No action is required. However, consider running the tool again using the User defined option for Neighborhood Selection Method and providing the number of neighbors or distance band that corresponds to the lowest </a:t>
            </a:r>
            <a:r>
              <a:rPr lang="en-US" sz="1000" b="0" i="0" dirty="0" err="1">
                <a:solidFill>
                  <a:srgbClr val="4C4C4C"/>
                </a:solidFill>
                <a:effectLst/>
                <a:latin typeface="Avenir Next W01"/>
              </a:rPr>
              <a:t>AICc</a:t>
            </a:r>
            <a:r>
              <a:rPr lang="en-US" sz="1000" b="0" i="0" dirty="0">
                <a:solidFill>
                  <a:srgbClr val="4C4C4C"/>
                </a:solidFill>
                <a:effectLst/>
                <a:latin typeface="Avenir Next W01"/>
              </a:rPr>
              <a:t>.</a:t>
            </a:r>
            <a:endParaRPr lang="en-US" sz="1200" b="0" i="0" dirty="0">
              <a:solidFill>
                <a:srgbClr val="4C4C4C"/>
              </a:solidFill>
              <a:effectLst/>
              <a:latin typeface="Avenir Next W01"/>
            </a:endParaRPr>
          </a:p>
        </p:txBody>
      </p:sp>
      <p:sp>
        <p:nvSpPr>
          <p:cNvPr id="7" name="TextBox 6">
            <a:extLst>
              <a:ext uri="{FF2B5EF4-FFF2-40B4-BE49-F238E27FC236}">
                <a16:creationId xmlns:a16="http://schemas.microsoft.com/office/drawing/2014/main" id="{871EDFAE-D265-4AED-8984-9D7E23B8670E}"/>
              </a:ext>
            </a:extLst>
          </p:cNvPr>
          <p:cNvSpPr txBox="1"/>
          <p:nvPr/>
        </p:nvSpPr>
        <p:spPr>
          <a:xfrm>
            <a:off x="76200" y="6394655"/>
            <a:ext cx="9144000" cy="246221"/>
          </a:xfrm>
          <a:prstGeom prst="rect">
            <a:avLst/>
          </a:prstGeom>
          <a:noFill/>
        </p:spPr>
        <p:txBody>
          <a:bodyPr wrap="square">
            <a:spAutoFit/>
          </a:bodyPr>
          <a:lstStyle/>
          <a:p>
            <a:r>
              <a:rPr lang="en-US" sz="1000" dirty="0">
                <a:hlinkClick r:id="rId2"/>
              </a:rPr>
              <a:t>https://pro.arcgis.com/en/pro-app/latest/tool-reference/spatial-statistics/how-geographicallyweightedregression-works.htm</a:t>
            </a:r>
            <a:r>
              <a:rPr lang="en-US" sz="1000" dirty="0"/>
              <a:t> </a:t>
            </a:r>
          </a:p>
        </p:txBody>
      </p:sp>
      <p:sp>
        <p:nvSpPr>
          <p:cNvPr id="9" name="TextBox 8">
            <a:extLst>
              <a:ext uri="{FF2B5EF4-FFF2-40B4-BE49-F238E27FC236}">
                <a16:creationId xmlns:a16="http://schemas.microsoft.com/office/drawing/2014/main" id="{365C2AB2-2FEF-4A49-97C8-B82DBCAF43CB}"/>
              </a:ext>
            </a:extLst>
          </p:cNvPr>
          <p:cNvSpPr txBox="1"/>
          <p:nvPr/>
        </p:nvSpPr>
        <p:spPr>
          <a:xfrm>
            <a:off x="76200" y="6554539"/>
            <a:ext cx="8305800" cy="246221"/>
          </a:xfrm>
          <a:prstGeom prst="rect">
            <a:avLst/>
          </a:prstGeom>
          <a:noFill/>
        </p:spPr>
        <p:txBody>
          <a:bodyPr wrap="square">
            <a:spAutoFit/>
          </a:bodyPr>
          <a:lstStyle/>
          <a:p>
            <a:r>
              <a:rPr lang="en-US" sz="1000" dirty="0">
                <a:hlinkClick r:id="rId3"/>
              </a:rPr>
              <a:t>https://pro.arcgis.com/en/pro-app/latest/tool-reference/tool-errors-and-warnings/110001-120000/tool-errors-and-warnings-110301-110325-110306.htm</a:t>
            </a:r>
            <a:endParaRPr lang="en-US" sz="1000" dirty="0"/>
          </a:p>
        </p:txBody>
      </p:sp>
    </p:spTree>
    <p:extLst>
      <p:ext uri="{BB962C8B-B14F-4D97-AF65-F5344CB8AC3E}">
        <p14:creationId xmlns:p14="http://schemas.microsoft.com/office/powerpoint/2010/main" val="4221845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C728BC-D3C0-4A1D-8D50-4121250E64A2}"/>
              </a:ext>
            </a:extLst>
          </p:cNvPr>
          <p:cNvPicPr>
            <a:picLocks noChangeAspect="1"/>
          </p:cNvPicPr>
          <p:nvPr/>
        </p:nvPicPr>
        <p:blipFill>
          <a:blip r:embed="rId2"/>
          <a:stretch>
            <a:fillRect/>
          </a:stretch>
        </p:blipFill>
        <p:spPr>
          <a:xfrm>
            <a:off x="5410200" y="8709"/>
            <a:ext cx="3585613" cy="6858000"/>
          </a:xfrm>
          <a:prstGeom prst="rect">
            <a:avLst/>
          </a:prstGeom>
        </p:spPr>
      </p:pic>
      <p:sp>
        <p:nvSpPr>
          <p:cNvPr id="6" name="TextBox 5">
            <a:extLst>
              <a:ext uri="{FF2B5EF4-FFF2-40B4-BE49-F238E27FC236}">
                <a16:creationId xmlns:a16="http://schemas.microsoft.com/office/drawing/2014/main" id="{61695F19-0701-4E1A-8597-EB8B2C9ECA9B}"/>
              </a:ext>
            </a:extLst>
          </p:cNvPr>
          <p:cNvSpPr txBox="1"/>
          <p:nvPr/>
        </p:nvSpPr>
        <p:spPr>
          <a:xfrm>
            <a:off x="304800" y="76200"/>
            <a:ext cx="4953000" cy="584775"/>
          </a:xfrm>
          <a:prstGeom prst="rect">
            <a:avLst/>
          </a:prstGeom>
          <a:noFill/>
        </p:spPr>
        <p:txBody>
          <a:bodyPr wrap="square" rtlCol="0">
            <a:spAutoFit/>
          </a:bodyPr>
          <a:lstStyle/>
          <a:p>
            <a:r>
              <a:rPr lang="en-US" sz="3200" b="1" dirty="0"/>
              <a:t>ArcGIS Pro Results</a:t>
            </a:r>
          </a:p>
        </p:txBody>
      </p:sp>
      <p:sp>
        <p:nvSpPr>
          <p:cNvPr id="7" name="TextBox 6">
            <a:extLst>
              <a:ext uri="{FF2B5EF4-FFF2-40B4-BE49-F238E27FC236}">
                <a16:creationId xmlns:a16="http://schemas.microsoft.com/office/drawing/2014/main" id="{2D4CBDF7-0201-4BB3-82A9-B33C0486CC10}"/>
              </a:ext>
            </a:extLst>
          </p:cNvPr>
          <p:cNvSpPr txBox="1"/>
          <p:nvPr/>
        </p:nvSpPr>
        <p:spPr>
          <a:xfrm>
            <a:off x="304800" y="1143000"/>
            <a:ext cx="4191000" cy="3970318"/>
          </a:xfrm>
          <a:prstGeom prst="rect">
            <a:avLst/>
          </a:prstGeom>
          <a:noFill/>
        </p:spPr>
        <p:txBody>
          <a:bodyPr wrap="square" rtlCol="0">
            <a:spAutoFit/>
          </a:bodyPr>
          <a:lstStyle/>
          <a:p>
            <a:r>
              <a:rPr lang="en-US" dirty="0"/>
              <a:t>The optimal number of neighbors identified is 39.  This corresponds to </a:t>
            </a:r>
            <a:r>
              <a:rPr lang="en-US" dirty="0" err="1"/>
              <a:t>AICc</a:t>
            </a:r>
            <a:r>
              <a:rPr lang="en-US" dirty="0"/>
              <a:t> of 12504.9313.</a:t>
            </a:r>
          </a:p>
          <a:p>
            <a:endParaRPr lang="en-US" dirty="0"/>
          </a:p>
          <a:p>
            <a:r>
              <a:rPr lang="en-US" dirty="0"/>
              <a:t>Here, </a:t>
            </a:r>
            <a:r>
              <a:rPr lang="en-US" dirty="0" err="1"/>
              <a:t>AICc</a:t>
            </a:r>
            <a:r>
              <a:rPr lang="en-US" dirty="0"/>
              <a:t> is the corrected AIC, that includes </a:t>
            </a:r>
            <a:r>
              <a:rPr lang="en-US" b="0" i="0" dirty="0">
                <a:solidFill>
                  <a:srgbClr val="040C28"/>
                </a:solidFill>
                <a:effectLst/>
                <a:latin typeface="Google Sans"/>
              </a:rPr>
              <a:t>an extra penalty term for the number of parameters</a:t>
            </a:r>
            <a:r>
              <a:rPr lang="en-US" b="0" i="0" dirty="0">
                <a:solidFill>
                  <a:srgbClr val="474747"/>
                </a:solidFill>
                <a:effectLst/>
                <a:latin typeface="Google Sans"/>
              </a:rPr>
              <a:t>. </a:t>
            </a:r>
          </a:p>
          <a:p>
            <a:endParaRPr lang="en-US" dirty="0">
              <a:solidFill>
                <a:srgbClr val="474747"/>
              </a:solidFill>
              <a:latin typeface="Google Sans"/>
            </a:endParaRPr>
          </a:p>
          <a:p>
            <a:r>
              <a:rPr lang="en-US" dirty="0" err="1">
                <a:solidFill>
                  <a:srgbClr val="474747"/>
                </a:solidFill>
                <a:latin typeface="Google Sans"/>
              </a:rPr>
              <a:t>AICc</a:t>
            </a:r>
            <a:r>
              <a:rPr lang="en-US" dirty="0">
                <a:solidFill>
                  <a:srgbClr val="474747"/>
                </a:solidFill>
                <a:latin typeface="Google Sans"/>
              </a:rPr>
              <a:t> </a:t>
            </a:r>
            <a:r>
              <a:rPr lang="en-US" b="1" dirty="0">
                <a:solidFill>
                  <a:srgbClr val="474747"/>
                </a:solidFill>
                <a:latin typeface="Google Sans"/>
              </a:rPr>
              <a:t>should not </a:t>
            </a:r>
            <a:r>
              <a:rPr lang="en-US" dirty="0">
                <a:solidFill>
                  <a:srgbClr val="474747"/>
                </a:solidFill>
                <a:latin typeface="Google Sans"/>
              </a:rPr>
              <a:t>be compared to AIC. They are two different statistics.</a:t>
            </a:r>
          </a:p>
          <a:p>
            <a:endParaRPr lang="en-US" dirty="0">
              <a:solidFill>
                <a:srgbClr val="474747"/>
              </a:solidFill>
              <a:latin typeface="Google Sans"/>
            </a:endParaRPr>
          </a:p>
          <a:p>
            <a:r>
              <a:rPr lang="en-US" dirty="0">
                <a:solidFill>
                  <a:srgbClr val="474747"/>
                </a:solidFill>
                <a:latin typeface="Google Sans"/>
              </a:rPr>
              <a:t>ArcGIS Pro does not give AIC, just </a:t>
            </a:r>
            <a:r>
              <a:rPr lang="en-US" dirty="0" err="1">
                <a:solidFill>
                  <a:srgbClr val="474747"/>
                </a:solidFill>
                <a:latin typeface="Google Sans"/>
              </a:rPr>
              <a:t>AICc</a:t>
            </a:r>
            <a:r>
              <a:rPr lang="en-US" dirty="0">
                <a:solidFill>
                  <a:srgbClr val="474747"/>
                </a:solidFill>
                <a:latin typeface="Google Sans"/>
              </a:rPr>
              <a:t>, which makes it difficult to compare GWR output to other models.</a:t>
            </a:r>
            <a:endParaRPr lang="en-US" dirty="0"/>
          </a:p>
        </p:txBody>
      </p:sp>
    </p:spTree>
    <p:extLst>
      <p:ext uri="{BB962C8B-B14F-4D97-AF65-F5344CB8AC3E}">
        <p14:creationId xmlns:p14="http://schemas.microsoft.com/office/powerpoint/2010/main" val="1976872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website&#10;&#10;Description automatically generated">
            <a:extLst>
              <a:ext uri="{FF2B5EF4-FFF2-40B4-BE49-F238E27FC236}">
                <a16:creationId xmlns:a16="http://schemas.microsoft.com/office/drawing/2014/main" id="{5EE978D4-B95E-4A26-8299-B06AEF401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566737"/>
            <a:ext cx="4572000" cy="5724525"/>
          </a:xfrm>
          <a:prstGeom prst="rect">
            <a:avLst/>
          </a:prstGeom>
        </p:spPr>
      </p:pic>
    </p:spTree>
    <p:extLst>
      <p:ext uri="{BB962C8B-B14F-4D97-AF65-F5344CB8AC3E}">
        <p14:creationId xmlns:p14="http://schemas.microsoft.com/office/powerpoint/2010/main" val="2358525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4625BD60-3098-480F-932A-04C57DBAB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62" y="0"/>
            <a:ext cx="8914875" cy="6858000"/>
          </a:xfrm>
          <a:prstGeom prst="rect">
            <a:avLst/>
          </a:prstGeom>
        </p:spPr>
      </p:pic>
      <p:sp>
        <p:nvSpPr>
          <p:cNvPr id="6" name="Oval 5">
            <a:extLst>
              <a:ext uri="{FF2B5EF4-FFF2-40B4-BE49-F238E27FC236}">
                <a16:creationId xmlns:a16="http://schemas.microsoft.com/office/drawing/2014/main" id="{ACDF3576-3D5A-4FA6-9E69-464C75E8F903}"/>
              </a:ext>
            </a:extLst>
          </p:cNvPr>
          <p:cNvSpPr/>
          <p:nvPr/>
        </p:nvSpPr>
        <p:spPr bwMode="auto">
          <a:xfrm>
            <a:off x="6096000" y="3886200"/>
            <a:ext cx="2933437" cy="2895600"/>
          </a:xfrm>
          <a:prstGeom prst="ellipse">
            <a:avLst/>
          </a:prstGeom>
          <a:no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984C0576-216F-46C8-A896-16DC50E834C3}"/>
              </a:ext>
            </a:extLst>
          </p:cNvPr>
          <p:cNvSpPr txBox="1"/>
          <p:nvPr/>
        </p:nvSpPr>
        <p:spPr>
          <a:xfrm>
            <a:off x="2057400" y="0"/>
            <a:ext cx="1752600" cy="1200329"/>
          </a:xfrm>
          <a:prstGeom prst="rect">
            <a:avLst/>
          </a:prstGeom>
          <a:noFill/>
        </p:spPr>
        <p:txBody>
          <a:bodyPr wrap="square" rtlCol="0">
            <a:spAutoFit/>
          </a:bodyPr>
          <a:lstStyle/>
          <a:p>
            <a:r>
              <a:rPr lang="en-US" sz="7200" dirty="0">
                <a:solidFill>
                  <a:schemeClr val="bg1"/>
                </a:solidFill>
              </a:rPr>
              <a:t>Arc</a:t>
            </a:r>
          </a:p>
        </p:txBody>
      </p:sp>
    </p:spTree>
    <p:extLst>
      <p:ext uri="{BB962C8B-B14F-4D97-AF65-F5344CB8AC3E}">
        <p14:creationId xmlns:p14="http://schemas.microsoft.com/office/powerpoint/2010/main" val="3876471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Making Sense of the GWR Output</a:t>
            </a:r>
          </a:p>
        </p:txBody>
      </p:sp>
      <p:sp>
        <p:nvSpPr>
          <p:cNvPr id="3" name="Content Placeholder 2"/>
          <p:cNvSpPr>
            <a:spLocks noGrp="1"/>
          </p:cNvSpPr>
          <p:nvPr>
            <p:ph idx="1"/>
          </p:nvPr>
        </p:nvSpPr>
        <p:spPr>
          <a:xfrm>
            <a:off x="0" y="1600200"/>
            <a:ext cx="9144000" cy="5257800"/>
          </a:xfrm>
        </p:spPr>
        <p:txBody>
          <a:bodyPr/>
          <a:lstStyle/>
          <a:p>
            <a:r>
              <a:rPr lang="en-US" dirty="0"/>
              <a:t>The output consists of:</a:t>
            </a:r>
          </a:p>
          <a:p>
            <a:pPr lvl="1"/>
            <a:r>
              <a:rPr lang="en-US" dirty="0"/>
              <a:t>A map (and attribute table) which contains the regression standardized residuals and a bunch of other local statistics (</a:t>
            </a:r>
            <a:r>
              <a:rPr lang="en-US" b="1" dirty="0"/>
              <a:t>for each observation)</a:t>
            </a:r>
            <a:endParaRPr lang="en-US" dirty="0"/>
          </a:p>
          <a:p>
            <a:pPr lvl="2"/>
            <a:r>
              <a:rPr lang="en-US" b="1" dirty="0">
                <a:solidFill>
                  <a:srgbClr val="FF0000"/>
                </a:solidFill>
              </a:rPr>
              <a:t>GeographicallyWeightedRegression5.shp</a:t>
            </a:r>
          </a:p>
          <a:p>
            <a:pPr lvl="1"/>
            <a:r>
              <a:rPr lang="en-US" dirty="0"/>
              <a:t>A supplementary table which contains the overall (global) regression results</a:t>
            </a:r>
          </a:p>
          <a:p>
            <a:pPr lvl="2"/>
            <a:r>
              <a:rPr lang="en-US" b="1" dirty="0">
                <a:solidFill>
                  <a:srgbClr val="FF0000"/>
                </a:solidFill>
              </a:rPr>
              <a:t>In ArcGIS Pro, this is the information that you can get in the messages tab of the GWR tool</a:t>
            </a:r>
          </a:p>
          <a:p>
            <a:pPr lvl="2"/>
            <a:endParaRPr lang="en-US" dirty="0"/>
          </a:p>
          <a:p>
            <a:pPr lvl="1"/>
            <a:endParaRPr lang="en-US" dirty="0"/>
          </a:p>
        </p:txBody>
      </p:sp>
    </p:spTree>
    <p:extLst>
      <p:ext uri="{BB962C8B-B14F-4D97-AF65-F5344CB8AC3E}">
        <p14:creationId xmlns:p14="http://schemas.microsoft.com/office/powerpoint/2010/main" val="385681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b="1" dirty="0"/>
              <a:t>But…</a:t>
            </a:r>
          </a:p>
        </p:txBody>
      </p:sp>
      <p:sp>
        <p:nvSpPr>
          <p:cNvPr id="3" name="Content Placeholder 2"/>
          <p:cNvSpPr>
            <a:spLocks noGrp="1"/>
          </p:cNvSpPr>
          <p:nvPr>
            <p:ph idx="1"/>
          </p:nvPr>
        </p:nvSpPr>
        <p:spPr>
          <a:xfrm>
            <a:off x="5686" y="1219200"/>
            <a:ext cx="9138313" cy="5638800"/>
          </a:xfrm>
        </p:spPr>
        <p:txBody>
          <a:bodyPr/>
          <a:lstStyle/>
          <a:p>
            <a:r>
              <a:rPr lang="en-US" dirty="0"/>
              <a:t>All these methods assume that we’re dealing with </a:t>
            </a:r>
            <a:r>
              <a:rPr lang="en-US" b="1" i="1" dirty="0"/>
              <a:t>spatial </a:t>
            </a:r>
            <a:r>
              <a:rPr lang="en-US" b="1" i="1" dirty="0" err="1"/>
              <a:t>stationarity</a:t>
            </a:r>
            <a:endParaRPr lang="en-US" dirty="0"/>
          </a:p>
          <a:p>
            <a:pPr lvl="1"/>
            <a:r>
              <a:rPr lang="en-US" b="1" dirty="0"/>
              <a:t>Spatial </a:t>
            </a:r>
            <a:r>
              <a:rPr lang="en-US" b="1" dirty="0" err="1"/>
              <a:t>stationarity</a:t>
            </a:r>
            <a:r>
              <a:rPr lang="en-US" b="1" dirty="0"/>
              <a:t>: </a:t>
            </a:r>
            <a:r>
              <a:rPr lang="en-US" dirty="0"/>
              <a:t>assumption that modeled relationships are constant across space.</a:t>
            </a:r>
          </a:p>
          <a:p>
            <a:pPr lvl="1"/>
            <a:r>
              <a:rPr lang="en-US" dirty="0"/>
              <a:t>E.g.: The relationship between median house value and crime will be the same in different parts of Philadelphia</a:t>
            </a:r>
          </a:p>
          <a:p>
            <a:pPr lvl="2"/>
            <a:r>
              <a:rPr lang="en-US" dirty="0"/>
              <a:t>Necessary assumption, but likely not true in practice</a:t>
            </a:r>
          </a:p>
          <a:p>
            <a:r>
              <a:rPr lang="en-US" dirty="0"/>
              <a:t>What if we acknowledge that we’re dealing with </a:t>
            </a:r>
            <a:r>
              <a:rPr lang="en-US" b="1" i="1" dirty="0"/>
              <a:t>spatial non-</a:t>
            </a:r>
            <a:r>
              <a:rPr lang="en-US" b="1" i="1" dirty="0" err="1"/>
              <a:t>stationarity</a:t>
            </a:r>
            <a:r>
              <a:rPr lang="en-US" dirty="0"/>
              <a:t>?</a:t>
            </a:r>
          </a:p>
        </p:txBody>
      </p:sp>
    </p:spTree>
    <p:extLst>
      <p:ext uri="{BB962C8B-B14F-4D97-AF65-F5344CB8AC3E}">
        <p14:creationId xmlns:p14="http://schemas.microsoft.com/office/powerpoint/2010/main" val="2156854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b="1" dirty="0"/>
              <a:t>Supplementary Table (Cont’d)</a:t>
            </a:r>
            <a:endParaRPr lang="en-US" dirty="0"/>
          </a:p>
        </p:txBody>
      </p:sp>
      <p:sp>
        <p:nvSpPr>
          <p:cNvPr id="3" name="Content Placeholder 2"/>
          <p:cNvSpPr>
            <a:spLocks noGrp="1"/>
          </p:cNvSpPr>
          <p:nvPr>
            <p:ph idx="1"/>
          </p:nvPr>
        </p:nvSpPr>
        <p:spPr>
          <a:xfrm>
            <a:off x="0" y="852100"/>
            <a:ext cx="9144000" cy="5867400"/>
          </a:xfrm>
        </p:spPr>
        <p:txBody>
          <a:bodyPr>
            <a:normAutofit fontScale="85000" lnSpcReduction="20000"/>
          </a:bodyPr>
          <a:lstStyle/>
          <a:p>
            <a:r>
              <a:rPr lang="en-US" sz="2800" b="1" dirty="0"/>
              <a:t>AIC (and </a:t>
            </a:r>
            <a:r>
              <a:rPr lang="en-US" sz="2800" b="1" dirty="0" err="1"/>
              <a:t>AICc</a:t>
            </a:r>
            <a:r>
              <a:rPr lang="en-US" sz="2800" b="1" dirty="0"/>
              <a:t>)</a:t>
            </a:r>
          </a:p>
          <a:p>
            <a:pPr lvl="1"/>
            <a:r>
              <a:rPr lang="en-US" sz="2400" dirty="0"/>
              <a:t>This is a measure of model performance and is helpful for comparing different regression models. </a:t>
            </a:r>
          </a:p>
          <a:p>
            <a:pPr lvl="1"/>
            <a:r>
              <a:rPr lang="en-US" sz="2400" dirty="0"/>
              <a:t>Taking into account model complexity, the model with the lower AIC value provides a better fit to the observed data. </a:t>
            </a:r>
          </a:p>
          <a:p>
            <a:pPr lvl="1"/>
            <a:r>
              <a:rPr lang="en-US" sz="2400" dirty="0"/>
              <a:t>However, when the sample size is small, there’s a relatively high chance that AIC will select models with too many parameters, and a correction for small sample sizes is needed. This is called the Corrected AIC (</a:t>
            </a:r>
            <a:r>
              <a:rPr lang="en-US" sz="2400" dirty="0" err="1"/>
              <a:t>AICc</a:t>
            </a:r>
            <a:r>
              <a:rPr lang="en-US" sz="2400" dirty="0"/>
              <a:t>).</a:t>
            </a:r>
          </a:p>
          <a:p>
            <a:pPr lvl="1"/>
            <a:r>
              <a:rPr lang="en-US" sz="2400" dirty="0"/>
              <a:t>Neither the AIC nor the </a:t>
            </a:r>
            <a:r>
              <a:rPr lang="en-US" sz="2400" dirty="0" err="1"/>
              <a:t>AICc</a:t>
            </a:r>
            <a:r>
              <a:rPr lang="en-US" sz="2400" dirty="0"/>
              <a:t> are absolute measures of goodness of fit, but they are useful for comparing models with different explanatory variables as long as they apply to the same dependent variable. </a:t>
            </a:r>
          </a:p>
          <a:p>
            <a:pPr lvl="1"/>
            <a:r>
              <a:rPr lang="en-US" sz="2400" dirty="0"/>
              <a:t>If the AIC values for two models differ </a:t>
            </a:r>
            <a:r>
              <a:rPr lang="en-US" sz="2400" b="1" dirty="0"/>
              <a:t>by more than 3</a:t>
            </a:r>
            <a:r>
              <a:rPr lang="en-US" sz="2400" dirty="0"/>
              <a:t>, the model with the lower AIC is held to be better. Same with </a:t>
            </a:r>
            <a:r>
              <a:rPr lang="en-US" sz="2400" dirty="0" err="1"/>
              <a:t>AICc</a:t>
            </a:r>
            <a:r>
              <a:rPr lang="en-US" sz="2400" dirty="0"/>
              <a:t>. A difference of less than 3 isn’t considered substantial enough to say that one model is better than the other.</a:t>
            </a:r>
          </a:p>
          <a:p>
            <a:pPr lvl="1"/>
            <a:r>
              <a:rPr lang="en-US" sz="2400" dirty="0"/>
              <a:t>In earlier versions of ArcGIS, the AIC was reported; Currently, in ArcGIS Pro, </a:t>
            </a:r>
            <a:r>
              <a:rPr lang="en-US" sz="2400" dirty="0" err="1"/>
              <a:t>AICc</a:t>
            </a:r>
            <a:r>
              <a:rPr lang="en-US" sz="2400" dirty="0"/>
              <a:t> is reported.</a:t>
            </a:r>
          </a:p>
          <a:p>
            <a:pPr lvl="1"/>
            <a:r>
              <a:rPr lang="en-US" sz="2400" b="1" dirty="0">
                <a:solidFill>
                  <a:srgbClr val="FF0000"/>
                </a:solidFill>
              </a:rPr>
              <a:t>We should NOT compare </a:t>
            </a:r>
            <a:r>
              <a:rPr lang="en-US" sz="2400" b="1" dirty="0" err="1">
                <a:solidFill>
                  <a:srgbClr val="FF0000"/>
                </a:solidFill>
              </a:rPr>
              <a:t>AICc</a:t>
            </a:r>
            <a:r>
              <a:rPr lang="en-US" sz="2400" b="1" dirty="0">
                <a:solidFill>
                  <a:srgbClr val="FF0000"/>
                </a:solidFill>
              </a:rPr>
              <a:t> in GWR to the AIC in OLS, SL or SE – these are different measures.</a:t>
            </a:r>
            <a:endParaRPr lang="en-US" sz="2400" b="1" i="1" dirty="0">
              <a:solidFill>
                <a:srgbClr val="FF0000"/>
              </a:solidFill>
            </a:endParaRPr>
          </a:p>
          <a:p>
            <a:pPr lvl="1"/>
            <a:r>
              <a:rPr lang="en-US" sz="2400" dirty="0"/>
              <a:t>You can get AIC (and </a:t>
            </a:r>
            <a:r>
              <a:rPr lang="en-US" sz="2400" dirty="0" err="1"/>
              <a:t>AICc</a:t>
            </a:r>
            <a:r>
              <a:rPr lang="en-US" sz="2400" dirty="0"/>
              <a:t>) for GWR in R (see R Markdown showing how to run spatial analyses). You can compare that AIC to the AIC in the other models.</a:t>
            </a:r>
          </a:p>
        </p:txBody>
      </p:sp>
      <p:sp>
        <p:nvSpPr>
          <p:cNvPr id="4" name="TextBox 3"/>
          <p:cNvSpPr txBox="1"/>
          <p:nvPr/>
        </p:nvSpPr>
        <p:spPr>
          <a:xfrm>
            <a:off x="0" y="6581001"/>
            <a:ext cx="9144000" cy="276999"/>
          </a:xfrm>
          <a:prstGeom prst="rect">
            <a:avLst/>
          </a:prstGeom>
          <a:noFill/>
        </p:spPr>
        <p:txBody>
          <a:bodyPr wrap="square" rtlCol="0">
            <a:spAutoFit/>
          </a:bodyPr>
          <a:lstStyle/>
          <a:p>
            <a:r>
              <a:rPr lang="en-US" sz="1200" dirty="0"/>
              <a:t>Source for slides: </a:t>
            </a:r>
            <a:r>
              <a:rPr lang="en-US" sz="1200" dirty="0">
                <a:hlinkClick r:id="rId2"/>
              </a:rPr>
              <a:t>http://resources.esri.com/help/9.3/arcgisdesktop/com/gp_toolref/spatial_statistics_tools/interpreting_gwr_results.htm</a:t>
            </a:r>
            <a:endParaRPr lang="en-US" dirty="0"/>
          </a:p>
        </p:txBody>
      </p:sp>
    </p:spTree>
    <p:extLst>
      <p:ext uri="{BB962C8B-B14F-4D97-AF65-F5344CB8AC3E}">
        <p14:creationId xmlns:p14="http://schemas.microsoft.com/office/powerpoint/2010/main" val="1510961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44562"/>
          </a:xfrm>
        </p:spPr>
        <p:txBody>
          <a:bodyPr/>
          <a:lstStyle/>
          <a:p>
            <a:r>
              <a:rPr lang="en-US" b="1" dirty="0"/>
              <a:t>Supplementary Table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010" y="1143000"/>
                <a:ext cx="9106989" cy="5715000"/>
              </a:xfrm>
            </p:spPr>
            <p:txBody>
              <a:bodyPr>
                <a:noAutofit/>
              </a:bodyPr>
              <a:lstStyle/>
              <a:p>
                <a:r>
                  <a:rPr lang="en-US" sz="2800" dirty="0"/>
                  <a:t>R-Squared: </a:t>
                </a:r>
              </a:p>
              <a:p>
                <a:pPr lvl="1"/>
                <a:r>
                  <a:rPr lang="en-US" sz="2400" dirty="0"/>
                  <a:t>Like in OLS, R-Squared is a measure of goodness of fit (% of variance in the dependent variable explained by the predictors). </a:t>
                </a:r>
              </a:p>
              <a:p>
                <a:pPr lvl="1"/>
                <a:r>
                  <a:rPr lang="en-US" sz="2400" dirty="0"/>
                  <a:t>Its value varies from 0.0 to 1.0, with higher values being preferable. </a:t>
                </a:r>
              </a:p>
              <a:p>
                <a:pPr lvl="1"/>
                <a:endParaRPr lang="en-US" sz="2400" dirty="0"/>
              </a:p>
              <a:p>
                <a:pPr marL="457200" lvl="1"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𝑅</m:t>
                          </m:r>
                        </m:e>
                        <m:sup>
                          <m:r>
                            <a:rPr lang="en-US" b="0" i="1" smtClean="0">
                              <a:latin typeface="Cambria Math"/>
                            </a:rPr>
                            <m:t>2</m:t>
                          </m:r>
                        </m:sup>
                      </m:sSup>
                      <m:r>
                        <a:rPr lang="en-US" b="0" i="1" smtClean="0">
                          <a:latin typeface="Cambria Math"/>
                        </a:rPr>
                        <m:t>=1−</m:t>
                      </m:r>
                      <m:f>
                        <m:fPr>
                          <m:ctrlPr>
                            <a:rPr lang="en-US" b="0" i="1" smtClean="0">
                              <a:latin typeface="Cambria Math" panose="02040503050406030204" pitchFamily="18" charset="0"/>
                            </a:rPr>
                          </m:ctrlPr>
                        </m:fPr>
                        <m:num>
                          <m:r>
                            <a:rPr lang="en-US" b="0" i="1" smtClean="0">
                              <a:latin typeface="Cambria Math"/>
                            </a:rPr>
                            <m:t>𝑆𝑆𝐸</m:t>
                          </m:r>
                        </m:num>
                        <m:den>
                          <m:r>
                            <a:rPr lang="en-US" b="0" i="1" smtClean="0">
                              <a:latin typeface="Cambria Math"/>
                            </a:rPr>
                            <m:t>𝑆𝑆𝑇</m:t>
                          </m:r>
                        </m:den>
                      </m:f>
                      <m:r>
                        <a:rPr lang="en-US" b="0" i="1" smtClean="0">
                          <a:latin typeface="Cambria Math"/>
                        </a:rPr>
                        <m:t>=</m:t>
                      </m:r>
                      <m:r>
                        <a:rPr lang="en-US" i="1">
                          <a:latin typeface="Cambria Math"/>
                        </a:rPr>
                        <m:t>1−</m:t>
                      </m:r>
                      <m:f>
                        <m:fPr>
                          <m:ctrlPr>
                            <a:rPr lang="en-US" i="1">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i="1">
                                  <a:latin typeface="Cambria Math"/>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r>
                                            <a:rPr lang="en-US" i="1">
                                              <a:latin typeface="Cambria Math"/>
                                            </a:rPr>
                                            <m:t>𝑖</m:t>
                                          </m:r>
                                        </m:sub>
                                      </m:sSub>
                                    </m:e>
                                  </m:d>
                                </m:e>
                                <m:sup>
                                  <m:r>
                                    <a:rPr lang="en-US" i="1">
                                      <a:latin typeface="Cambria Math"/>
                                    </a:rPr>
                                    <m:t>2</m:t>
                                  </m:r>
                                </m:sup>
                              </m:sSup>
                            </m:e>
                          </m:nary>
                        </m:num>
                        <m:den>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i="1">
                                  <a:latin typeface="Cambria Math"/>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r>
                                            <a:rPr lang="en-US" i="1">
                                              <a:latin typeface="Cambria Math"/>
                                            </a:rPr>
                                            <m:t>𝑖</m:t>
                                          </m:r>
                                        </m:sub>
                                      </m:sSub>
                                    </m:e>
                                  </m:d>
                                </m:e>
                                <m:sup>
                                  <m:r>
                                    <a:rPr lang="en-US" i="1">
                                      <a:latin typeface="Cambria Math"/>
                                    </a:rPr>
                                    <m:t>2</m:t>
                                  </m:r>
                                </m:sup>
                              </m:sSup>
                            </m:e>
                          </m:nary>
                        </m:den>
                      </m:f>
                    </m:oMath>
                  </m:oMathPara>
                </a14:m>
                <a:endParaRPr lang="en-US" i="1" dirty="0">
                  <a:latin typeface="Cambria Math"/>
                </a:endParaRPr>
              </a:p>
              <a:p>
                <a:pPr marL="457200" lvl="1" indent="0">
                  <a:buNone/>
                </a:pPr>
                <a:endParaRPr lang="en-US" b="0" i="1" dirty="0">
                  <a:latin typeface="Cambria Math"/>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=1−</m:t>
                      </m:r>
                      <m:f>
                        <m:fPr>
                          <m:ctrlPr>
                            <a:rPr lang="en-US" i="1">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i="1">
                                  <a:latin typeface="Cambria Math"/>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𝑟𝑒𝑠𝑖𝑑𝑢𝑎𝑙</m:t>
                                          </m:r>
                                        </m:e>
                                        <m:sub>
                                          <m:r>
                                            <a:rPr lang="en-US" i="1">
                                              <a:latin typeface="Cambria Math" panose="02040503050406030204" pitchFamily="18" charset="0"/>
                                            </a:rPr>
                                            <m:t>𝑖</m:t>
                                          </m:r>
                                        </m:sub>
                                      </m:sSub>
                                    </m:e>
                                  </m:d>
                                </m:e>
                                <m:sup>
                                  <m:r>
                                    <a:rPr lang="en-US" i="1">
                                      <a:latin typeface="Cambria Math"/>
                                    </a:rPr>
                                    <m:t>2</m:t>
                                  </m:r>
                                </m:sup>
                              </m:sSup>
                            </m:e>
                          </m:nary>
                        </m:num>
                        <m:den>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=0</m:t>
                              </m:r>
                            </m:sub>
                            <m:sup>
                              <m:r>
                                <a:rPr lang="en-US" i="1">
                                  <a:latin typeface="Cambria Math"/>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a:rPr>
                                        <m:t>−</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r>
                                            <a:rPr lang="en-US" b="0" i="1" smtClean="0">
                                              <a:latin typeface="Cambria Math"/>
                                            </a:rPr>
                                            <m:t>𝑖</m:t>
                                          </m:r>
                                        </m:sub>
                                      </m:sSub>
                                    </m:e>
                                  </m:d>
                                </m:e>
                                <m:sup>
                                  <m:r>
                                    <a:rPr lang="en-US" i="1">
                                      <a:latin typeface="Cambria Math"/>
                                    </a:rPr>
                                    <m:t>2</m:t>
                                  </m:r>
                                </m:sup>
                              </m:sSup>
                            </m:e>
                          </m:nary>
                        </m:den>
                      </m:f>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010" y="1143000"/>
                <a:ext cx="9106989" cy="5715000"/>
              </a:xfrm>
              <a:blipFill rotWithShape="0">
                <a:blip r:embed="rId2"/>
                <a:stretch>
                  <a:fillRect l="-1205" t="-1067"/>
                </a:stretch>
              </a:blipFill>
            </p:spPr>
            <p:txBody>
              <a:bodyPr/>
              <a:lstStyle/>
              <a:p>
                <a:r>
                  <a:rPr lang="en-US">
                    <a:noFill/>
                  </a:rPr>
                  <a:t> </a:t>
                </a:r>
              </a:p>
            </p:txBody>
          </p:sp>
        </mc:Fallback>
      </mc:AlternateContent>
    </p:spTree>
    <p:extLst>
      <p:ext uri="{BB962C8B-B14F-4D97-AF65-F5344CB8AC3E}">
        <p14:creationId xmlns:p14="http://schemas.microsoft.com/office/powerpoint/2010/main" val="799613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257800"/>
          </a:xfrm>
        </p:spPr>
        <p:txBody>
          <a:bodyPr>
            <a:normAutofit/>
          </a:bodyPr>
          <a:lstStyle/>
          <a:p>
            <a:r>
              <a:rPr lang="en-US" dirty="0"/>
              <a:t>R-Squared Adjusted: </a:t>
            </a:r>
          </a:p>
          <a:p>
            <a:pPr lvl="1"/>
            <a:r>
              <a:rPr lang="en-US" dirty="0"/>
              <a:t>Adjusts R-squared by the number of predictors in the model</a:t>
            </a:r>
          </a:p>
          <a:p>
            <a:pPr lvl="1"/>
            <a:r>
              <a:rPr lang="en-US" dirty="0"/>
              <a:t>Almost always smaller than the R-Squared model.</a:t>
            </a:r>
          </a:p>
          <a:p>
            <a:pPr lvl="1"/>
            <a:r>
              <a:rPr lang="en-US" dirty="0"/>
              <a:t>However, in making this adjustment, you lose the interpretation of the value as a proportion of the variance explained. </a:t>
            </a:r>
          </a:p>
          <a:p>
            <a:pPr lvl="1"/>
            <a:r>
              <a:rPr lang="en-US" dirty="0" err="1"/>
              <a:t>AICc</a:t>
            </a:r>
            <a:r>
              <a:rPr lang="en-US" dirty="0"/>
              <a:t> are preferred to R-Squared and Adjusted R-Squared as a means of comparing models</a:t>
            </a:r>
          </a:p>
        </p:txBody>
      </p:sp>
      <p:sp>
        <p:nvSpPr>
          <p:cNvPr id="4" name="Title 1"/>
          <p:cNvSpPr>
            <a:spLocks noGrp="1"/>
          </p:cNvSpPr>
          <p:nvPr>
            <p:ph type="title"/>
          </p:nvPr>
        </p:nvSpPr>
        <p:spPr>
          <a:xfrm>
            <a:off x="457200" y="274638"/>
            <a:ext cx="8229600" cy="944562"/>
          </a:xfrm>
        </p:spPr>
        <p:txBody>
          <a:bodyPr/>
          <a:lstStyle/>
          <a:p>
            <a:r>
              <a:rPr lang="en-US" b="1" dirty="0"/>
              <a:t>Supplementary Table (Cont’d)</a:t>
            </a:r>
          </a:p>
        </p:txBody>
      </p:sp>
    </p:spTree>
    <p:extLst>
      <p:ext uri="{BB962C8B-B14F-4D97-AF65-F5344CB8AC3E}">
        <p14:creationId xmlns:p14="http://schemas.microsoft.com/office/powerpoint/2010/main" val="405106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ArcGIS Pro Issues</a:t>
            </a:r>
          </a:p>
        </p:txBody>
      </p:sp>
      <p:sp>
        <p:nvSpPr>
          <p:cNvPr id="3" name="Content Placeholder 2"/>
          <p:cNvSpPr>
            <a:spLocks noGrp="1"/>
          </p:cNvSpPr>
          <p:nvPr>
            <p:ph idx="1"/>
          </p:nvPr>
        </p:nvSpPr>
        <p:spPr/>
        <p:txBody>
          <a:bodyPr/>
          <a:lstStyle/>
          <a:p>
            <a:r>
              <a:rPr lang="en-US" dirty="0"/>
              <a:t>In the current and earlier versions of ArcGIS Pro, some local R-squares are negative, which obviously makes no sense</a:t>
            </a:r>
          </a:p>
          <a:p>
            <a:r>
              <a:rPr lang="en-US" dirty="0"/>
              <a:t>The results in ArcMap and R are consistent with one another, but ArcGIS Pro is WRONG. </a:t>
            </a:r>
          </a:p>
          <a:p>
            <a:pPr lvl="1"/>
            <a:r>
              <a:rPr lang="en-US" dirty="0"/>
              <a:t>Do not use ArcGIS for GWR.</a:t>
            </a:r>
          </a:p>
          <a:p>
            <a:pPr lvl="1"/>
            <a:r>
              <a:rPr lang="en-US" dirty="0"/>
              <a:t>Use R!</a:t>
            </a:r>
          </a:p>
        </p:txBody>
      </p:sp>
    </p:spTree>
    <p:extLst>
      <p:ext uri="{BB962C8B-B14F-4D97-AF65-F5344CB8AC3E}">
        <p14:creationId xmlns:p14="http://schemas.microsoft.com/office/powerpoint/2010/main" val="1124511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b="1" dirty="0"/>
              <a:t>Attribute Table of GWR Results</a:t>
            </a: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85" y="914400"/>
            <a:ext cx="913869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352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438"/>
            <a:ext cx="9144000" cy="715962"/>
          </a:xfrm>
        </p:spPr>
        <p:txBody>
          <a:bodyPr>
            <a:normAutofit fontScale="90000"/>
          </a:bodyPr>
          <a:lstStyle/>
          <a:p>
            <a:r>
              <a:rPr lang="en-US" sz="3600" b="1" dirty="0"/>
              <a:t>What Do Variables in the Attribute Table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66800"/>
                <a:ext cx="9144000" cy="5638800"/>
              </a:xfrm>
            </p:spPr>
            <p:txBody>
              <a:bodyPr>
                <a:normAutofit fontScale="6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sz="4600" i="1" smtClean="0">
                              <a:solidFill>
                                <a:srgbClr val="FF0000"/>
                              </a:solidFill>
                              <a:latin typeface="Cambria Math" panose="02040503050406030204" pitchFamily="18" charset="0"/>
                            </a:rPr>
                          </m:ctrlPr>
                        </m:sSubPr>
                        <m:e>
                          <m:r>
                            <a:rPr lang="en-US" sz="4600" b="0" i="1" smtClean="0">
                              <a:solidFill>
                                <a:srgbClr val="FF0000"/>
                              </a:solidFill>
                              <a:latin typeface="Cambria Math"/>
                            </a:rPr>
                            <m:t>𝑃𝐶𝑇𝐵𝐴𝐶𝐻𝑀𝑂𝑅</m:t>
                          </m:r>
                        </m:e>
                        <m:sub>
                          <m:r>
                            <a:rPr lang="en-US" sz="4600" i="1">
                              <a:solidFill>
                                <a:srgbClr val="FF0000"/>
                              </a:solidFill>
                              <a:latin typeface="Cambria Math"/>
                            </a:rPr>
                            <m:t>𝑖</m:t>
                          </m:r>
                        </m:sub>
                      </m:sSub>
                      <m:r>
                        <a:rPr lang="en-US" sz="4600" i="1">
                          <a:solidFill>
                            <a:srgbClr val="FF0000"/>
                          </a:solidFill>
                          <a:latin typeface="Cambria Math"/>
                        </a:rPr>
                        <m:t>=</m:t>
                      </m:r>
                      <m:sSub>
                        <m:sSubPr>
                          <m:ctrlPr>
                            <a:rPr lang="en-US" sz="4600" i="1">
                              <a:solidFill>
                                <a:srgbClr val="FF0000"/>
                              </a:solidFill>
                              <a:latin typeface="Cambria Math" panose="02040503050406030204" pitchFamily="18" charset="0"/>
                            </a:rPr>
                          </m:ctrlPr>
                        </m:sSubPr>
                        <m:e>
                          <m:r>
                            <a:rPr lang="en-US" sz="4600" i="1">
                              <a:solidFill>
                                <a:srgbClr val="FF0000"/>
                              </a:solidFill>
                              <a:latin typeface="Cambria Math"/>
                              <a:ea typeface="Cambria Math"/>
                            </a:rPr>
                            <m:t>𝛽</m:t>
                          </m:r>
                        </m:e>
                        <m:sub>
                          <m:r>
                            <a:rPr lang="en-US" sz="4600" i="1">
                              <a:solidFill>
                                <a:srgbClr val="FF0000"/>
                              </a:solidFill>
                              <a:latin typeface="Cambria Math"/>
                              <a:ea typeface="Cambria Math"/>
                            </a:rPr>
                            <m:t>𝑖</m:t>
                          </m:r>
                          <m:r>
                            <a:rPr lang="en-US" sz="4600" i="1">
                              <a:solidFill>
                                <a:srgbClr val="FF0000"/>
                              </a:solidFill>
                              <a:latin typeface="Cambria Math"/>
                            </a:rPr>
                            <m:t>0</m:t>
                          </m:r>
                        </m:sub>
                      </m:sSub>
                      <m:r>
                        <a:rPr lang="en-US" sz="4600" i="1">
                          <a:solidFill>
                            <a:srgbClr val="FF0000"/>
                          </a:solidFill>
                          <a:latin typeface="Cambria Math"/>
                        </a:rPr>
                        <m:t>+</m:t>
                      </m:r>
                      <m:sSub>
                        <m:sSubPr>
                          <m:ctrlPr>
                            <a:rPr lang="en-US" sz="4600" i="1">
                              <a:solidFill>
                                <a:srgbClr val="FF0000"/>
                              </a:solidFill>
                              <a:latin typeface="Cambria Math" panose="02040503050406030204" pitchFamily="18" charset="0"/>
                            </a:rPr>
                          </m:ctrlPr>
                        </m:sSubPr>
                        <m:e>
                          <m:r>
                            <a:rPr lang="en-US" sz="4600" i="1">
                              <a:solidFill>
                                <a:srgbClr val="FF0000"/>
                              </a:solidFill>
                              <a:latin typeface="Cambria Math"/>
                              <a:ea typeface="Cambria Math"/>
                            </a:rPr>
                            <m:t>𝛽</m:t>
                          </m:r>
                        </m:e>
                        <m:sub>
                          <m:r>
                            <a:rPr lang="en-US" sz="4600" i="1">
                              <a:solidFill>
                                <a:srgbClr val="FF0000"/>
                              </a:solidFill>
                              <a:latin typeface="Cambria Math"/>
                              <a:ea typeface="Cambria Math"/>
                            </a:rPr>
                            <m:t>𝑖</m:t>
                          </m:r>
                          <m:r>
                            <a:rPr lang="en-US" sz="4600" i="1">
                              <a:solidFill>
                                <a:srgbClr val="FF0000"/>
                              </a:solidFill>
                              <a:latin typeface="Cambria Math"/>
                              <a:ea typeface="Cambria Math"/>
                            </a:rPr>
                            <m:t>1</m:t>
                          </m:r>
                        </m:sub>
                      </m:sSub>
                      <m:sSub>
                        <m:sSubPr>
                          <m:ctrlPr>
                            <a:rPr lang="en-US" sz="4600" i="1" smtClean="0">
                              <a:solidFill>
                                <a:srgbClr val="FF0000"/>
                              </a:solidFill>
                              <a:latin typeface="Cambria Math" panose="02040503050406030204" pitchFamily="18" charset="0"/>
                            </a:rPr>
                          </m:ctrlPr>
                        </m:sSubPr>
                        <m:e>
                          <m:r>
                            <a:rPr lang="en-US" sz="4600" b="0" i="1" smtClean="0">
                              <a:solidFill>
                                <a:srgbClr val="FF0000"/>
                              </a:solidFill>
                              <a:latin typeface="Cambria Math"/>
                            </a:rPr>
                            <m:t>𝑃𝐶𝑇𝑉𝐴𝐶𝐴𝑁𝑇</m:t>
                          </m:r>
                        </m:e>
                        <m:sub>
                          <m:r>
                            <a:rPr lang="en-US" sz="4600" i="1">
                              <a:solidFill>
                                <a:srgbClr val="FF0000"/>
                              </a:solidFill>
                              <a:latin typeface="Cambria Math"/>
                              <a:ea typeface="Cambria Math"/>
                            </a:rPr>
                            <m:t>𝑖</m:t>
                          </m:r>
                        </m:sub>
                      </m:sSub>
                      <m:r>
                        <a:rPr lang="en-US" sz="4600" i="1">
                          <a:solidFill>
                            <a:srgbClr val="FF0000"/>
                          </a:solidFill>
                          <a:latin typeface="Cambria Math"/>
                        </a:rPr>
                        <m:t>+</m:t>
                      </m:r>
                      <m:sSub>
                        <m:sSubPr>
                          <m:ctrlPr>
                            <a:rPr lang="en-US" sz="4600" i="1">
                              <a:solidFill>
                                <a:srgbClr val="FF0000"/>
                              </a:solidFill>
                              <a:latin typeface="Cambria Math" panose="02040503050406030204" pitchFamily="18" charset="0"/>
                            </a:rPr>
                          </m:ctrlPr>
                        </m:sSubPr>
                        <m:e>
                          <m:r>
                            <a:rPr lang="en-US" sz="4600" i="1">
                              <a:solidFill>
                                <a:srgbClr val="FF0000"/>
                              </a:solidFill>
                              <a:latin typeface="Cambria Math"/>
                              <a:ea typeface="Cambria Math"/>
                            </a:rPr>
                            <m:t>𝛽</m:t>
                          </m:r>
                        </m:e>
                        <m:sub>
                          <m:r>
                            <a:rPr lang="en-US" sz="4600" i="1">
                              <a:solidFill>
                                <a:srgbClr val="FF0000"/>
                              </a:solidFill>
                              <a:latin typeface="Cambria Math"/>
                              <a:ea typeface="Cambria Math"/>
                            </a:rPr>
                            <m:t>𝑖</m:t>
                          </m:r>
                          <m:r>
                            <a:rPr lang="en-US" sz="4600" i="1">
                              <a:solidFill>
                                <a:srgbClr val="FF0000"/>
                              </a:solidFill>
                              <a:latin typeface="Cambria Math"/>
                              <a:ea typeface="Cambria Math"/>
                            </a:rPr>
                            <m:t>2</m:t>
                          </m:r>
                        </m:sub>
                      </m:sSub>
                      <m:sSub>
                        <m:sSubPr>
                          <m:ctrlPr>
                            <a:rPr lang="en-US" sz="4600" i="1">
                              <a:solidFill>
                                <a:srgbClr val="FF0000"/>
                              </a:solidFill>
                              <a:latin typeface="Cambria Math" panose="02040503050406030204" pitchFamily="18" charset="0"/>
                            </a:rPr>
                          </m:ctrlPr>
                        </m:sSubPr>
                        <m:e>
                          <m:r>
                            <a:rPr lang="en-US" sz="4600" b="0" i="1" smtClean="0">
                              <a:solidFill>
                                <a:srgbClr val="FF0000"/>
                              </a:solidFill>
                              <a:latin typeface="Cambria Math"/>
                            </a:rPr>
                            <m:t>𝑃𝐶𝑇𝑆𝐼𝑁𝐺𝐿𝐸𝑆</m:t>
                          </m:r>
                        </m:e>
                        <m:sub>
                          <m:r>
                            <a:rPr lang="en-US" sz="4600" i="1">
                              <a:solidFill>
                                <a:srgbClr val="FF0000"/>
                              </a:solidFill>
                              <a:latin typeface="Cambria Math"/>
                            </a:rPr>
                            <m:t>𝑖</m:t>
                          </m:r>
                        </m:sub>
                      </m:sSub>
                      <m:r>
                        <a:rPr lang="en-US" sz="4600" i="1">
                          <a:solidFill>
                            <a:srgbClr val="FF0000"/>
                          </a:solidFill>
                          <a:latin typeface="Cambria Math"/>
                        </a:rPr>
                        <m:t>+</m:t>
                      </m:r>
                      <m:sSub>
                        <m:sSubPr>
                          <m:ctrlPr>
                            <a:rPr lang="en-US" sz="4600" i="1">
                              <a:solidFill>
                                <a:srgbClr val="FF0000"/>
                              </a:solidFill>
                              <a:latin typeface="Cambria Math" panose="02040503050406030204" pitchFamily="18" charset="0"/>
                            </a:rPr>
                          </m:ctrlPr>
                        </m:sSubPr>
                        <m:e>
                          <m:r>
                            <a:rPr lang="en-US" sz="4600" i="1">
                              <a:solidFill>
                                <a:srgbClr val="FF0000"/>
                              </a:solidFill>
                              <a:latin typeface="Cambria Math"/>
                              <a:ea typeface="Cambria Math"/>
                            </a:rPr>
                            <m:t>𝜀</m:t>
                          </m:r>
                        </m:e>
                        <m:sub>
                          <m:r>
                            <a:rPr lang="en-US" sz="4600" i="1">
                              <a:solidFill>
                                <a:srgbClr val="FF0000"/>
                              </a:solidFill>
                              <a:latin typeface="Cambria Math"/>
                            </a:rPr>
                            <m:t>𝑖</m:t>
                          </m:r>
                        </m:sub>
                      </m:sSub>
                    </m:oMath>
                  </m:oMathPara>
                </a14:m>
                <a:endParaRPr lang="en-US" sz="4600" dirty="0">
                  <a:solidFill>
                    <a:srgbClr val="FF0000"/>
                  </a:solidFill>
                </a:endParaRPr>
              </a:p>
              <a:p>
                <a:endParaRPr lang="en-US" sz="4600" dirty="0"/>
              </a:p>
              <a:p>
                <a:r>
                  <a:rPr lang="en-US" i="1" dirty="0"/>
                  <a:t>Obs. PCTBACHMOR</a:t>
                </a:r>
                <a:r>
                  <a:rPr lang="en-US" dirty="0"/>
                  <a:t>: Observed values of the dep. variable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oMath>
                </a14:m>
                <a:r>
                  <a:rPr lang="en-US" dirty="0"/>
                  <a:t>)</a:t>
                </a:r>
              </a:p>
              <a:p>
                <a:r>
                  <a:rPr lang="en-US" i="1" dirty="0"/>
                  <a:t>Cond. Number</a:t>
                </a:r>
                <a:r>
                  <a:rPr lang="en-US" dirty="0"/>
                  <a:t>: Condition Number, or measure of multicollinearity, described in detail on the next slide</a:t>
                </a:r>
              </a:p>
              <a:p>
                <a:r>
                  <a:rPr lang="en-US" i="1" dirty="0"/>
                  <a:t>Local </a:t>
                </a:r>
                <a:r>
                  <a:rPr lang="en-US" i="1" dirty="0">
                    <a:latin typeface="Times New Roman" pitchFamily="18" charset="0"/>
                    <a:cs typeface="Times New Roman" pitchFamily="18" charset="0"/>
                  </a:rPr>
                  <a:t>R</a:t>
                </a:r>
                <a:r>
                  <a:rPr lang="en-US" i="1" baseline="30000" dirty="0">
                    <a:latin typeface="Times New Roman" pitchFamily="18" charset="0"/>
                    <a:cs typeface="Times New Roman" pitchFamily="18" charset="0"/>
                  </a:rPr>
                  <a:t>2</a:t>
                </a:r>
                <a:r>
                  <a:rPr lang="en-US" dirty="0"/>
                  <a:t>: Measure of goodness of fit of the model at each regression point (% variance in the dependent variable explained by the local regression model)</a:t>
                </a:r>
              </a:p>
              <a:p>
                <a:r>
                  <a:rPr lang="en-US" i="1" dirty="0"/>
                  <a:t>Predicted*</a:t>
                </a:r>
                <a:r>
                  <a:rPr lang="en-US" dirty="0"/>
                  <a:t>: Values of the dependent variable predicted by the model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r>
                          <a:rPr lang="en-US" b="0" i="1" smtClean="0">
                            <a:latin typeface="Cambria Math"/>
                          </a:rPr>
                          <m:t>𝑖</m:t>
                        </m:r>
                      </m:sub>
                    </m:sSub>
                  </m:oMath>
                </a14:m>
                <a:r>
                  <a:rPr lang="en-US" dirty="0"/>
                  <a:t>)</a:t>
                </a:r>
              </a:p>
              <a:p>
                <a:pPr lvl="1"/>
                <a:r>
                  <a:rPr lang="en-US" dirty="0"/>
                  <a:t>For every block group </a:t>
                </a:r>
                <a:r>
                  <a:rPr lang="en-US" i="1" dirty="0"/>
                  <a:t>i</a:t>
                </a:r>
                <a:r>
                  <a:rPr lang="en-US" dirty="0"/>
                  <a:t>, plug in the values of the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𝑖</m:t>
                        </m:r>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𝑖</m:t>
                        </m:r>
                        <m:r>
                          <a:rPr lang="en-US" i="1">
                            <a:latin typeface="Cambria Math"/>
                          </a:rPr>
                          <m:t>1</m:t>
                        </m:r>
                      </m:sub>
                    </m:sSub>
                    <m:r>
                      <a:rPr lang="en-US">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𝑖</m:t>
                        </m:r>
                        <m:r>
                          <a:rPr lang="en-US" i="1">
                            <a:latin typeface="Cambria Math"/>
                          </a:rPr>
                          <m:t>2</m:t>
                        </m:r>
                      </m:sub>
                    </m:sSub>
                  </m:oMath>
                </a14:m>
                <a:r>
                  <a:rPr lang="en-US" dirty="0"/>
                  <a:t> and observed values of </a:t>
                </a:r>
                <a:r>
                  <a:rPr lang="en-US" i="1" dirty="0"/>
                  <a:t>PCTVACANT</a:t>
                </a:r>
                <a:r>
                  <a:rPr lang="en-US" dirty="0"/>
                  <a:t> and </a:t>
                </a:r>
                <a:r>
                  <a:rPr lang="en-US" i="1" dirty="0"/>
                  <a:t>PCTSINGLES</a:t>
                </a:r>
                <a:r>
                  <a:rPr lang="en-US" dirty="0"/>
                  <a:t> into the equation above to get the predicted value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r>
                          <a:rPr lang="en-US" i="1">
                            <a:latin typeface="Cambria Math"/>
                          </a:rPr>
                          <m:t>𝑖</m:t>
                        </m:r>
                      </m:sub>
                    </m:sSub>
                  </m:oMath>
                </a14:m>
                <a:r>
                  <a:rPr lang="en-US" dirty="0"/>
                  <a:t>.</a:t>
                </a:r>
              </a:p>
              <a:p>
                <a:r>
                  <a:rPr lang="en-US" i="1" dirty="0" err="1"/>
                  <a:t>Coef</a:t>
                </a:r>
                <a:r>
                  <a:rPr lang="en-US" i="1" dirty="0"/>
                  <a:t>. Intercept</a:t>
                </a:r>
                <a:r>
                  <a:rPr lang="en-US" dirty="0"/>
                  <a:t>, </a:t>
                </a:r>
                <a:r>
                  <a:rPr lang="en-US" i="1" dirty="0" err="1"/>
                  <a:t>Coef</a:t>
                </a:r>
                <a:r>
                  <a:rPr lang="en-US" i="1" dirty="0"/>
                  <a:t>. PCTVACANT</a:t>
                </a:r>
                <a:r>
                  <a:rPr lang="en-US" dirty="0"/>
                  <a:t>, </a:t>
                </a:r>
                <a:r>
                  <a:rPr lang="en-US" i="1" dirty="0" err="1"/>
                  <a:t>Coef</a:t>
                </a:r>
                <a:r>
                  <a:rPr lang="en-US" i="1" dirty="0"/>
                  <a:t>. PCTSINGLES</a:t>
                </a:r>
                <a:r>
                  <a:rPr lang="en-US" dirty="0"/>
                  <a:t>: Values of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𝛽</m:t>
                        </m:r>
                      </m:e>
                      <m:sub>
                        <m:r>
                          <a:rPr lang="en-US" b="0" i="1" smtClean="0">
                            <a:latin typeface="Cambria Math"/>
                          </a:rPr>
                          <m:t>𝑖</m:t>
                        </m:r>
                        <m:r>
                          <a:rPr lang="en-US" b="0" i="1" smtClean="0">
                            <a:latin typeface="Cambria Math"/>
                          </a:rPr>
                          <m:t>0</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𝑖</m:t>
                        </m:r>
                        <m:r>
                          <a:rPr lang="en-US" b="0" i="1" smtClean="0">
                            <a:latin typeface="Cambria Math"/>
                          </a:rPr>
                          <m:t>1</m:t>
                        </m:r>
                      </m:sub>
                    </m:sSub>
                    <m:r>
                      <a:rPr lang="en-US" b="0" i="0" smtClean="0">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𝑖</m:t>
                        </m:r>
                        <m:r>
                          <a:rPr lang="en-US" b="0" i="1" smtClean="0">
                            <a:latin typeface="Cambria Math"/>
                          </a:rPr>
                          <m:t>2</m:t>
                        </m:r>
                      </m:sub>
                    </m:sSub>
                  </m:oMath>
                </a14:m>
                <a:endParaRPr lang="en-US" dirty="0"/>
              </a:p>
              <a:p>
                <a:r>
                  <a:rPr lang="en-US" i="1" dirty="0"/>
                  <a:t>Residual</a:t>
                </a:r>
                <a:r>
                  <a:rPr lang="en-US" dirty="0"/>
                  <a:t>: Obs. PCTBACHMOR – Predicted =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b="0" i="0" smtClean="0">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rPr>
                              <m:t>𝑦</m:t>
                            </m:r>
                          </m:e>
                        </m:acc>
                      </m:e>
                      <m:sub>
                        <m:r>
                          <a:rPr lang="en-US" i="1">
                            <a:latin typeface="Cambria Math"/>
                          </a:rPr>
                          <m:t>𝑖</m:t>
                        </m:r>
                      </m:sub>
                    </m:sSub>
                  </m:oMath>
                </a14:m>
                <a:endParaRPr lang="en-US" dirty="0"/>
              </a:p>
              <a:p>
                <a:r>
                  <a:rPr lang="en-US" i="1" dirty="0"/>
                  <a:t>SE</a:t>
                </a:r>
                <a:r>
                  <a:rPr lang="en-US" dirty="0"/>
                  <a:t>: Standard Error of the Residual</a:t>
                </a:r>
              </a:p>
              <a:p>
                <a:r>
                  <a:rPr lang="en-US" i="1" dirty="0"/>
                  <a:t>SE Intercept</a:t>
                </a:r>
                <a:r>
                  <a:rPr lang="en-US" dirty="0"/>
                  <a:t>, </a:t>
                </a:r>
                <a:r>
                  <a:rPr lang="en-US" i="1" dirty="0"/>
                  <a:t>SE PCTVACANT</a:t>
                </a:r>
                <a:r>
                  <a:rPr lang="en-US" dirty="0"/>
                  <a:t>, </a:t>
                </a:r>
                <a:r>
                  <a:rPr lang="en-US" i="1" dirty="0"/>
                  <a:t>SE PCTSINGLES</a:t>
                </a:r>
                <a:r>
                  <a:rPr lang="en-US" dirty="0"/>
                  <a:t>: Standard Error of the Intercept, PCTVACANT, PCTSINGLES</a:t>
                </a:r>
              </a:p>
              <a:p>
                <a:r>
                  <a:rPr lang="en-US" i="1" dirty="0"/>
                  <a:t>Std. </a:t>
                </a:r>
                <a:r>
                  <a:rPr lang="en-US" i="1" dirty="0" err="1"/>
                  <a:t>Resid</a:t>
                </a:r>
                <a:r>
                  <a:rPr lang="en-US" dirty="0"/>
                  <a:t>: Standardized Residual = </a:t>
                </a:r>
                <a:r>
                  <a:rPr lang="en-US" i="1" dirty="0"/>
                  <a:t>Residual</a:t>
                </a:r>
                <a:r>
                  <a:rPr lang="en-US" dirty="0"/>
                  <a:t>/</a:t>
                </a:r>
                <a:r>
                  <a:rPr lang="en-US" i="1" dirty="0"/>
                  <a:t>SE</a:t>
                </a:r>
                <a:r>
                  <a:rPr lang="en-US" dirty="0"/>
                  <a:t> (Residuals with mean of 0 and S.D. of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66800"/>
                <a:ext cx="9144000" cy="5638800"/>
              </a:xfrm>
              <a:blipFill rotWithShape="1">
                <a:blip r:embed="rId3"/>
                <a:stretch>
                  <a:fillRect l="-533" r="-667" b="-1730"/>
                </a:stretch>
              </a:blipFill>
            </p:spPr>
            <p:txBody>
              <a:bodyPr/>
              <a:lstStyle/>
              <a:p>
                <a:r>
                  <a:rPr 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err="1"/>
              <a:t>Multicollinearity</a:t>
            </a:r>
            <a:r>
              <a:rPr lang="en-US" b="1" dirty="0"/>
              <a:t>/Clustering</a:t>
            </a:r>
          </a:p>
        </p:txBody>
      </p:sp>
      <p:sp>
        <p:nvSpPr>
          <p:cNvPr id="3" name="Content Placeholder 2"/>
          <p:cNvSpPr>
            <a:spLocks noGrp="1"/>
          </p:cNvSpPr>
          <p:nvPr>
            <p:ph idx="1"/>
          </p:nvPr>
        </p:nvSpPr>
        <p:spPr>
          <a:xfrm>
            <a:off x="0" y="914400"/>
            <a:ext cx="9144000" cy="5380038"/>
          </a:xfrm>
        </p:spPr>
        <p:txBody>
          <a:bodyPr>
            <a:normAutofit fontScale="62500" lnSpcReduction="20000"/>
          </a:bodyPr>
          <a:lstStyle/>
          <a:p>
            <a:r>
              <a:rPr lang="en-US" dirty="0"/>
              <a:t>In global regression models, such as OLS, results are unreliable when two or more variables exhibit </a:t>
            </a:r>
            <a:r>
              <a:rPr lang="en-US" dirty="0" err="1"/>
              <a:t>multicollinearity</a:t>
            </a:r>
            <a:r>
              <a:rPr lang="en-US" dirty="0"/>
              <a:t>.</a:t>
            </a:r>
          </a:p>
          <a:p>
            <a:pPr lvl="1"/>
            <a:r>
              <a:rPr lang="en-US" dirty="0"/>
              <a:t>That is, one of the variables is “redundant” because it tells the same story as the second one</a:t>
            </a:r>
          </a:p>
          <a:p>
            <a:r>
              <a:rPr lang="en-US" dirty="0"/>
              <a:t>GWR builds a local regression equation for each feature in the dataset. When the value for an explanatory variable cluster spatially in a substantial way, you will very likely have a problem.</a:t>
            </a:r>
          </a:p>
          <a:p>
            <a:pPr lvl="1"/>
            <a:r>
              <a:rPr lang="en-US" dirty="0"/>
              <a:t>That is, the variable tells the same story at every location (there’s not enough variability)</a:t>
            </a:r>
          </a:p>
          <a:p>
            <a:r>
              <a:rPr lang="en-US" dirty="0"/>
              <a:t>Also, you may have a problem with multicollinearity when you have 2+ variables that have similar patterns of clusters in a certain region</a:t>
            </a:r>
          </a:p>
          <a:p>
            <a:pPr lvl="1"/>
            <a:r>
              <a:rPr lang="en-US" dirty="0"/>
              <a:t>E.g., we may run into problems if we use two variables which both have very high (or very low) values at all locations in a certain part of the study region. </a:t>
            </a:r>
          </a:p>
          <a:p>
            <a:r>
              <a:rPr lang="en-US" dirty="0"/>
              <a:t>The condition number in the attribute table indicates when results are unstable due to local multicollinearity (field </a:t>
            </a:r>
            <a:r>
              <a:rPr lang="en-US" b="1" i="1" dirty="0">
                <a:solidFill>
                  <a:srgbClr val="FF0000"/>
                </a:solidFill>
              </a:rPr>
              <a:t>Cond. Number</a:t>
            </a:r>
            <a:r>
              <a:rPr lang="en-US" dirty="0"/>
              <a:t>). As a rule of thumb, do not trust results for features with a condition number larger than 30; equal to Null; or equal to -1.7976931348623158e + 308.</a:t>
            </a:r>
          </a:p>
          <a:p>
            <a:r>
              <a:rPr lang="en-US" sz="3100" dirty="0"/>
              <a:t>There seem to be issues with some observations in this case!</a:t>
            </a:r>
          </a:p>
          <a:p>
            <a:r>
              <a:rPr lang="en-US" b="1" dirty="0">
                <a:solidFill>
                  <a:srgbClr val="FF0000"/>
                </a:solidFill>
              </a:rPr>
              <a:t>NOTE: </a:t>
            </a:r>
            <a:r>
              <a:rPr lang="en-US" dirty="0">
                <a:solidFill>
                  <a:srgbClr val="FF0000"/>
                </a:solidFill>
              </a:rPr>
              <a:t>The current version of ArcGIS Pro seems to have problems with calculating this condition number – substantially higher values are reported than in older versions of ArcGIS and in R.</a:t>
            </a:r>
          </a:p>
          <a:p>
            <a:endParaRPr lang="en-US" sz="4500" dirty="0"/>
          </a:p>
        </p:txBody>
      </p:sp>
      <p:sp>
        <p:nvSpPr>
          <p:cNvPr id="4" name="TextBox 3"/>
          <p:cNvSpPr txBox="1"/>
          <p:nvPr/>
        </p:nvSpPr>
        <p:spPr>
          <a:xfrm>
            <a:off x="31630" y="6550352"/>
            <a:ext cx="9144000" cy="261610"/>
          </a:xfrm>
          <a:prstGeom prst="rect">
            <a:avLst/>
          </a:prstGeom>
          <a:noFill/>
        </p:spPr>
        <p:txBody>
          <a:bodyPr wrap="square" rtlCol="0">
            <a:spAutoFit/>
          </a:bodyPr>
          <a:lstStyle/>
          <a:p>
            <a:r>
              <a:rPr lang="en-US" sz="1100" dirty="0"/>
              <a:t>Source: </a:t>
            </a:r>
            <a:r>
              <a:rPr lang="en-US" sz="1100" dirty="0">
                <a:hlinkClick r:id="rId3"/>
              </a:rPr>
              <a:t>http://webhelp.esri.com/arcgisdesktop/9.3/index.cfm?TopicName=Geographically%20Weighted%20Regression%20(Spatial%20Statistics)</a:t>
            </a:r>
            <a:endParaRPr lang="en-US" sz="1100" dirty="0"/>
          </a:p>
        </p:txBody>
      </p:sp>
    </p:spTree>
    <p:extLst>
      <p:ext uri="{BB962C8B-B14F-4D97-AF65-F5344CB8AC3E}">
        <p14:creationId xmlns:p14="http://schemas.microsoft.com/office/powerpoint/2010/main" val="813896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a:t>Local Multicollinearity: Similar patterns in 2+ predictors for some locations</a:t>
            </a:r>
          </a:p>
        </p:txBody>
      </p:sp>
      <p:pic>
        <p:nvPicPr>
          <p:cNvPr id="4" name="Picture 3"/>
          <p:cNvPicPr>
            <a:picLocks noChangeAspect="1"/>
          </p:cNvPicPr>
          <p:nvPr/>
        </p:nvPicPr>
        <p:blipFill>
          <a:blip r:embed="rId2"/>
          <a:stretch>
            <a:fillRect/>
          </a:stretch>
        </p:blipFill>
        <p:spPr>
          <a:xfrm>
            <a:off x="380999" y="1371600"/>
            <a:ext cx="8486775" cy="5352125"/>
          </a:xfrm>
          <a:prstGeom prst="rect">
            <a:avLst/>
          </a:prstGeom>
        </p:spPr>
      </p:pic>
    </p:spTree>
    <p:extLst>
      <p:ext uri="{BB962C8B-B14F-4D97-AF65-F5344CB8AC3E}">
        <p14:creationId xmlns:p14="http://schemas.microsoft.com/office/powerpoint/2010/main" val="446187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15962"/>
          </a:xfrm>
        </p:spPr>
        <p:txBody>
          <a:bodyPr>
            <a:noAutofit/>
          </a:bodyPr>
          <a:lstStyle/>
          <a:p>
            <a:r>
              <a:rPr lang="en-US" sz="3200" b="1" dirty="0"/>
              <a:t>A Note About Categorical and Dummy Predictors</a:t>
            </a:r>
          </a:p>
        </p:txBody>
      </p:sp>
      <p:sp>
        <p:nvSpPr>
          <p:cNvPr id="3" name="Content Placeholder 2"/>
          <p:cNvSpPr>
            <a:spLocks noGrp="1"/>
          </p:cNvSpPr>
          <p:nvPr>
            <p:ph idx="1"/>
          </p:nvPr>
        </p:nvSpPr>
        <p:spPr>
          <a:xfrm>
            <a:off x="0" y="1295400"/>
            <a:ext cx="9144000" cy="4876800"/>
          </a:xfrm>
        </p:spPr>
        <p:txBody>
          <a:bodyPr>
            <a:normAutofit fontScale="85000" lnSpcReduction="10000"/>
          </a:bodyPr>
          <a:lstStyle/>
          <a:p>
            <a:pPr fontAlgn="base"/>
            <a:r>
              <a:rPr lang="en-US" dirty="0"/>
              <a:t>Caution should be used when including nominal/categorical data in a GWR model. Where categories cluster spatially, there is strong risk of encountering local multicollinearity issues. Results in the presence of local multicollinearity are unstable, or models simply cannot be run.</a:t>
            </a:r>
          </a:p>
          <a:p>
            <a:pPr fontAlgn="base"/>
            <a:r>
              <a:rPr lang="en-US" dirty="0"/>
              <a:t>Do not use "dummy" explanatory variables to represent different spatial regimes in a GWR model (e.g., block groups outside center city are assigned a value of 1, while all others are assigned a value of 0). Because GWR allows explanatory variable coefficients to vary, these spatial regime explanatory variables are unnecessary, and if included, will create problems with local multicollinearity</a:t>
            </a:r>
          </a:p>
        </p:txBody>
      </p:sp>
      <p:sp>
        <p:nvSpPr>
          <p:cNvPr id="4" name="TextBox 3"/>
          <p:cNvSpPr txBox="1"/>
          <p:nvPr/>
        </p:nvSpPr>
        <p:spPr>
          <a:xfrm>
            <a:off x="0" y="6477000"/>
            <a:ext cx="9144000" cy="338554"/>
          </a:xfrm>
          <a:prstGeom prst="rect">
            <a:avLst/>
          </a:prstGeom>
          <a:noFill/>
        </p:spPr>
        <p:txBody>
          <a:bodyPr wrap="square" rtlCol="0">
            <a:spAutoFit/>
          </a:bodyPr>
          <a:lstStyle/>
          <a:p>
            <a:r>
              <a:rPr lang="en-US" sz="1600" dirty="0"/>
              <a:t>Source:  </a:t>
            </a:r>
            <a:r>
              <a:rPr lang="en-US" sz="1600" dirty="0">
                <a:hlinkClick r:id="rId2"/>
              </a:rPr>
              <a:t>http://resources.arcgis.com/en/help/main/10.1/index.html#//005p00000021000000</a:t>
            </a:r>
            <a:endParaRPr 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sz="3600" b="1" dirty="0"/>
              <a:t>Problems with Dummy/Categorical Variables</a:t>
            </a:r>
          </a:p>
        </p:txBody>
      </p:sp>
      <p:pic>
        <p:nvPicPr>
          <p:cNvPr id="5" name="Picture 4"/>
          <p:cNvPicPr>
            <a:picLocks noChangeAspect="1"/>
          </p:cNvPicPr>
          <p:nvPr/>
        </p:nvPicPr>
        <p:blipFill>
          <a:blip r:embed="rId2"/>
          <a:stretch>
            <a:fillRect/>
          </a:stretch>
        </p:blipFill>
        <p:spPr>
          <a:xfrm>
            <a:off x="304800" y="1158551"/>
            <a:ext cx="4793977" cy="560070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5334000" y="2057400"/>
                <a:ext cx="3352800" cy="2862322"/>
              </a:xfrm>
              <a:prstGeom prst="rect">
                <a:avLst/>
              </a:prstGeom>
              <a:noFill/>
            </p:spPr>
            <p:txBody>
              <a:bodyPr wrap="square" rtlCol="0">
                <a:spAutoFit/>
              </a:bodyPr>
              <a:lstStyle/>
              <a:p>
                <a:r>
                  <a:rPr lang="en-US" dirty="0"/>
                  <a:t>If dummy variables have any clustering in them, then a predictor at location </a:t>
                </a:r>
                <a:r>
                  <a:rPr lang="en-US" i="1" dirty="0" err="1"/>
                  <a:t>i</a:t>
                </a:r>
                <a:r>
                  <a:rPr lang="en-US" dirty="0"/>
                  <a:t> might not have </a:t>
                </a:r>
                <a:r>
                  <a:rPr lang="en-US" i="1" dirty="0"/>
                  <a:t>any </a:t>
                </a:r>
                <a:r>
                  <a:rPr lang="en-US" dirty="0"/>
                  <a:t>variability in it, meaning that it makes no sense to include it as a predictor – if its values don’t change at all, then it makes no sense to say that </a:t>
                </a:r>
                <a:r>
                  <a:rPr lang="en-US" i="1" dirty="0"/>
                  <a:t>y</a:t>
                </a:r>
                <a:r>
                  <a:rPr lang="en-US" dirty="0"/>
                  <a:t> changes by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as the predictor increases by 1 unit!</a:t>
                </a:r>
              </a:p>
            </p:txBody>
          </p:sp>
        </mc:Choice>
        <mc:Fallback xmlns="">
          <p:sp>
            <p:nvSpPr>
              <p:cNvPr id="6" name="TextBox 5"/>
              <p:cNvSpPr txBox="1">
                <a:spLocks noRot="1" noChangeAspect="1" noMove="1" noResize="1" noEditPoints="1" noAdjustHandles="1" noChangeArrowheads="1" noChangeShapeType="1" noTextEdit="1"/>
              </p:cNvSpPr>
              <p:nvPr/>
            </p:nvSpPr>
            <p:spPr>
              <a:xfrm>
                <a:off x="5334000" y="2057400"/>
                <a:ext cx="3352800" cy="2862322"/>
              </a:xfrm>
              <a:prstGeom prst="rect">
                <a:avLst/>
              </a:prstGeom>
              <a:blipFill rotWithShape="0">
                <a:blip r:embed="rId3"/>
                <a:stretch>
                  <a:fillRect l="-1455" t="-1279" r="-1273" b="-2345"/>
                </a:stretch>
              </a:blipFill>
            </p:spPr>
            <p:txBody>
              <a:bodyPr/>
              <a:lstStyle/>
              <a:p>
                <a:r>
                  <a:rPr lang="en-US">
                    <a:noFill/>
                  </a:rPr>
                  <a:t> </a:t>
                </a:r>
              </a:p>
            </p:txBody>
          </p:sp>
        </mc:Fallback>
      </mc:AlternateContent>
    </p:spTree>
    <p:extLst>
      <p:ext uri="{BB962C8B-B14F-4D97-AF65-F5344CB8AC3E}">
        <p14:creationId xmlns:p14="http://schemas.microsoft.com/office/powerpoint/2010/main" val="73003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33"/>
            <a:ext cx="8229600" cy="962167"/>
          </a:xfrm>
        </p:spPr>
        <p:txBody>
          <a:bodyPr/>
          <a:lstStyle/>
          <a:p>
            <a:r>
              <a:rPr lang="en-US" b="1" dirty="0"/>
              <a:t>Said Differently…</a:t>
            </a:r>
          </a:p>
        </p:txBody>
      </p:sp>
      <p:sp>
        <p:nvSpPr>
          <p:cNvPr id="3" name="Content Placeholder 2"/>
          <p:cNvSpPr>
            <a:spLocks noGrp="1"/>
          </p:cNvSpPr>
          <p:nvPr>
            <p:ph idx="1"/>
          </p:nvPr>
        </p:nvSpPr>
        <p:spPr>
          <a:xfrm>
            <a:off x="0" y="1295400"/>
            <a:ext cx="9144000" cy="5562600"/>
          </a:xfrm>
        </p:spPr>
        <p:txBody>
          <a:bodyPr>
            <a:normAutofit fontScale="92500" lnSpcReduction="20000"/>
          </a:bodyPr>
          <a:lstStyle/>
          <a:p>
            <a:r>
              <a:rPr lang="en-US" dirty="0"/>
              <a:t>What if instead of having a single, </a:t>
            </a:r>
            <a:r>
              <a:rPr lang="en-US" b="1" i="1" dirty="0"/>
              <a:t>global</a:t>
            </a:r>
            <a:r>
              <a:rPr lang="en-US" dirty="0"/>
              <a:t>, regression, we have separate, </a:t>
            </a:r>
            <a:r>
              <a:rPr lang="en-US" b="1" i="1" dirty="0"/>
              <a:t>local</a:t>
            </a:r>
            <a:r>
              <a:rPr lang="en-US" dirty="0"/>
              <a:t>, regressions for each location (point, block group, tract, zip code, etc.)?</a:t>
            </a:r>
          </a:p>
          <a:p>
            <a:pPr lvl="1"/>
            <a:r>
              <a:rPr lang="en-US" dirty="0"/>
              <a:t>For instance, higher home values might be correlated with higher burglary rates in some locations and lower burglary rates in some others</a:t>
            </a:r>
          </a:p>
          <a:p>
            <a:pPr lvl="2"/>
            <a:r>
              <a:rPr lang="en-US" dirty="0"/>
              <a:t>In some areas which are poor and have low house values, burglary might be high due (partially) to the fact that the police department in that area is likely to concentrate on more serious crimes that take place there and not so much on the “commonplace” events like burglary, meaning that burglars are more likely to walk.</a:t>
            </a:r>
          </a:p>
          <a:p>
            <a:pPr lvl="2"/>
            <a:r>
              <a:rPr lang="en-US" dirty="0"/>
              <a:t>In some areas which are rich and have high house values, burglary might be high due to the fact that burglars may believe they’re more likely to find valuable things to steal.</a:t>
            </a:r>
          </a:p>
          <a:p>
            <a:r>
              <a:rPr lang="en-US" dirty="0"/>
              <a:t>This is what </a:t>
            </a:r>
            <a:r>
              <a:rPr lang="en-US" b="1" i="1" dirty="0"/>
              <a:t>Geographically Weighted Regression</a:t>
            </a:r>
            <a:r>
              <a:rPr lang="en-US" dirty="0"/>
              <a:t> (GWR), a method proposed by S. </a:t>
            </a:r>
            <a:r>
              <a:rPr lang="en-US" dirty="0" err="1"/>
              <a:t>Fotheringham</a:t>
            </a:r>
            <a:r>
              <a:rPr lang="en-US" dirty="0"/>
              <a:t>, does!</a:t>
            </a:r>
            <a:endParaRPr lang="en-US" b="1" i="1" dirty="0"/>
          </a:p>
        </p:txBody>
      </p:sp>
    </p:spTree>
    <p:extLst>
      <p:ext uri="{BB962C8B-B14F-4D97-AF65-F5344CB8AC3E}">
        <p14:creationId xmlns:p14="http://schemas.microsoft.com/office/powerpoint/2010/main" val="4128954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1771" y="0"/>
                <a:ext cx="9144000" cy="792162"/>
              </a:xfrm>
            </p:spPr>
            <p:txBody>
              <a:bodyPr>
                <a:normAutofit/>
              </a:bodyPr>
              <a:lstStyle/>
              <a:p>
                <a:r>
                  <a:rPr lang="en-US" sz="3600" b="1" dirty="0"/>
                  <a:t>Let’s Take One Of the Observations (</a:t>
                </a:r>
                <a14:m>
                  <m:oMath xmlns:m="http://schemas.openxmlformats.org/officeDocument/2006/math">
                    <m:r>
                      <a:rPr lang="en-US" sz="3600" b="1" i="1">
                        <a:latin typeface="Cambria Math"/>
                        <a:ea typeface="Cambria Math"/>
                      </a:rPr>
                      <m:t>𝒊</m:t>
                    </m:r>
                    <m:r>
                      <a:rPr lang="en-US" sz="3600" b="1" i="1">
                        <a:latin typeface="Cambria Math"/>
                        <a:ea typeface="Cambria Math"/>
                      </a:rPr>
                      <m:t>=</m:t>
                    </m:r>
                    <m:r>
                      <a:rPr lang="en-US" sz="3600" b="1" i="1">
                        <a:latin typeface="Cambria Math"/>
                        <a:ea typeface="Cambria Math"/>
                      </a:rPr>
                      <m:t>𝟒𝟏</m:t>
                    </m:r>
                  </m:oMath>
                </a14:m>
                <a:r>
                  <a:rPr lang="en-US" sz="3600" b="1"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1771" y="0"/>
                <a:ext cx="9144000" cy="792162"/>
              </a:xfrm>
              <a:blipFill rotWithShape="1">
                <a:blip r:embed="rId2" cstate="print"/>
                <a:stretch>
                  <a:fillRect t="-2308" b="-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057400"/>
                <a:ext cx="9144000" cy="4800600"/>
              </a:xfrm>
            </p:spPr>
            <p:txBody>
              <a:bodyPr>
                <a:normAutofit fontScale="77500" lnSpcReduction="20000"/>
              </a:bodyPr>
              <a:lstStyle/>
              <a:p>
                <a14:m>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US" sz="2400" i="1">
                            <a:solidFill>
                              <a:srgbClr val="FF0000"/>
                            </a:solidFill>
                            <a:latin typeface="Cambria Math"/>
                          </a:rPr>
                          <m:t>𝑦</m:t>
                        </m:r>
                      </m:e>
                    </m:acc>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a:rPr>
                          <m:t>=</m:t>
                        </m:r>
                        <m:r>
                          <a:rPr lang="en-US" sz="2400" b="0" i="1" smtClean="0">
                            <a:solidFill>
                              <a:srgbClr val="FF0000"/>
                            </a:solidFill>
                            <a:latin typeface="Cambria Math"/>
                          </a:rPr>
                          <m:t>𝑃𝑅𝐸𝐷𝐼𝐶𝑇𝐸𝐷</m:t>
                        </m:r>
                        <m:r>
                          <a:rPr lang="en-US" sz="2400" b="0" i="1" smtClean="0">
                            <a:solidFill>
                              <a:srgbClr val="FF0000"/>
                            </a:solidFill>
                            <a:latin typeface="Cambria Math"/>
                          </a:rPr>
                          <m:t> </m:t>
                        </m:r>
                        <m:r>
                          <a:rPr lang="en-US" sz="2400" b="0" i="1" smtClean="0">
                            <a:solidFill>
                              <a:srgbClr val="FF0000"/>
                            </a:solidFill>
                            <a:latin typeface="Cambria Math"/>
                          </a:rPr>
                          <m:t>𝑃𝐶𝑇𝐵𝐴𝐶𝐻𝑀𝑂𝑅</m:t>
                        </m:r>
                      </m:e>
                      <m:sub>
                        <m:r>
                          <a:rPr lang="en-US" sz="2400" b="0" i="1" smtClean="0">
                            <a:solidFill>
                              <a:srgbClr val="FF0000"/>
                            </a:solidFill>
                            <a:latin typeface="Cambria Math"/>
                          </a:rPr>
                          <m:t>41</m:t>
                        </m:r>
                      </m:sub>
                    </m:sSub>
                    <m:r>
                      <a:rPr lang="en-US" sz="2400" i="1">
                        <a:solidFill>
                          <a:srgbClr val="FF0000"/>
                        </a:solidFill>
                        <a:latin typeface="Cambria Math"/>
                      </a:rPr>
                      <m:t>=</m:t>
                    </m:r>
                  </m:oMath>
                </a14:m>
                <a:endParaRPr lang="en-US" sz="2400" i="1" dirty="0">
                  <a:solidFill>
                    <a:srgbClr val="FF0000"/>
                  </a:solidFill>
                  <a:latin typeface="Cambria Math"/>
                </a:endParaRPr>
              </a:p>
              <a:p>
                <a:pPr marL="0" indent="0">
                  <a:buNone/>
                </a:pPr>
                <a:endParaRPr lang="en-US" sz="2400" i="1" dirty="0">
                  <a:solidFill>
                    <a:srgbClr val="FF0000"/>
                  </a:solidFill>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ea typeface="Cambria Math"/>
                            </a:rPr>
                            <m:t>𝛽</m:t>
                          </m:r>
                        </m:e>
                        <m:sub>
                          <m:r>
                            <a:rPr lang="en-US" sz="2400" b="0" i="1" smtClean="0">
                              <a:solidFill>
                                <a:srgbClr val="FF0000"/>
                              </a:solidFill>
                              <a:latin typeface="Cambria Math"/>
                              <a:ea typeface="Cambria Math"/>
                            </a:rPr>
                            <m:t>41.</m:t>
                          </m:r>
                          <m:r>
                            <a:rPr lang="en-US" sz="2400" i="1" smtClean="0">
                              <a:solidFill>
                                <a:srgbClr val="FF0000"/>
                              </a:solidFill>
                              <a:latin typeface="Cambria Math"/>
                            </a:rPr>
                            <m:t>0</m:t>
                          </m:r>
                        </m:sub>
                      </m:sSub>
                      <m:r>
                        <a:rPr lang="en-US" sz="2400" i="1">
                          <a:solidFill>
                            <a:srgbClr val="FF0000"/>
                          </a:solidFill>
                          <a:latin typeface="Cambria Math"/>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ea typeface="Cambria Math"/>
                            </a:rPr>
                            <m:t>𝛽</m:t>
                          </m:r>
                        </m:e>
                        <m:sub>
                          <m:r>
                            <a:rPr lang="en-US" sz="2400" b="0" i="1" smtClean="0">
                              <a:solidFill>
                                <a:srgbClr val="FF0000"/>
                              </a:solidFill>
                              <a:latin typeface="Cambria Math"/>
                              <a:ea typeface="Cambria Math"/>
                            </a:rPr>
                            <m:t>41.</m:t>
                          </m:r>
                          <m:r>
                            <a:rPr lang="en-US" sz="2400" i="1">
                              <a:solidFill>
                                <a:srgbClr val="FF0000"/>
                              </a:solidFill>
                              <a:latin typeface="Cambria Math"/>
                              <a:ea typeface="Cambria Math"/>
                            </a:rPr>
                            <m:t>1</m:t>
                          </m:r>
                        </m:sub>
                      </m:sSub>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𝑃𝐶𝑇𝑉𝐴𝐶𝐴𝑁𝑇</m:t>
                          </m:r>
                        </m:e>
                        <m:sub>
                          <m:r>
                            <a:rPr lang="en-US" sz="2400" b="0" i="1" smtClean="0">
                              <a:solidFill>
                                <a:srgbClr val="FF0000"/>
                              </a:solidFill>
                              <a:latin typeface="Cambria Math"/>
                              <a:ea typeface="Cambria Math"/>
                            </a:rPr>
                            <m:t>41</m:t>
                          </m:r>
                        </m:sub>
                      </m:sSub>
                      <m:r>
                        <a:rPr lang="en-US" sz="2400" i="1">
                          <a:solidFill>
                            <a:srgbClr val="FF0000"/>
                          </a:solidFill>
                          <a:latin typeface="Cambria Math"/>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ea typeface="Cambria Math"/>
                            </a:rPr>
                            <m:t>𝛽</m:t>
                          </m:r>
                        </m:e>
                        <m:sub>
                          <m:r>
                            <a:rPr lang="en-US" sz="2400" b="0" i="1" smtClean="0">
                              <a:solidFill>
                                <a:srgbClr val="FF0000"/>
                              </a:solidFill>
                              <a:latin typeface="Cambria Math"/>
                              <a:ea typeface="Cambria Math"/>
                            </a:rPr>
                            <m:t>41.</m:t>
                          </m:r>
                          <m:r>
                            <a:rPr lang="en-US" sz="2400" i="1">
                              <a:solidFill>
                                <a:srgbClr val="FF0000"/>
                              </a:solidFill>
                              <a:latin typeface="Cambria Math"/>
                              <a:ea typeface="Cambria Math"/>
                            </a:rPr>
                            <m:t>2</m:t>
                          </m:r>
                        </m:sub>
                      </m:sSub>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𝑃𝐶𝑇𝑆𝐼𝑁𝐺𝐿𝐸𝑆</m:t>
                          </m:r>
                        </m:e>
                        <m:sub>
                          <m:r>
                            <a:rPr lang="en-US" sz="2400" b="0" i="1" smtClean="0">
                              <a:solidFill>
                                <a:srgbClr val="FF0000"/>
                              </a:solidFill>
                              <a:latin typeface="Cambria Math"/>
                            </a:rPr>
                            <m:t>41</m:t>
                          </m:r>
                        </m:sub>
                      </m:sSub>
                      <m:r>
                        <a:rPr lang="en-US" sz="2400" b="0" i="1" smtClean="0">
                          <a:solidFill>
                            <a:srgbClr val="FF0000"/>
                          </a:solidFill>
                          <a:latin typeface="Cambria Math"/>
                        </a:rPr>
                        <m:t>=</m:t>
                      </m:r>
                    </m:oMath>
                  </m:oMathPara>
                </a14:m>
                <a:endParaRPr lang="en-US" sz="2400" b="0" i="1" dirty="0">
                  <a:solidFill>
                    <a:srgbClr val="FF0000"/>
                  </a:solidFill>
                  <a:latin typeface="Cambria Math"/>
                </a:endParaRPr>
              </a:p>
              <a:p>
                <a:pPr marL="0" indent="0">
                  <a:buNone/>
                </a:pPr>
                <a:endParaRPr lang="en-US" sz="2400" b="0" i="1" dirty="0">
                  <a:solidFill>
                    <a:srgbClr val="FF0000"/>
                  </a:solidFill>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98.64−3.64</m:t>
                      </m:r>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a:rPr>
                            <m:t> </m:t>
                          </m:r>
                          <m:r>
                            <a:rPr lang="en-US" sz="2400" i="1">
                              <a:solidFill>
                                <a:srgbClr val="FF0000"/>
                              </a:solidFill>
                              <a:latin typeface="Cambria Math"/>
                            </a:rPr>
                            <m:t>𝑃𝐶𝑇𝑉𝐴𝐶𝐴𝑁𝑇</m:t>
                          </m:r>
                        </m:e>
                        <m:sub>
                          <m:r>
                            <a:rPr lang="en-US" sz="2400" b="0" i="1" smtClean="0">
                              <a:solidFill>
                                <a:srgbClr val="FF0000"/>
                              </a:solidFill>
                              <a:latin typeface="Cambria Math"/>
                            </a:rPr>
                            <m:t>41</m:t>
                          </m:r>
                        </m:sub>
                      </m:sSub>
                      <m:r>
                        <a:rPr lang="en-US" sz="2400" b="0" i="1" smtClean="0">
                          <a:solidFill>
                            <a:srgbClr val="FF0000"/>
                          </a:solidFill>
                          <a:latin typeface="Cambria Math"/>
                          <a:ea typeface="Cambria Math"/>
                        </a:rPr>
                        <m:t>−</m:t>
                      </m:r>
                      <m:r>
                        <a:rPr lang="en-US" sz="2400" i="1" smtClean="0">
                          <a:solidFill>
                            <a:srgbClr val="FF0000"/>
                          </a:solidFill>
                          <a:latin typeface="Cambria Math"/>
                        </a:rPr>
                        <m:t>2</m:t>
                      </m:r>
                      <m:r>
                        <a:rPr lang="en-US" sz="2400" b="0" i="1" smtClean="0">
                          <a:solidFill>
                            <a:srgbClr val="FF0000"/>
                          </a:solidFill>
                          <a:latin typeface="Cambria Math"/>
                        </a:rPr>
                        <m:t>.21 </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𝑃𝐶𝑇𝑆𝐼𝑁𝐺𝐿𝐸𝑆</m:t>
                          </m:r>
                        </m:e>
                        <m:sub>
                          <m:r>
                            <a:rPr lang="en-US" sz="2400" i="1">
                              <a:solidFill>
                                <a:srgbClr val="FF0000"/>
                              </a:solidFill>
                              <a:latin typeface="Cambria Math"/>
                            </a:rPr>
                            <m:t>41</m:t>
                          </m:r>
                        </m:sub>
                      </m:sSub>
                    </m:oMath>
                  </m:oMathPara>
                </a14:m>
                <a:endParaRPr lang="en-US" sz="2400" dirty="0">
                  <a:solidFill>
                    <a:srgbClr val="FF0000"/>
                  </a:solidFill>
                </a:endParaRPr>
              </a:p>
              <a:p>
                <a:endParaRPr lang="en-US" sz="2400" dirty="0">
                  <a:solidFill>
                    <a:srgbClr val="FF0000"/>
                  </a:solidFill>
                </a:endParaRPr>
              </a:p>
              <a:p>
                <a:r>
                  <a:rPr lang="en-US" sz="2400" dirty="0">
                    <a:solidFill>
                      <a:schemeClr val="tx1"/>
                    </a:solidFill>
                  </a:rPr>
                  <a:t>Condition number 4.38 &lt; 30, so we’re fine in terms of </a:t>
                </a:r>
                <a:r>
                  <a:rPr lang="en-US" sz="2400" dirty="0" err="1">
                    <a:solidFill>
                      <a:schemeClr val="tx1"/>
                    </a:solidFill>
                  </a:rPr>
                  <a:t>multicollinearity</a:t>
                </a:r>
                <a:endParaRPr lang="en-US" sz="2400" dirty="0">
                  <a:solidFill>
                    <a:schemeClr val="tx1"/>
                  </a:solidFill>
                </a:endParaRPr>
              </a:p>
              <a:p>
                <a:r>
                  <a:rPr lang="en-US" sz="2400" dirty="0">
                    <a:solidFill>
                      <a:schemeClr val="tx1"/>
                    </a:solidFill>
                  </a:rPr>
                  <a:t>For observation </a:t>
                </a:r>
                <a14:m>
                  <m:oMath xmlns:m="http://schemas.openxmlformats.org/officeDocument/2006/math">
                    <m:r>
                      <a:rPr lang="en-US" sz="2400" i="1">
                        <a:latin typeface="Cambria Math"/>
                        <a:ea typeface="Cambria Math"/>
                      </a:rPr>
                      <m:t>𝑖</m:t>
                    </m:r>
                    <m:r>
                      <a:rPr lang="en-US" sz="2400" i="1">
                        <a:latin typeface="Cambria Math"/>
                        <a:ea typeface="Cambria Math"/>
                      </a:rPr>
                      <m:t>=41</m:t>
                    </m:r>
                  </m:oMath>
                </a14:m>
                <a:r>
                  <a:rPr lang="en-US" sz="2400" dirty="0">
                    <a:solidFill>
                      <a:schemeClr val="tx1"/>
                    </a:solidFill>
                  </a:rPr>
                  <a:t>, the % of variance explained in </a:t>
                </a:r>
                <a14:m>
                  <m:oMath xmlns:m="http://schemas.openxmlformats.org/officeDocument/2006/math">
                    <m:r>
                      <a:rPr lang="en-US" sz="2400" i="1">
                        <a:latin typeface="Cambria Math"/>
                      </a:rPr>
                      <m:t>𝑃𝐶𝑇𝑉𝐴𝐶𝐴𝑁𝑇</m:t>
                    </m:r>
                    <m:r>
                      <a:rPr lang="en-US" sz="2400" b="0" i="1" smtClean="0">
                        <a:latin typeface="Cambria Math"/>
                      </a:rPr>
                      <m:t> </m:t>
                    </m:r>
                  </m:oMath>
                </a14:m>
                <a:r>
                  <a:rPr lang="en-US" sz="2400" dirty="0">
                    <a:solidFill>
                      <a:schemeClr val="tx1"/>
                    </a:solidFill>
                  </a:rPr>
                  <a:t>is the Local R-squared, or 0.73.</a:t>
                </a:r>
              </a:p>
              <a:p>
                <a:r>
                  <a:rPr lang="en-US" sz="2400" dirty="0">
                    <a:solidFill>
                      <a:schemeClr val="tx1"/>
                    </a:solidFill>
                  </a:rPr>
                  <a:t>For observation </a:t>
                </a:r>
                <a14:m>
                  <m:oMath xmlns:m="http://schemas.openxmlformats.org/officeDocument/2006/math">
                    <m:r>
                      <a:rPr lang="en-US" sz="2400" b="0" i="1" smtClean="0">
                        <a:solidFill>
                          <a:schemeClr val="tx1"/>
                        </a:solidFill>
                        <a:latin typeface="Cambria Math"/>
                        <a:ea typeface="Cambria Math"/>
                      </a:rPr>
                      <m:t>𝑖</m:t>
                    </m:r>
                    <m:r>
                      <a:rPr lang="en-US" sz="2400" b="0" i="1" smtClean="0">
                        <a:solidFill>
                          <a:schemeClr val="tx1"/>
                        </a:solidFill>
                        <a:latin typeface="Cambria Math"/>
                        <a:ea typeface="Cambria Math"/>
                      </a:rPr>
                      <m:t>=41</m:t>
                    </m:r>
                  </m:oMath>
                </a14:m>
                <a:r>
                  <a:rPr lang="en-US" sz="2400" dirty="0">
                    <a:solidFill>
                      <a:schemeClr val="tx1"/>
                    </a:solidFill>
                  </a:rPr>
                  <a:t>, when </a:t>
                </a:r>
                <a14:m>
                  <m:oMath xmlns:m="http://schemas.openxmlformats.org/officeDocument/2006/math">
                    <m:r>
                      <a:rPr lang="en-US" sz="2400" i="1">
                        <a:solidFill>
                          <a:schemeClr val="tx1"/>
                        </a:solidFill>
                        <a:latin typeface="Cambria Math"/>
                      </a:rPr>
                      <m:t>𝑃𝐶𝑇𝑉𝐴𝐶𝐴𝑁𝑇</m:t>
                    </m:r>
                  </m:oMath>
                </a14:m>
                <a:r>
                  <a:rPr lang="en-US" sz="2400" dirty="0">
                    <a:solidFill>
                      <a:schemeClr val="tx1"/>
                    </a:solidFill>
                  </a:rPr>
                  <a:t> and </a:t>
                </a:r>
                <a14:m>
                  <m:oMath xmlns:m="http://schemas.openxmlformats.org/officeDocument/2006/math">
                    <m:r>
                      <a:rPr lang="en-US" sz="2400" i="1">
                        <a:solidFill>
                          <a:schemeClr val="tx1"/>
                        </a:solidFill>
                        <a:latin typeface="Cambria Math"/>
                      </a:rPr>
                      <m:t>𝑃𝐶𝑇𝑆𝐼𝑁𝐺𝐿𝐸𝑆</m:t>
                    </m:r>
                  </m:oMath>
                </a14:m>
                <a:r>
                  <a:rPr lang="en-US" sz="2400" dirty="0">
                    <a:solidFill>
                      <a:schemeClr val="tx1"/>
                    </a:solidFill>
                  </a:rPr>
                  <a:t> are both 0, </a:t>
                </a:r>
                <a14:m>
                  <m:oMath xmlns:m="http://schemas.openxmlformats.org/officeDocument/2006/math">
                    <m:r>
                      <a:rPr lang="en-US" sz="2400" i="1" smtClean="0">
                        <a:solidFill>
                          <a:schemeClr val="tx1"/>
                        </a:solidFill>
                        <a:latin typeface="Cambria Math"/>
                      </a:rPr>
                      <m:t>𝑃</m:t>
                    </m:r>
                    <m:r>
                      <a:rPr lang="en-US" sz="2400" b="0" i="1" smtClean="0">
                        <a:solidFill>
                          <a:schemeClr val="tx1"/>
                        </a:solidFill>
                        <a:latin typeface="Cambria Math"/>
                      </a:rPr>
                      <m:t>𝑅𝐸𝐷𝐼𝐶𝑇𝐸𝐷</m:t>
                    </m:r>
                    <m:r>
                      <a:rPr lang="en-US" sz="2400" b="0" i="1" smtClean="0">
                        <a:solidFill>
                          <a:schemeClr val="tx1"/>
                        </a:solidFill>
                        <a:latin typeface="Cambria Math"/>
                      </a:rPr>
                      <m:t> </m:t>
                    </m:r>
                    <m:r>
                      <a:rPr lang="en-US" sz="2400" b="0" i="1" smtClean="0">
                        <a:solidFill>
                          <a:schemeClr val="tx1"/>
                        </a:solidFill>
                        <a:latin typeface="Cambria Math"/>
                      </a:rPr>
                      <m:t>𝑃𝐶𝑇𝐵𝐴𝐶𝐻𝑀𝑂𝑅</m:t>
                    </m:r>
                    <m:r>
                      <a:rPr lang="en-US" sz="2400" b="0" i="1" smtClean="0">
                        <a:solidFill>
                          <a:schemeClr val="tx1"/>
                        </a:solidFill>
                        <a:latin typeface="Cambria Math"/>
                      </a:rPr>
                      <m:t>=</m:t>
                    </m:r>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a:ea typeface="Cambria Math"/>
                          </a:rPr>
                          <m:t>𝛽</m:t>
                        </m:r>
                      </m:e>
                      <m:sub>
                        <m:r>
                          <a:rPr lang="en-US" sz="2400" i="1">
                            <a:solidFill>
                              <a:schemeClr val="tx1"/>
                            </a:solidFill>
                            <a:latin typeface="Cambria Math"/>
                            <a:ea typeface="Cambria Math"/>
                          </a:rPr>
                          <m:t>41.</m:t>
                        </m:r>
                        <m:r>
                          <a:rPr lang="en-US" sz="2400" i="1">
                            <a:solidFill>
                              <a:schemeClr val="tx1"/>
                            </a:solidFill>
                            <a:latin typeface="Cambria Math"/>
                          </a:rPr>
                          <m:t>0</m:t>
                        </m:r>
                      </m:sub>
                    </m:sSub>
                    <m:r>
                      <a:rPr lang="en-US" sz="2400" b="0" i="1" smtClean="0">
                        <a:solidFill>
                          <a:schemeClr val="tx1"/>
                        </a:solidFill>
                        <a:latin typeface="Cambria Math"/>
                      </a:rPr>
                      <m:t>=98.64</m:t>
                    </m:r>
                  </m:oMath>
                </a14:m>
                <a:r>
                  <a:rPr lang="en-US" sz="2400" dirty="0">
                    <a:solidFill>
                      <a:schemeClr val="tx1"/>
                    </a:solidFill>
                  </a:rPr>
                  <a:t>.</a:t>
                </a:r>
              </a:p>
              <a:p>
                <a:r>
                  <a:rPr lang="en-US" sz="2400" dirty="0">
                    <a:solidFill>
                      <a:schemeClr val="tx1"/>
                    </a:solidFill>
                  </a:rPr>
                  <a:t>Note that the coefficients of both </a:t>
                </a:r>
                <a14:m>
                  <m:oMath xmlns:m="http://schemas.openxmlformats.org/officeDocument/2006/math">
                    <m:r>
                      <a:rPr lang="en-US" sz="2400" i="1">
                        <a:latin typeface="Cambria Math"/>
                      </a:rPr>
                      <m:t>𝑃𝐶𝑇𝑉𝐴𝐶𝐴𝑁𝑇</m:t>
                    </m:r>
                  </m:oMath>
                </a14:m>
                <a:r>
                  <a:rPr lang="en-US" sz="2400" dirty="0"/>
                  <a:t> and </a:t>
                </a:r>
                <a14:m>
                  <m:oMath xmlns:m="http://schemas.openxmlformats.org/officeDocument/2006/math">
                    <m:r>
                      <a:rPr lang="en-US" sz="2400" i="1">
                        <a:latin typeface="Cambria Math"/>
                      </a:rPr>
                      <m:t>𝑃𝐶𝑇𝑆𝐼𝑁𝐺𝐿𝐸𝑆</m:t>
                    </m:r>
                  </m:oMath>
                </a14:m>
                <a:r>
                  <a:rPr lang="en-US" sz="2400" dirty="0"/>
                  <a:t> are negative, meaning that both are negatively associated with the dependent variable. </a:t>
                </a:r>
              </a:p>
              <a:p>
                <a:pPr lvl="1"/>
                <a:r>
                  <a:rPr lang="en-US" sz="2000" dirty="0"/>
                  <a:t>For observation </a:t>
                </a:r>
                <a14:m>
                  <m:oMath xmlns:m="http://schemas.openxmlformats.org/officeDocument/2006/math">
                    <m:r>
                      <a:rPr lang="en-US" sz="2000" i="1">
                        <a:latin typeface="Cambria Math"/>
                        <a:ea typeface="Cambria Math"/>
                      </a:rPr>
                      <m:t>𝑖</m:t>
                    </m:r>
                    <m:r>
                      <a:rPr lang="en-US" sz="2000" i="1">
                        <a:latin typeface="Cambria Math"/>
                        <a:ea typeface="Cambria Math"/>
                      </a:rPr>
                      <m:t>=41</m:t>
                    </m:r>
                  </m:oMath>
                </a14:m>
                <a:r>
                  <a:rPr lang="en-US" sz="2000" dirty="0"/>
                  <a:t>, as </a:t>
                </a:r>
                <a14:m>
                  <m:oMath xmlns:m="http://schemas.openxmlformats.org/officeDocument/2006/math">
                    <m:r>
                      <a:rPr lang="en-US" sz="2000" i="1">
                        <a:latin typeface="Cambria Math"/>
                      </a:rPr>
                      <m:t>𝑃𝐶𝑇𝑉𝐴𝐶𝐴𝑁𝑇</m:t>
                    </m:r>
                  </m:oMath>
                </a14:m>
                <a:r>
                  <a:rPr lang="en-US" sz="2000" dirty="0"/>
                  <a:t> increases by 1 unit (1%), </a:t>
                </a:r>
                <a14:m>
                  <m:oMath xmlns:m="http://schemas.openxmlformats.org/officeDocument/2006/math">
                    <m:r>
                      <a:rPr lang="en-US" sz="2000" i="1">
                        <a:latin typeface="Cambria Math"/>
                      </a:rPr>
                      <m:t>𝑃𝐶𝑇𝐵𝐴𝐶𝐻𝑀𝑂𝑅</m:t>
                    </m:r>
                    <m:r>
                      <a:rPr lang="en-US" sz="2000" b="0" i="1" smtClean="0">
                        <a:latin typeface="Cambria Math"/>
                      </a:rPr>
                      <m:t> </m:t>
                    </m:r>
                  </m:oMath>
                </a14:m>
                <a:r>
                  <a:rPr lang="en-US" sz="2000" dirty="0">
                    <a:solidFill>
                      <a:schemeClr val="tx1"/>
                    </a:solidFill>
                  </a:rPr>
                  <a:t>decreases by 3.64 units (3.64%)</a:t>
                </a:r>
                <a:endParaRPr lang="en-US" sz="2000" dirty="0"/>
              </a:p>
              <a:p>
                <a:pPr lvl="1"/>
                <a:r>
                  <a:rPr lang="en-US" sz="2000" dirty="0"/>
                  <a:t>For observation </a:t>
                </a:r>
                <a14:m>
                  <m:oMath xmlns:m="http://schemas.openxmlformats.org/officeDocument/2006/math">
                    <m:r>
                      <a:rPr lang="en-US" sz="2000" i="1">
                        <a:latin typeface="Cambria Math"/>
                        <a:ea typeface="Cambria Math"/>
                      </a:rPr>
                      <m:t>𝑖</m:t>
                    </m:r>
                    <m:r>
                      <a:rPr lang="en-US" sz="2000" i="1">
                        <a:latin typeface="Cambria Math"/>
                        <a:ea typeface="Cambria Math"/>
                      </a:rPr>
                      <m:t>=41</m:t>
                    </m:r>
                  </m:oMath>
                </a14:m>
                <a:r>
                  <a:rPr lang="en-US" sz="2000" dirty="0"/>
                  <a:t>, as </a:t>
                </a:r>
                <a14:m>
                  <m:oMath xmlns:m="http://schemas.openxmlformats.org/officeDocument/2006/math">
                    <m:r>
                      <a:rPr lang="en-US" sz="2000" b="0" i="1" smtClean="0">
                        <a:latin typeface="Cambria Math"/>
                      </a:rPr>
                      <m:t>𝑃𝐶𝑇𝑆𝐼𝑁𝐺𝐿𝐸𝑆</m:t>
                    </m:r>
                  </m:oMath>
                </a14:m>
                <a:r>
                  <a:rPr lang="en-US" sz="2000" dirty="0"/>
                  <a:t> increases by 1 unit (1%), </a:t>
                </a:r>
                <a14:m>
                  <m:oMath xmlns:m="http://schemas.openxmlformats.org/officeDocument/2006/math">
                    <m:r>
                      <a:rPr lang="en-US" sz="2000" i="1">
                        <a:latin typeface="Cambria Math"/>
                      </a:rPr>
                      <m:t>𝑃𝐶𝑇𝐵𝐴𝐶𝐻𝑀𝑂𝑅</m:t>
                    </m:r>
                    <m:r>
                      <a:rPr lang="en-US" sz="2000" i="1">
                        <a:latin typeface="Cambria Math"/>
                      </a:rPr>
                      <m:t> </m:t>
                    </m:r>
                  </m:oMath>
                </a14:m>
                <a:r>
                  <a:rPr lang="en-US" sz="2000" dirty="0"/>
                  <a:t>decreases by 2.21 units (2.21%)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057400"/>
                <a:ext cx="9144000" cy="4800600"/>
              </a:xfrm>
              <a:blipFill rotWithShape="1">
                <a:blip r:embed="rId3" cstate="print"/>
                <a:stretch>
                  <a:fillRect l="-600" t="-635"/>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914400"/>
            <a:ext cx="743667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9225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09"/>
            <a:ext cx="9144000" cy="715962"/>
          </a:xfrm>
        </p:spPr>
        <p:txBody>
          <a:bodyPr>
            <a:normAutofit fontScale="90000"/>
          </a:bodyPr>
          <a:lstStyle/>
          <a:p>
            <a:r>
              <a:rPr lang="en-US" b="1" dirty="0"/>
              <a:t>But Where are the P-Values?</a:t>
            </a:r>
          </a:p>
        </p:txBody>
      </p:sp>
      <p:sp>
        <p:nvSpPr>
          <p:cNvPr id="3" name="Content Placeholder 2"/>
          <p:cNvSpPr>
            <a:spLocks noGrp="1"/>
          </p:cNvSpPr>
          <p:nvPr>
            <p:ph idx="1"/>
          </p:nvPr>
        </p:nvSpPr>
        <p:spPr>
          <a:xfrm>
            <a:off x="0" y="838200"/>
            <a:ext cx="9144000" cy="5650468"/>
          </a:xfrm>
        </p:spPr>
        <p:txBody>
          <a:bodyPr>
            <a:normAutofit fontScale="62500" lnSpcReduction="20000"/>
          </a:bodyPr>
          <a:lstStyle/>
          <a:p>
            <a:r>
              <a:rPr lang="en-US" dirty="0"/>
              <a:t>Recall that in a global model such as OLS it is usual to test whether the parameter estimates are significantly different from zero. </a:t>
            </a:r>
          </a:p>
          <a:p>
            <a:r>
              <a:rPr lang="en-US" dirty="0"/>
              <a:t>This can be accomplished with a t-test – the t statistics and their associated p-values are usually provided on the computer output. </a:t>
            </a:r>
          </a:p>
          <a:p>
            <a:r>
              <a:rPr lang="en-US" dirty="0"/>
              <a:t>The situation with GWR is a little more complex and is the subject of current research. </a:t>
            </a:r>
          </a:p>
          <a:p>
            <a:r>
              <a:rPr lang="en-US" dirty="0"/>
              <a:t>As there is one set of parameters associated with each regression point, as well as one set of standard errors, then there are potentially hundreds or thousands of tests that would be required to determine whether parameters are locally significant. </a:t>
            </a:r>
          </a:p>
          <a:p>
            <a:r>
              <a:rPr lang="en-US" dirty="0"/>
              <a:t>Recall the concept of type I error: if the </a:t>
            </a:r>
            <a:r>
              <a:rPr lang="el-GR" dirty="0"/>
              <a:t>α</a:t>
            </a:r>
            <a:r>
              <a:rPr lang="en-US" dirty="0"/>
              <a:t>=0.05 significance level is used, we would expect 5 tests in every 100 to be significant when in reality they are not! (And we would also expect some significant results to be not significant when in reality they are – type II error). </a:t>
            </a:r>
          </a:p>
          <a:p>
            <a:r>
              <a:rPr lang="en-US" dirty="0"/>
              <a:t>With a 4 predictor model estimated at 2000 regression points, there would be 10000 significance tests (5 per point – 1 for the intercept and 4 for the predictors) would be we would expect 500 of these tests to return a significant result simply by chance (i.e., when they’re not significant in reality). This is the problem with multiple testing.</a:t>
            </a:r>
          </a:p>
          <a:p>
            <a:r>
              <a:rPr lang="en-US" dirty="0"/>
              <a:t>There are ways to adjust for multiple testing, but they are not currently implemented in ArcGIS</a:t>
            </a:r>
          </a:p>
        </p:txBody>
      </p:sp>
      <p:sp>
        <p:nvSpPr>
          <p:cNvPr id="4" name="TextBox 3"/>
          <p:cNvSpPr txBox="1"/>
          <p:nvPr/>
        </p:nvSpPr>
        <p:spPr>
          <a:xfrm>
            <a:off x="0" y="6488668"/>
            <a:ext cx="9144000" cy="369332"/>
          </a:xfrm>
          <a:prstGeom prst="rect">
            <a:avLst/>
          </a:prstGeom>
          <a:noFill/>
        </p:spPr>
        <p:txBody>
          <a:bodyPr wrap="square" rtlCol="0">
            <a:spAutoFit/>
          </a:bodyPr>
          <a:lstStyle/>
          <a:p>
            <a:r>
              <a:rPr lang="en-US" dirty="0"/>
              <a:t>Source: </a:t>
            </a:r>
            <a:r>
              <a:rPr lang="en-US" dirty="0">
                <a:hlinkClick r:id="rId3"/>
              </a:rPr>
              <a:t>http://www.geos.ed.ac.uk/~gisteac/fspat/gwr/arcgis_gwr/GWR_WhitePaper.pdf</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b="1" dirty="0"/>
              <a:t>Some Notes on Local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19368"/>
                <a:ext cx="9144000" cy="5738632"/>
              </a:xfrm>
            </p:spPr>
            <p:txBody>
              <a:bodyPr>
                <a:normAutofit/>
              </a:bodyPr>
              <a:lstStyle/>
              <a:p>
                <a:r>
                  <a:rPr lang="en-US" sz="2400" dirty="0"/>
                  <a:t>For many other observations in the dataset, the R-squared is nowhere as high (for some, it’s essentially 0)</a:t>
                </a:r>
              </a:p>
              <a:p>
                <a:r>
                  <a:rPr lang="en-US" sz="2400" dirty="0"/>
                  <a:t>We could also look at the standard errors of the coefficients: the lower the SE relative to the coefficient, the more reliable the </a:t>
                </a:r>
                <a:r>
                  <a:rPr lang="el-GR" sz="2400" dirty="0"/>
                  <a:t>β</a:t>
                </a:r>
                <a:r>
                  <a:rPr lang="en-US" sz="2400" dirty="0"/>
                  <a:t> estimate!</a:t>
                </a:r>
              </a:p>
              <a:p>
                <a:pPr lvl="1"/>
                <a:r>
                  <a:rPr lang="en-US" sz="2000" dirty="0"/>
                  <a:t>When standard errors are high (1/2 of |coefficient| or higher), it’s very likely that the results are due to chance.</a:t>
                </a:r>
              </a:p>
              <a:p>
                <a:pPr lvl="1"/>
                <a:r>
                  <a:rPr lang="en-US" sz="2000" dirty="0"/>
                  <a:t>Here, standard errors are at most ¼ of the coefficient, so it’s *possible* that the intercept and both predictors are significantly different from 0 for observation </a:t>
                </a:r>
                <a14:m>
                  <m:oMath xmlns:m="http://schemas.openxmlformats.org/officeDocument/2006/math">
                    <m:r>
                      <a:rPr lang="en-US" sz="2000" i="1">
                        <a:latin typeface="Cambria Math"/>
                        <a:ea typeface="Cambria Math"/>
                      </a:rPr>
                      <m:t>𝑖</m:t>
                    </m:r>
                    <m:r>
                      <a:rPr lang="en-US" sz="2000" i="1">
                        <a:latin typeface="Cambria Math"/>
                        <a:ea typeface="Cambria Math"/>
                      </a:rPr>
                      <m:t>=41</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19368"/>
                <a:ext cx="9144000" cy="5738632"/>
              </a:xfrm>
              <a:blipFill rotWithShape="0">
                <a:blip r:embed="rId3"/>
                <a:stretch>
                  <a:fillRect l="-867" t="-850"/>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815265458"/>
              </p:ext>
            </p:extLst>
          </p:nvPr>
        </p:nvGraphicFramePr>
        <p:xfrm>
          <a:off x="1905000" y="4753984"/>
          <a:ext cx="5130800" cy="125730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tblGrid>
              <a:tr h="190500">
                <a:tc>
                  <a:txBody>
                    <a:bodyPr/>
                    <a:lstStyle/>
                    <a:p>
                      <a:pPr algn="l" fontAlgn="ct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Coefficient</a:t>
                      </a:r>
                      <a:r>
                        <a:rPr lang="en-US" sz="2000" u="none" strike="noStrike" baseline="0" dirty="0">
                          <a:effectLst/>
                        </a:rPr>
                        <a:t> </a:t>
                      </a:r>
                      <a:r>
                        <a:rPr lang="el-GR" sz="2000" dirty="0"/>
                        <a:t>β</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a:effectLst/>
                        </a:rPr>
                        <a:t>SE</a:t>
                      </a:r>
                      <a:endParaRPr lang="en-US" sz="2000" b="1" i="0" u="none" strike="noStrike">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a:t>
                      </a:r>
                      <a:r>
                        <a:rPr lang="el-GR" sz="2000" dirty="0"/>
                        <a:t>β</a:t>
                      </a:r>
                      <a:r>
                        <a:rPr lang="en-US" sz="2000" u="none" strike="noStrike" dirty="0">
                          <a:effectLst/>
                        </a:rPr>
                        <a:t>/SE)**</a:t>
                      </a:r>
                      <a:endParaRPr lang="en-US" sz="2000" b="1"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190500">
                <a:tc>
                  <a:txBody>
                    <a:bodyPr/>
                    <a:lstStyle/>
                    <a:p>
                      <a:pPr algn="l" fontAlgn="ctr"/>
                      <a:r>
                        <a:rPr lang="en-US" sz="2000" u="none" strike="noStrike" dirty="0">
                          <a:effectLst/>
                        </a:rPr>
                        <a:t>Intercept</a:t>
                      </a:r>
                      <a:endParaRPr lang="en-US" sz="2000" b="1"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98.64</a:t>
                      </a:r>
                      <a:endParaRPr lang="en-US" sz="2000" b="0" i="0" u="none" strike="noStrike" dirty="0">
                        <a:solidFill>
                          <a:srgbClr val="000000"/>
                        </a:solidFill>
                        <a:effectLst/>
                        <a:latin typeface="Calibri"/>
                      </a:endParaRPr>
                    </a:p>
                  </a:txBody>
                  <a:tcPr marL="9525" marR="9525" marT="9525" marB="0" anchor="ctr"/>
                </a:tc>
                <a:tc>
                  <a:txBody>
                    <a:bodyPr/>
                    <a:lstStyle/>
                    <a:p>
                      <a:pPr algn="ctr" fontAlgn="ctr"/>
                      <a:r>
                        <a:rPr lang="en-US" sz="2000" u="none" strike="noStrike">
                          <a:effectLst/>
                        </a:rPr>
                        <a:t>3.84</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25.67</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190500">
                <a:tc>
                  <a:txBody>
                    <a:bodyPr/>
                    <a:lstStyle/>
                    <a:p>
                      <a:pPr algn="l" fontAlgn="ctr"/>
                      <a:r>
                        <a:rPr lang="en-US" sz="2000" u="none" strike="noStrike">
                          <a:effectLst/>
                        </a:rPr>
                        <a:t>PCTVACANT</a:t>
                      </a:r>
                      <a:endParaRPr lang="en-US" sz="2000" b="1" i="0" u="none" strike="noStrike">
                        <a:solidFill>
                          <a:srgbClr val="000000"/>
                        </a:solidFill>
                        <a:effectLst/>
                        <a:latin typeface="Calibri"/>
                      </a:endParaRPr>
                    </a:p>
                  </a:txBody>
                  <a:tcPr marL="9525" marR="9525" marT="9525" marB="0" anchor="ctr"/>
                </a:tc>
                <a:tc>
                  <a:txBody>
                    <a:bodyPr/>
                    <a:lstStyle/>
                    <a:p>
                      <a:pPr algn="ctr" fontAlgn="ctr"/>
                      <a:r>
                        <a:rPr lang="en-US" sz="2000" u="none" strike="noStrike">
                          <a:effectLst/>
                        </a:rPr>
                        <a:t>-3.64</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u="none" strike="noStrike">
                          <a:effectLst/>
                        </a:rPr>
                        <a:t>0.33</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-11.03</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2"/>
                  </a:ext>
                </a:extLst>
              </a:tr>
              <a:tr h="190500">
                <a:tc>
                  <a:txBody>
                    <a:bodyPr/>
                    <a:lstStyle/>
                    <a:p>
                      <a:pPr algn="l" fontAlgn="ctr"/>
                      <a:r>
                        <a:rPr lang="en-US" sz="2000" u="none" strike="noStrike">
                          <a:effectLst/>
                        </a:rPr>
                        <a:t>PCTSINGLES</a:t>
                      </a:r>
                      <a:endParaRPr lang="en-US" sz="2000" b="1" i="0" u="none" strike="noStrike">
                        <a:solidFill>
                          <a:srgbClr val="000000"/>
                        </a:solidFill>
                        <a:effectLst/>
                        <a:latin typeface="Calibri"/>
                      </a:endParaRPr>
                    </a:p>
                  </a:txBody>
                  <a:tcPr marL="9525" marR="9525" marT="9525" marB="0" anchor="ctr"/>
                </a:tc>
                <a:tc>
                  <a:txBody>
                    <a:bodyPr/>
                    <a:lstStyle/>
                    <a:p>
                      <a:pPr algn="ctr" fontAlgn="ctr"/>
                      <a:r>
                        <a:rPr lang="en-US" sz="2000" u="none" strike="noStrike">
                          <a:effectLst/>
                        </a:rPr>
                        <a:t>-2.21</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u="none" strike="noStrike">
                          <a:effectLst/>
                        </a:rPr>
                        <a:t>0.48</a:t>
                      </a:r>
                      <a:endParaRPr lang="en-US" sz="2000" b="0" i="0" u="none" strike="noStrike">
                        <a:solidFill>
                          <a:srgbClr val="000000"/>
                        </a:solidFill>
                        <a:effectLst/>
                        <a:latin typeface="Calibri"/>
                      </a:endParaRPr>
                    </a:p>
                  </a:txBody>
                  <a:tcPr marL="9525" marR="9525" marT="9525" marB="0" anchor="ctr"/>
                </a:tc>
                <a:tc>
                  <a:txBody>
                    <a:bodyPr/>
                    <a:lstStyle/>
                    <a:p>
                      <a:pPr algn="ctr" fontAlgn="ctr"/>
                      <a:r>
                        <a:rPr lang="en-US" sz="2000" u="none" strike="noStrike" dirty="0">
                          <a:effectLst/>
                        </a:rPr>
                        <a:t>-4.60</a:t>
                      </a:r>
                      <a:endParaRPr lang="en-US" sz="20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3"/>
                  </a:ext>
                </a:extLst>
              </a:tr>
            </a:tbl>
          </a:graphicData>
        </a:graphic>
      </p:graphicFrame>
      <p:sp>
        <p:nvSpPr>
          <p:cNvPr id="5" name="TextBox 4"/>
          <p:cNvSpPr txBox="1"/>
          <p:nvPr/>
        </p:nvSpPr>
        <p:spPr>
          <a:xfrm>
            <a:off x="0" y="5997714"/>
            <a:ext cx="9144000" cy="707886"/>
          </a:xfrm>
          <a:prstGeom prst="rect">
            <a:avLst/>
          </a:prstGeom>
          <a:noFill/>
        </p:spPr>
        <p:txBody>
          <a:bodyPr wrap="square" rtlCol="0">
            <a:spAutoFit/>
          </a:bodyPr>
          <a:lstStyle/>
          <a:p>
            <a:r>
              <a:rPr lang="en-US" sz="2000" dirty="0"/>
              <a:t>** This would be the t-statistic in a global model; t-statistics lower than 2 (or 1.96 when n is high) correspond to p-values &gt; 0.05 (non-significant results).</a:t>
            </a:r>
          </a:p>
        </p:txBody>
      </p:sp>
    </p:spTree>
    <p:extLst>
      <p:ext uri="{BB962C8B-B14F-4D97-AF65-F5344CB8AC3E}">
        <p14:creationId xmlns:p14="http://schemas.microsoft.com/office/powerpoint/2010/main" val="1083194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b="1" dirty="0"/>
              <a:t>Let’s Map Some Local Statistics!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04914"/>
            <a:ext cx="5486400" cy="5953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1828800"/>
            <a:ext cx="2011629"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05200" y="4191000"/>
            <a:ext cx="5638800" cy="2554545"/>
          </a:xfrm>
          <a:prstGeom prst="rect">
            <a:avLst/>
          </a:prstGeom>
          <a:noFill/>
        </p:spPr>
        <p:txBody>
          <a:bodyPr wrap="square" rtlCol="0">
            <a:spAutoFit/>
          </a:bodyPr>
          <a:lstStyle/>
          <a:p>
            <a:r>
              <a:rPr lang="en-US" sz="2000" dirty="0"/>
              <a:t>Note how much the R-squares vary throughout the city! </a:t>
            </a:r>
          </a:p>
          <a:p>
            <a:endParaRPr lang="en-US" sz="2000" dirty="0"/>
          </a:p>
          <a:p>
            <a:r>
              <a:rPr lang="en-US" sz="2000" dirty="0"/>
              <a:t>Lousy fit in most parts of Philadelphia, and very good fit in some others.</a:t>
            </a:r>
          </a:p>
          <a:p>
            <a:endParaRPr lang="en-US" sz="2000" dirty="0"/>
          </a:p>
          <a:p>
            <a:r>
              <a:rPr lang="en-US" sz="2000" b="1" dirty="0"/>
              <a:t>ArcGIS Pro occasionally reports negative local R-squares. This seems to be an implementation error.</a:t>
            </a:r>
          </a:p>
        </p:txBody>
      </p:sp>
    </p:spTree>
    <p:extLst>
      <p:ext uri="{BB962C8B-B14F-4D97-AF65-F5344CB8AC3E}">
        <p14:creationId xmlns:p14="http://schemas.microsoft.com/office/powerpoint/2010/main" val="23196472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194208" y="2631604"/>
            <a:ext cx="3849587" cy="4198172"/>
          </a:xfrm>
          <a:prstGeom prst="rect">
            <a:avLst/>
          </a:prstGeom>
        </p:spPr>
      </p:pic>
      <p:sp>
        <p:nvSpPr>
          <p:cNvPr id="2" name="Title 1"/>
          <p:cNvSpPr>
            <a:spLocks noGrp="1"/>
          </p:cNvSpPr>
          <p:nvPr>
            <p:ph type="title"/>
          </p:nvPr>
        </p:nvSpPr>
        <p:spPr>
          <a:xfrm>
            <a:off x="4038600" y="0"/>
            <a:ext cx="5105400" cy="916454"/>
          </a:xfrm>
        </p:spPr>
        <p:txBody>
          <a:bodyPr>
            <a:normAutofit/>
          </a:bodyPr>
          <a:lstStyle/>
          <a:p>
            <a:r>
              <a:rPr lang="en-US" b="1" i="1" dirty="0"/>
              <a:t>INTERCEPT</a:t>
            </a:r>
          </a:p>
        </p:txBody>
      </p:sp>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1" y="3428999"/>
            <a:ext cx="3180412" cy="3400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4834"/>
            <a:ext cx="3180412" cy="339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52600" y="2110068"/>
            <a:ext cx="1676400" cy="131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0" y="5510868"/>
            <a:ext cx="1561162" cy="1347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135758" y="912400"/>
            <a:ext cx="4932042" cy="2308324"/>
          </a:xfrm>
          <a:prstGeom prst="rect">
            <a:avLst/>
          </a:prstGeom>
          <a:noFill/>
        </p:spPr>
        <p:txBody>
          <a:bodyPr wrap="square" rtlCol="0">
            <a:spAutoFit/>
          </a:bodyPr>
          <a:lstStyle/>
          <a:p>
            <a:r>
              <a:rPr lang="en-US" b="1" i="1" dirty="0"/>
              <a:t>Intercept/SE</a:t>
            </a:r>
            <a:r>
              <a:rPr lang="en-US" i="1" dirty="0"/>
              <a:t> </a:t>
            </a:r>
          </a:p>
          <a:p>
            <a:pPr marL="285750" indent="-285750">
              <a:buFont typeface="Arial" panose="020B0604020202020204" pitchFamily="34" charset="0"/>
              <a:buChar char="•"/>
            </a:pPr>
            <a:r>
              <a:rPr lang="en-US" i="1" dirty="0"/>
              <a:t>The light blue are negative values between -.33 and 0 (probably not significant)</a:t>
            </a:r>
          </a:p>
          <a:p>
            <a:pPr marL="285750" indent="-285750">
              <a:buFont typeface="Arial" panose="020B0604020202020204" pitchFamily="34" charset="0"/>
              <a:buChar char="•"/>
            </a:pPr>
            <a:r>
              <a:rPr lang="en-US" i="1" dirty="0"/>
              <a:t>The pink are positive values between 0 and 2 (probably not significant)</a:t>
            </a:r>
          </a:p>
          <a:p>
            <a:pPr marL="285750" indent="-285750">
              <a:buFont typeface="Arial" panose="020B0604020202020204" pitchFamily="34" charset="0"/>
              <a:buChar char="•"/>
            </a:pPr>
            <a:r>
              <a:rPr lang="en-US" i="1" dirty="0"/>
              <a:t>The red are positive values above 2 (possibly significant)</a:t>
            </a:r>
          </a:p>
          <a:p>
            <a:endParaRPr lang="en-US" i="1" dirty="0"/>
          </a:p>
        </p:txBody>
      </p:sp>
      <p:pic>
        <p:nvPicPr>
          <p:cNvPr id="9" name="Picture 8"/>
          <p:cNvPicPr>
            <a:picLocks noChangeAspect="1"/>
          </p:cNvPicPr>
          <p:nvPr/>
        </p:nvPicPr>
        <p:blipFill>
          <a:blip r:embed="rId7"/>
          <a:stretch>
            <a:fillRect/>
          </a:stretch>
        </p:blipFill>
        <p:spPr>
          <a:xfrm>
            <a:off x="6611869" y="5253693"/>
            <a:ext cx="1447800" cy="514350"/>
          </a:xfrm>
          <a:prstGeom prst="rect">
            <a:avLst/>
          </a:prstGeom>
        </p:spPr>
      </p:pic>
    </p:spTree>
    <p:extLst>
      <p:ext uri="{BB962C8B-B14F-4D97-AF65-F5344CB8AC3E}">
        <p14:creationId xmlns:p14="http://schemas.microsoft.com/office/powerpoint/2010/main" val="3382248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1" y="0"/>
            <a:ext cx="3171825" cy="346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2126725"/>
            <a:ext cx="1524000" cy="12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1" y="3388351"/>
            <a:ext cx="3171825" cy="346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4038600" y="0"/>
            <a:ext cx="5105400" cy="916454"/>
          </a:xfrm>
        </p:spPr>
        <p:txBody>
          <a:bodyPr>
            <a:normAutofit/>
          </a:bodyPr>
          <a:lstStyle/>
          <a:p>
            <a:r>
              <a:rPr lang="en-US" b="1" i="1" dirty="0"/>
              <a:t>PCTVACANT</a:t>
            </a:r>
          </a:p>
        </p:txBody>
      </p:sp>
      <p:pic>
        <p:nvPicPr>
          <p:cNvPr id="51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0" y="5461962"/>
            <a:ext cx="1524000" cy="124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038600" y="838200"/>
            <a:ext cx="4724400" cy="1323439"/>
          </a:xfrm>
          <a:prstGeom prst="rect">
            <a:avLst/>
          </a:prstGeom>
          <a:noFill/>
        </p:spPr>
        <p:txBody>
          <a:bodyPr wrap="square" rtlCol="0">
            <a:spAutoFit/>
          </a:bodyPr>
          <a:lstStyle/>
          <a:p>
            <a:r>
              <a:rPr lang="en-US" sz="1600" b="1" i="1" dirty="0" err="1"/>
              <a:t>Coef_PCTVACANT</a:t>
            </a:r>
            <a:r>
              <a:rPr lang="en-US" sz="1600" b="1" i="1" dirty="0"/>
              <a:t>/SE</a:t>
            </a:r>
          </a:p>
          <a:p>
            <a:pPr marL="285750" indent="-285750">
              <a:buFont typeface="Arial" panose="020B0604020202020204" pitchFamily="34" charset="0"/>
              <a:buChar char="•"/>
            </a:pPr>
            <a:r>
              <a:rPr lang="en-US" sz="1600" i="1" dirty="0"/>
              <a:t>The dark blue are negative values below -2 (possibly significant).</a:t>
            </a:r>
          </a:p>
          <a:p>
            <a:pPr marL="285750" indent="-285750">
              <a:buFont typeface="Arial" panose="020B0604020202020204" pitchFamily="34" charset="0"/>
              <a:buChar char="•"/>
            </a:pPr>
            <a:r>
              <a:rPr lang="en-US" sz="1600" i="1" dirty="0"/>
              <a:t>The red are positive values above 2 (possibly significant)</a:t>
            </a:r>
          </a:p>
        </p:txBody>
      </p:sp>
      <p:pic>
        <p:nvPicPr>
          <p:cNvPr id="3" name="Picture 2"/>
          <p:cNvPicPr>
            <a:picLocks noChangeAspect="1"/>
          </p:cNvPicPr>
          <p:nvPr/>
        </p:nvPicPr>
        <p:blipFill>
          <a:blip r:embed="rId6"/>
          <a:stretch>
            <a:fillRect/>
          </a:stretch>
        </p:blipFill>
        <p:spPr>
          <a:xfrm>
            <a:off x="4419600" y="2370479"/>
            <a:ext cx="4078125" cy="4391025"/>
          </a:xfrm>
          <a:prstGeom prst="rect">
            <a:avLst/>
          </a:prstGeom>
        </p:spPr>
      </p:pic>
      <p:pic>
        <p:nvPicPr>
          <p:cNvPr id="5" name="Picture 4"/>
          <p:cNvPicPr>
            <a:picLocks noChangeAspect="1"/>
          </p:cNvPicPr>
          <p:nvPr/>
        </p:nvPicPr>
        <p:blipFill>
          <a:blip r:embed="rId7"/>
          <a:stretch>
            <a:fillRect/>
          </a:stretch>
        </p:blipFill>
        <p:spPr>
          <a:xfrm>
            <a:off x="7230900" y="5031708"/>
            <a:ext cx="1647825" cy="666750"/>
          </a:xfrm>
          <a:prstGeom prst="rect">
            <a:avLst/>
          </a:prstGeom>
        </p:spPr>
      </p:pic>
    </p:spTree>
    <p:extLst>
      <p:ext uri="{BB962C8B-B14F-4D97-AF65-F5344CB8AC3E}">
        <p14:creationId xmlns:p14="http://schemas.microsoft.com/office/powerpoint/2010/main" val="864452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343400" y="2295525"/>
            <a:ext cx="4068763" cy="4438650"/>
          </a:xfrm>
          <a:prstGeom prst="rect">
            <a:avLst/>
          </a:prstGeom>
        </p:spPr>
      </p:pic>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1"/>
            <a:ext cx="3091239" cy="3397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038600" y="70461"/>
            <a:ext cx="5105400" cy="916454"/>
          </a:xfrm>
        </p:spPr>
        <p:txBody>
          <a:bodyPr>
            <a:normAutofit/>
          </a:bodyPr>
          <a:lstStyle/>
          <a:p>
            <a:r>
              <a:rPr lang="en-US" b="1" i="1" dirty="0"/>
              <a:t>PCTSINGLES</a:t>
            </a:r>
          </a:p>
        </p:txBody>
      </p:sp>
      <p:pic>
        <p:nvPicPr>
          <p:cNvPr id="614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3600" y="1939925"/>
            <a:ext cx="1600200" cy="1265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3429000"/>
            <a:ext cx="309124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26040" y="5517740"/>
            <a:ext cx="1409700" cy="1216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444958" y="1004168"/>
            <a:ext cx="4576805" cy="1323439"/>
          </a:xfrm>
          <a:prstGeom prst="rect">
            <a:avLst/>
          </a:prstGeom>
          <a:noFill/>
        </p:spPr>
        <p:txBody>
          <a:bodyPr wrap="square" rtlCol="0">
            <a:spAutoFit/>
          </a:bodyPr>
          <a:lstStyle/>
          <a:p>
            <a:r>
              <a:rPr lang="en-US" sz="1600" b="1" i="1" dirty="0" err="1"/>
              <a:t>Coef_PCTSINGLES</a:t>
            </a:r>
            <a:r>
              <a:rPr lang="en-US" sz="1600" b="1" i="1" dirty="0"/>
              <a:t>/SE</a:t>
            </a:r>
          </a:p>
          <a:p>
            <a:pPr marL="285750" indent="-285750">
              <a:buFont typeface="Arial" panose="020B0604020202020204" pitchFamily="34" charset="0"/>
              <a:buChar char="•"/>
            </a:pPr>
            <a:r>
              <a:rPr lang="en-US" sz="1600" i="1" dirty="0"/>
              <a:t>The dark blue are negative values below -2 (possibly significant).</a:t>
            </a:r>
          </a:p>
          <a:p>
            <a:pPr marL="285750" indent="-285750">
              <a:buFont typeface="Arial" panose="020B0604020202020204" pitchFamily="34" charset="0"/>
              <a:buChar char="•"/>
            </a:pPr>
            <a:r>
              <a:rPr lang="en-US" sz="1600" i="1" dirty="0"/>
              <a:t>The red are positive values above 2 (possibly significant)</a:t>
            </a:r>
          </a:p>
        </p:txBody>
      </p:sp>
      <p:cxnSp>
        <p:nvCxnSpPr>
          <p:cNvPr id="3" name="Straight Arrow Connector 2"/>
          <p:cNvCxnSpPr/>
          <p:nvPr/>
        </p:nvCxnSpPr>
        <p:spPr>
          <a:xfrm>
            <a:off x="6553200" y="2601644"/>
            <a:ext cx="0" cy="604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8"/>
          <a:stretch>
            <a:fillRect/>
          </a:stretch>
        </p:blipFill>
        <p:spPr>
          <a:xfrm>
            <a:off x="7239000" y="5029200"/>
            <a:ext cx="1562100" cy="695325"/>
          </a:xfrm>
          <a:prstGeom prst="rect">
            <a:avLst/>
          </a:prstGeom>
        </p:spPr>
      </p:pic>
    </p:spTree>
    <p:extLst>
      <p:ext uri="{BB962C8B-B14F-4D97-AF65-F5344CB8AC3E}">
        <p14:creationId xmlns:p14="http://schemas.microsoft.com/office/powerpoint/2010/main" val="1862638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b="1" dirty="0"/>
              <a:t>A Note on Presenting </a:t>
            </a:r>
            <a:r>
              <a:rPr lang="en-US" b="1" dirty="0" err="1"/>
              <a:t>Coef</a:t>
            </a:r>
            <a:r>
              <a:rPr lang="en-US" b="1" dirty="0"/>
              <a:t>/SE Results</a:t>
            </a:r>
          </a:p>
        </p:txBody>
      </p:sp>
      <p:sp>
        <p:nvSpPr>
          <p:cNvPr id="3" name="Content Placeholder 2"/>
          <p:cNvSpPr>
            <a:spLocks noGrp="1"/>
          </p:cNvSpPr>
          <p:nvPr>
            <p:ph idx="1"/>
          </p:nvPr>
        </p:nvSpPr>
        <p:spPr>
          <a:xfrm>
            <a:off x="0" y="1066800"/>
            <a:ext cx="9144000" cy="5446540"/>
          </a:xfrm>
        </p:spPr>
        <p:txBody>
          <a:bodyPr>
            <a:noAutofit/>
          </a:bodyPr>
          <a:lstStyle/>
          <a:p>
            <a:r>
              <a:rPr lang="en-US" sz="2400" dirty="0"/>
              <a:t>When we present the spatial distribution of Coefficient/SE, we may wish to have the following breaks and color schemes:</a:t>
            </a:r>
          </a:p>
          <a:p>
            <a:pPr lvl="1"/>
            <a:r>
              <a:rPr lang="en-US" sz="2400" dirty="0" err="1"/>
              <a:t>Coef</a:t>
            </a:r>
            <a:r>
              <a:rPr lang="en-US" sz="2400" dirty="0"/>
              <a:t>/SE &lt;= -2: A negative relationship with the dependent variable that’s possibly significant</a:t>
            </a:r>
          </a:p>
          <a:p>
            <a:pPr lvl="2"/>
            <a:r>
              <a:rPr lang="en-US" sz="1800" dirty="0"/>
              <a:t>Dark Blue</a:t>
            </a:r>
          </a:p>
          <a:p>
            <a:pPr lvl="1"/>
            <a:r>
              <a:rPr lang="en-US" sz="2400" dirty="0"/>
              <a:t>- 2 &lt; </a:t>
            </a:r>
            <a:r>
              <a:rPr lang="en-US" sz="2400" dirty="0" err="1"/>
              <a:t>Coef</a:t>
            </a:r>
            <a:r>
              <a:rPr lang="en-US" sz="2400" dirty="0"/>
              <a:t>/SE &lt;= 0: A negative relationship with the dependent variable that’s likely not significant</a:t>
            </a:r>
          </a:p>
          <a:p>
            <a:pPr lvl="2"/>
            <a:r>
              <a:rPr lang="en-US" sz="1800" dirty="0"/>
              <a:t>Light Blue</a:t>
            </a:r>
          </a:p>
          <a:p>
            <a:pPr lvl="1"/>
            <a:r>
              <a:rPr lang="en-US" sz="2400" dirty="0"/>
              <a:t>0 &lt; </a:t>
            </a:r>
            <a:r>
              <a:rPr lang="en-US" sz="2400" dirty="0" err="1"/>
              <a:t>Coef</a:t>
            </a:r>
            <a:r>
              <a:rPr lang="en-US" sz="2400" dirty="0"/>
              <a:t>/SE &lt; 2: A positive relationship with the dependent variable that’s likely not significant</a:t>
            </a:r>
          </a:p>
          <a:p>
            <a:pPr lvl="2"/>
            <a:r>
              <a:rPr lang="en-US" sz="1800" dirty="0"/>
              <a:t>Pink</a:t>
            </a:r>
          </a:p>
          <a:p>
            <a:pPr lvl="1"/>
            <a:r>
              <a:rPr lang="en-US" sz="2400" dirty="0" err="1"/>
              <a:t>Coef</a:t>
            </a:r>
            <a:r>
              <a:rPr lang="en-US" sz="2400" dirty="0"/>
              <a:t>/SE &gt;= 2: A positive relationship with the dependent variable that’s possibly significant</a:t>
            </a:r>
          </a:p>
          <a:p>
            <a:pPr lvl="2"/>
            <a:r>
              <a:rPr lang="en-US" sz="1800" dirty="0"/>
              <a:t>Dark Red</a:t>
            </a:r>
          </a:p>
        </p:txBody>
      </p:sp>
    </p:spTree>
    <p:extLst>
      <p:ext uri="{BB962C8B-B14F-4D97-AF65-F5344CB8AC3E}">
        <p14:creationId xmlns:p14="http://schemas.microsoft.com/office/powerpoint/2010/main" val="3877585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b="1" dirty="0"/>
              <a:t>Going Over Results On Previous Slides</a:t>
            </a:r>
          </a:p>
        </p:txBody>
      </p:sp>
      <p:sp>
        <p:nvSpPr>
          <p:cNvPr id="3" name="Content Placeholder 2"/>
          <p:cNvSpPr>
            <a:spLocks noGrp="1"/>
          </p:cNvSpPr>
          <p:nvPr>
            <p:ph idx="1"/>
          </p:nvPr>
        </p:nvSpPr>
        <p:spPr>
          <a:xfrm>
            <a:off x="0" y="914400"/>
            <a:ext cx="9144000" cy="5715000"/>
          </a:xfrm>
        </p:spPr>
        <p:txBody>
          <a:bodyPr>
            <a:normAutofit fontScale="70000" lnSpcReduction="20000"/>
          </a:bodyPr>
          <a:lstStyle/>
          <a:p>
            <a:r>
              <a:rPr lang="en-US" dirty="0"/>
              <a:t>Examine the maps on the previous slides to better understand regional variation in the model explanatory variables. </a:t>
            </a:r>
          </a:p>
          <a:p>
            <a:r>
              <a:rPr lang="en-US" dirty="0"/>
              <a:t>We are interested in examining how spatially consistent (stationary) relationships between the dependent variable and each explanatory variable are across the study area.</a:t>
            </a:r>
          </a:p>
          <a:p>
            <a:r>
              <a:rPr lang="en-US" dirty="0"/>
              <a:t>Examining the coefficient distribution as a surface shows where and how much variation is present. You can use your understanding of this variation to inform policy.</a:t>
            </a:r>
          </a:p>
          <a:p>
            <a:r>
              <a:rPr lang="en-US" dirty="0"/>
              <a:t>In general:</a:t>
            </a:r>
          </a:p>
          <a:p>
            <a:pPr lvl="1"/>
            <a:r>
              <a:rPr lang="en-US" dirty="0"/>
              <a:t>Statistically significant global variables that exhibit little regional variation inform region wide policy.</a:t>
            </a:r>
          </a:p>
          <a:p>
            <a:pPr lvl="1"/>
            <a:r>
              <a:rPr lang="en-US" dirty="0"/>
              <a:t>Statistically significant global variables that exhibit strong regional variation inform local policy: This is what we have here!</a:t>
            </a:r>
          </a:p>
          <a:p>
            <a:pPr lvl="1"/>
            <a:r>
              <a:rPr lang="en-US" dirty="0"/>
              <a:t>Some variables may not be globally significant, because in some regions they are positively related and others they are negatively related: This is what we have here!</a:t>
            </a:r>
          </a:p>
          <a:p>
            <a:r>
              <a:rPr lang="en-US" dirty="0"/>
              <a:t>Vast spatial variation in coefficient estimates may mean that important predictors are omitted from the model (e.g., median house value; median household income)</a:t>
            </a:r>
          </a:p>
          <a:p>
            <a:pPr lvl="1"/>
            <a:endParaRPr lang="en-US" dirty="0"/>
          </a:p>
        </p:txBody>
      </p:sp>
      <p:sp>
        <p:nvSpPr>
          <p:cNvPr id="4" name="TextBox 3"/>
          <p:cNvSpPr txBox="1"/>
          <p:nvPr/>
        </p:nvSpPr>
        <p:spPr>
          <a:xfrm>
            <a:off x="0" y="6519446"/>
            <a:ext cx="9144000" cy="338554"/>
          </a:xfrm>
          <a:prstGeom prst="rect">
            <a:avLst/>
          </a:prstGeom>
          <a:noFill/>
        </p:spPr>
        <p:txBody>
          <a:bodyPr wrap="square" rtlCol="0">
            <a:spAutoFit/>
          </a:bodyPr>
          <a:lstStyle/>
          <a:p>
            <a:r>
              <a:rPr lang="en-US" sz="1600" dirty="0"/>
              <a:t>Source: </a:t>
            </a:r>
            <a:r>
              <a:rPr lang="en-US" sz="1600" dirty="0">
                <a:hlinkClick r:id="rId2"/>
              </a:rPr>
              <a:t>http://webhelp.esri.com/arcgisdesktop/9.3/index.cfm?TopicName=Interpreting_GWR_results</a:t>
            </a:r>
            <a:endParaRPr lang="en-US" sz="1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28800"/>
            <a:ext cx="464497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4049817"/>
            <a:ext cx="1676400" cy="280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7417" y="37011"/>
            <a:ext cx="9144000" cy="953589"/>
          </a:xfrm>
        </p:spPr>
        <p:txBody>
          <a:bodyPr>
            <a:normAutofit fontScale="90000"/>
          </a:bodyPr>
          <a:lstStyle/>
          <a:p>
            <a:r>
              <a:rPr lang="en-US" b="1" dirty="0"/>
              <a:t>Are Residuals Spatially </a:t>
            </a:r>
            <a:r>
              <a:rPr lang="en-US" b="1" dirty="0" err="1"/>
              <a:t>Autocorrelated</a:t>
            </a:r>
            <a:r>
              <a:rPr lang="en-US" b="1" dirty="0"/>
              <a:t>?</a:t>
            </a:r>
          </a:p>
        </p:txBody>
      </p:sp>
      <p:sp>
        <p:nvSpPr>
          <p:cNvPr id="3" name="Content Placeholder 2"/>
          <p:cNvSpPr>
            <a:spLocks noGrp="1"/>
          </p:cNvSpPr>
          <p:nvPr>
            <p:ph idx="1"/>
          </p:nvPr>
        </p:nvSpPr>
        <p:spPr>
          <a:xfrm>
            <a:off x="0" y="1066800"/>
            <a:ext cx="9144000" cy="4525963"/>
          </a:xfrm>
        </p:spPr>
        <p:txBody>
          <a:bodyPr>
            <a:normAutofit/>
          </a:bodyPr>
          <a:lstStyle/>
          <a:p>
            <a:r>
              <a:rPr lang="en-US" sz="2800" dirty="0"/>
              <a:t>Bring </a:t>
            </a:r>
            <a:r>
              <a:rPr lang="en-US" sz="2800" b="1" i="1" dirty="0"/>
              <a:t>GeographicallyWeightedRegression5.shp</a:t>
            </a:r>
            <a:r>
              <a:rPr lang="en-US" sz="2800" dirty="0"/>
              <a:t> into </a:t>
            </a:r>
            <a:r>
              <a:rPr lang="en-US" sz="2800" dirty="0" err="1"/>
              <a:t>GeoDa</a:t>
            </a:r>
            <a:r>
              <a:rPr lang="en-US" sz="2800" dirty="0"/>
              <a:t> and look at Moran’s I.</a:t>
            </a:r>
          </a:p>
        </p:txBody>
      </p:sp>
      <p:pic>
        <p:nvPicPr>
          <p:cNvPr id="1638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1676400"/>
            <a:ext cx="3809999" cy="392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5783743"/>
            <a:ext cx="2420030" cy="107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04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274928"/>
            <a:ext cx="7030535" cy="558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33400" y="76200"/>
            <a:ext cx="8153400" cy="838200"/>
          </a:xfrm>
        </p:spPr>
        <p:txBody>
          <a:bodyPr>
            <a:normAutofit/>
          </a:bodyPr>
          <a:lstStyle/>
          <a:p>
            <a:r>
              <a:rPr lang="en-US" b="1" dirty="0"/>
              <a:t>Simpson’s Paradox</a:t>
            </a:r>
          </a:p>
        </p:txBody>
      </p:sp>
      <p:sp>
        <p:nvSpPr>
          <p:cNvPr id="4" name="TextBox 3"/>
          <p:cNvSpPr txBox="1"/>
          <p:nvPr/>
        </p:nvSpPr>
        <p:spPr>
          <a:xfrm>
            <a:off x="6858000" y="914400"/>
            <a:ext cx="2264390" cy="5909310"/>
          </a:xfrm>
          <a:prstGeom prst="rect">
            <a:avLst/>
          </a:prstGeom>
          <a:noFill/>
        </p:spPr>
        <p:txBody>
          <a:bodyPr wrap="square" rtlCol="0">
            <a:spAutoFit/>
          </a:bodyPr>
          <a:lstStyle/>
          <a:p>
            <a:r>
              <a:rPr lang="en-US" dirty="0"/>
              <a:t>Plot on the left: </a:t>
            </a:r>
          </a:p>
          <a:p>
            <a:pPr marL="285750" indent="-285750">
              <a:buFont typeface="Arial" pitchFamily="34" charset="0"/>
              <a:buChar char="•"/>
            </a:pPr>
            <a:r>
              <a:rPr lang="en-US" dirty="0"/>
              <a:t>If you look at ALL block groups in Philadelphia # Burglaries and Median House Value are inversely related.</a:t>
            </a:r>
          </a:p>
          <a:p>
            <a:r>
              <a:rPr lang="en-US" dirty="0"/>
              <a:t>Plot on the right:</a:t>
            </a:r>
          </a:p>
          <a:p>
            <a:pPr marL="285750" indent="-285750">
              <a:buFont typeface="Arial" pitchFamily="34" charset="0"/>
              <a:buChar char="•"/>
            </a:pPr>
            <a:r>
              <a:rPr lang="en-US" dirty="0"/>
              <a:t>If you disaggregate the data and look at data by region (e.g., North, West, South, and Northeast Philly), you might see that there are different relationships between the two variables in different areas.</a:t>
            </a:r>
          </a:p>
        </p:txBody>
      </p:sp>
      <p:sp>
        <p:nvSpPr>
          <p:cNvPr id="5" name="TextBox 4"/>
          <p:cNvSpPr txBox="1"/>
          <p:nvPr/>
        </p:nvSpPr>
        <p:spPr>
          <a:xfrm>
            <a:off x="-1" y="990600"/>
            <a:ext cx="5715001" cy="369332"/>
          </a:xfrm>
          <a:prstGeom prst="rect">
            <a:avLst/>
          </a:prstGeom>
          <a:noFill/>
        </p:spPr>
        <p:txBody>
          <a:bodyPr wrap="square" rtlCol="0">
            <a:spAutoFit/>
          </a:bodyPr>
          <a:lstStyle/>
          <a:p>
            <a:r>
              <a:rPr lang="en-US" b="1" i="1" dirty="0"/>
              <a:t># Burglaries		              # Burglaries</a:t>
            </a:r>
          </a:p>
        </p:txBody>
      </p:sp>
      <p:sp>
        <p:nvSpPr>
          <p:cNvPr id="7" name="TextBox 6"/>
          <p:cNvSpPr txBox="1"/>
          <p:nvPr/>
        </p:nvSpPr>
        <p:spPr>
          <a:xfrm>
            <a:off x="4909483" y="6412468"/>
            <a:ext cx="2253317" cy="369332"/>
          </a:xfrm>
          <a:prstGeom prst="rect">
            <a:avLst/>
          </a:prstGeom>
          <a:noFill/>
        </p:spPr>
        <p:txBody>
          <a:bodyPr wrap="square" rtlCol="0">
            <a:spAutoFit/>
          </a:bodyPr>
          <a:lstStyle/>
          <a:p>
            <a:r>
              <a:rPr lang="en-US" b="1" i="1" dirty="0">
                <a:solidFill>
                  <a:srgbClr val="FF0000"/>
                </a:solidFill>
              </a:rPr>
              <a:t>Median House Value</a:t>
            </a:r>
          </a:p>
        </p:txBody>
      </p:sp>
      <p:sp>
        <p:nvSpPr>
          <p:cNvPr id="10" name="TextBox 9"/>
          <p:cNvSpPr txBox="1"/>
          <p:nvPr/>
        </p:nvSpPr>
        <p:spPr>
          <a:xfrm>
            <a:off x="1371600" y="6400800"/>
            <a:ext cx="2253317" cy="369332"/>
          </a:xfrm>
          <a:prstGeom prst="rect">
            <a:avLst/>
          </a:prstGeom>
          <a:noFill/>
        </p:spPr>
        <p:txBody>
          <a:bodyPr wrap="square" rtlCol="0">
            <a:spAutoFit/>
          </a:bodyPr>
          <a:lstStyle/>
          <a:p>
            <a:r>
              <a:rPr lang="en-US" b="1" i="1" dirty="0">
                <a:solidFill>
                  <a:srgbClr val="FF0000"/>
                </a:solidFill>
              </a:rPr>
              <a:t>Median House Value</a:t>
            </a:r>
          </a:p>
        </p:txBody>
      </p:sp>
    </p:spTree>
    <p:extLst>
      <p:ext uri="{BB962C8B-B14F-4D97-AF65-F5344CB8AC3E}">
        <p14:creationId xmlns:p14="http://schemas.microsoft.com/office/powerpoint/2010/main" val="16929072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a:t>Compare to Spatial Lag Regression</a:t>
            </a:r>
          </a:p>
        </p:txBody>
      </p:sp>
      <p:sp>
        <p:nvSpPr>
          <p:cNvPr id="3" name="Content Placeholder 2"/>
          <p:cNvSpPr>
            <a:spLocks noGrp="1"/>
          </p:cNvSpPr>
          <p:nvPr>
            <p:ph idx="1"/>
          </p:nvPr>
        </p:nvSpPr>
        <p:spPr>
          <a:xfrm>
            <a:off x="0" y="990600"/>
            <a:ext cx="9144000" cy="5867400"/>
          </a:xfrm>
        </p:spPr>
        <p:txBody>
          <a:bodyPr>
            <a:noAutofit/>
          </a:bodyPr>
          <a:lstStyle/>
          <a:p>
            <a:pPr marL="0" indent="0">
              <a:buNone/>
            </a:pPr>
            <a:r>
              <a:rPr lang="en-US" sz="1600" dirty="0">
                <a:latin typeface="Courier New" pitchFamily="49" charset="0"/>
                <a:cs typeface="Courier New" pitchFamily="49" charset="0"/>
              </a:rPr>
              <a:t>Data set            : </a:t>
            </a:r>
            <a:r>
              <a:rPr lang="en-US" sz="1600" dirty="0" err="1">
                <a:latin typeface="Courier New" pitchFamily="49" charset="0"/>
                <a:cs typeface="Courier New" pitchFamily="49" charset="0"/>
              </a:rPr>
              <a:t>Regression_Data</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Spatial Weight      : </a:t>
            </a:r>
            <a:r>
              <a:rPr lang="en-US" sz="1600" dirty="0" err="1">
                <a:latin typeface="Courier New" pitchFamily="49" charset="0"/>
                <a:cs typeface="Courier New" pitchFamily="49" charset="0"/>
              </a:rPr>
              <a:t>Regression_Data.gal</a:t>
            </a:r>
            <a:r>
              <a:rPr lang="en-US" sz="1600" dirty="0">
                <a:latin typeface="Courier New" pitchFamily="49" charset="0"/>
                <a:cs typeface="Courier New" pitchFamily="49" charset="0"/>
              </a:rPr>
              <a:t> (QUEEN)</a:t>
            </a:r>
          </a:p>
          <a:p>
            <a:pPr marL="0" indent="0">
              <a:buNone/>
            </a:pPr>
            <a:r>
              <a:rPr lang="en-US" sz="1600" dirty="0">
                <a:latin typeface="Courier New" pitchFamily="49" charset="0"/>
                <a:cs typeface="Courier New" pitchFamily="49" charset="0"/>
              </a:rPr>
              <a:t>Dependent Variable  :  PCTBACHMOR  Number of Observations: 1720</a:t>
            </a:r>
          </a:p>
          <a:p>
            <a:pPr marL="0" indent="0">
              <a:buNone/>
            </a:pPr>
            <a:r>
              <a:rPr lang="en-US" sz="1600" dirty="0">
                <a:latin typeface="Courier New" pitchFamily="49" charset="0"/>
                <a:cs typeface="Courier New" pitchFamily="49" charset="0"/>
              </a:rPr>
              <a:t>Mean dependent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     16.0814  Number of Variables   :    4</a:t>
            </a:r>
          </a:p>
          <a:p>
            <a:pPr marL="0" indent="0">
              <a:buNone/>
            </a:pPr>
            <a:r>
              <a:rPr lang="en-US" sz="1600" dirty="0">
                <a:latin typeface="Courier New" pitchFamily="49" charset="0"/>
                <a:cs typeface="Courier New" pitchFamily="49" charset="0"/>
              </a:rPr>
              <a:t>S.D. dependent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     17.7644  Degrees of Freedom    : 1716</a:t>
            </a:r>
          </a:p>
          <a:p>
            <a:pPr marL="0" indent="0">
              <a:buNone/>
            </a:pPr>
            <a:r>
              <a:rPr lang="en-US" sz="1600" dirty="0">
                <a:latin typeface="Courier New" pitchFamily="49" charset="0"/>
                <a:cs typeface="Courier New" pitchFamily="49" charset="0"/>
              </a:rPr>
              <a:t>Lag </a:t>
            </a:r>
            <a:r>
              <a:rPr lang="en-US" sz="1600" dirty="0" err="1">
                <a:latin typeface="Courier New" pitchFamily="49" charset="0"/>
                <a:cs typeface="Courier New" pitchFamily="49" charset="0"/>
              </a:rPr>
              <a:t>coeff</a:t>
            </a:r>
            <a:r>
              <a:rPr lang="en-US" sz="1600" dirty="0">
                <a:latin typeface="Courier New" pitchFamily="49" charset="0"/>
                <a:cs typeface="Courier New" pitchFamily="49" charset="0"/>
              </a:rPr>
              <a:t>.   (Rho)  :    0.855864</a:t>
            </a:r>
          </a:p>
          <a:p>
            <a:pPr marL="0" indent="0">
              <a:buNone/>
            </a:pP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R-squared           :    0.748861  Log likelihood        :    -6365.78</a:t>
            </a:r>
          </a:p>
          <a:p>
            <a:pPr marL="0" indent="0">
              <a:buNone/>
            </a:pPr>
            <a:r>
              <a:rPr lang="en-US" sz="1600" dirty="0">
                <a:latin typeface="Courier New" pitchFamily="49" charset="0"/>
                <a:cs typeface="Courier New" pitchFamily="49" charset="0"/>
              </a:rPr>
              <a:t>Sq. Correlation     :        -     </a:t>
            </a:r>
            <a:r>
              <a:rPr lang="en-US" sz="1600" dirty="0" err="1">
                <a:latin typeface="Courier New" pitchFamily="49" charset="0"/>
                <a:cs typeface="Courier New" pitchFamily="49" charset="0"/>
              </a:rPr>
              <a:t>Akaike</a:t>
            </a:r>
            <a:r>
              <a:rPr lang="en-US" sz="1600" dirty="0">
                <a:latin typeface="Courier New" pitchFamily="49" charset="0"/>
                <a:cs typeface="Courier New" pitchFamily="49" charset="0"/>
              </a:rPr>
              <a:t> info criterion :     12739.6</a:t>
            </a:r>
          </a:p>
          <a:p>
            <a:pPr marL="0" indent="0">
              <a:buNone/>
            </a:pPr>
            <a:r>
              <a:rPr lang="en-US" sz="1600" dirty="0">
                <a:latin typeface="Courier New" pitchFamily="49" charset="0"/>
                <a:cs typeface="Courier New" pitchFamily="49" charset="0"/>
              </a:rPr>
              <a:t>Sigma-square        :     79.2529  Schwarz criterion     :     12761.4</a:t>
            </a:r>
          </a:p>
          <a:p>
            <a:pPr marL="0" indent="0">
              <a:buNone/>
            </a:pPr>
            <a:r>
              <a:rPr lang="en-US" sz="1600" dirty="0">
                <a:latin typeface="Courier New" pitchFamily="49" charset="0"/>
                <a:cs typeface="Courier New" pitchFamily="49" charset="0"/>
              </a:rPr>
              <a:t>S.E of regression   :     8.90241</a:t>
            </a:r>
          </a:p>
          <a:p>
            <a:pPr marL="0" indent="0">
              <a:buNone/>
            </a:pP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Variable    Coefficient     </a:t>
            </a:r>
            <a:r>
              <a:rPr lang="en-US" sz="1600" dirty="0" err="1">
                <a:latin typeface="Courier New" pitchFamily="49" charset="0"/>
                <a:cs typeface="Courier New" pitchFamily="49" charset="0"/>
              </a:rPr>
              <a:t>Std.Error</a:t>
            </a:r>
            <a:r>
              <a:rPr lang="en-US" sz="1600" dirty="0">
                <a:latin typeface="Courier New" pitchFamily="49" charset="0"/>
                <a:cs typeface="Courier New" pitchFamily="49" charset="0"/>
              </a:rPr>
              <a:t>       z-value   Probability </a:t>
            </a:r>
          </a:p>
          <a:p>
            <a:pPr marL="0" indent="0">
              <a:buNone/>
            </a:pP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W_PCTBACHMOR     0.8558641     0.01303343       65.66682    0.0000000</a:t>
            </a:r>
          </a:p>
          <a:p>
            <a:pPr marL="0" indent="0">
              <a:buNone/>
            </a:pPr>
            <a:r>
              <a:rPr lang="en-US" sz="1600" dirty="0">
                <a:latin typeface="Courier New" pitchFamily="49" charset="0"/>
                <a:cs typeface="Courier New" pitchFamily="49" charset="0"/>
              </a:rPr>
              <a:t>    CONSTANT      3.458982      0.4646148        7.44484    0.0000000</a:t>
            </a:r>
          </a:p>
          <a:p>
            <a:pPr marL="0" indent="0">
              <a:buNone/>
            </a:pPr>
            <a:r>
              <a:rPr lang="en-US" sz="1600" dirty="0">
                <a:latin typeface="Courier New" pitchFamily="49" charset="0"/>
                <a:cs typeface="Courier New" pitchFamily="49" charset="0"/>
              </a:rPr>
              <a:t>   PCTVACANT    -0.1615949     0.02346059      -6.887933    0.0000000</a:t>
            </a:r>
          </a:p>
          <a:p>
            <a:pPr marL="0" indent="0">
              <a:buNone/>
            </a:pPr>
            <a:r>
              <a:rPr lang="en-US" sz="1600" dirty="0">
                <a:latin typeface="Courier New" pitchFamily="49" charset="0"/>
                <a:cs typeface="Courier New" pitchFamily="49" charset="0"/>
              </a:rPr>
              <a:t>  PCTSINGLES    0.08481998     0.01661929       5.103707    0.0000003</a:t>
            </a:r>
          </a:p>
          <a:p>
            <a:pPr marL="0" indent="0">
              <a:buNone/>
            </a:pPr>
            <a:r>
              <a:rPr lang="en-US" sz="1600" dirty="0">
                <a:latin typeface="Courier New" pitchFamily="49" charset="0"/>
                <a:cs typeface="Courier New" pitchFamily="49" charset="0"/>
              </a:rPr>
              <a:t>-----------------------------------------------------------------------</a:t>
            </a:r>
          </a:p>
        </p:txBody>
      </p:sp>
    </p:spTree>
    <p:extLst>
      <p:ext uri="{BB962C8B-B14F-4D97-AF65-F5344CB8AC3E}">
        <p14:creationId xmlns:p14="http://schemas.microsoft.com/office/powerpoint/2010/main" val="828449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1" y="1219200"/>
            <a:ext cx="4800600" cy="516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152400"/>
            <a:ext cx="4988719" cy="1020762"/>
          </a:xfrm>
        </p:spPr>
        <p:txBody>
          <a:bodyPr/>
          <a:lstStyle/>
          <a:p>
            <a:pPr algn="l"/>
            <a:r>
              <a:rPr lang="en-US" b="1" dirty="0"/>
              <a:t>Spatial Lag Residuals</a:t>
            </a: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3667125"/>
            <a:ext cx="257175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6044" y="5846463"/>
            <a:ext cx="2352675" cy="101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88719" y="0"/>
            <a:ext cx="3890962" cy="398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3005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68362"/>
          </a:xfrm>
        </p:spPr>
        <p:txBody>
          <a:bodyPr>
            <a:normAutofit fontScale="90000"/>
          </a:bodyPr>
          <a:lstStyle/>
          <a:p>
            <a:r>
              <a:rPr lang="en-US" b="1" dirty="0"/>
              <a:t>Compare to Spatial Error Regression</a:t>
            </a:r>
            <a:endParaRPr lang="en-US" dirty="0"/>
          </a:p>
        </p:txBody>
      </p:sp>
      <p:sp>
        <p:nvSpPr>
          <p:cNvPr id="3" name="Content Placeholder 2"/>
          <p:cNvSpPr>
            <a:spLocks noGrp="1"/>
          </p:cNvSpPr>
          <p:nvPr>
            <p:ph idx="1"/>
          </p:nvPr>
        </p:nvSpPr>
        <p:spPr>
          <a:xfrm>
            <a:off x="4354" y="990600"/>
            <a:ext cx="9139646" cy="5715000"/>
          </a:xfrm>
        </p:spPr>
        <p:txBody>
          <a:bodyPr>
            <a:noAutofit/>
          </a:bodyPr>
          <a:lstStyle/>
          <a:p>
            <a:pPr marL="0" indent="0">
              <a:buNone/>
            </a:pPr>
            <a:r>
              <a:rPr lang="en-US" sz="1600" dirty="0">
                <a:latin typeface="Courier New" pitchFamily="49" charset="0"/>
                <a:cs typeface="Courier New" pitchFamily="49" charset="0"/>
              </a:rPr>
              <a:t>Data set            : </a:t>
            </a:r>
            <a:r>
              <a:rPr lang="en-US" sz="1600" dirty="0" err="1">
                <a:latin typeface="Courier New" pitchFamily="49" charset="0"/>
                <a:cs typeface="Courier New" pitchFamily="49" charset="0"/>
              </a:rPr>
              <a:t>Regression_Data</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Spatial Weight      : </a:t>
            </a:r>
            <a:r>
              <a:rPr lang="en-US" sz="1600" dirty="0" err="1">
                <a:latin typeface="Courier New" pitchFamily="49" charset="0"/>
                <a:cs typeface="Courier New" pitchFamily="49" charset="0"/>
              </a:rPr>
              <a:t>Regression_Data.gal</a:t>
            </a:r>
            <a:r>
              <a:rPr lang="en-US" sz="1600" dirty="0">
                <a:latin typeface="Courier New" pitchFamily="49" charset="0"/>
                <a:cs typeface="Courier New" pitchFamily="49" charset="0"/>
              </a:rPr>
              <a:t> (QUEEN)</a:t>
            </a:r>
          </a:p>
          <a:p>
            <a:pPr marL="0" indent="0">
              <a:buNone/>
            </a:pPr>
            <a:r>
              <a:rPr lang="en-US" sz="1600" dirty="0">
                <a:latin typeface="Courier New" pitchFamily="49" charset="0"/>
                <a:cs typeface="Courier New" pitchFamily="49" charset="0"/>
              </a:rPr>
              <a:t>Dependent Variable  :  PCTBACHMOR  Number of Observations: 1720</a:t>
            </a:r>
          </a:p>
          <a:p>
            <a:pPr marL="0" indent="0">
              <a:buNone/>
            </a:pPr>
            <a:r>
              <a:rPr lang="en-US" sz="1600" dirty="0">
                <a:latin typeface="Courier New" pitchFamily="49" charset="0"/>
                <a:cs typeface="Courier New" pitchFamily="49" charset="0"/>
              </a:rPr>
              <a:t>Mean dependent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   16.081372  Number of Variables   :    3</a:t>
            </a:r>
          </a:p>
          <a:p>
            <a:pPr marL="0" indent="0">
              <a:buNone/>
            </a:pPr>
            <a:r>
              <a:rPr lang="en-US" sz="1600" dirty="0">
                <a:latin typeface="Courier New" pitchFamily="49" charset="0"/>
                <a:cs typeface="Courier New" pitchFamily="49" charset="0"/>
              </a:rPr>
              <a:t>S.D. dependent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   17.764392  Degrees of Freedom    : 1717</a:t>
            </a:r>
          </a:p>
          <a:p>
            <a:pPr marL="0" indent="0">
              <a:buNone/>
            </a:pPr>
            <a:r>
              <a:rPr lang="en-US" sz="1600" dirty="0">
                <a:latin typeface="Courier New" pitchFamily="49" charset="0"/>
                <a:cs typeface="Courier New" pitchFamily="49" charset="0"/>
              </a:rPr>
              <a:t>Lag </a:t>
            </a:r>
            <a:r>
              <a:rPr lang="en-US" sz="1600" dirty="0" err="1">
                <a:latin typeface="Courier New" pitchFamily="49" charset="0"/>
                <a:cs typeface="Courier New" pitchFamily="49" charset="0"/>
              </a:rPr>
              <a:t>coeff</a:t>
            </a:r>
            <a:r>
              <a:rPr lang="en-US" sz="1600" dirty="0">
                <a:latin typeface="Courier New" pitchFamily="49" charset="0"/>
                <a:cs typeface="Courier New" pitchFamily="49" charset="0"/>
              </a:rPr>
              <a:t>. (Lambda) :    0.871578</a:t>
            </a:r>
          </a:p>
          <a:p>
            <a:pPr marL="0" indent="0">
              <a:buNone/>
            </a:pP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R-squared           :    0.747183  R-squared (BUSE)      : - </a:t>
            </a:r>
          </a:p>
          <a:p>
            <a:pPr marL="0" indent="0">
              <a:buNone/>
            </a:pPr>
            <a:r>
              <a:rPr lang="en-US" sz="1600" dirty="0">
                <a:latin typeface="Courier New" pitchFamily="49" charset="0"/>
                <a:cs typeface="Courier New" pitchFamily="49" charset="0"/>
              </a:rPr>
              <a:t>Sq. Correlation     :        -     Log likelihood        :-6381.287403</a:t>
            </a:r>
          </a:p>
          <a:p>
            <a:pPr marL="0" indent="0">
              <a:buNone/>
            </a:pPr>
            <a:r>
              <a:rPr lang="en-US" sz="1600" dirty="0">
                <a:latin typeface="Courier New" pitchFamily="49" charset="0"/>
                <a:cs typeface="Courier New" pitchFamily="49" charset="0"/>
              </a:rPr>
              <a:t>Sigma-square        :     79.7824  </a:t>
            </a:r>
            <a:r>
              <a:rPr lang="en-US" sz="1600" dirty="0" err="1">
                <a:latin typeface="Courier New" pitchFamily="49" charset="0"/>
                <a:cs typeface="Courier New" pitchFamily="49" charset="0"/>
              </a:rPr>
              <a:t>Akaike</a:t>
            </a:r>
            <a:r>
              <a:rPr lang="en-US" sz="1600" dirty="0">
                <a:latin typeface="Courier New" pitchFamily="49" charset="0"/>
                <a:cs typeface="Courier New" pitchFamily="49" charset="0"/>
              </a:rPr>
              <a:t> info criterion :     12768.6</a:t>
            </a:r>
          </a:p>
          <a:p>
            <a:pPr marL="0" indent="0">
              <a:buNone/>
            </a:pPr>
            <a:r>
              <a:rPr lang="en-US" sz="1600" dirty="0">
                <a:latin typeface="Courier New" pitchFamily="49" charset="0"/>
                <a:cs typeface="Courier New" pitchFamily="49" charset="0"/>
              </a:rPr>
              <a:t>S.E of regression   :      8.9321  Schwarz criterion     :     12784.9</a:t>
            </a:r>
          </a:p>
          <a:p>
            <a:pPr marL="0" indent="0">
              <a:buNone/>
            </a:pP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Variable    Coefficient     </a:t>
            </a:r>
            <a:r>
              <a:rPr lang="en-US" sz="1600" dirty="0" err="1">
                <a:latin typeface="Courier New" pitchFamily="49" charset="0"/>
                <a:cs typeface="Courier New" pitchFamily="49" charset="0"/>
              </a:rPr>
              <a:t>Std.Error</a:t>
            </a:r>
            <a:r>
              <a:rPr lang="en-US" sz="1600" dirty="0">
                <a:latin typeface="Courier New" pitchFamily="49" charset="0"/>
                <a:cs typeface="Courier New" pitchFamily="49" charset="0"/>
              </a:rPr>
              <a:t>       z-value   Probability </a:t>
            </a:r>
          </a:p>
          <a:p>
            <a:pPr marL="0" indent="0">
              <a:buNone/>
            </a:pP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CONSTANT      17.82738       1.723023       10.34657    0.0000000</a:t>
            </a:r>
          </a:p>
          <a:p>
            <a:pPr marL="0" indent="0">
              <a:buNone/>
            </a:pPr>
            <a:r>
              <a:rPr lang="en-US" sz="1600" dirty="0">
                <a:latin typeface="Courier New" pitchFamily="49" charset="0"/>
                <a:cs typeface="Courier New" pitchFamily="49" charset="0"/>
              </a:rPr>
              <a:t>   PCTVACANT    -0.1628771     0.02833427      -5.748414    0.0000000</a:t>
            </a:r>
          </a:p>
          <a:p>
            <a:pPr marL="0" indent="0">
              <a:buNone/>
            </a:pPr>
            <a:r>
              <a:rPr lang="en-US" sz="1600" dirty="0">
                <a:latin typeface="Courier New" pitchFamily="49" charset="0"/>
                <a:cs typeface="Courier New" pitchFamily="49" charset="0"/>
              </a:rPr>
              <a:t>  PCTSINGLES    0.08879694     0.01957964       4.535168    0.0000058</a:t>
            </a:r>
          </a:p>
          <a:p>
            <a:pPr marL="0" indent="0">
              <a:buNone/>
            </a:pPr>
            <a:r>
              <a:rPr lang="en-US" sz="1600" dirty="0">
                <a:latin typeface="Courier New" pitchFamily="49" charset="0"/>
                <a:cs typeface="Courier New" pitchFamily="49" charset="0"/>
              </a:rPr>
              <a:t>      LAMBDA     0.8715781     0.01303607       66.85895    0.0000000</a:t>
            </a:r>
          </a:p>
          <a:p>
            <a:pPr marL="0" indent="0">
              <a:buNone/>
            </a:pPr>
            <a:r>
              <a:rPr lang="en-US" sz="1600" dirty="0">
                <a:latin typeface="Courier New" pitchFamily="49" charset="0"/>
                <a:cs typeface="Courier New" pitchFamily="49" charset="0"/>
              </a:rPr>
              <a:t>-----------------------------------------------------------------------</a:t>
            </a:r>
          </a:p>
        </p:txBody>
      </p:sp>
    </p:spTree>
    <p:extLst>
      <p:ext uri="{BB962C8B-B14F-4D97-AF65-F5344CB8AC3E}">
        <p14:creationId xmlns:p14="http://schemas.microsoft.com/office/powerpoint/2010/main" val="3233581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41" y="1009471"/>
            <a:ext cx="4926559" cy="539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0" y="152400"/>
            <a:ext cx="4988719" cy="1020762"/>
          </a:xfrm>
        </p:spPr>
        <p:txBody>
          <a:bodyPr>
            <a:normAutofit fontScale="90000"/>
          </a:bodyPr>
          <a:lstStyle/>
          <a:p>
            <a:pPr algn="l"/>
            <a:r>
              <a:rPr lang="en-US" b="1" dirty="0"/>
              <a:t>Spatial Error Residuals</a:t>
            </a: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38458"/>
            <a:ext cx="4038600" cy="4152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3623" y="5819774"/>
            <a:ext cx="2341777" cy="1038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4190999"/>
            <a:ext cx="2005937" cy="268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5392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868362"/>
          </a:xfrm>
        </p:spPr>
        <p:txBody>
          <a:bodyPr>
            <a:normAutofit fontScale="90000"/>
          </a:bodyPr>
          <a:lstStyle/>
          <a:p>
            <a:r>
              <a:rPr lang="en-US" b="1" dirty="0"/>
              <a:t>Is GWR Better than Other Models Here?</a:t>
            </a:r>
          </a:p>
        </p:txBody>
      </p:sp>
      <p:sp>
        <p:nvSpPr>
          <p:cNvPr id="3" name="Content Placeholder 2"/>
          <p:cNvSpPr>
            <a:spLocks noGrp="1"/>
          </p:cNvSpPr>
          <p:nvPr>
            <p:ph idx="1"/>
          </p:nvPr>
        </p:nvSpPr>
        <p:spPr>
          <a:xfrm>
            <a:off x="0" y="1066800"/>
            <a:ext cx="9144000" cy="5791200"/>
          </a:xfrm>
        </p:spPr>
        <p:txBody>
          <a:bodyPr>
            <a:normAutofit fontScale="92500" lnSpcReduction="20000"/>
          </a:bodyPr>
          <a:lstStyle/>
          <a:p>
            <a:r>
              <a:rPr lang="en-US" dirty="0"/>
              <a:t>Seems that GWR is a better model than OLS</a:t>
            </a:r>
          </a:p>
          <a:p>
            <a:pPr lvl="1"/>
            <a:r>
              <a:rPr lang="en-US" dirty="0"/>
              <a:t>Accounts for potential spatial non-</a:t>
            </a:r>
            <a:r>
              <a:rPr lang="en-US" dirty="0" err="1"/>
              <a:t>stationarity</a:t>
            </a:r>
            <a:endParaRPr lang="en-US" dirty="0"/>
          </a:p>
          <a:p>
            <a:pPr lvl="1"/>
            <a:r>
              <a:rPr lang="en-US" dirty="0"/>
              <a:t>Yields a better fit (better R-squared)</a:t>
            </a:r>
          </a:p>
          <a:p>
            <a:pPr lvl="1"/>
            <a:r>
              <a:rPr lang="en-US" dirty="0"/>
              <a:t>GWR with different specs still yield lower AICs than OLS</a:t>
            </a:r>
          </a:p>
          <a:p>
            <a:pPr lvl="2"/>
            <a:r>
              <a:rPr lang="en-US" dirty="0"/>
              <a:t>However, we should not compare GWR </a:t>
            </a:r>
            <a:r>
              <a:rPr lang="en-US" dirty="0" err="1"/>
              <a:t>AICc</a:t>
            </a:r>
            <a:r>
              <a:rPr lang="en-US" dirty="0"/>
              <a:t> with the OLS AIC.</a:t>
            </a:r>
          </a:p>
          <a:p>
            <a:pPr lvl="1"/>
            <a:r>
              <a:rPr lang="en-US" dirty="0"/>
              <a:t>No spatial autocorrelation in residuals in GWR, but spatial autocorrelation in OLS</a:t>
            </a:r>
          </a:p>
          <a:p>
            <a:r>
              <a:rPr lang="en-US" dirty="0"/>
              <a:t>Seems that GWR is a better model than SE and SL</a:t>
            </a:r>
          </a:p>
          <a:p>
            <a:pPr lvl="1"/>
            <a:r>
              <a:rPr lang="en-US" dirty="0"/>
              <a:t>No spatial autocorrelation in residuals in GWR, but a little spatial autocorrelation left in residuals in SE and SL</a:t>
            </a:r>
          </a:p>
          <a:p>
            <a:pPr lvl="1"/>
            <a:r>
              <a:rPr lang="en-US" dirty="0"/>
              <a:t>We can get the GWR AIC in R, and compare with the AIC of SE and SL models</a:t>
            </a:r>
          </a:p>
          <a:p>
            <a:r>
              <a:rPr lang="en-US" dirty="0"/>
              <a:t>Keep in mind the limitations of GWR</a:t>
            </a:r>
          </a:p>
          <a:p>
            <a:pPr lvl="1"/>
            <a:r>
              <a:rPr lang="en-US" dirty="0"/>
              <a:t>Many spatial statisticians think of GWR as an exploratory tool and not as a substitute for </a:t>
            </a:r>
            <a:r>
              <a:rPr lang="en-US"/>
              <a:t>other spatial regression models</a:t>
            </a:r>
            <a:endParaRPr lang="en-US" dirty="0"/>
          </a:p>
        </p:txBody>
      </p:sp>
    </p:spTree>
    <p:extLst>
      <p:ext uri="{BB962C8B-B14F-4D97-AF65-F5344CB8AC3E}">
        <p14:creationId xmlns:p14="http://schemas.microsoft.com/office/powerpoint/2010/main" val="278131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mpson's Paradox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0"/>
            <a:ext cx="4495800" cy="65592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400800"/>
            <a:ext cx="8382000" cy="369332"/>
          </a:xfrm>
          <a:prstGeom prst="rect">
            <a:avLst/>
          </a:prstGeom>
          <a:noFill/>
        </p:spPr>
        <p:txBody>
          <a:bodyPr wrap="square" rtlCol="0">
            <a:spAutoFit/>
          </a:bodyPr>
          <a:lstStyle/>
          <a:p>
            <a:r>
              <a:rPr lang="en-US" dirty="0"/>
              <a:t>Source: </a:t>
            </a:r>
            <a:r>
              <a:rPr lang="en-US" dirty="0">
                <a:hlinkClick r:id="rId3"/>
              </a:rPr>
              <a:t>www.causeweb.com</a:t>
            </a:r>
            <a:endParaRPr lang="en-US" dirty="0"/>
          </a:p>
        </p:txBody>
      </p:sp>
    </p:spTree>
    <p:extLst>
      <p:ext uri="{BB962C8B-B14F-4D97-AF65-F5344CB8AC3E}">
        <p14:creationId xmlns:p14="http://schemas.microsoft.com/office/powerpoint/2010/main" val="14243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b="1" dirty="0"/>
              <a:t>Mathematically Speaking…</a:t>
            </a:r>
          </a:p>
        </p:txBody>
      </p:sp>
      <mc:AlternateContent xmlns:mc="http://schemas.openxmlformats.org/markup-compatibility/2006" xmlns:a14="http://schemas.microsoft.com/office/drawing/2010/main">
        <mc:Choice Requires="a14">
          <p:sp>
            <p:nvSpPr>
              <p:cNvPr id="4" name="TextBox 3"/>
              <p:cNvSpPr txBox="1"/>
              <p:nvPr/>
            </p:nvSpPr>
            <p:spPr>
              <a:xfrm>
                <a:off x="0" y="990600"/>
                <a:ext cx="9144000" cy="5409430"/>
              </a:xfrm>
              <a:prstGeom prst="rect">
                <a:avLst/>
              </a:prstGeom>
              <a:noFill/>
            </p:spPr>
            <p:txBody>
              <a:bodyPr wrap="square" rtlCol="0">
                <a:spAutoFit/>
              </a:bodyPr>
              <a:lstStyle/>
              <a:p>
                <a:pPr marL="457200" indent="-457200">
                  <a:buFont typeface="Arial" pitchFamily="34" charset="0"/>
                  <a:buChar char="•"/>
                </a:pPr>
                <a:r>
                  <a:rPr lang="en-US" sz="2800" dirty="0"/>
                  <a:t>Recall the OLS equation, </a:t>
                </a:r>
              </a:p>
              <a:p>
                <a:pPr lvl="1"/>
                <a:endParaRPr lang="en-US" sz="1400" b="0" i="1" dirty="0">
                  <a:latin typeface="Cambria Math"/>
                </a:endParaRPr>
              </a:p>
              <a:p>
                <a:pPr lvl="1"/>
                <a14:m>
                  <m:oMathPara xmlns:m="http://schemas.openxmlformats.org/officeDocument/2006/math">
                    <m:oMathParaPr>
                      <m:jc m:val="centerGroup"/>
                    </m:oMathParaPr>
                    <m:oMath xmlns:m="http://schemas.openxmlformats.org/officeDocument/2006/math">
                      <m:r>
                        <a:rPr lang="en-US" sz="2800" b="0" i="1" smtClean="0">
                          <a:latin typeface="Cambria Math"/>
                        </a:rPr>
                        <m:t>𝑦</m:t>
                      </m:r>
                      <m:r>
                        <a:rPr lang="en-US" sz="2800" i="1">
                          <a:latin typeface="Cambria Math"/>
                        </a:rPr>
                        <m:t>=</m:t>
                      </m:r>
                      <m:sSub>
                        <m:sSubPr>
                          <m:ctrlPr>
                            <a:rPr lang="en-US" sz="2800" i="1">
                              <a:latin typeface="Cambria Math" panose="02040503050406030204" pitchFamily="18" charset="0"/>
                            </a:rPr>
                          </m:ctrlPr>
                        </m:sSubPr>
                        <m:e>
                          <m:r>
                            <a:rPr lang="en-US" sz="2800" i="1">
                              <a:latin typeface="Cambria Math"/>
                              <a:ea typeface="Cambria Math"/>
                            </a:rPr>
                            <m:t>𝛽</m:t>
                          </m:r>
                        </m:e>
                        <m:sub>
                          <m:r>
                            <a:rPr lang="en-US" sz="2800" i="1">
                              <a:latin typeface="Cambria Math"/>
                            </a:rPr>
                            <m:t>0</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ea typeface="Cambria Math"/>
                            </a:rPr>
                            <m:t>𝛽</m:t>
                          </m:r>
                        </m:e>
                        <m:sub>
                          <m:r>
                            <a:rPr lang="en-US" sz="2800" i="1">
                              <a:latin typeface="Cambria Math"/>
                              <a:ea typeface="Cambria Math"/>
                            </a:rPr>
                            <m:t>1</m:t>
                          </m:r>
                        </m:sub>
                      </m:sSub>
                      <m:sSub>
                        <m:sSubPr>
                          <m:ctrlPr>
                            <a:rPr lang="en-US" sz="2800" i="1">
                              <a:latin typeface="Cambria Math" panose="02040503050406030204" pitchFamily="18" charset="0"/>
                            </a:rPr>
                          </m:ctrlPr>
                        </m:sSubPr>
                        <m:e>
                          <m:r>
                            <a:rPr lang="en-US" sz="2800" i="1">
                              <a:latin typeface="Cambria Math"/>
                              <a:ea typeface="Cambria Math"/>
                            </a:rPr>
                            <m:t>𝑥</m:t>
                          </m:r>
                        </m:e>
                        <m:sub>
                          <m:r>
                            <a:rPr lang="en-US" sz="2800" i="1">
                              <a:latin typeface="Cambria Math"/>
                              <a:ea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ea typeface="Cambria Math"/>
                            </a:rPr>
                            <m:t>𝛽</m:t>
                          </m:r>
                        </m:e>
                        <m:sub>
                          <m:r>
                            <a:rPr lang="en-US" sz="2800" i="1">
                              <a:latin typeface="Cambria Math"/>
                              <a:ea typeface="Cambria Math"/>
                            </a:rPr>
                            <m:t>2</m:t>
                          </m:r>
                        </m:sub>
                      </m:sSub>
                      <m:sSub>
                        <m:sSubPr>
                          <m:ctrlPr>
                            <a:rPr lang="en-US" sz="2800" i="1">
                              <a:latin typeface="Cambria Math" panose="02040503050406030204" pitchFamily="18" charset="0"/>
                            </a:rPr>
                          </m:ctrlPr>
                        </m:sSubPr>
                        <m:e>
                          <m:r>
                            <a:rPr lang="en-US" sz="2800" i="1">
                              <a:latin typeface="Cambria Math"/>
                              <a:ea typeface="Cambria Math"/>
                            </a:rPr>
                            <m:t>𝑥</m:t>
                          </m:r>
                        </m:e>
                        <m:sub>
                          <m:r>
                            <a:rPr lang="en-US" sz="2800" i="1">
                              <a:latin typeface="Cambria Math"/>
                              <a:ea typeface="Cambria Math"/>
                            </a:rPr>
                            <m:t>2</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ea typeface="Cambria Math"/>
                            </a:rPr>
                            <m:t>𝛽</m:t>
                          </m:r>
                        </m:e>
                        <m:sub>
                          <m:r>
                            <a:rPr lang="en-US" sz="2800" i="1">
                              <a:latin typeface="Cambria Math"/>
                              <a:ea typeface="Cambria Math"/>
                            </a:rPr>
                            <m:t>𝑚</m:t>
                          </m:r>
                        </m:sub>
                      </m:sSub>
                      <m:sSub>
                        <m:sSubPr>
                          <m:ctrlPr>
                            <a:rPr lang="en-US" sz="2800" i="1">
                              <a:latin typeface="Cambria Math" panose="02040503050406030204" pitchFamily="18" charset="0"/>
                            </a:rPr>
                          </m:ctrlPr>
                        </m:sSubPr>
                        <m:e>
                          <m:r>
                            <a:rPr lang="en-US" sz="2800" i="1">
                              <a:latin typeface="Cambria Math"/>
                              <a:ea typeface="Cambria Math"/>
                            </a:rPr>
                            <m:t>𝑥</m:t>
                          </m:r>
                        </m:e>
                        <m:sub>
                          <m:r>
                            <a:rPr lang="en-US" sz="2800" i="1">
                              <a:latin typeface="Cambria Math"/>
                              <a:ea typeface="Cambria Math"/>
                            </a:rPr>
                            <m:t>𝑚</m:t>
                          </m:r>
                        </m:sub>
                      </m:sSub>
                      <m:r>
                        <a:rPr lang="en-US" sz="2800" i="1">
                          <a:latin typeface="Cambria Math"/>
                        </a:rPr>
                        <m:t>+</m:t>
                      </m:r>
                      <m:r>
                        <a:rPr lang="en-US" sz="2800" i="1">
                          <a:latin typeface="Cambria Math"/>
                          <a:ea typeface="Cambria Math"/>
                        </a:rPr>
                        <m:t>𝜀</m:t>
                      </m:r>
                    </m:oMath>
                  </m:oMathPara>
                </a14:m>
                <a:endParaRPr lang="en-US" sz="2800" dirty="0"/>
              </a:p>
              <a:p>
                <a:pPr marL="457200" indent="-457200">
                  <a:buFont typeface="Arial" pitchFamily="34" charset="0"/>
                  <a:buChar char="•"/>
                </a:pPr>
                <a:endParaRPr lang="en-US" sz="1400" dirty="0"/>
              </a:p>
              <a:p>
                <a:pPr marL="457200" indent="-457200">
                  <a:buFont typeface="Arial" pitchFamily="34" charset="0"/>
                  <a:buChar char="•"/>
                </a:pPr>
                <a:r>
                  <a:rPr lang="en-US" sz="2800" dirty="0"/>
                  <a:t>The equation for the GWR model is written for each observation </a:t>
                </a:r>
                <a14:m>
                  <m:oMath xmlns:m="http://schemas.openxmlformats.org/officeDocument/2006/math">
                    <m:r>
                      <a:rPr lang="en-US" sz="2800" b="0" i="1" smtClean="0">
                        <a:latin typeface="Cambria Math"/>
                      </a:rPr>
                      <m:t>𝑖</m:t>
                    </m:r>
                    <m:r>
                      <a:rPr lang="en-US" sz="2800" b="0" i="1" smtClean="0">
                        <a:latin typeface="Cambria Math"/>
                      </a:rPr>
                      <m:t>=1…</m:t>
                    </m:r>
                    <m:r>
                      <a:rPr lang="en-US" sz="2800" b="0" i="1" smtClean="0">
                        <a:latin typeface="Cambria Math"/>
                      </a:rPr>
                      <m:t>𝑛</m:t>
                    </m:r>
                  </m:oMath>
                </a14:m>
                <a:r>
                  <a:rPr lang="en-US" sz="2800" dirty="0"/>
                  <a:t>:</a:t>
                </a:r>
                <a:endParaRPr lang="en-US" sz="20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𝛽</m:t>
                          </m:r>
                        </m:e>
                        <m:sub>
                          <m:r>
                            <a:rPr lang="en-US" sz="2400" b="0" i="1" smtClean="0">
                              <a:latin typeface="Cambria Math"/>
                              <a:ea typeface="Cambria Math"/>
                            </a:rPr>
                            <m:t>𝑖</m:t>
                          </m:r>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𝛽</m:t>
                          </m:r>
                        </m:e>
                        <m:sub>
                          <m:r>
                            <a:rPr lang="en-US" sz="2400" b="0" i="1" smtClean="0">
                              <a:latin typeface="Cambria Math"/>
                              <a:ea typeface="Cambria Math"/>
                            </a:rPr>
                            <m:t>𝑖</m:t>
                          </m:r>
                          <m:r>
                            <a:rPr lang="en-US" sz="2400" i="1">
                              <a:latin typeface="Cambria Math"/>
                              <a:ea typeface="Cambria Math"/>
                            </a:rPr>
                            <m:t>1</m:t>
                          </m:r>
                        </m:sub>
                      </m:sSub>
                      <m:sSub>
                        <m:sSubPr>
                          <m:ctrlPr>
                            <a:rPr lang="en-US" sz="2400" i="1">
                              <a:latin typeface="Cambria Math" panose="02040503050406030204" pitchFamily="18" charset="0"/>
                            </a:rPr>
                          </m:ctrlPr>
                        </m:sSubPr>
                        <m:e>
                          <m:r>
                            <a:rPr lang="en-US" sz="2400" i="1">
                              <a:latin typeface="Cambria Math"/>
                              <a:ea typeface="Cambria Math"/>
                            </a:rPr>
                            <m:t>𝑥</m:t>
                          </m:r>
                        </m:e>
                        <m:sub>
                          <m:r>
                            <a:rPr lang="en-US" sz="2400" b="0" i="1" smtClean="0">
                              <a:latin typeface="Cambria Math"/>
                              <a:ea typeface="Cambria Math"/>
                            </a:rPr>
                            <m:t>𝑖</m:t>
                          </m:r>
                          <m:r>
                            <a:rPr lang="en-US" sz="2400" b="0" i="1" smtClean="0">
                              <a:latin typeface="Cambria Math"/>
                              <a:ea typeface="Cambria Math"/>
                            </a:rPr>
                            <m:t>1</m:t>
                          </m:r>
                        </m:sub>
                      </m:sSub>
                      <m:r>
                        <a:rPr lang="en-US" sz="2400" i="1">
                          <a:latin typeface="Cambria Math"/>
                        </a:rPr>
                        <m:t>+</m:t>
                      </m:r>
                      <m:sSub>
                        <m:sSubPr>
                          <m:ctrlPr>
                            <a:rPr lang="en-US" sz="2400" i="1" smtClean="0">
                              <a:latin typeface="Cambria Math" panose="02040503050406030204" pitchFamily="18" charset="0"/>
                            </a:rPr>
                          </m:ctrlPr>
                        </m:sSubPr>
                        <m:e>
                          <m:r>
                            <a:rPr lang="en-US" sz="2400" i="1">
                              <a:latin typeface="Cambria Math"/>
                              <a:ea typeface="Cambria Math"/>
                            </a:rPr>
                            <m:t>𝛽</m:t>
                          </m:r>
                        </m:e>
                        <m:sub>
                          <m:r>
                            <a:rPr lang="en-US" sz="2400" b="0" i="1" smtClean="0">
                              <a:latin typeface="Cambria Math"/>
                              <a:ea typeface="Cambria Math"/>
                            </a:rPr>
                            <m:t>𝑖</m:t>
                          </m:r>
                          <m:r>
                            <a:rPr lang="en-US" sz="2400" b="0" i="1" smtClean="0">
                              <a:latin typeface="Cambria Math"/>
                              <a:ea typeface="Cambria Math"/>
                            </a:rPr>
                            <m:t>2</m:t>
                          </m:r>
                        </m:sub>
                      </m:sSub>
                      <m:sSub>
                        <m:sSubPr>
                          <m:ctrlPr>
                            <a:rPr lang="en-US" sz="2400" i="1">
                              <a:latin typeface="Cambria Math" panose="02040503050406030204" pitchFamily="18" charset="0"/>
                            </a:rPr>
                          </m:ctrlPr>
                        </m:sSubPr>
                        <m:e>
                          <m:r>
                            <a:rPr lang="en-US" sz="2400" i="1">
                              <a:latin typeface="Cambria Math"/>
                              <a:ea typeface="Cambria Math"/>
                            </a:rPr>
                            <m:t>𝑥</m:t>
                          </m:r>
                        </m:e>
                        <m:sub>
                          <m:r>
                            <a:rPr lang="en-US" sz="2400" i="1">
                              <a:latin typeface="Cambria Math"/>
                            </a:rPr>
                            <m:t>𝑖</m:t>
                          </m:r>
                          <m:r>
                            <a:rPr lang="en-US" sz="2400" b="0" i="1" smtClean="0">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𝛽</m:t>
                          </m:r>
                        </m:e>
                        <m:sub>
                          <m:r>
                            <a:rPr lang="en-US" sz="2400" b="0" i="1" smtClean="0">
                              <a:latin typeface="Cambria Math"/>
                              <a:ea typeface="Cambria Math"/>
                            </a:rPr>
                            <m:t>𝑖𝑚</m:t>
                          </m:r>
                        </m:sub>
                      </m:sSub>
                      <m:sSub>
                        <m:sSubPr>
                          <m:ctrlPr>
                            <a:rPr lang="en-US" sz="2400" i="1">
                              <a:latin typeface="Cambria Math" panose="02040503050406030204" pitchFamily="18" charset="0"/>
                            </a:rPr>
                          </m:ctrlPr>
                        </m:sSubPr>
                        <m:e>
                          <m:r>
                            <a:rPr lang="en-US" sz="2400" i="1">
                              <a:latin typeface="Cambria Math"/>
                              <a:ea typeface="Cambria Math"/>
                            </a:rPr>
                            <m:t>𝑥</m:t>
                          </m:r>
                        </m:e>
                        <m:sub>
                          <m:r>
                            <a:rPr lang="en-US" sz="2400" i="1">
                              <a:latin typeface="Cambria Math"/>
                            </a:rPr>
                            <m:t>𝑖</m:t>
                          </m:r>
                          <m:r>
                            <a:rPr lang="en-US" sz="2400" b="0" i="1" smtClean="0">
                              <a:latin typeface="Cambria Math"/>
                            </a:rPr>
                            <m:t>𝑚</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𝜀</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𝛽</m:t>
                          </m:r>
                        </m:e>
                        <m:sub>
                          <m:r>
                            <a:rPr lang="en-US" sz="2400" b="0" i="1" smtClean="0">
                              <a:latin typeface="Cambria Math"/>
                              <a:ea typeface="Cambria Math"/>
                            </a:rPr>
                            <m:t>𝑖</m:t>
                          </m:r>
                          <m:r>
                            <a:rPr lang="en-US" sz="2400" i="1">
                              <a:latin typeface="Cambria Math"/>
                            </a:rPr>
                            <m:t>0</m:t>
                          </m:r>
                        </m:sub>
                      </m:sSub>
                      <m:r>
                        <a:rPr lang="en-US" sz="2400" i="1">
                          <a:latin typeface="Cambria Math"/>
                        </a:rPr>
                        <m:t>+</m:t>
                      </m:r>
                      <m:nary>
                        <m:naryPr>
                          <m:chr m:val="∑"/>
                          <m:ctrlPr>
                            <a:rPr lang="en-US" sz="2400" i="1">
                              <a:latin typeface="Cambria Math" panose="02040503050406030204" pitchFamily="18" charset="0"/>
                            </a:rPr>
                          </m:ctrlPr>
                        </m:naryPr>
                        <m:sub>
                          <m:r>
                            <a:rPr lang="en-US" sz="2400" b="0" i="1" smtClean="0">
                              <a:latin typeface="Cambria Math"/>
                            </a:rPr>
                            <m:t>𝑘</m:t>
                          </m:r>
                          <m:r>
                            <a:rPr lang="en-US" sz="2400" i="1">
                              <a:latin typeface="Cambria Math"/>
                            </a:rPr>
                            <m:t>=1</m:t>
                          </m:r>
                        </m:sub>
                        <m:sup>
                          <m:r>
                            <a:rPr lang="en-US" sz="2400" i="1">
                              <a:latin typeface="Cambria Math"/>
                            </a:rPr>
                            <m:t>𝑚</m:t>
                          </m:r>
                        </m:sup>
                        <m:e>
                          <m:sSub>
                            <m:sSubPr>
                              <m:ctrlPr>
                                <a:rPr lang="en-US" sz="2400" i="1">
                                  <a:latin typeface="Cambria Math" panose="02040503050406030204" pitchFamily="18" charset="0"/>
                                </a:rPr>
                              </m:ctrlPr>
                            </m:sSubPr>
                            <m:e>
                              <m:r>
                                <a:rPr lang="en-US" sz="2400" i="1">
                                  <a:latin typeface="Cambria Math"/>
                                  <a:ea typeface="Cambria Math"/>
                                </a:rPr>
                                <m:t>𝛽</m:t>
                              </m:r>
                            </m:e>
                            <m:sub>
                              <m:r>
                                <a:rPr lang="en-US" sz="2400" b="0" i="1" smtClean="0">
                                  <a:latin typeface="Cambria Math"/>
                                </a:rPr>
                                <m:t>𝑖𝑘</m:t>
                              </m:r>
                            </m:sub>
                          </m:sSub>
                        </m:e>
                      </m:nary>
                      <m:sSub>
                        <m:sSubPr>
                          <m:ctrlPr>
                            <a:rPr lang="en-US" sz="2400" i="1">
                              <a:latin typeface="Cambria Math" panose="02040503050406030204" pitchFamily="18" charset="0"/>
                            </a:rPr>
                          </m:ctrlPr>
                        </m:sSubPr>
                        <m:e>
                          <m:r>
                            <a:rPr lang="en-US" sz="2400" i="1">
                              <a:latin typeface="Cambria Math"/>
                              <a:ea typeface="Cambria Math"/>
                            </a:rPr>
                            <m:t>𝑥</m:t>
                          </m:r>
                        </m:e>
                        <m:sub>
                          <m:r>
                            <a:rPr lang="en-US" sz="2400" i="1">
                              <a:latin typeface="Cambria Math"/>
                            </a:rPr>
                            <m:t>𝑖</m:t>
                          </m:r>
                          <m:r>
                            <a:rPr lang="en-US" sz="2400" b="0" i="1" smtClean="0">
                              <a:latin typeface="Cambria Math"/>
                            </a:rPr>
                            <m:t>𝑘</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ea typeface="Cambria Math"/>
                            </a:rPr>
                            <m:t>𝜀</m:t>
                          </m:r>
                        </m:e>
                        <m:sub>
                          <m:r>
                            <a:rPr lang="en-US" sz="2400" i="1">
                              <a:latin typeface="Cambria Math"/>
                            </a:rPr>
                            <m:t>𝑖</m:t>
                          </m:r>
                        </m:sub>
                      </m:sSub>
                      <m:r>
                        <m:rPr>
                          <m:nor/>
                        </m:rPr>
                        <a:rPr lang="en-US" sz="2400" dirty="0"/>
                        <m:t> </m:t>
                      </m:r>
                    </m:oMath>
                  </m:oMathPara>
                </a14:m>
                <a:endParaRPr lang="en-US" sz="2400" dirty="0"/>
              </a:p>
              <a:p>
                <a:pPr marL="457200" indent="-457200">
                  <a:buFont typeface="Arial" pitchFamily="34" charset="0"/>
                  <a:buChar char="•"/>
                </a:pPr>
                <a:r>
                  <a:rPr lang="en-US" sz="2800" dirty="0"/>
                  <a:t>Including the subscript </a:t>
                </a:r>
                <a14:m>
                  <m:oMath xmlns:m="http://schemas.openxmlformats.org/officeDocument/2006/math">
                    <m:r>
                      <a:rPr lang="en-US" sz="2800" i="1">
                        <a:latin typeface="Cambria Math"/>
                      </a:rPr>
                      <m:t>𝑖</m:t>
                    </m:r>
                  </m:oMath>
                </a14:m>
                <a:r>
                  <a:rPr lang="en-US" sz="2800" dirty="0"/>
                  <a:t> in the equation above indicates that the regression model describes the relationship between the dependent variable </a:t>
                </a:r>
                <a14:m>
                  <m:oMath xmlns:m="http://schemas.openxmlformats.org/officeDocument/2006/math">
                    <m:r>
                      <a:rPr lang="en-US" sz="2800" i="1">
                        <a:latin typeface="Cambria Math"/>
                      </a:rPr>
                      <m:t>𝑦</m:t>
                    </m:r>
                  </m:oMath>
                </a14:m>
                <a:r>
                  <a:rPr lang="en-US" sz="2800" dirty="0"/>
                  <a:t> and predictors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b="0" i="1" smtClean="0">
                            <a:latin typeface="Cambria Math"/>
                          </a:rPr>
                          <m:t>𝑘</m:t>
                        </m:r>
                      </m:sub>
                    </m:sSub>
                    <m:r>
                      <a:rPr lang="en-US" sz="2800" i="1">
                        <a:latin typeface="Cambria Math"/>
                      </a:rPr>
                      <m:t>, </m:t>
                    </m:r>
                    <m:r>
                      <a:rPr lang="en-US" sz="2800" b="0" i="1" smtClean="0">
                        <a:latin typeface="Cambria Math"/>
                      </a:rPr>
                      <m:t>(</m:t>
                    </m:r>
                    <m:r>
                      <a:rPr lang="en-US" sz="2800" b="0" i="1" smtClean="0">
                        <a:latin typeface="Cambria Math"/>
                      </a:rPr>
                      <m:t>𝑘</m:t>
                    </m:r>
                    <m:r>
                      <a:rPr lang="en-US" sz="2800" i="1">
                        <a:latin typeface="Cambria Math"/>
                      </a:rPr>
                      <m:t>=1..</m:t>
                    </m:r>
                    <m:r>
                      <a:rPr lang="en-US" sz="2800" i="1">
                        <a:latin typeface="Cambria Math"/>
                      </a:rPr>
                      <m:t>𝑚</m:t>
                    </m:r>
                    <m:r>
                      <a:rPr lang="en-US" sz="2800" b="0" i="1" smtClean="0">
                        <a:latin typeface="Cambria Math"/>
                      </a:rPr>
                      <m:t>)</m:t>
                    </m:r>
                  </m:oMath>
                </a14:m>
                <a:r>
                  <a:rPr lang="en-US" sz="2800" dirty="0"/>
                  <a:t> around the location of observation </a:t>
                </a:r>
                <a14:m>
                  <m:oMath xmlns:m="http://schemas.openxmlformats.org/officeDocument/2006/math">
                    <m:r>
                      <a:rPr lang="en-US" sz="2800" i="1">
                        <a:latin typeface="Cambria Math"/>
                      </a:rPr>
                      <m:t>𝑖</m:t>
                    </m:r>
                  </m:oMath>
                </a14:m>
                <a:r>
                  <a:rPr lang="en-US" sz="2800" dirty="0"/>
                  <a:t>, and that the relationship </a:t>
                </a:r>
                <a:r>
                  <a:rPr lang="en-US" sz="2800" u="sng" dirty="0"/>
                  <a:t>is specific to that location</a:t>
                </a:r>
                <a:r>
                  <a:rPr lang="en-US" sz="2800" dirty="0"/>
                  <a:t>.</a:t>
                </a:r>
              </a:p>
            </p:txBody>
          </p:sp>
        </mc:Choice>
        <mc:Fallback xmlns="">
          <p:sp>
            <p:nvSpPr>
              <p:cNvPr id="4" name="TextBox 3"/>
              <p:cNvSpPr txBox="1">
                <a:spLocks noRot="1" noChangeAspect="1" noMove="1" noResize="1" noEditPoints="1" noAdjustHandles="1" noChangeArrowheads="1" noChangeShapeType="1" noTextEdit="1"/>
              </p:cNvSpPr>
              <p:nvPr/>
            </p:nvSpPr>
            <p:spPr>
              <a:xfrm>
                <a:off x="0" y="990600"/>
                <a:ext cx="9144000" cy="5409430"/>
              </a:xfrm>
              <a:prstGeom prst="rect">
                <a:avLst/>
              </a:prstGeom>
              <a:blipFill rotWithShape="1">
                <a:blip r:embed="rId2" cstate="print"/>
                <a:stretch>
                  <a:fillRect l="-1133" t="-1015" r="-1400" b="-2142"/>
                </a:stretch>
              </a:blipFill>
            </p:spPr>
            <p:txBody>
              <a:bodyPr/>
              <a:lstStyle/>
              <a:p>
                <a:r>
                  <a:rPr lang="en-US">
                    <a:noFill/>
                  </a:rPr>
                  <a:t> </a:t>
                </a:r>
              </a:p>
            </p:txBody>
          </p:sp>
        </mc:Fallback>
      </mc:AlternateContent>
      <p:sp>
        <p:nvSpPr>
          <p:cNvPr id="5" name="TextBox 4"/>
          <p:cNvSpPr txBox="1"/>
          <p:nvPr/>
        </p:nvSpPr>
        <p:spPr>
          <a:xfrm>
            <a:off x="0" y="6495198"/>
            <a:ext cx="9144000" cy="369332"/>
          </a:xfrm>
          <a:prstGeom prst="rect">
            <a:avLst/>
          </a:prstGeom>
          <a:noFill/>
        </p:spPr>
        <p:txBody>
          <a:bodyPr wrap="square" rtlCol="0">
            <a:spAutoFit/>
          </a:bodyPr>
          <a:lstStyle/>
          <a:p>
            <a:r>
              <a:rPr lang="en-US" dirty="0"/>
              <a:t>Source:  </a:t>
            </a:r>
            <a:r>
              <a:rPr lang="en-US" dirty="0">
                <a:hlinkClick r:id="rId3"/>
              </a:rPr>
              <a:t>http://www.geos.ed.ac.uk/~gisteac/fspat/gwr/arcgis_gwr/GWR_WhitePaper.pdf</a:t>
            </a:r>
            <a:endParaRPr lang="en-US" dirty="0"/>
          </a:p>
        </p:txBody>
      </p:sp>
    </p:spTree>
    <p:extLst>
      <p:ext uri="{BB962C8B-B14F-4D97-AF65-F5344CB8AC3E}">
        <p14:creationId xmlns:p14="http://schemas.microsoft.com/office/powerpoint/2010/main" val="408145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b="1" dirty="0"/>
              <a:t>But How Is Local Regression Run?</a:t>
            </a:r>
          </a:p>
        </p:txBody>
      </p:sp>
      <p:sp>
        <p:nvSpPr>
          <p:cNvPr id="3" name="Content Placeholder 2"/>
          <p:cNvSpPr>
            <a:spLocks noGrp="1"/>
          </p:cNvSpPr>
          <p:nvPr>
            <p:ph idx="1"/>
          </p:nvPr>
        </p:nvSpPr>
        <p:spPr>
          <a:xfrm>
            <a:off x="0" y="1295400"/>
            <a:ext cx="9144000" cy="5410200"/>
          </a:xfrm>
        </p:spPr>
        <p:txBody>
          <a:bodyPr>
            <a:normAutofit/>
          </a:bodyPr>
          <a:lstStyle/>
          <a:p>
            <a:r>
              <a:rPr lang="en-US" dirty="0"/>
              <a:t>That is, how do you run a regression for each location?</a:t>
            </a:r>
          </a:p>
          <a:p>
            <a:pPr lvl="1"/>
            <a:r>
              <a:rPr lang="en-US" dirty="0"/>
              <a:t>You need multiple observations (locations) to run a regression, not just a single observation (location) </a:t>
            </a:r>
            <a:r>
              <a:rPr lang="en-US" b="1" i="1" dirty="0"/>
              <a:t>i </a:t>
            </a:r>
            <a:r>
              <a:rPr lang="en-US" dirty="0"/>
              <a:t>!</a:t>
            </a:r>
          </a:p>
          <a:p>
            <a:pPr lvl="1"/>
            <a:r>
              <a:rPr lang="en-US" dirty="0"/>
              <a:t>GWR uses other observations in the dataset to run the regression; observations that are close to location </a:t>
            </a:r>
            <a:r>
              <a:rPr lang="en-US" b="1" i="1" dirty="0"/>
              <a:t>i</a:t>
            </a:r>
            <a:r>
              <a:rPr lang="en-US" dirty="0"/>
              <a:t> are given greater weights.</a:t>
            </a:r>
          </a:p>
          <a:p>
            <a:pPr lvl="1"/>
            <a:r>
              <a:rPr lang="en-US" dirty="0"/>
              <a:t>The weight of an observation varies with location </a:t>
            </a:r>
            <a:r>
              <a:rPr lang="en-US" b="1" i="1" dirty="0"/>
              <a:t>i</a:t>
            </a:r>
            <a:endParaRPr lang="en-US" dirty="0"/>
          </a:p>
          <a:p>
            <a:pPr lvl="1"/>
            <a:r>
              <a:rPr lang="en-US" dirty="0"/>
              <a:t>Observations closer to </a:t>
            </a:r>
            <a:r>
              <a:rPr lang="en-US" b="1" i="1" dirty="0"/>
              <a:t>i</a:t>
            </a:r>
            <a:r>
              <a:rPr lang="en-US" dirty="0"/>
              <a:t> have a stronger influence on the estimation of the parameters for location </a:t>
            </a:r>
            <a:r>
              <a:rPr lang="en-US" b="1" i="1" dirty="0"/>
              <a:t>i</a:t>
            </a:r>
            <a:r>
              <a:rPr lang="en-US" dirty="0"/>
              <a:t>.</a:t>
            </a:r>
          </a:p>
          <a:p>
            <a:pPr lvl="1"/>
            <a:endParaRPr lang="en-US" dirty="0"/>
          </a:p>
        </p:txBody>
      </p:sp>
      <p:sp>
        <p:nvSpPr>
          <p:cNvPr id="4" name="TextBox 3"/>
          <p:cNvSpPr txBox="1"/>
          <p:nvPr/>
        </p:nvSpPr>
        <p:spPr>
          <a:xfrm>
            <a:off x="76200" y="6400013"/>
            <a:ext cx="8839200" cy="307777"/>
          </a:xfrm>
          <a:prstGeom prst="rect">
            <a:avLst/>
          </a:prstGeom>
          <a:noFill/>
        </p:spPr>
        <p:txBody>
          <a:bodyPr wrap="square" rtlCol="0">
            <a:spAutoFit/>
          </a:bodyPr>
          <a:lstStyle/>
          <a:p>
            <a:r>
              <a:rPr lang="en-US" sz="1400" dirty="0"/>
              <a:t>Source: </a:t>
            </a:r>
            <a:r>
              <a:rPr lang="en-US" sz="1400" dirty="0">
                <a:hlinkClick r:id="rId2"/>
              </a:rPr>
              <a:t>http://wiki.landscapetoolbox.org/doku.php/spatial_analysis_methods:geographically_weighted_regression</a:t>
            </a:r>
            <a:endParaRPr lang="en-US" sz="1400" dirty="0"/>
          </a:p>
        </p:txBody>
      </p:sp>
    </p:spTree>
    <p:extLst>
      <p:ext uri="{BB962C8B-B14F-4D97-AF65-F5344CB8AC3E}">
        <p14:creationId xmlns:p14="http://schemas.microsoft.com/office/powerpoint/2010/main" val="284500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06" y="47625"/>
            <a:ext cx="8229600" cy="942975"/>
          </a:xfrm>
        </p:spPr>
        <p:txBody>
          <a:bodyPr/>
          <a:lstStyle/>
          <a:p>
            <a:r>
              <a:rPr lang="en-US" b="1" dirty="0"/>
              <a:t>GWR Uses Nearby Observations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066800"/>
            <a:ext cx="8146464" cy="5773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691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11336</TotalTime>
  <Words>5347</Words>
  <Application>Microsoft Office PowerPoint</Application>
  <PresentationFormat>On-screen Show (4:3)</PresentationFormat>
  <Paragraphs>424</Paragraphs>
  <Slides>54</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Avenir Next W01</vt:lpstr>
      <vt:lpstr>Calibri</vt:lpstr>
      <vt:lpstr>Cambria Math</vt:lpstr>
      <vt:lpstr>Courier New</vt:lpstr>
      <vt:lpstr>Google Sans</vt:lpstr>
      <vt:lpstr>inherit</vt:lpstr>
      <vt:lpstr>Times New Roman</vt:lpstr>
      <vt:lpstr>Office Theme</vt:lpstr>
      <vt:lpstr>Geographically Weighted Regression</vt:lpstr>
      <vt:lpstr>We Have Covered:</vt:lpstr>
      <vt:lpstr>But…</vt:lpstr>
      <vt:lpstr>Said Differently…</vt:lpstr>
      <vt:lpstr>Simpson’s Paradox</vt:lpstr>
      <vt:lpstr>PowerPoint Presentation</vt:lpstr>
      <vt:lpstr>Mathematically Speaking…</vt:lpstr>
      <vt:lpstr>But How Is Local Regression Run?</vt:lpstr>
      <vt:lpstr>GWR Uses Nearby Observations</vt:lpstr>
      <vt:lpstr>Similar Concept with Point Data</vt:lpstr>
      <vt:lpstr>Parameter Estimation</vt:lpstr>
      <vt:lpstr>So How Do You Weigh Nearby Locations?</vt:lpstr>
      <vt:lpstr>Fixed Bandwidth h</vt:lpstr>
      <vt:lpstr>Adaptive Bandwidth h</vt:lpstr>
      <vt:lpstr>Fixed or Adaptive?</vt:lpstr>
      <vt:lpstr>Prior to Running GWR…</vt:lpstr>
      <vt:lpstr>A Note on GWR Assumptions</vt:lpstr>
      <vt:lpstr>Problem at Hand</vt:lpstr>
      <vt:lpstr>PowerPoint Presentation</vt:lpstr>
      <vt:lpstr>Let’s First Run OLS</vt:lpstr>
      <vt:lpstr>OLS Residuals</vt:lpstr>
      <vt:lpstr>Discussion of OLS Results</vt:lpstr>
      <vt:lpstr>PowerPoint Presentation</vt:lpstr>
      <vt:lpstr>Which Bandwidth Should We Pick?</vt:lpstr>
      <vt:lpstr>In ArcGIS Pro…[don’t bother reading]</vt:lpstr>
      <vt:lpstr>PowerPoint Presentation</vt:lpstr>
      <vt:lpstr>PowerPoint Presentation</vt:lpstr>
      <vt:lpstr>PowerPoint Presentation</vt:lpstr>
      <vt:lpstr>Making Sense of the GWR Output</vt:lpstr>
      <vt:lpstr>Supplementary Table (Cont’d)</vt:lpstr>
      <vt:lpstr>Supplementary Table (Cont’d)</vt:lpstr>
      <vt:lpstr>Supplementary Table (Cont’d)</vt:lpstr>
      <vt:lpstr>ArcGIS Pro Issues</vt:lpstr>
      <vt:lpstr>Attribute Table of GWR Results</vt:lpstr>
      <vt:lpstr>What Do Variables in the Attribute Table Mean?</vt:lpstr>
      <vt:lpstr>Multicollinearity/Clustering</vt:lpstr>
      <vt:lpstr>Local Multicollinearity: Similar patterns in 2+ predictors for some locations</vt:lpstr>
      <vt:lpstr>A Note About Categorical and Dummy Predictors</vt:lpstr>
      <vt:lpstr>Problems with Dummy/Categorical Variables</vt:lpstr>
      <vt:lpstr>Let’s Take One Of the Observations (i=41)</vt:lpstr>
      <vt:lpstr>But Where are the P-Values?</vt:lpstr>
      <vt:lpstr>Some Notes on Local Results</vt:lpstr>
      <vt:lpstr>Let’s Map Some Local Statistics!</vt:lpstr>
      <vt:lpstr>INTERCEPT</vt:lpstr>
      <vt:lpstr>PCTVACANT</vt:lpstr>
      <vt:lpstr>PCTSINGLES</vt:lpstr>
      <vt:lpstr>A Note on Presenting Coef/SE Results</vt:lpstr>
      <vt:lpstr>Going Over Results On Previous Slides</vt:lpstr>
      <vt:lpstr>Are Residuals Spatially Autocorrelated?</vt:lpstr>
      <vt:lpstr>Compare to Spatial Lag Regression</vt:lpstr>
      <vt:lpstr>Spatial Lag Residuals</vt:lpstr>
      <vt:lpstr>Compare to Spatial Error Regression</vt:lpstr>
      <vt:lpstr>Spatial Error Residuals</vt:lpstr>
      <vt:lpstr>Is GWR Better than Other Models Here?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Geographically Weighted Regression</dc:title>
  <dc:creator>pavel</dc:creator>
  <cp:lastModifiedBy>Eugene Brusilovskiy</cp:lastModifiedBy>
  <cp:revision>284</cp:revision>
  <dcterms:created xsi:type="dcterms:W3CDTF">2013-07-02T02:14:40Z</dcterms:created>
  <dcterms:modified xsi:type="dcterms:W3CDTF">2023-10-24T04:05:02Z</dcterms:modified>
</cp:coreProperties>
</file>