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Drenn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63886a1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63886a1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6c0b98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6c0b98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a6c0b98e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a6c0b98e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6c0b98e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6c0b98e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6c0b98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6c0b98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a6c0b98e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a6c0b98e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249300" y="-11351"/>
            <a:ext cx="9674350" cy="5154852"/>
            <a:chOff x="-249300" y="-11351"/>
            <a:chExt cx="9674350" cy="5154852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-217550" y="4823501"/>
              <a:ext cx="9642600" cy="320001"/>
              <a:chOff x="-249300" y="4176075"/>
              <a:chExt cx="9642600" cy="9774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-249300" y="4664775"/>
                <a:ext cx="9642600" cy="488700"/>
              </a:xfrm>
              <a:prstGeom prst="rect">
                <a:avLst/>
              </a:prstGeom>
              <a:solidFill>
                <a:srgbClr val="63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-249300" y="4176075"/>
                <a:ext cx="9642600" cy="488700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-249300" y="-11351"/>
              <a:ext cx="9642600" cy="320001"/>
              <a:chOff x="-249300" y="-11350"/>
              <a:chExt cx="9642600" cy="977400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-249300" y="-11350"/>
                <a:ext cx="9642600" cy="488700"/>
              </a:xfrm>
              <a:prstGeom prst="rect">
                <a:avLst/>
              </a:prstGeom>
              <a:solidFill>
                <a:srgbClr val="63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-249300" y="477350"/>
                <a:ext cx="9642600" cy="488700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448050"/>
            <a:ext cx="53028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Catawba Wateree Watershed</a:t>
            </a:r>
            <a:endParaRPr sz="4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699" y="2049800"/>
            <a:ext cx="5351835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dirty="0"/>
              <a:t>Infrastructure Mapping and Analysis in North Carolina and South Carolina</a:t>
            </a:r>
            <a:endParaRPr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1700" y="4419600"/>
            <a:ext cx="56928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Dave Drennan, MUSA ‘24 &amp; Water Center at Penn</a:t>
            </a:r>
            <a:endParaRPr sz="1580"/>
          </a:p>
        </p:txBody>
      </p:sp>
      <p:pic>
        <p:nvPicPr>
          <p:cNvPr id="3" name="Picture 2" descr="A map of a river&#10;&#10;Description automatically generated">
            <a:extLst>
              <a:ext uri="{FF2B5EF4-FFF2-40B4-BE49-F238E27FC236}">
                <a16:creationId xmlns:a16="http://schemas.microsoft.com/office/drawing/2014/main" id="{685D6EB5-B921-22A9-0F33-780CC14C4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3"/>
          <a:stretch/>
        </p:blipFill>
        <p:spPr>
          <a:xfrm>
            <a:off x="4902333" y="57145"/>
            <a:ext cx="5029210" cy="488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Supports ongoing project with the Water Center at Penn 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Goals: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Identify and map water infrastructure across watershed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Determine potential high-need areas for future investment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dirty="0"/>
              <a:t>Incorporate environmental justice and </a:t>
            </a:r>
            <a:r>
              <a:rPr lang="en-US" dirty="0"/>
              <a:t>think beyond administrative boundaries</a:t>
            </a:r>
          </a:p>
        </p:txBody>
      </p:sp>
      <p:pic>
        <p:nvPicPr>
          <p:cNvPr id="3" name="Picture 2" descr="A map of the state of north carolina&#10;&#10;Description automatically generated">
            <a:extLst>
              <a:ext uri="{FF2B5EF4-FFF2-40B4-BE49-F238E27FC236}">
                <a16:creationId xmlns:a16="http://schemas.microsoft.com/office/drawing/2014/main" id="{613A58F3-CBFE-7C1E-E980-F179D518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3" t="11171" r="14694" b="2269"/>
          <a:stretch/>
        </p:blipFill>
        <p:spPr>
          <a:xfrm>
            <a:off x="4260817" y="731375"/>
            <a:ext cx="4787434" cy="3722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63DEAB-1BA7-1C73-0D21-5DA616B6AA5E}"/>
              </a:ext>
            </a:extLst>
          </p:cNvPr>
          <p:cNvSpPr/>
          <p:nvPr/>
        </p:nvSpPr>
        <p:spPr>
          <a:xfrm>
            <a:off x="8014165" y="4284754"/>
            <a:ext cx="981425" cy="15319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state of south carolina&#10;&#10;Description automatically generated">
            <a:extLst>
              <a:ext uri="{FF2B5EF4-FFF2-40B4-BE49-F238E27FC236}">
                <a16:creationId xmlns:a16="http://schemas.microsoft.com/office/drawing/2014/main" id="{FC03907C-49E2-1236-E02C-CEDCB67ED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3"/>
          <a:stretch/>
        </p:blipFill>
        <p:spPr>
          <a:xfrm>
            <a:off x="4901184" y="54864"/>
            <a:ext cx="5029200" cy="4857044"/>
          </a:xfrm>
          <a:prstGeom prst="rect">
            <a:avLst/>
          </a:prstGeom>
        </p:spPr>
      </p:pic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Who’s in Charge?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Watersheds ignore administrative boundaries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Geographic impact varies by infrastructure type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Systems can serve multiple jurisdictions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 dirty="0"/>
              <a:t>Ownership: government, non-profit, or business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Analysis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sz="1400" dirty="0"/>
              <a:t>Data compiled for clustering and aggregated to census tracts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 dirty="0"/>
              <a:t>Three clusters generated using socioeconomic and infrastructure variables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Water infrastructure comes in many forms: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Drinking water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Wastewater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Stormwater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Other (recreation, energy, etc.)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43830B-0C2A-8D3D-CFAF-FE92B316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728" y="1152475"/>
            <a:ext cx="3460200" cy="346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the state of south carolina&#10;&#10;Description automatically generated">
            <a:extLst>
              <a:ext uri="{FF2B5EF4-FFF2-40B4-BE49-F238E27FC236}">
                <a16:creationId xmlns:a16="http://schemas.microsoft.com/office/drawing/2014/main" id="{DAF2A63A-9348-8ECE-722E-8B2FEE8AB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3"/>
          <a:stretch/>
        </p:blipFill>
        <p:spPr>
          <a:xfrm>
            <a:off x="4901184" y="54864"/>
            <a:ext cx="5029210" cy="4866619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3F4A96C8-BABB-F730-A9BA-4B6D96E2FC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66"/>
          <a:stretch/>
        </p:blipFill>
        <p:spPr>
          <a:xfrm>
            <a:off x="4901184" y="54864"/>
            <a:ext cx="5029210" cy="4900131"/>
          </a:xfrm>
          <a:prstGeom prst="rect">
            <a:avLst/>
          </a:prstGeom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Areas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>
                <a:solidFill>
                  <a:srgbClr val="FFC125"/>
                </a:solidFill>
              </a:rPr>
              <a:t>Cluster A </a:t>
            </a:r>
            <a:r>
              <a:rPr lang="en" sz="1400" dirty="0"/>
              <a:t>identified as highest priority: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Averaged highest value for all infrastructure inputs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Lower incomes and higher EJ index score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>
                <a:solidFill>
                  <a:srgbClr val="B4EEB4"/>
                </a:solidFill>
              </a:rPr>
              <a:t>Cluster B</a:t>
            </a:r>
            <a:r>
              <a:rPr lang="en" sz="1400" b="1" dirty="0">
                <a:solidFill>
                  <a:srgbClr val="FFC125"/>
                </a:solidFill>
              </a:rPr>
              <a:t> </a:t>
            </a:r>
            <a:r>
              <a:rPr lang="en" sz="1400" dirty="0"/>
              <a:t>highest EJ index score, lowest income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 b="1" dirty="0">
                <a:solidFill>
                  <a:srgbClr val="63B8FF"/>
                </a:solidFill>
              </a:rPr>
              <a:t>Cluster C</a:t>
            </a:r>
            <a:r>
              <a:rPr lang="en" sz="1400" b="1" dirty="0">
                <a:solidFill>
                  <a:srgbClr val="FFC125"/>
                </a:solidFill>
              </a:rPr>
              <a:t> </a:t>
            </a:r>
            <a:r>
              <a:rPr lang="en" sz="1400" dirty="0"/>
              <a:t>lowest EJ index score, highest income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Gather data for existing infrastructure values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Financial reports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Infrastructure Act investments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Coordinate with project partners to conduct water systems outreach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 dirty="0"/>
              <a:t>Determine high-level valuation estimate for water infrastructure across the watershed</a:t>
            </a:r>
            <a:endParaRPr sz="1400" dirty="0"/>
          </a:p>
        </p:txBody>
      </p:sp>
      <p:sp>
        <p:nvSpPr>
          <p:cNvPr id="102" name="Google Shape;102;p18"/>
          <p:cNvSpPr/>
          <p:nvPr/>
        </p:nvSpPr>
        <p:spPr>
          <a:xfrm>
            <a:off x="5885817" y="1661550"/>
            <a:ext cx="2903400" cy="1820400"/>
          </a:xfrm>
          <a:prstGeom prst="roundRect">
            <a:avLst>
              <a:gd name="adj" fmla="val 16667"/>
            </a:avLst>
          </a:prstGeom>
          <a:solidFill>
            <a:srgbClr val="92E8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Montserrat"/>
                <a:ea typeface="Montserrat"/>
                <a:cs typeface="Montserrat"/>
                <a:sym typeface="Montserrat"/>
              </a:rPr>
              <a:t>$1.4 Billion</a:t>
            </a:r>
            <a:endParaRPr sz="29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estimated systems infrastructure value in North Carolina Catawba water systems alone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Catawba in Context</a:t>
            </a:r>
            <a:endParaRPr/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DAB42A39-01F9-F50D-1B06-15549706D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2" b="2623"/>
          <a:stretch/>
        </p:blipFill>
        <p:spPr>
          <a:xfrm>
            <a:off x="976266" y="849410"/>
            <a:ext cx="7191468" cy="3981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215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Montserrat</vt:lpstr>
      <vt:lpstr>Arial</vt:lpstr>
      <vt:lpstr>Simple Light</vt:lpstr>
      <vt:lpstr>Catawba Wateree Watershed</vt:lpstr>
      <vt:lpstr>Project Overview</vt:lpstr>
      <vt:lpstr>Who’s in Charge?</vt:lpstr>
      <vt:lpstr>Data and Analysis</vt:lpstr>
      <vt:lpstr>Priority Areas</vt:lpstr>
      <vt:lpstr>Next Steps</vt:lpstr>
      <vt:lpstr>Catawba in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Catawba Wateree Watershed</dc:title>
  <dc:creator>Dave Drennan</dc:creator>
  <cp:lastModifiedBy>Drennan, Dave</cp:lastModifiedBy>
  <cp:revision>3</cp:revision>
  <dcterms:modified xsi:type="dcterms:W3CDTF">2024-05-09T03:59:27Z</dcterms:modified>
</cp:coreProperties>
</file>