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61" r:id="rId3"/>
    <p:sldId id="262" r:id="rId4"/>
    <p:sldId id="265" r:id="rId5"/>
    <p:sldId id="260" r:id="rId6"/>
    <p:sldId id="264" r:id="rId7"/>
    <p:sldId id="263" r:id="rId8"/>
    <p:sldId id="256" r:id="rId9"/>
    <p:sldId id="257"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860" autoAdjust="0"/>
  </p:normalViewPr>
  <p:slideViewPr>
    <p:cSldViewPr snapToGrid="0">
      <p:cViewPr varScale="1">
        <p:scale>
          <a:sx n="96" d="100"/>
          <a:sy n="96" d="100"/>
        </p:scale>
        <p:origin x="8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4EFB4-0420-4749-8A2E-0162BE329B39}"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DC2A9-F864-48C3-A33E-1A25A0E9E3DB}" type="slidenum">
              <a:rPr lang="en-GB" smtClean="0"/>
              <a:t>‹#›</a:t>
            </a:fld>
            <a:endParaRPr lang="en-GB"/>
          </a:p>
        </p:txBody>
      </p:sp>
    </p:spTree>
    <p:extLst>
      <p:ext uri="{BB962C8B-B14F-4D97-AF65-F5344CB8AC3E}">
        <p14:creationId xmlns:p14="http://schemas.microsoft.com/office/powerpoint/2010/main" val="252756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GridView</a:t>
            </a:r>
            <a:endParaRPr lang="en-GB" dirty="0"/>
          </a:p>
          <a:p>
            <a:r>
              <a:rPr lang="en-GB" dirty="0" err="1"/>
              <a:t>ListView</a:t>
            </a:r>
            <a:endParaRPr lang="en-GB" dirty="0"/>
          </a:p>
          <a:p>
            <a:r>
              <a:rPr lang="en-GB" dirty="0"/>
              <a:t>Stack</a:t>
            </a:r>
          </a:p>
        </p:txBody>
      </p:sp>
      <p:sp>
        <p:nvSpPr>
          <p:cNvPr id="4" name="Slide Number Placeholder 3"/>
          <p:cNvSpPr>
            <a:spLocks noGrp="1"/>
          </p:cNvSpPr>
          <p:nvPr>
            <p:ph type="sldNum" sz="quarter" idx="5"/>
          </p:nvPr>
        </p:nvSpPr>
        <p:spPr/>
        <p:txBody>
          <a:bodyPr/>
          <a:lstStyle/>
          <a:p>
            <a:fld id="{2FDDC2A9-F864-48C3-A33E-1A25A0E9E3DB}" type="slidenum">
              <a:rPr lang="en-GB" smtClean="0"/>
              <a:t>13</a:t>
            </a:fld>
            <a:endParaRPr lang="en-GB"/>
          </a:p>
        </p:txBody>
      </p:sp>
    </p:spTree>
    <p:extLst>
      <p:ext uri="{BB962C8B-B14F-4D97-AF65-F5344CB8AC3E}">
        <p14:creationId xmlns:p14="http://schemas.microsoft.com/office/powerpoint/2010/main" val="24617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DDC2A9-F864-48C3-A33E-1A25A0E9E3DB}" type="slidenum">
              <a:rPr lang="en-GB" smtClean="0"/>
              <a:t>15</a:t>
            </a:fld>
            <a:endParaRPr lang="en-GB"/>
          </a:p>
        </p:txBody>
      </p:sp>
    </p:spTree>
    <p:extLst>
      <p:ext uri="{BB962C8B-B14F-4D97-AF65-F5344CB8AC3E}">
        <p14:creationId xmlns:p14="http://schemas.microsoft.com/office/powerpoint/2010/main" val="200633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20B7-4C53-4B63-8761-54906639D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D3A089-62A5-4619-8F73-C837E3C1D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6E2414-BF33-4B7F-9A5E-B54BDF1F9C33}"/>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5" name="Footer Placeholder 4">
            <a:extLst>
              <a:ext uri="{FF2B5EF4-FFF2-40B4-BE49-F238E27FC236}">
                <a16:creationId xmlns:a16="http://schemas.microsoft.com/office/drawing/2014/main" id="{A6B121F2-B8F7-406C-AC04-24E1053B79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09B440-E788-4D4A-87DF-E6C5183B9FFF}"/>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619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07BE-9D3B-4609-AE0E-8925C118871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FCB914-D476-495B-942E-E9DC539A5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3072C0-D910-497D-BC29-A877539C7D80}"/>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5" name="Footer Placeholder 4">
            <a:extLst>
              <a:ext uri="{FF2B5EF4-FFF2-40B4-BE49-F238E27FC236}">
                <a16:creationId xmlns:a16="http://schemas.microsoft.com/office/drawing/2014/main" id="{906BCB57-BF9D-4A26-A7CF-D53F68A027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25BE6F-4E7D-4393-ADC3-3FBF6B24B97A}"/>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344435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60F63-DD31-4B94-9300-9C9352E26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4280BE-B710-404F-93A3-52B502937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845921-1806-4A0D-B36D-4563F950474E}"/>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5" name="Footer Placeholder 4">
            <a:extLst>
              <a:ext uri="{FF2B5EF4-FFF2-40B4-BE49-F238E27FC236}">
                <a16:creationId xmlns:a16="http://schemas.microsoft.com/office/drawing/2014/main" id="{4DE3C137-C984-45E6-A5B5-27F3ECDD8D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F255C6-8920-4D24-ADA9-C8535433FC8F}"/>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152300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A65C-0B97-4E40-84C1-D6FD98ECB4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451FAC-9CDB-4378-8E8B-D63ECB98D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B6AD4A-4E65-4D5F-BE86-E09FD25F421B}"/>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5" name="Footer Placeholder 4">
            <a:extLst>
              <a:ext uri="{FF2B5EF4-FFF2-40B4-BE49-F238E27FC236}">
                <a16:creationId xmlns:a16="http://schemas.microsoft.com/office/drawing/2014/main" id="{0AF819AF-A81D-46D0-87F9-79C4FC201E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1DE61E-A712-4061-9591-DE926308BDB7}"/>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403714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18EF-F0E3-4B2C-91DC-DC4C04D79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AECA551-0596-403B-AC64-9D544E02D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76E2F-57D9-4181-A126-1311D3EC1755}"/>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5" name="Footer Placeholder 4">
            <a:extLst>
              <a:ext uri="{FF2B5EF4-FFF2-40B4-BE49-F238E27FC236}">
                <a16:creationId xmlns:a16="http://schemas.microsoft.com/office/drawing/2014/main" id="{20417097-8EA1-450C-91F7-B3A53DE092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12E7B3-4EB4-4E91-A0B7-186B31CB5208}"/>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425206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34B1-BF63-4962-88CF-477D32F70B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A7C304-5B18-4E95-BF49-AA2CB98E9C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6A22C0-0BC9-4250-BC92-DA8C9B2EC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13D18F-72F3-4D86-8E8F-37024FD7E1B3}"/>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6" name="Footer Placeholder 5">
            <a:extLst>
              <a:ext uri="{FF2B5EF4-FFF2-40B4-BE49-F238E27FC236}">
                <a16:creationId xmlns:a16="http://schemas.microsoft.com/office/drawing/2014/main" id="{DA6727C5-6EB5-4F1C-A8F3-A04130955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7B3662-52F4-48D1-8E8E-DEDA64D2FDFA}"/>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147196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C0C4-2AF8-4933-9D0D-B79A8F8CCD2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8D8132-3A32-4B31-849C-849C6E7CE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869CD-6C41-4A0F-96A4-5BE6BBE95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1E665F8-4ECE-4D44-BEB5-50A6D1AE3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2072F-4D42-4979-A2D6-2DB48CD30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3AF10F-BCE1-4B88-80D3-F0B56BD40933}"/>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8" name="Footer Placeholder 7">
            <a:extLst>
              <a:ext uri="{FF2B5EF4-FFF2-40B4-BE49-F238E27FC236}">
                <a16:creationId xmlns:a16="http://schemas.microsoft.com/office/drawing/2014/main" id="{1C8AA9EB-82FF-4597-BACF-9C61AEC859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737F63-0F1E-4C81-9C61-BB99D4C57CCC}"/>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84720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A72C-E8FA-44C0-8D54-FF3B1701ABD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51298A-885E-4DE6-B4D6-B95D51911F11}"/>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4" name="Footer Placeholder 3">
            <a:extLst>
              <a:ext uri="{FF2B5EF4-FFF2-40B4-BE49-F238E27FC236}">
                <a16:creationId xmlns:a16="http://schemas.microsoft.com/office/drawing/2014/main" id="{A68C1B33-6F74-46BC-B571-D01FD3863A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B7A5A8-07C4-4E13-9C99-C865A4F3F26C}"/>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61339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BE1B4-57A7-499D-A1CD-C4BBACCE95B0}"/>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3" name="Footer Placeholder 2">
            <a:extLst>
              <a:ext uri="{FF2B5EF4-FFF2-40B4-BE49-F238E27FC236}">
                <a16:creationId xmlns:a16="http://schemas.microsoft.com/office/drawing/2014/main" id="{D858669C-C1F3-4890-93D6-00A9049A571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CB7309-DEA3-43EF-B7F1-1F10D9E257D3}"/>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236591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27DB-4279-45DF-8E4C-FB016C9B2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7B8566-B6B5-40F8-86B1-6529E9632A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AAA19D3-AA51-4446-82D6-2459A94C3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BEE3D-2A39-4B91-952E-F07C152734D5}"/>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6" name="Footer Placeholder 5">
            <a:extLst>
              <a:ext uri="{FF2B5EF4-FFF2-40B4-BE49-F238E27FC236}">
                <a16:creationId xmlns:a16="http://schemas.microsoft.com/office/drawing/2014/main" id="{5F61E7A9-273E-4563-A5D5-847A0F1C41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95C22F-34BC-483C-BA0D-9BB2FDFAF151}"/>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13734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DB5A-F73A-442E-AA69-A211E8B04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2D7499-DFB4-4E49-98C9-3FDEC7B47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5938C66-AC97-4C68-9A27-D98D56B5F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13717-64CD-4209-B2A7-C00DD0CA0CFA}"/>
              </a:ext>
            </a:extLst>
          </p:cNvPr>
          <p:cNvSpPr>
            <a:spLocks noGrp="1"/>
          </p:cNvSpPr>
          <p:nvPr>
            <p:ph type="dt" sz="half" idx="10"/>
          </p:nvPr>
        </p:nvSpPr>
        <p:spPr/>
        <p:txBody>
          <a:bodyPr/>
          <a:lstStyle/>
          <a:p>
            <a:fld id="{AA0F5C8E-4298-407A-9AB3-043E657F574C}" type="datetimeFigureOut">
              <a:rPr lang="en-GB" smtClean="0"/>
              <a:t>15/02/2021</a:t>
            </a:fld>
            <a:endParaRPr lang="en-GB"/>
          </a:p>
        </p:txBody>
      </p:sp>
      <p:sp>
        <p:nvSpPr>
          <p:cNvPr id="6" name="Footer Placeholder 5">
            <a:extLst>
              <a:ext uri="{FF2B5EF4-FFF2-40B4-BE49-F238E27FC236}">
                <a16:creationId xmlns:a16="http://schemas.microsoft.com/office/drawing/2014/main" id="{1FB5591F-3D07-488C-B815-F4D1A3795C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2B1FA5-E8FA-4A9E-AB97-92B8C190125D}"/>
              </a:ext>
            </a:extLst>
          </p:cNvPr>
          <p:cNvSpPr>
            <a:spLocks noGrp="1"/>
          </p:cNvSpPr>
          <p:nvPr>
            <p:ph type="sldNum" sz="quarter" idx="12"/>
          </p:nvPr>
        </p:nvSpPr>
        <p:spPr/>
        <p:txBody>
          <a:bodyPr/>
          <a:lstStyle/>
          <a:p>
            <a:fld id="{59A080EC-2C04-47CD-B795-59E94CDF3308}" type="slidenum">
              <a:rPr lang="en-GB" smtClean="0"/>
              <a:t>‹#›</a:t>
            </a:fld>
            <a:endParaRPr lang="en-GB"/>
          </a:p>
        </p:txBody>
      </p:sp>
    </p:spTree>
    <p:extLst>
      <p:ext uri="{BB962C8B-B14F-4D97-AF65-F5344CB8AC3E}">
        <p14:creationId xmlns:p14="http://schemas.microsoft.com/office/powerpoint/2010/main" val="85354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E373A-7636-4CDF-874B-BC6C3BAB2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CAAA78-2652-45FA-B263-F344BB86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9CB121-1F47-41FB-8F5E-5514E46132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F5C8E-4298-407A-9AB3-043E657F574C}" type="datetimeFigureOut">
              <a:rPr lang="en-GB" smtClean="0"/>
              <a:t>15/02/2021</a:t>
            </a:fld>
            <a:endParaRPr lang="en-GB"/>
          </a:p>
        </p:txBody>
      </p:sp>
      <p:sp>
        <p:nvSpPr>
          <p:cNvPr id="5" name="Footer Placeholder 4">
            <a:extLst>
              <a:ext uri="{FF2B5EF4-FFF2-40B4-BE49-F238E27FC236}">
                <a16:creationId xmlns:a16="http://schemas.microsoft.com/office/drawing/2014/main" id="{318D72B1-B698-4E01-B1C5-DB3A759B5A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F06097-2649-4982-89A0-951179323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080EC-2C04-47CD-B795-59E94CDF3308}" type="slidenum">
              <a:rPr lang="en-GB" smtClean="0"/>
              <a:t>‹#›</a:t>
            </a:fld>
            <a:endParaRPr lang="en-GB"/>
          </a:p>
        </p:txBody>
      </p:sp>
    </p:spTree>
    <p:extLst>
      <p:ext uri="{BB962C8B-B14F-4D97-AF65-F5344CB8AC3E}">
        <p14:creationId xmlns:p14="http://schemas.microsoft.com/office/powerpoint/2010/main" val="262561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flutter.dev/docs/development/ui/widgets/basics" TargetMode="External"/><Relationship Id="rId2" Type="http://schemas.openxmlformats.org/officeDocument/2006/relationships/hyperlink" Target="https://flutter.dev/docs/development/ui/widget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0C55-6859-4FB2-B5ED-B02F061E3202}"/>
              </a:ext>
            </a:extLst>
          </p:cNvPr>
          <p:cNvSpPr>
            <a:spLocks noGrp="1"/>
          </p:cNvSpPr>
          <p:nvPr>
            <p:ph type="ctrTitle"/>
          </p:nvPr>
        </p:nvSpPr>
        <p:spPr/>
        <p:txBody>
          <a:bodyPr>
            <a:normAutofit/>
          </a:bodyPr>
          <a:lstStyle/>
          <a:p>
            <a:r>
              <a:rPr lang="en-GB" dirty="0"/>
              <a:t>Intro to Cross-Platform Mobile App Development</a:t>
            </a:r>
          </a:p>
        </p:txBody>
      </p:sp>
      <p:sp>
        <p:nvSpPr>
          <p:cNvPr id="3" name="Subtitle 2">
            <a:extLst>
              <a:ext uri="{FF2B5EF4-FFF2-40B4-BE49-F238E27FC236}">
                <a16:creationId xmlns:a16="http://schemas.microsoft.com/office/drawing/2014/main" id="{B445D119-ED5D-45AC-B8C6-AE982CC83A9B}"/>
              </a:ext>
            </a:extLst>
          </p:cNvPr>
          <p:cNvSpPr>
            <a:spLocks noGrp="1"/>
          </p:cNvSpPr>
          <p:nvPr>
            <p:ph type="subTitle" idx="1"/>
          </p:nvPr>
        </p:nvSpPr>
        <p:spPr/>
        <p:txBody>
          <a:bodyPr/>
          <a:lstStyle/>
          <a:p>
            <a:r>
              <a:rPr lang="en-GB" dirty="0"/>
              <a:t>Flutter + Firebase</a:t>
            </a:r>
          </a:p>
        </p:txBody>
      </p:sp>
    </p:spTree>
    <p:extLst>
      <p:ext uri="{BB962C8B-B14F-4D97-AF65-F5344CB8AC3E}">
        <p14:creationId xmlns:p14="http://schemas.microsoft.com/office/powerpoint/2010/main" val="210462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05D2-7593-4C95-9C17-CFB424ACA10B}"/>
              </a:ext>
            </a:extLst>
          </p:cNvPr>
          <p:cNvSpPr>
            <a:spLocks noGrp="1"/>
          </p:cNvSpPr>
          <p:nvPr>
            <p:ph type="title"/>
          </p:nvPr>
        </p:nvSpPr>
        <p:spPr/>
        <p:txBody>
          <a:bodyPr/>
          <a:lstStyle/>
          <a:p>
            <a:r>
              <a:rPr lang="en-GB" dirty="0"/>
              <a:t>Tools</a:t>
            </a:r>
          </a:p>
        </p:txBody>
      </p:sp>
      <p:sp>
        <p:nvSpPr>
          <p:cNvPr id="3" name="Content Placeholder 2">
            <a:extLst>
              <a:ext uri="{FF2B5EF4-FFF2-40B4-BE49-F238E27FC236}">
                <a16:creationId xmlns:a16="http://schemas.microsoft.com/office/drawing/2014/main" id="{089E3D8E-5A9E-40FA-A05A-ED31557FD1DD}"/>
              </a:ext>
            </a:extLst>
          </p:cNvPr>
          <p:cNvSpPr>
            <a:spLocks noGrp="1"/>
          </p:cNvSpPr>
          <p:nvPr>
            <p:ph idx="1"/>
          </p:nvPr>
        </p:nvSpPr>
        <p:spPr/>
        <p:txBody>
          <a:bodyPr>
            <a:normAutofit/>
          </a:bodyPr>
          <a:lstStyle/>
          <a:p>
            <a:r>
              <a:rPr lang="en-GB" dirty="0"/>
              <a:t>Windows Laptop</a:t>
            </a:r>
          </a:p>
          <a:p>
            <a:r>
              <a:rPr lang="en-GB" dirty="0"/>
              <a:t>Android SDK + Emulator (all comes with Android Studio)</a:t>
            </a:r>
          </a:p>
          <a:p>
            <a:r>
              <a:rPr lang="en-GB" dirty="0"/>
              <a:t>VS Code</a:t>
            </a:r>
          </a:p>
          <a:p>
            <a:r>
              <a:rPr lang="en-GB" dirty="0"/>
              <a:t>Dart, Flutter, Android, git VS Code extensions </a:t>
            </a:r>
          </a:p>
          <a:p>
            <a:r>
              <a:rPr lang="en-GB" dirty="0"/>
              <a:t>Mac in Cloud for iOS builds &amp; deployments</a:t>
            </a:r>
          </a:p>
          <a:p>
            <a:r>
              <a:rPr lang="en-GB" dirty="0"/>
              <a:t>Phone, Simulator or Emulator</a:t>
            </a:r>
          </a:p>
          <a:p>
            <a:endParaRPr lang="en-GB" dirty="0"/>
          </a:p>
          <a:p>
            <a:endParaRPr lang="en-GB" dirty="0"/>
          </a:p>
        </p:txBody>
      </p:sp>
    </p:spTree>
    <p:extLst>
      <p:ext uri="{BB962C8B-B14F-4D97-AF65-F5344CB8AC3E}">
        <p14:creationId xmlns:p14="http://schemas.microsoft.com/office/powerpoint/2010/main" val="329230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05D2-7593-4C95-9C17-CFB424ACA10B}"/>
              </a:ext>
            </a:extLst>
          </p:cNvPr>
          <p:cNvSpPr>
            <a:spLocks noGrp="1"/>
          </p:cNvSpPr>
          <p:nvPr>
            <p:ph type="title"/>
          </p:nvPr>
        </p:nvSpPr>
        <p:spPr/>
        <p:txBody>
          <a:bodyPr/>
          <a:lstStyle/>
          <a:p>
            <a:r>
              <a:rPr lang="en-GB" dirty="0"/>
              <a:t>All UI Components are Widgets</a:t>
            </a:r>
          </a:p>
        </p:txBody>
      </p:sp>
      <p:pic>
        <p:nvPicPr>
          <p:cNvPr id="1028" name="Picture 4" descr="Sample layout">
            <a:extLst>
              <a:ext uri="{FF2B5EF4-FFF2-40B4-BE49-F238E27FC236}">
                <a16:creationId xmlns:a16="http://schemas.microsoft.com/office/drawing/2014/main" id="{B4455E8E-59FA-4C59-81D8-3B282A477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54" y="1358799"/>
            <a:ext cx="38100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de tree">
            <a:extLst>
              <a:ext uri="{FF2B5EF4-FFF2-40B4-BE49-F238E27FC236}">
                <a16:creationId xmlns:a16="http://schemas.microsoft.com/office/drawing/2014/main" id="{6586F1D1-782F-47F5-92EF-BF3E6A620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994" y="1358799"/>
            <a:ext cx="5715000" cy="501967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DB366248-BAFF-4641-9EED-DF7B86DD600F}"/>
              </a:ext>
            </a:extLst>
          </p:cNvPr>
          <p:cNvSpPr/>
          <p:nvPr/>
        </p:nvSpPr>
        <p:spPr>
          <a:xfrm rot="2287164">
            <a:off x="3301266" y="2149454"/>
            <a:ext cx="1098958" cy="21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DA6E3237-382A-4049-836C-23482B0AD4CB}"/>
              </a:ext>
            </a:extLst>
          </p:cNvPr>
          <p:cNvSpPr/>
          <p:nvPr/>
        </p:nvSpPr>
        <p:spPr>
          <a:xfrm>
            <a:off x="7269691" y="3460282"/>
            <a:ext cx="1098958" cy="21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089E3D8E-5A9E-40FA-A05A-ED31557FD1DD}"/>
              </a:ext>
            </a:extLst>
          </p:cNvPr>
          <p:cNvSpPr>
            <a:spLocks noGrp="1"/>
          </p:cNvSpPr>
          <p:nvPr>
            <p:ph idx="1"/>
          </p:nvPr>
        </p:nvSpPr>
        <p:spPr/>
        <p:txBody>
          <a:bodyPr/>
          <a:lstStyle/>
          <a:p>
            <a:r>
              <a:rPr lang="en-GB" sz="2400" dirty="0"/>
              <a:t>Used for controls and layout</a:t>
            </a:r>
          </a:p>
          <a:p>
            <a:r>
              <a:rPr lang="en-GB" sz="2400" dirty="0"/>
              <a:t>Icons, Images, buttons, </a:t>
            </a:r>
            <a:r>
              <a:rPr lang="en-GB" sz="2400" dirty="0" err="1"/>
              <a:t>ListView</a:t>
            </a:r>
            <a:r>
              <a:rPr lang="en-GB" sz="2400" dirty="0"/>
              <a:t>, </a:t>
            </a:r>
            <a:r>
              <a:rPr lang="en-GB" sz="2400" dirty="0" err="1"/>
              <a:t>GridView</a:t>
            </a:r>
            <a:r>
              <a:rPr lang="en-GB" sz="2400" dirty="0"/>
              <a:t>, etc, are all Widgets</a:t>
            </a:r>
          </a:p>
          <a:p>
            <a:r>
              <a:rPr lang="en-GB" sz="2400" dirty="0"/>
              <a:t>Compose Widgets together to make more complex Widgets</a:t>
            </a:r>
          </a:p>
          <a:p>
            <a:r>
              <a:rPr lang="en-GB" sz="2400" dirty="0"/>
              <a:t>Widgets are either Stateless or Stateful</a:t>
            </a:r>
          </a:p>
          <a:p>
            <a:pPr lvl="1"/>
            <a:r>
              <a:rPr lang="en-GB" sz="2000" dirty="0"/>
              <a:t>Use Stateless where possible – no state so faster to paint</a:t>
            </a:r>
          </a:p>
          <a:p>
            <a:pPr lvl="1"/>
            <a:r>
              <a:rPr lang="en-GB" sz="2000" dirty="0"/>
              <a:t>Only use Stateful when you are maintaining State</a:t>
            </a:r>
          </a:p>
          <a:p>
            <a:r>
              <a:rPr lang="en-GB" sz="2400" dirty="0"/>
              <a:t>Override Widget’s “build” method to build display elements</a:t>
            </a:r>
          </a:p>
        </p:txBody>
      </p:sp>
      <p:pic>
        <p:nvPicPr>
          <p:cNvPr id="24" name="Picture 23">
            <a:extLst>
              <a:ext uri="{FF2B5EF4-FFF2-40B4-BE49-F238E27FC236}">
                <a16:creationId xmlns:a16="http://schemas.microsoft.com/office/drawing/2014/main" id="{1CCEAC5B-8C0D-42C7-B655-E7A986240AC7}"/>
              </a:ext>
            </a:extLst>
          </p:cNvPr>
          <p:cNvPicPr>
            <a:picLocks noChangeAspect="1"/>
          </p:cNvPicPr>
          <p:nvPr/>
        </p:nvPicPr>
        <p:blipFill>
          <a:blip r:embed="rId4"/>
          <a:stretch>
            <a:fillRect/>
          </a:stretch>
        </p:blipFill>
        <p:spPr>
          <a:xfrm>
            <a:off x="8652788" y="2423874"/>
            <a:ext cx="3044354" cy="3954600"/>
          </a:xfrm>
          <a:prstGeom prst="rect">
            <a:avLst/>
          </a:prstGeom>
        </p:spPr>
      </p:pic>
      <p:pic>
        <p:nvPicPr>
          <p:cNvPr id="26" name="Picture 25">
            <a:extLst>
              <a:ext uri="{FF2B5EF4-FFF2-40B4-BE49-F238E27FC236}">
                <a16:creationId xmlns:a16="http://schemas.microsoft.com/office/drawing/2014/main" id="{00C581F9-5F1F-4B66-815D-BBC159922D7C}"/>
              </a:ext>
            </a:extLst>
          </p:cNvPr>
          <p:cNvPicPr>
            <a:picLocks noChangeAspect="1"/>
          </p:cNvPicPr>
          <p:nvPr/>
        </p:nvPicPr>
        <p:blipFill>
          <a:blip r:embed="rId5"/>
          <a:stretch>
            <a:fillRect/>
          </a:stretch>
        </p:blipFill>
        <p:spPr>
          <a:xfrm>
            <a:off x="8613994" y="2088681"/>
            <a:ext cx="3122634" cy="4229483"/>
          </a:xfrm>
          <a:prstGeom prst="rect">
            <a:avLst/>
          </a:prstGeom>
        </p:spPr>
      </p:pic>
    </p:spTree>
    <p:extLst>
      <p:ext uri="{BB962C8B-B14F-4D97-AF65-F5344CB8AC3E}">
        <p14:creationId xmlns:p14="http://schemas.microsoft.com/office/powerpoint/2010/main" val="56487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wipe(up)">
                                      <p:cBhvr>
                                        <p:cTn id="29" dur="5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2" presetClass="entr" presetSubtype="1" fill="hold" nodeType="withEffect">
                                  <p:stCondLst>
                                    <p:cond delay="500"/>
                                  </p:stCondLst>
                                  <p:childTnLst>
                                    <p:set>
                                      <p:cBhvr>
                                        <p:cTn id="36" dur="1" fill="hold">
                                          <p:stCondLst>
                                            <p:cond delay="0"/>
                                          </p:stCondLst>
                                        </p:cTn>
                                        <p:tgtEl>
                                          <p:spTgt spid="1030"/>
                                        </p:tgtEl>
                                        <p:attrNameLst>
                                          <p:attrName>style.visibility</p:attrName>
                                        </p:attrNameLst>
                                      </p:cBhvr>
                                      <p:to>
                                        <p:strVal val="visible"/>
                                      </p:to>
                                    </p:set>
                                    <p:animEffect transition="in" filter="wipe(up)">
                                      <p:cBhvr>
                                        <p:cTn id="37" dur="500"/>
                                        <p:tgtEl>
                                          <p:spTgt spid="10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1"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3D41-27EA-4C3B-A6CB-53D8099C837E}"/>
              </a:ext>
            </a:extLst>
          </p:cNvPr>
          <p:cNvSpPr>
            <a:spLocks noGrp="1"/>
          </p:cNvSpPr>
          <p:nvPr>
            <p:ph type="title"/>
          </p:nvPr>
        </p:nvSpPr>
        <p:spPr/>
        <p:txBody>
          <a:bodyPr/>
          <a:lstStyle/>
          <a:p>
            <a:r>
              <a:rPr lang="en-GB" dirty="0"/>
              <a:t>All UI Components are Widgets</a:t>
            </a:r>
          </a:p>
        </p:txBody>
      </p:sp>
      <p:pic>
        <p:nvPicPr>
          <p:cNvPr id="2050" name="Picture 2" descr="Screenshot with callouts showing the row containing two children">
            <a:extLst>
              <a:ext uri="{FF2B5EF4-FFF2-40B4-BE49-F238E27FC236}">
                <a16:creationId xmlns:a16="http://schemas.microsoft.com/office/drawing/2014/main" id="{54659591-C0E4-480A-99AB-EBA011731C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0008" y="1237043"/>
            <a:ext cx="6333526" cy="32122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 showing a left column broken down to its sub-rows and sub-columns">
            <a:extLst>
              <a:ext uri="{FF2B5EF4-FFF2-40B4-BE49-F238E27FC236}">
                <a16:creationId xmlns:a16="http://schemas.microsoft.com/office/drawing/2014/main" id="{0AAF8F1C-AA41-4096-8C65-44A263D84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07" y="3712655"/>
            <a:ext cx="6112494" cy="278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6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up)">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AE3B-673E-404C-84B3-C37880A8E486}"/>
              </a:ext>
            </a:extLst>
          </p:cNvPr>
          <p:cNvSpPr>
            <a:spLocks noGrp="1"/>
          </p:cNvSpPr>
          <p:nvPr>
            <p:ph type="title"/>
          </p:nvPr>
        </p:nvSpPr>
        <p:spPr/>
        <p:txBody>
          <a:bodyPr/>
          <a:lstStyle/>
          <a:p>
            <a:r>
              <a:rPr lang="en-GB" dirty="0"/>
              <a:t>Lots of useful layouts already available</a:t>
            </a:r>
          </a:p>
        </p:txBody>
      </p:sp>
      <p:pic>
        <p:nvPicPr>
          <p:cNvPr id="3074" name="Picture 2" descr="A 2 column grid with footers">
            <a:extLst>
              <a:ext uri="{FF2B5EF4-FFF2-40B4-BE49-F238E27FC236}">
                <a16:creationId xmlns:a16="http://schemas.microsoft.com/office/drawing/2014/main" id="{68A41256-D991-4FBD-B128-67C78CDEB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61548"/>
            <a:ext cx="2857500" cy="4543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stView containing movie theaters and restaurants">
            <a:extLst>
              <a:ext uri="{FF2B5EF4-FFF2-40B4-BE49-F238E27FC236}">
                <a16:creationId xmlns:a16="http://schemas.microsoft.com/office/drawing/2014/main" id="{DB9D0D36-D102-4775-84ED-05A7622A7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5356" y="1561548"/>
            <a:ext cx="2857500" cy="45434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n image with a grey gradient across the top">
            <a:extLst>
              <a:ext uri="{FF2B5EF4-FFF2-40B4-BE49-F238E27FC236}">
                <a16:creationId xmlns:a16="http://schemas.microsoft.com/office/drawing/2014/main" id="{7EE9464B-9F55-471D-9820-CA904BB4B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812" y="1561548"/>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ard containing an image, text and buttons">
            <a:extLst>
              <a:ext uri="{FF2B5EF4-FFF2-40B4-BE49-F238E27FC236}">
                <a16:creationId xmlns:a16="http://schemas.microsoft.com/office/drawing/2014/main" id="{366D42E1-D2DB-4B94-9BBB-DC2B7CE255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8812" y="3500921"/>
            <a:ext cx="2857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62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04A9-C7EB-4DC2-8708-340250889A75}"/>
              </a:ext>
            </a:extLst>
          </p:cNvPr>
          <p:cNvSpPr>
            <a:spLocks noGrp="1"/>
          </p:cNvSpPr>
          <p:nvPr>
            <p:ph type="title"/>
          </p:nvPr>
        </p:nvSpPr>
        <p:spPr/>
        <p:txBody>
          <a:bodyPr/>
          <a:lstStyle/>
          <a:p>
            <a:r>
              <a:rPr lang="en-GB" dirty="0"/>
              <a:t>Everything is in the Widget </a:t>
            </a:r>
            <a:r>
              <a:rPr lang="en-GB" dirty="0" err="1"/>
              <a:t>Catalog</a:t>
            </a:r>
            <a:endParaRPr lang="en-GB" dirty="0"/>
          </a:p>
        </p:txBody>
      </p:sp>
      <p:sp>
        <p:nvSpPr>
          <p:cNvPr id="3" name="Content Placeholder 2">
            <a:extLst>
              <a:ext uri="{FF2B5EF4-FFF2-40B4-BE49-F238E27FC236}">
                <a16:creationId xmlns:a16="http://schemas.microsoft.com/office/drawing/2014/main" id="{D599E105-4B4A-4BDA-9F9B-59858B60CBF2}"/>
              </a:ext>
            </a:extLst>
          </p:cNvPr>
          <p:cNvSpPr>
            <a:spLocks noGrp="1"/>
          </p:cNvSpPr>
          <p:nvPr>
            <p:ph idx="1"/>
          </p:nvPr>
        </p:nvSpPr>
        <p:spPr>
          <a:xfrm>
            <a:off x="838200" y="1825625"/>
            <a:ext cx="5999922" cy="4351338"/>
          </a:xfrm>
        </p:spPr>
        <p:txBody>
          <a:bodyPr>
            <a:normAutofit/>
          </a:bodyPr>
          <a:lstStyle/>
          <a:p>
            <a:r>
              <a:rPr lang="en-GB" sz="2000" dirty="0">
                <a:hlinkClick r:id="rId2"/>
              </a:rPr>
              <a:t>https://flutter.dev/docs/development/ui/widgets</a:t>
            </a:r>
            <a:endParaRPr lang="en-GB" sz="2000" dirty="0"/>
          </a:p>
          <a:p>
            <a:r>
              <a:rPr lang="en-GB" sz="2000" dirty="0"/>
              <a:t>Start at </a:t>
            </a:r>
            <a:r>
              <a:rPr lang="en-GB" sz="1800" dirty="0">
                <a:hlinkClick r:id="rId3"/>
              </a:rPr>
              <a:t>https://flutter.dev/docs/development/ui/widgets/basics</a:t>
            </a:r>
            <a:endParaRPr lang="en-GB" sz="1800" dirty="0"/>
          </a:p>
          <a:p>
            <a:endParaRPr lang="en-GB" sz="2000" dirty="0"/>
          </a:p>
          <a:p>
            <a:r>
              <a:rPr lang="en-GB" sz="2000" dirty="0"/>
              <a:t>Interactive working code examples, etc.</a:t>
            </a:r>
          </a:p>
        </p:txBody>
      </p:sp>
      <p:pic>
        <p:nvPicPr>
          <p:cNvPr id="5" name="Picture 4">
            <a:extLst>
              <a:ext uri="{FF2B5EF4-FFF2-40B4-BE49-F238E27FC236}">
                <a16:creationId xmlns:a16="http://schemas.microsoft.com/office/drawing/2014/main" id="{59444872-8DD6-43DD-A0AB-90F09BC31551}"/>
              </a:ext>
            </a:extLst>
          </p:cNvPr>
          <p:cNvPicPr>
            <a:picLocks noChangeAspect="1"/>
          </p:cNvPicPr>
          <p:nvPr/>
        </p:nvPicPr>
        <p:blipFill>
          <a:blip r:embed="rId4"/>
          <a:stretch>
            <a:fillRect/>
          </a:stretch>
        </p:blipFill>
        <p:spPr>
          <a:xfrm>
            <a:off x="8014625" y="1361660"/>
            <a:ext cx="4015561" cy="5496339"/>
          </a:xfrm>
          <a:prstGeom prst="rect">
            <a:avLst/>
          </a:prstGeom>
        </p:spPr>
      </p:pic>
    </p:spTree>
    <p:extLst>
      <p:ext uri="{BB962C8B-B14F-4D97-AF65-F5344CB8AC3E}">
        <p14:creationId xmlns:p14="http://schemas.microsoft.com/office/powerpoint/2010/main" val="296663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0546-EB76-4DB7-B187-B6AF073FF598}"/>
              </a:ext>
            </a:extLst>
          </p:cNvPr>
          <p:cNvSpPr>
            <a:spLocks noGrp="1"/>
          </p:cNvSpPr>
          <p:nvPr>
            <p:ph type="title"/>
          </p:nvPr>
        </p:nvSpPr>
        <p:spPr/>
        <p:txBody>
          <a:bodyPr/>
          <a:lstStyle/>
          <a:p>
            <a:r>
              <a:rPr lang="en-GB" dirty="0"/>
              <a:t>Back to what we’re going to build</a:t>
            </a:r>
          </a:p>
        </p:txBody>
      </p:sp>
      <p:pic>
        <p:nvPicPr>
          <p:cNvPr id="4" name="Picture 3">
            <a:extLst>
              <a:ext uri="{FF2B5EF4-FFF2-40B4-BE49-F238E27FC236}">
                <a16:creationId xmlns:a16="http://schemas.microsoft.com/office/drawing/2014/main" id="{22FDEC55-9363-45DE-BB45-7820A3CD6B92}"/>
              </a:ext>
            </a:extLst>
          </p:cNvPr>
          <p:cNvPicPr>
            <a:picLocks noChangeAspect="1"/>
          </p:cNvPicPr>
          <p:nvPr/>
        </p:nvPicPr>
        <p:blipFill>
          <a:blip r:embed="rId3"/>
          <a:stretch>
            <a:fillRect/>
          </a:stretch>
        </p:blipFill>
        <p:spPr>
          <a:xfrm>
            <a:off x="977180" y="1401417"/>
            <a:ext cx="2739998" cy="5175552"/>
          </a:xfrm>
          <a:prstGeom prst="rect">
            <a:avLst/>
          </a:prstGeom>
        </p:spPr>
      </p:pic>
      <p:sp>
        <p:nvSpPr>
          <p:cNvPr id="5" name="Oval 4">
            <a:extLst>
              <a:ext uri="{FF2B5EF4-FFF2-40B4-BE49-F238E27FC236}">
                <a16:creationId xmlns:a16="http://schemas.microsoft.com/office/drawing/2014/main" id="{7ED6B38B-0432-4137-BD61-B6EF327141A9}"/>
              </a:ext>
            </a:extLst>
          </p:cNvPr>
          <p:cNvSpPr/>
          <p:nvPr/>
        </p:nvSpPr>
        <p:spPr>
          <a:xfrm>
            <a:off x="6738730" y="1610139"/>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View</a:t>
            </a:r>
            <a:endParaRPr lang="en-GB" sz="800" dirty="0"/>
          </a:p>
        </p:txBody>
      </p:sp>
      <p:sp>
        <p:nvSpPr>
          <p:cNvPr id="6" name="Oval 5">
            <a:extLst>
              <a:ext uri="{FF2B5EF4-FFF2-40B4-BE49-F238E27FC236}">
                <a16:creationId xmlns:a16="http://schemas.microsoft.com/office/drawing/2014/main" id="{122DAE24-813D-4300-B0F9-198C78B023BD}"/>
              </a:ext>
            </a:extLst>
          </p:cNvPr>
          <p:cNvSpPr/>
          <p:nvPr/>
        </p:nvSpPr>
        <p:spPr>
          <a:xfrm>
            <a:off x="6732102" y="2275026"/>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Scaffold</a:t>
            </a:r>
            <a:endParaRPr lang="en-GB" sz="800" dirty="0"/>
          </a:p>
        </p:txBody>
      </p:sp>
      <p:sp>
        <p:nvSpPr>
          <p:cNvPr id="7" name="Oval 6">
            <a:extLst>
              <a:ext uri="{FF2B5EF4-FFF2-40B4-BE49-F238E27FC236}">
                <a16:creationId xmlns:a16="http://schemas.microsoft.com/office/drawing/2014/main" id="{9CA02EBB-F61A-49D3-A3D7-D6D163A68412}"/>
              </a:ext>
            </a:extLst>
          </p:cNvPr>
          <p:cNvSpPr/>
          <p:nvPr/>
        </p:nvSpPr>
        <p:spPr>
          <a:xfrm>
            <a:off x="6738730" y="2935702"/>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Column</a:t>
            </a:r>
            <a:endParaRPr lang="en-GB" sz="800" dirty="0"/>
          </a:p>
        </p:txBody>
      </p:sp>
      <p:sp>
        <p:nvSpPr>
          <p:cNvPr id="8" name="Oval 7">
            <a:extLst>
              <a:ext uri="{FF2B5EF4-FFF2-40B4-BE49-F238E27FC236}">
                <a16:creationId xmlns:a16="http://schemas.microsoft.com/office/drawing/2014/main" id="{40C7D0EE-37FB-4F63-9A07-BE441623D3E8}"/>
              </a:ext>
            </a:extLst>
          </p:cNvPr>
          <p:cNvSpPr/>
          <p:nvPr/>
        </p:nvSpPr>
        <p:spPr>
          <a:xfrm>
            <a:off x="6738730" y="3616993"/>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 Card</a:t>
            </a:r>
            <a:endParaRPr lang="en-GB" sz="800" dirty="0"/>
          </a:p>
        </p:txBody>
      </p:sp>
      <p:sp>
        <p:nvSpPr>
          <p:cNvPr id="9" name="Oval 8">
            <a:extLst>
              <a:ext uri="{FF2B5EF4-FFF2-40B4-BE49-F238E27FC236}">
                <a16:creationId xmlns:a16="http://schemas.microsoft.com/office/drawing/2014/main" id="{08EB6FD5-3FDD-4FC4-89A9-47F7B3167FDD}"/>
              </a:ext>
            </a:extLst>
          </p:cNvPr>
          <p:cNvSpPr/>
          <p:nvPr/>
        </p:nvSpPr>
        <p:spPr>
          <a:xfrm>
            <a:off x="5777947" y="3616993"/>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 Card</a:t>
            </a:r>
            <a:endParaRPr lang="en-GB" sz="800" dirty="0"/>
          </a:p>
        </p:txBody>
      </p:sp>
      <p:sp>
        <p:nvSpPr>
          <p:cNvPr id="12" name="Oval 11">
            <a:extLst>
              <a:ext uri="{FF2B5EF4-FFF2-40B4-BE49-F238E27FC236}">
                <a16:creationId xmlns:a16="http://schemas.microsoft.com/office/drawing/2014/main" id="{219A6319-0EC8-428D-93E2-4C86166921DB}"/>
              </a:ext>
            </a:extLst>
          </p:cNvPr>
          <p:cNvSpPr/>
          <p:nvPr/>
        </p:nvSpPr>
        <p:spPr>
          <a:xfrm>
            <a:off x="7779025" y="3616993"/>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dirty="0" err="1"/>
              <a:t>ListView</a:t>
            </a:r>
            <a:endParaRPr lang="en-GB" sz="700" dirty="0"/>
          </a:p>
        </p:txBody>
      </p:sp>
      <p:sp>
        <p:nvSpPr>
          <p:cNvPr id="13" name="Oval 12">
            <a:extLst>
              <a:ext uri="{FF2B5EF4-FFF2-40B4-BE49-F238E27FC236}">
                <a16:creationId xmlns:a16="http://schemas.microsoft.com/office/drawing/2014/main" id="{705E4FD1-D4FC-4C57-93EF-9BFE1A134A02}"/>
              </a:ext>
            </a:extLst>
          </p:cNvPr>
          <p:cNvSpPr/>
          <p:nvPr/>
        </p:nvSpPr>
        <p:spPr>
          <a:xfrm>
            <a:off x="9193695" y="2935702"/>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Bottom App. Bar</a:t>
            </a:r>
            <a:endParaRPr lang="en-GB" sz="800" dirty="0"/>
          </a:p>
        </p:txBody>
      </p:sp>
      <p:sp>
        <p:nvSpPr>
          <p:cNvPr id="14" name="Oval 13">
            <a:extLst>
              <a:ext uri="{FF2B5EF4-FFF2-40B4-BE49-F238E27FC236}">
                <a16:creationId xmlns:a16="http://schemas.microsoft.com/office/drawing/2014/main" id="{E300A326-F03F-4C72-A4C5-46EB619B4C53}"/>
              </a:ext>
            </a:extLst>
          </p:cNvPr>
          <p:cNvSpPr/>
          <p:nvPr/>
        </p:nvSpPr>
        <p:spPr>
          <a:xfrm>
            <a:off x="4754188" y="2935702"/>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Text</a:t>
            </a:r>
            <a:endParaRPr lang="en-GB" sz="800" dirty="0"/>
          </a:p>
        </p:txBody>
      </p:sp>
      <p:sp>
        <p:nvSpPr>
          <p:cNvPr id="15" name="Oval 14">
            <a:extLst>
              <a:ext uri="{FF2B5EF4-FFF2-40B4-BE49-F238E27FC236}">
                <a16:creationId xmlns:a16="http://schemas.microsoft.com/office/drawing/2014/main" id="{08ECA49A-04EB-409C-BD3C-14C1295F7403}"/>
              </a:ext>
            </a:extLst>
          </p:cNvPr>
          <p:cNvSpPr/>
          <p:nvPr/>
        </p:nvSpPr>
        <p:spPr>
          <a:xfrm>
            <a:off x="5768007" y="4287426"/>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Row</a:t>
            </a:r>
            <a:endParaRPr lang="en-GB" sz="800" dirty="0"/>
          </a:p>
        </p:txBody>
      </p:sp>
      <p:sp>
        <p:nvSpPr>
          <p:cNvPr id="16" name="Oval 15">
            <a:extLst>
              <a:ext uri="{FF2B5EF4-FFF2-40B4-BE49-F238E27FC236}">
                <a16:creationId xmlns:a16="http://schemas.microsoft.com/office/drawing/2014/main" id="{8DDDF93D-855A-4F55-8720-E1A7C11DF051}"/>
              </a:ext>
            </a:extLst>
          </p:cNvPr>
          <p:cNvSpPr/>
          <p:nvPr/>
        </p:nvSpPr>
        <p:spPr>
          <a:xfrm>
            <a:off x="5768007" y="4933471"/>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Column</a:t>
            </a:r>
            <a:endParaRPr lang="en-GB" sz="800" dirty="0"/>
          </a:p>
        </p:txBody>
      </p:sp>
      <p:sp>
        <p:nvSpPr>
          <p:cNvPr id="17" name="Oval 16">
            <a:extLst>
              <a:ext uri="{FF2B5EF4-FFF2-40B4-BE49-F238E27FC236}">
                <a16:creationId xmlns:a16="http://schemas.microsoft.com/office/drawing/2014/main" id="{603F7AAA-550B-4A35-9526-55C11010EA8A}"/>
              </a:ext>
            </a:extLst>
          </p:cNvPr>
          <p:cNvSpPr/>
          <p:nvPr/>
        </p:nvSpPr>
        <p:spPr>
          <a:xfrm>
            <a:off x="4754187" y="4933471"/>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Button</a:t>
            </a:r>
            <a:endParaRPr lang="en-GB" sz="800" dirty="0"/>
          </a:p>
        </p:txBody>
      </p:sp>
      <p:sp>
        <p:nvSpPr>
          <p:cNvPr id="18" name="Oval 17">
            <a:extLst>
              <a:ext uri="{FF2B5EF4-FFF2-40B4-BE49-F238E27FC236}">
                <a16:creationId xmlns:a16="http://schemas.microsoft.com/office/drawing/2014/main" id="{0965DEB4-A9C5-41F4-9AFE-0F387592617C}"/>
              </a:ext>
            </a:extLst>
          </p:cNvPr>
          <p:cNvSpPr/>
          <p:nvPr/>
        </p:nvSpPr>
        <p:spPr>
          <a:xfrm>
            <a:off x="6732104" y="4933471"/>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Button</a:t>
            </a:r>
            <a:endParaRPr lang="en-GB" sz="800" dirty="0"/>
          </a:p>
        </p:txBody>
      </p:sp>
      <p:sp>
        <p:nvSpPr>
          <p:cNvPr id="19" name="Oval 18">
            <a:extLst>
              <a:ext uri="{FF2B5EF4-FFF2-40B4-BE49-F238E27FC236}">
                <a16:creationId xmlns:a16="http://schemas.microsoft.com/office/drawing/2014/main" id="{3041410C-A555-4501-9B8E-3FFC8DD4DDA5}"/>
              </a:ext>
            </a:extLst>
          </p:cNvPr>
          <p:cNvSpPr/>
          <p:nvPr/>
        </p:nvSpPr>
        <p:spPr>
          <a:xfrm>
            <a:off x="4287049" y="5598358"/>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Icon (-)</a:t>
            </a:r>
            <a:endParaRPr lang="en-GB" sz="800" dirty="0"/>
          </a:p>
        </p:txBody>
      </p:sp>
      <p:sp>
        <p:nvSpPr>
          <p:cNvPr id="20" name="Oval 19">
            <a:extLst>
              <a:ext uri="{FF2B5EF4-FFF2-40B4-BE49-F238E27FC236}">
                <a16:creationId xmlns:a16="http://schemas.microsoft.com/office/drawing/2014/main" id="{005A63E7-63E1-40F6-8058-88D194B55093}"/>
              </a:ext>
            </a:extLst>
          </p:cNvPr>
          <p:cNvSpPr/>
          <p:nvPr/>
        </p:nvSpPr>
        <p:spPr>
          <a:xfrm>
            <a:off x="6990517" y="5598358"/>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Icon (+)</a:t>
            </a:r>
            <a:endParaRPr lang="en-GB" sz="800" dirty="0"/>
          </a:p>
        </p:txBody>
      </p:sp>
      <p:sp>
        <p:nvSpPr>
          <p:cNvPr id="21" name="Oval 20">
            <a:extLst>
              <a:ext uri="{FF2B5EF4-FFF2-40B4-BE49-F238E27FC236}">
                <a16:creationId xmlns:a16="http://schemas.microsoft.com/office/drawing/2014/main" id="{05C1D41E-3DE9-4D4C-8189-7219DA66EAFD}"/>
              </a:ext>
            </a:extLst>
          </p:cNvPr>
          <p:cNvSpPr/>
          <p:nvPr/>
        </p:nvSpPr>
        <p:spPr>
          <a:xfrm>
            <a:off x="5261111" y="5598358"/>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Text</a:t>
            </a:r>
            <a:endParaRPr lang="en-GB" sz="800" dirty="0"/>
          </a:p>
        </p:txBody>
      </p:sp>
      <p:sp>
        <p:nvSpPr>
          <p:cNvPr id="22" name="Oval 21">
            <a:extLst>
              <a:ext uri="{FF2B5EF4-FFF2-40B4-BE49-F238E27FC236}">
                <a16:creationId xmlns:a16="http://schemas.microsoft.com/office/drawing/2014/main" id="{4F44B174-1F16-4CB6-864A-0CC3F98DA4B6}"/>
              </a:ext>
            </a:extLst>
          </p:cNvPr>
          <p:cNvSpPr/>
          <p:nvPr/>
        </p:nvSpPr>
        <p:spPr>
          <a:xfrm>
            <a:off x="6076118" y="5608293"/>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Text</a:t>
            </a:r>
            <a:endParaRPr lang="en-GB" sz="800" dirty="0"/>
          </a:p>
        </p:txBody>
      </p:sp>
      <p:sp>
        <p:nvSpPr>
          <p:cNvPr id="23" name="Oval 22">
            <a:extLst>
              <a:ext uri="{FF2B5EF4-FFF2-40B4-BE49-F238E27FC236}">
                <a16:creationId xmlns:a16="http://schemas.microsoft.com/office/drawing/2014/main" id="{4FCB94A4-9E7E-4003-BE19-E633A13C6475}"/>
              </a:ext>
            </a:extLst>
          </p:cNvPr>
          <p:cNvSpPr/>
          <p:nvPr/>
        </p:nvSpPr>
        <p:spPr>
          <a:xfrm>
            <a:off x="7779025" y="4287426"/>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dirty="0" err="1"/>
              <a:t>CheckBox</a:t>
            </a:r>
            <a:endParaRPr lang="en-GB" sz="900" dirty="0"/>
          </a:p>
          <a:p>
            <a:pPr algn="ctr"/>
            <a:r>
              <a:rPr lang="en-GB" sz="900" dirty="0" err="1"/>
              <a:t>ListTile</a:t>
            </a:r>
            <a:endParaRPr lang="en-GB" sz="600" dirty="0"/>
          </a:p>
        </p:txBody>
      </p:sp>
      <p:sp>
        <p:nvSpPr>
          <p:cNvPr id="24" name="Oval 23">
            <a:extLst>
              <a:ext uri="{FF2B5EF4-FFF2-40B4-BE49-F238E27FC236}">
                <a16:creationId xmlns:a16="http://schemas.microsoft.com/office/drawing/2014/main" id="{0E17B227-6EAD-4691-9DBA-321254AF0C14}"/>
              </a:ext>
            </a:extLst>
          </p:cNvPr>
          <p:cNvSpPr/>
          <p:nvPr/>
        </p:nvSpPr>
        <p:spPr>
          <a:xfrm>
            <a:off x="9193695" y="3616992"/>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Bottom </a:t>
            </a:r>
            <a:r>
              <a:rPr lang="en-GB" sz="1050" dirty="0" err="1"/>
              <a:t>AppBar</a:t>
            </a:r>
            <a:endParaRPr lang="en-GB" sz="1050" dirty="0"/>
          </a:p>
          <a:p>
            <a:pPr algn="ctr"/>
            <a:r>
              <a:rPr lang="en-GB" sz="1050" dirty="0"/>
              <a:t>Item</a:t>
            </a:r>
            <a:endParaRPr lang="en-GB" sz="800" dirty="0"/>
          </a:p>
        </p:txBody>
      </p:sp>
      <p:sp>
        <p:nvSpPr>
          <p:cNvPr id="25" name="Oval 24">
            <a:extLst>
              <a:ext uri="{FF2B5EF4-FFF2-40B4-BE49-F238E27FC236}">
                <a16:creationId xmlns:a16="http://schemas.microsoft.com/office/drawing/2014/main" id="{D6920C9F-0B60-430F-876F-FF958E631BDD}"/>
              </a:ext>
            </a:extLst>
          </p:cNvPr>
          <p:cNvSpPr/>
          <p:nvPr/>
        </p:nvSpPr>
        <p:spPr>
          <a:xfrm>
            <a:off x="10154478" y="3616992"/>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Bottom </a:t>
            </a:r>
            <a:r>
              <a:rPr lang="en-GB" sz="1050" dirty="0" err="1"/>
              <a:t>AppBar</a:t>
            </a:r>
            <a:r>
              <a:rPr lang="en-GB" sz="1050" dirty="0"/>
              <a:t> Item</a:t>
            </a:r>
            <a:endParaRPr lang="en-GB" sz="800" dirty="0"/>
          </a:p>
        </p:txBody>
      </p:sp>
      <p:sp>
        <p:nvSpPr>
          <p:cNvPr id="26" name="Oval 25">
            <a:extLst>
              <a:ext uri="{FF2B5EF4-FFF2-40B4-BE49-F238E27FC236}">
                <a16:creationId xmlns:a16="http://schemas.microsoft.com/office/drawing/2014/main" id="{1C252765-B119-4405-B296-4789E8949FE1}"/>
              </a:ext>
            </a:extLst>
          </p:cNvPr>
          <p:cNvSpPr/>
          <p:nvPr/>
        </p:nvSpPr>
        <p:spPr>
          <a:xfrm>
            <a:off x="9193695" y="4286575"/>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Column</a:t>
            </a:r>
            <a:endParaRPr lang="en-GB" sz="800" dirty="0"/>
          </a:p>
        </p:txBody>
      </p:sp>
      <p:sp>
        <p:nvSpPr>
          <p:cNvPr id="27" name="Oval 26">
            <a:extLst>
              <a:ext uri="{FF2B5EF4-FFF2-40B4-BE49-F238E27FC236}">
                <a16:creationId xmlns:a16="http://schemas.microsoft.com/office/drawing/2014/main" id="{DE1F28E3-4A09-47F5-BB8D-D572BBE03DF5}"/>
              </a:ext>
            </a:extLst>
          </p:cNvPr>
          <p:cNvSpPr/>
          <p:nvPr/>
        </p:nvSpPr>
        <p:spPr>
          <a:xfrm>
            <a:off x="8696736" y="4933470"/>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Icon</a:t>
            </a:r>
            <a:endParaRPr lang="en-GB" sz="800" dirty="0"/>
          </a:p>
        </p:txBody>
      </p:sp>
      <p:sp>
        <p:nvSpPr>
          <p:cNvPr id="28" name="Oval 27">
            <a:extLst>
              <a:ext uri="{FF2B5EF4-FFF2-40B4-BE49-F238E27FC236}">
                <a16:creationId xmlns:a16="http://schemas.microsoft.com/office/drawing/2014/main" id="{3080637E-1AEA-4A6D-93C9-F230A362E020}"/>
              </a:ext>
            </a:extLst>
          </p:cNvPr>
          <p:cNvSpPr/>
          <p:nvPr/>
        </p:nvSpPr>
        <p:spPr>
          <a:xfrm>
            <a:off x="9717154" y="4933470"/>
            <a:ext cx="636105"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a:t>Text</a:t>
            </a:r>
            <a:endParaRPr lang="en-GB" sz="800" dirty="0"/>
          </a:p>
        </p:txBody>
      </p:sp>
      <p:cxnSp>
        <p:nvCxnSpPr>
          <p:cNvPr id="30" name="Straight Arrow Connector 29">
            <a:extLst>
              <a:ext uri="{FF2B5EF4-FFF2-40B4-BE49-F238E27FC236}">
                <a16:creationId xmlns:a16="http://schemas.microsoft.com/office/drawing/2014/main" id="{21C9373F-0293-47A3-B932-EA326397D560}"/>
              </a:ext>
            </a:extLst>
          </p:cNvPr>
          <p:cNvCxnSpPr>
            <a:stCxn id="5" idx="4"/>
            <a:endCxn id="6" idx="0"/>
          </p:cNvCxnSpPr>
          <p:nvPr/>
        </p:nvCxnSpPr>
        <p:spPr>
          <a:xfrm flipH="1">
            <a:off x="7050155" y="2126974"/>
            <a:ext cx="6628" cy="14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5E5F23-4A9F-4EAE-8D53-26B35576A01B}"/>
              </a:ext>
            </a:extLst>
          </p:cNvPr>
          <p:cNvCxnSpPr>
            <a:stCxn id="6" idx="4"/>
            <a:endCxn id="7" idx="0"/>
          </p:cNvCxnSpPr>
          <p:nvPr/>
        </p:nvCxnSpPr>
        <p:spPr>
          <a:xfrm>
            <a:off x="7050155" y="2791861"/>
            <a:ext cx="6628" cy="143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6B55171-A4DC-4103-A998-A14025B33401}"/>
              </a:ext>
            </a:extLst>
          </p:cNvPr>
          <p:cNvCxnSpPr>
            <a:stCxn id="7" idx="4"/>
            <a:endCxn id="8" idx="0"/>
          </p:cNvCxnSpPr>
          <p:nvPr/>
        </p:nvCxnSpPr>
        <p:spPr>
          <a:xfrm>
            <a:off x="7056783" y="3452537"/>
            <a:ext cx="0" cy="164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B9CBC9F-FCF2-4946-8DAB-DB4495E85F77}"/>
              </a:ext>
            </a:extLst>
          </p:cNvPr>
          <p:cNvCxnSpPr>
            <a:stCxn id="7" idx="4"/>
            <a:endCxn id="9" idx="7"/>
          </p:cNvCxnSpPr>
          <p:nvPr/>
        </p:nvCxnSpPr>
        <p:spPr>
          <a:xfrm flipH="1">
            <a:off x="6320897" y="3452537"/>
            <a:ext cx="735886" cy="24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77192CD-FF62-4B98-ADD0-6841BFE582A1}"/>
              </a:ext>
            </a:extLst>
          </p:cNvPr>
          <p:cNvCxnSpPr>
            <a:stCxn id="7" idx="4"/>
            <a:endCxn id="12" idx="0"/>
          </p:cNvCxnSpPr>
          <p:nvPr/>
        </p:nvCxnSpPr>
        <p:spPr>
          <a:xfrm>
            <a:off x="7056783" y="3452537"/>
            <a:ext cx="1040295" cy="164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D872F57-8DC7-4F2B-A494-016165E67C7D}"/>
              </a:ext>
            </a:extLst>
          </p:cNvPr>
          <p:cNvCxnSpPr>
            <a:stCxn id="6" idx="2"/>
            <a:endCxn id="14" idx="7"/>
          </p:cNvCxnSpPr>
          <p:nvPr/>
        </p:nvCxnSpPr>
        <p:spPr>
          <a:xfrm flipH="1">
            <a:off x="5297138" y="2533444"/>
            <a:ext cx="1434964" cy="47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4E238A8-AF4F-4713-A8A9-C53F8F2E3DEB}"/>
              </a:ext>
            </a:extLst>
          </p:cNvPr>
          <p:cNvCxnSpPr>
            <a:stCxn id="6" idx="6"/>
            <a:endCxn id="13" idx="1"/>
          </p:cNvCxnSpPr>
          <p:nvPr/>
        </p:nvCxnSpPr>
        <p:spPr>
          <a:xfrm>
            <a:off x="7368207" y="2533444"/>
            <a:ext cx="1918643" cy="47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7A7F2DC-5EF4-4675-B5B8-E7278EE434B5}"/>
              </a:ext>
            </a:extLst>
          </p:cNvPr>
          <p:cNvCxnSpPr>
            <a:stCxn id="8" idx="3"/>
            <a:endCxn id="15" idx="0"/>
          </p:cNvCxnSpPr>
          <p:nvPr/>
        </p:nvCxnSpPr>
        <p:spPr>
          <a:xfrm flipH="1">
            <a:off x="6086060" y="4058139"/>
            <a:ext cx="745825" cy="2292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F43FA657-F453-4DE0-BD1C-F66EC5CCFEDC}"/>
              </a:ext>
            </a:extLst>
          </p:cNvPr>
          <p:cNvCxnSpPr>
            <a:stCxn id="9" idx="4"/>
            <a:endCxn id="15" idx="0"/>
          </p:cNvCxnSpPr>
          <p:nvPr/>
        </p:nvCxnSpPr>
        <p:spPr>
          <a:xfrm flipH="1">
            <a:off x="6086060" y="4133828"/>
            <a:ext cx="9940" cy="15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6BFDEA-7B3D-4CC4-8983-E283A803BA6D}"/>
              </a:ext>
            </a:extLst>
          </p:cNvPr>
          <p:cNvCxnSpPr>
            <a:stCxn id="15" idx="4"/>
            <a:endCxn id="16" idx="0"/>
          </p:cNvCxnSpPr>
          <p:nvPr/>
        </p:nvCxnSpPr>
        <p:spPr>
          <a:xfrm>
            <a:off x="6086060" y="4804261"/>
            <a:ext cx="0" cy="12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5F88473-2A83-447C-9D3B-8C9AC3A223EE}"/>
              </a:ext>
            </a:extLst>
          </p:cNvPr>
          <p:cNvCxnSpPr>
            <a:stCxn id="15" idx="4"/>
            <a:endCxn id="17" idx="0"/>
          </p:cNvCxnSpPr>
          <p:nvPr/>
        </p:nvCxnSpPr>
        <p:spPr>
          <a:xfrm flipH="1">
            <a:off x="5072240" y="4804261"/>
            <a:ext cx="1013820" cy="12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4AE37DB-0FE2-4165-A0CB-9C8F0128270D}"/>
              </a:ext>
            </a:extLst>
          </p:cNvPr>
          <p:cNvCxnSpPr>
            <a:stCxn id="15" idx="4"/>
            <a:endCxn id="18" idx="0"/>
          </p:cNvCxnSpPr>
          <p:nvPr/>
        </p:nvCxnSpPr>
        <p:spPr>
          <a:xfrm>
            <a:off x="6086060" y="4804261"/>
            <a:ext cx="964097" cy="12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6F6465A-1E3F-4D34-AA7F-298CEC984F3C}"/>
              </a:ext>
            </a:extLst>
          </p:cNvPr>
          <p:cNvCxnSpPr>
            <a:stCxn id="17" idx="4"/>
            <a:endCxn id="19" idx="0"/>
          </p:cNvCxnSpPr>
          <p:nvPr/>
        </p:nvCxnSpPr>
        <p:spPr>
          <a:xfrm flipH="1">
            <a:off x="4605102" y="5450306"/>
            <a:ext cx="467138" cy="14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25C2A13-CF55-40BB-8713-CC69A0F7779D}"/>
              </a:ext>
            </a:extLst>
          </p:cNvPr>
          <p:cNvCxnSpPr>
            <a:stCxn id="18" idx="4"/>
            <a:endCxn id="20" idx="0"/>
          </p:cNvCxnSpPr>
          <p:nvPr/>
        </p:nvCxnSpPr>
        <p:spPr>
          <a:xfrm>
            <a:off x="7050157" y="5450306"/>
            <a:ext cx="258413" cy="14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CE271F4-58A4-47D9-B54B-D75F1FFAD7EF}"/>
              </a:ext>
            </a:extLst>
          </p:cNvPr>
          <p:cNvCxnSpPr>
            <a:stCxn id="16" idx="4"/>
            <a:endCxn id="21" idx="0"/>
          </p:cNvCxnSpPr>
          <p:nvPr/>
        </p:nvCxnSpPr>
        <p:spPr>
          <a:xfrm flipH="1">
            <a:off x="5579164" y="5450306"/>
            <a:ext cx="506896" cy="14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33D5075-25E3-4325-87DE-F55E8B36732C}"/>
              </a:ext>
            </a:extLst>
          </p:cNvPr>
          <p:cNvCxnSpPr>
            <a:stCxn id="16" idx="4"/>
            <a:endCxn id="22" idx="0"/>
          </p:cNvCxnSpPr>
          <p:nvPr/>
        </p:nvCxnSpPr>
        <p:spPr>
          <a:xfrm>
            <a:off x="6086060" y="5450306"/>
            <a:ext cx="308111" cy="15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B417AFD-0CF7-4B94-BD1A-FFEF47D07EA7}"/>
              </a:ext>
            </a:extLst>
          </p:cNvPr>
          <p:cNvCxnSpPr>
            <a:stCxn id="12" idx="4"/>
            <a:endCxn id="23" idx="0"/>
          </p:cNvCxnSpPr>
          <p:nvPr/>
        </p:nvCxnSpPr>
        <p:spPr>
          <a:xfrm>
            <a:off x="8097078" y="4133828"/>
            <a:ext cx="0" cy="15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B2C7D5-2EA8-4ACA-8EDB-2D98D9BD769F}"/>
              </a:ext>
            </a:extLst>
          </p:cNvPr>
          <p:cNvCxnSpPr>
            <a:stCxn id="13" idx="4"/>
            <a:endCxn id="24" idx="0"/>
          </p:cNvCxnSpPr>
          <p:nvPr/>
        </p:nvCxnSpPr>
        <p:spPr>
          <a:xfrm>
            <a:off x="9511748" y="3452537"/>
            <a:ext cx="0" cy="164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265AA79-0AC1-4B0C-B720-A350DAB05908}"/>
              </a:ext>
            </a:extLst>
          </p:cNvPr>
          <p:cNvCxnSpPr>
            <a:stCxn id="13" idx="4"/>
            <a:endCxn id="25" idx="0"/>
          </p:cNvCxnSpPr>
          <p:nvPr/>
        </p:nvCxnSpPr>
        <p:spPr>
          <a:xfrm>
            <a:off x="9511748" y="3452537"/>
            <a:ext cx="960783" cy="164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4BE09BF-F270-448C-8DE1-6DC1C7AE6325}"/>
              </a:ext>
            </a:extLst>
          </p:cNvPr>
          <p:cNvCxnSpPr>
            <a:stCxn id="24" idx="4"/>
            <a:endCxn id="26" idx="0"/>
          </p:cNvCxnSpPr>
          <p:nvPr/>
        </p:nvCxnSpPr>
        <p:spPr>
          <a:xfrm>
            <a:off x="9511748" y="4133827"/>
            <a:ext cx="0" cy="15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199AC8-BD2D-438B-840D-E96775493D23}"/>
              </a:ext>
            </a:extLst>
          </p:cNvPr>
          <p:cNvCxnSpPr>
            <a:stCxn id="26" idx="4"/>
            <a:endCxn id="27" idx="0"/>
          </p:cNvCxnSpPr>
          <p:nvPr/>
        </p:nvCxnSpPr>
        <p:spPr>
          <a:xfrm flipH="1">
            <a:off x="9014789" y="4803410"/>
            <a:ext cx="496959" cy="1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ADCD2D2-2CB4-4CBF-86D3-ACC381B299D3}"/>
              </a:ext>
            </a:extLst>
          </p:cNvPr>
          <p:cNvCxnSpPr>
            <a:stCxn id="26" idx="4"/>
            <a:endCxn id="28" idx="0"/>
          </p:cNvCxnSpPr>
          <p:nvPr/>
        </p:nvCxnSpPr>
        <p:spPr>
          <a:xfrm>
            <a:off x="9511748" y="4803410"/>
            <a:ext cx="523459" cy="1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ADFD101-BE28-4A0E-83F6-5E295709A7FF}"/>
              </a:ext>
            </a:extLst>
          </p:cNvPr>
          <p:cNvCxnSpPr>
            <a:stCxn id="25" idx="4"/>
            <a:endCxn id="26" idx="0"/>
          </p:cNvCxnSpPr>
          <p:nvPr/>
        </p:nvCxnSpPr>
        <p:spPr>
          <a:xfrm flipH="1">
            <a:off x="9511748" y="4133827"/>
            <a:ext cx="960783" cy="1527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881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up)">
                                      <p:cBhvr>
                                        <p:cTn id="39" dur="500"/>
                                        <p:tgtEl>
                                          <p:spTgt spid="33"/>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right)">
                                      <p:cBhvr>
                                        <p:cTn id="48" dur="500"/>
                                        <p:tgtEl>
                                          <p:spTgt spid="37"/>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up)">
                                      <p:cBhvr>
                                        <p:cTn id="57" dur="500"/>
                                        <p:tgtEl>
                                          <p:spTgt spid="35"/>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up)">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up)">
                                      <p:cBhvr>
                                        <p:cTn id="70" dur="50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wipe(up)">
                                      <p:cBhvr>
                                        <p:cTn id="75" dur="500"/>
                                        <p:tgtEl>
                                          <p:spTgt spid="65"/>
                                        </p:tgtEl>
                                      </p:cBhvr>
                                    </p:animEffec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up)">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wipe(up)">
                                      <p:cBhvr>
                                        <p:cTn id="84" dur="500"/>
                                        <p:tgtEl>
                                          <p:spTgt spid="47"/>
                                        </p:tgtEl>
                                      </p:cBhvr>
                                    </p:animEffect>
                                  </p:childTnLst>
                                </p:cTn>
                              </p:par>
                              <p:par>
                                <p:cTn id="85" presetID="22" presetClass="entr" presetSubtype="1"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up)">
                                      <p:cBhvr>
                                        <p:cTn id="87" dur="500"/>
                                        <p:tgtEl>
                                          <p:spTgt spid="45"/>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up)">
                                      <p:cBhvr>
                                        <p:cTn id="91" dur="500"/>
                                        <p:tgtEl>
                                          <p:spTgt spid="1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wipe(up)">
                                      <p:cBhvr>
                                        <p:cTn id="96" dur="500"/>
                                        <p:tgtEl>
                                          <p:spTgt spid="49"/>
                                        </p:tgtEl>
                                      </p:cBhvr>
                                    </p:animEffect>
                                  </p:childTnLst>
                                </p:cTn>
                              </p:par>
                              <p:par>
                                <p:cTn id="97" presetID="22" presetClass="entr" presetSubtype="1"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wipe(up)">
                                      <p:cBhvr>
                                        <p:cTn id="99" dur="500"/>
                                        <p:tgtEl>
                                          <p:spTgt spid="51"/>
                                        </p:tgtEl>
                                      </p:cBhvr>
                                    </p:animEffect>
                                  </p:childTnLst>
                                </p:cTn>
                              </p:par>
                              <p:par>
                                <p:cTn id="100" presetID="22" presetClass="entr" presetSubtype="1" fill="hold" nodeType="with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wipe(up)">
                                      <p:cBhvr>
                                        <p:cTn id="102" dur="500"/>
                                        <p:tgtEl>
                                          <p:spTgt spid="53"/>
                                        </p:tgtEl>
                                      </p:cBhvr>
                                    </p:animEffect>
                                  </p:childTnLst>
                                </p:cTn>
                              </p:par>
                            </p:childTnLst>
                          </p:cTn>
                        </p:par>
                        <p:par>
                          <p:cTn id="103" fill="hold">
                            <p:stCondLst>
                              <p:cond delay="500"/>
                            </p:stCondLst>
                            <p:childTnLst>
                              <p:par>
                                <p:cTn id="104" presetID="22" presetClass="entr" presetSubtype="1" fill="hold" grpId="0" nodeType="after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wipe(up)">
                                      <p:cBhvr>
                                        <p:cTn id="106" dur="500"/>
                                        <p:tgtEl>
                                          <p:spTgt spid="16"/>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wipe(up)">
                                      <p:cBhvr>
                                        <p:cTn id="109" dur="500"/>
                                        <p:tgtEl>
                                          <p:spTgt spid="18"/>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wipe(up)">
                                      <p:cBhvr>
                                        <p:cTn id="112" dur="500"/>
                                        <p:tgtEl>
                                          <p:spTgt spid="1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wipe(up)">
                                      <p:cBhvr>
                                        <p:cTn id="117" dur="500"/>
                                        <p:tgtEl>
                                          <p:spTgt spid="57"/>
                                        </p:tgtEl>
                                      </p:cBhvr>
                                    </p:animEffect>
                                  </p:childTnLst>
                                </p:cTn>
                              </p:par>
                              <p:par>
                                <p:cTn id="118" presetID="22" presetClass="entr" presetSubtype="1" fill="hold" nodeType="withEffect">
                                  <p:stCondLst>
                                    <p:cond delay="0"/>
                                  </p:stCondLst>
                                  <p:childTnLst>
                                    <p:set>
                                      <p:cBhvr>
                                        <p:cTn id="119" dur="1" fill="hold">
                                          <p:stCondLst>
                                            <p:cond delay="0"/>
                                          </p:stCondLst>
                                        </p:cTn>
                                        <p:tgtEl>
                                          <p:spTgt spid="59"/>
                                        </p:tgtEl>
                                        <p:attrNameLst>
                                          <p:attrName>style.visibility</p:attrName>
                                        </p:attrNameLst>
                                      </p:cBhvr>
                                      <p:to>
                                        <p:strVal val="visible"/>
                                      </p:to>
                                    </p:set>
                                    <p:animEffect transition="in" filter="wipe(up)">
                                      <p:cBhvr>
                                        <p:cTn id="120" dur="500"/>
                                        <p:tgtEl>
                                          <p:spTgt spid="59"/>
                                        </p:tgtEl>
                                      </p:cBhvr>
                                    </p:animEffect>
                                  </p:childTnLst>
                                </p:cTn>
                              </p:par>
                            </p:childTnLst>
                          </p:cTn>
                        </p:par>
                        <p:par>
                          <p:cTn id="121" fill="hold">
                            <p:stCondLst>
                              <p:cond delay="500"/>
                            </p:stCondLst>
                            <p:childTnLst>
                              <p:par>
                                <p:cTn id="122" presetID="22" presetClass="entr" presetSubtype="1" fill="hold" grpId="0" nodeType="afterEffect">
                                  <p:stCondLst>
                                    <p:cond delay="0"/>
                                  </p:stCondLst>
                                  <p:childTnLst>
                                    <p:set>
                                      <p:cBhvr>
                                        <p:cTn id="123" dur="1" fill="hold">
                                          <p:stCondLst>
                                            <p:cond delay="0"/>
                                          </p:stCondLst>
                                        </p:cTn>
                                        <p:tgtEl>
                                          <p:spTgt spid="19"/>
                                        </p:tgtEl>
                                        <p:attrNameLst>
                                          <p:attrName>style.visibility</p:attrName>
                                        </p:attrNameLst>
                                      </p:cBhvr>
                                      <p:to>
                                        <p:strVal val="visible"/>
                                      </p:to>
                                    </p:set>
                                    <p:animEffect transition="in" filter="wipe(up)">
                                      <p:cBhvr>
                                        <p:cTn id="124" dur="500"/>
                                        <p:tgtEl>
                                          <p:spTgt spid="19"/>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wipe(up)">
                                      <p:cBhvr>
                                        <p:cTn id="127" dur="500"/>
                                        <p:tgtEl>
                                          <p:spTgt spid="2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wipe(up)">
                                      <p:cBhvr>
                                        <p:cTn id="132" dur="500"/>
                                        <p:tgtEl>
                                          <p:spTgt spid="61"/>
                                        </p:tgtEl>
                                      </p:cBhvr>
                                    </p:animEffect>
                                  </p:childTnLst>
                                </p:cTn>
                              </p:par>
                              <p:par>
                                <p:cTn id="133" presetID="22" presetClass="entr" presetSubtype="1" fill="hold" nodeType="with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wipe(up)">
                                      <p:cBhvr>
                                        <p:cTn id="135" dur="500"/>
                                        <p:tgtEl>
                                          <p:spTgt spid="63"/>
                                        </p:tgtEl>
                                      </p:cBhvr>
                                    </p:animEffect>
                                  </p:childTnLst>
                                </p:cTn>
                              </p:par>
                            </p:childTnLst>
                          </p:cTn>
                        </p:par>
                        <p:par>
                          <p:cTn id="136" fill="hold">
                            <p:stCondLst>
                              <p:cond delay="500"/>
                            </p:stCondLst>
                            <p:childTnLst>
                              <p:par>
                                <p:cTn id="137" presetID="22" presetClass="entr" presetSubtype="1" fill="hold" grpId="0" nodeType="afterEffect">
                                  <p:stCondLst>
                                    <p:cond delay="0"/>
                                  </p:stCondLst>
                                  <p:childTnLst>
                                    <p:set>
                                      <p:cBhvr>
                                        <p:cTn id="138" dur="1" fill="hold">
                                          <p:stCondLst>
                                            <p:cond delay="0"/>
                                          </p:stCondLst>
                                        </p:cTn>
                                        <p:tgtEl>
                                          <p:spTgt spid="21"/>
                                        </p:tgtEl>
                                        <p:attrNameLst>
                                          <p:attrName>style.visibility</p:attrName>
                                        </p:attrNameLst>
                                      </p:cBhvr>
                                      <p:to>
                                        <p:strVal val="visible"/>
                                      </p:to>
                                    </p:set>
                                    <p:animEffect transition="in" filter="wipe(up)">
                                      <p:cBhvr>
                                        <p:cTn id="139" dur="500"/>
                                        <p:tgtEl>
                                          <p:spTgt spid="21"/>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22"/>
                                        </p:tgtEl>
                                        <p:attrNameLst>
                                          <p:attrName>style.visibility</p:attrName>
                                        </p:attrNameLst>
                                      </p:cBhvr>
                                      <p:to>
                                        <p:strVal val="visible"/>
                                      </p:to>
                                    </p:set>
                                    <p:animEffect transition="in" filter="wipe(up)">
                                      <p:cBhvr>
                                        <p:cTn id="142" dur="500"/>
                                        <p:tgtEl>
                                          <p:spTgt spid="22"/>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wipe(up)">
                                      <p:cBhvr>
                                        <p:cTn id="147" dur="500"/>
                                        <p:tgtEl>
                                          <p:spTgt spid="67"/>
                                        </p:tgtEl>
                                      </p:cBhvr>
                                    </p:animEffect>
                                  </p:childTnLst>
                                </p:cTn>
                              </p:par>
                              <p:par>
                                <p:cTn id="148" presetID="22" presetClass="entr" presetSubtype="1" fill="hold" nodeType="withEffect">
                                  <p:stCondLst>
                                    <p:cond delay="0"/>
                                  </p:stCondLst>
                                  <p:childTnLst>
                                    <p:set>
                                      <p:cBhvr>
                                        <p:cTn id="149" dur="1" fill="hold">
                                          <p:stCondLst>
                                            <p:cond delay="0"/>
                                          </p:stCondLst>
                                        </p:cTn>
                                        <p:tgtEl>
                                          <p:spTgt spid="69"/>
                                        </p:tgtEl>
                                        <p:attrNameLst>
                                          <p:attrName>style.visibility</p:attrName>
                                        </p:attrNameLst>
                                      </p:cBhvr>
                                      <p:to>
                                        <p:strVal val="visible"/>
                                      </p:to>
                                    </p:set>
                                    <p:animEffect transition="in" filter="wipe(up)">
                                      <p:cBhvr>
                                        <p:cTn id="150" dur="500"/>
                                        <p:tgtEl>
                                          <p:spTgt spid="69"/>
                                        </p:tgtEl>
                                      </p:cBhvr>
                                    </p:animEffect>
                                  </p:childTnLst>
                                </p:cTn>
                              </p:par>
                            </p:childTnLst>
                          </p:cTn>
                        </p:par>
                        <p:par>
                          <p:cTn id="151" fill="hold">
                            <p:stCondLst>
                              <p:cond delay="500"/>
                            </p:stCondLst>
                            <p:childTnLst>
                              <p:par>
                                <p:cTn id="152" presetID="22" presetClass="entr" presetSubtype="1" fill="hold" grpId="0" nodeType="afterEffect">
                                  <p:stCondLst>
                                    <p:cond delay="0"/>
                                  </p:stCondLst>
                                  <p:childTnLst>
                                    <p:set>
                                      <p:cBhvr>
                                        <p:cTn id="153" dur="1" fill="hold">
                                          <p:stCondLst>
                                            <p:cond delay="0"/>
                                          </p:stCondLst>
                                        </p:cTn>
                                        <p:tgtEl>
                                          <p:spTgt spid="24"/>
                                        </p:tgtEl>
                                        <p:attrNameLst>
                                          <p:attrName>style.visibility</p:attrName>
                                        </p:attrNameLst>
                                      </p:cBhvr>
                                      <p:to>
                                        <p:strVal val="visible"/>
                                      </p:to>
                                    </p:set>
                                    <p:animEffect transition="in" filter="wipe(up)">
                                      <p:cBhvr>
                                        <p:cTn id="154" dur="500"/>
                                        <p:tgtEl>
                                          <p:spTgt spid="24"/>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25"/>
                                        </p:tgtEl>
                                        <p:attrNameLst>
                                          <p:attrName>style.visibility</p:attrName>
                                        </p:attrNameLst>
                                      </p:cBhvr>
                                      <p:to>
                                        <p:strVal val="visible"/>
                                      </p:to>
                                    </p:set>
                                    <p:animEffect transition="in" filter="wipe(up)">
                                      <p:cBhvr>
                                        <p:cTn id="157" dur="500"/>
                                        <p:tgtEl>
                                          <p:spTgt spid="25"/>
                                        </p:tgtEl>
                                      </p:cBhvr>
                                    </p:animEffect>
                                  </p:childTnLst>
                                </p:cTn>
                              </p:par>
                            </p:childTnLst>
                          </p:cTn>
                        </p:par>
                        <p:par>
                          <p:cTn id="158" fill="hold">
                            <p:stCondLst>
                              <p:cond delay="1000"/>
                            </p:stCondLst>
                            <p:childTnLst>
                              <p:par>
                                <p:cTn id="159" presetID="22" presetClass="entr" presetSubtype="1" fill="hold" nodeType="after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wipe(up)">
                                      <p:cBhvr>
                                        <p:cTn id="161" dur="500"/>
                                        <p:tgtEl>
                                          <p:spTgt spid="77"/>
                                        </p:tgtEl>
                                      </p:cBhvr>
                                    </p:animEffect>
                                  </p:childTnLst>
                                </p:cTn>
                              </p:par>
                              <p:par>
                                <p:cTn id="162" presetID="22" presetClass="entr" presetSubtype="1" fill="hold" nodeType="withEffect">
                                  <p:stCondLst>
                                    <p:cond delay="0"/>
                                  </p:stCondLst>
                                  <p:childTnLst>
                                    <p:set>
                                      <p:cBhvr>
                                        <p:cTn id="163" dur="1" fill="hold">
                                          <p:stCondLst>
                                            <p:cond delay="0"/>
                                          </p:stCondLst>
                                        </p:cTn>
                                        <p:tgtEl>
                                          <p:spTgt spid="71"/>
                                        </p:tgtEl>
                                        <p:attrNameLst>
                                          <p:attrName>style.visibility</p:attrName>
                                        </p:attrNameLst>
                                      </p:cBhvr>
                                      <p:to>
                                        <p:strVal val="visible"/>
                                      </p:to>
                                    </p:set>
                                    <p:animEffect transition="in" filter="wipe(up)">
                                      <p:cBhvr>
                                        <p:cTn id="164" dur="500"/>
                                        <p:tgtEl>
                                          <p:spTgt spid="71"/>
                                        </p:tgtEl>
                                      </p:cBhvr>
                                    </p:animEffect>
                                  </p:childTnLst>
                                </p:cTn>
                              </p:par>
                            </p:childTnLst>
                          </p:cTn>
                        </p:par>
                        <p:par>
                          <p:cTn id="165" fill="hold">
                            <p:stCondLst>
                              <p:cond delay="1500"/>
                            </p:stCondLst>
                            <p:childTnLst>
                              <p:par>
                                <p:cTn id="166" presetID="22" presetClass="entr" presetSubtype="1" fill="hold" grpId="0" nodeType="afterEffect">
                                  <p:stCondLst>
                                    <p:cond delay="0"/>
                                  </p:stCondLst>
                                  <p:childTnLst>
                                    <p:set>
                                      <p:cBhvr>
                                        <p:cTn id="167" dur="1" fill="hold">
                                          <p:stCondLst>
                                            <p:cond delay="0"/>
                                          </p:stCondLst>
                                        </p:cTn>
                                        <p:tgtEl>
                                          <p:spTgt spid="26"/>
                                        </p:tgtEl>
                                        <p:attrNameLst>
                                          <p:attrName>style.visibility</p:attrName>
                                        </p:attrNameLst>
                                      </p:cBhvr>
                                      <p:to>
                                        <p:strVal val="visible"/>
                                      </p:to>
                                    </p:set>
                                    <p:animEffect transition="in" filter="wipe(up)">
                                      <p:cBhvr>
                                        <p:cTn id="168" dur="500"/>
                                        <p:tgtEl>
                                          <p:spTgt spid="26"/>
                                        </p:tgtEl>
                                      </p:cBhvr>
                                    </p:animEffect>
                                  </p:childTnLst>
                                </p:cTn>
                              </p:par>
                            </p:childTnLst>
                          </p:cTn>
                        </p:par>
                        <p:par>
                          <p:cTn id="169" fill="hold">
                            <p:stCondLst>
                              <p:cond delay="2000"/>
                            </p:stCondLst>
                            <p:childTnLst>
                              <p:par>
                                <p:cTn id="170" presetID="22" presetClass="entr" presetSubtype="1" fill="hold" nodeType="after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500"/>
                                        <p:tgtEl>
                                          <p:spTgt spid="73"/>
                                        </p:tgtEl>
                                      </p:cBhvr>
                                    </p:animEffect>
                                  </p:childTnLst>
                                </p:cTn>
                              </p:par>
                              <p:par>
                                <p:cTn id="173" presetID="22" presetClass="entr" presetSubtype="1" fill="hold" nodeType="with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wipe(up)">
                                      <p:cBhvr>
                                        <p:cTn id="175" dur="500"/>
                                        <p:tgtEl>
                                          <p:spTgt spid="75"/>
                                        </p:tgtEl>
                                      </p:cBhvr>
                                    </p:animEffect>
                                  </p:childTnLst>
                                </p:cTn>
                              </p:par>
                            </p:childTnLst>
                          </p:cTn>
                        </p:par>
                        <p:par>
                          <p:cTn id="176" fill="hold">
                            <p:stCondLst>
                              <p:cond delay="2500"/>
                            </p:stCondLst>
                            <p:childTnLst>
                              <p:par>
                                <p:cTn id="177" presetID="22" presetClass="entr" presetSubtype="1" fill="hold" grpId="0" nodeType="afterEffect">
                                  <p:stCondLst>
                                    <p:cond delay="0"/>
                                  </p:stCondLst>
                                  <p:childTnLst>
                                    <p:set>
                                      <p:cBhvr>
                                        <p:cTn id="178" dur="1" fill="hold">
                                          <p:stCondLst>
                                            <p:cond delay="0"/>
                                          </p:stCondLst>
                                        </p:cTn>
                                        <p:tgtEl>
                                          <p:spTgt spid="27"/>
                                        </p:tgtEl>
                                        <p:attrNameLst>
                                          <p:attrName>style.visibility</p:attrName>
                                        </p:attrNameLst>
                                      </p:cBhvr>
                                      <p:to>
                                        <p:strVal val="visible"/>
                                      </p:to>
                                    </p:set>
                                    <p:animEffect transition="in" filter="wipe(up)">
                                      <p:cBhvr>
                                        <p:cTn id="179" dur="500"/>
                                        <p:tgtEl>
                                          <p:spTgt spid="27"/>
                                        </p:tgtEl>
                                      </p:cBhvr>
                                    </p:animEffect>
                                  </p:childTnLst>
                                </p:cTn>
                              </p:par>
                              <p:par>
                                <p:cTn id="180" presetID="22" presetClass="entr" presetSubtype="1" fill="hold" grpId="0" nodeType="withEffect">
                                  <p:stCondLst>
                                    <p:cond delay="0"/>
                                  </p:stCondLst>
                                  <p:childTnLst>
                                    <p:set>
                                      <p:cBhvr>
                                        <p:cTn id="181" dur="1" fill="hold">
                                          <p:stCondLst>
                                            <p:cond delay="0"/>
                                          </p:stCondLst>
                                        </p:cTn>
                                        <p:tgtEl>
                                          <p:spTgt spid="28"/>
                                        </p:tgtEl>
                                        <p:attrNameLst>
                                          <p:attrName>style.visibility</p:attrName>
                                        </p:attrNameLst>
                                      </p:cBhvr>
                                      <p:to>
                                        <p:strVal val="visible"/>
                                      </p:to>
                                    </p:set>
                                    <p:animEffect transition="in" filter="wipe(up)">
                                      <p:cBhvr>
                                        <p:cTn id="18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726C-2CD6-4414-AF28-E812D9AD4E20}"/>
              </a:ext>
            </a:extLst>
          </p:cNvPr>
          <p:cNvSpPr>
            <a:spLocks noGrp="1"/>
          </p:cNvSpPr>
          <p:nvPr>
            <p:ph type="title"/>
          </p:nvPr>
        </p:nvSpPr>
        <p:spPr/>
        <p:txBody>
          <a:bodyPr/>
          <a:lstStyle/>
          <a:p>
            <a:r>
              <a:rPr lang="en-GB" dirty="0">
                <a:ln w="0"/>
                <a:effectLst>
                  <a:outerShdw blurRad="38100" dist="19050" dir="2700000" algn="tl" rotWithShape="0">
                    <a:schemeClr val="dk1">
                      <a:alpha val="40000"/>
                    </a:schemeClr>
                  </a:outerShdw>
                </a:effectLst>
              </a:rPr>
              <a:t>A Brief Diversion</a:t>
            </a:r>
          </a:p>
        </p:txBody>
      </p:sp>
      <p:sp>
        <p:nvSpPr>
          <p:cNvPr id="3" name="Text Placeholder 2">
            <a:extLst>
              <a:ext uri="{FF2B5EF4-FFF2-40B4-BE49-F238E27FC236}">
                <a16:creationId xmlns:a16="http://schemas.microsoft.com/office/drawing/2014/main" id="{A95F8EA9-DC57-4995-92E5-BFC8AF6AD36F}"/>
              </a:ext>
            </a:extLst>
          </p:cNvPr>
          <p:cNvSpPr>
            <a:spLocks noGrp="1"/>
          </p:cNvSpPr>
          <p:nvPr>
            <p:ph type="body" idx="1"/>
          </p:nvPr>
        </p:nvSpPr>
        <p:spPr/>
        <p:txBody>
          <a:bodyPr/>
          <a:lstStyle/>
          <a:p>
            <a:r>
              <a:rPr lang="en-GB" dirty="0"/>
              <a:t>Setting up the IDE and building the new application</a:t>
            </a:r>
          </a:p>
        </p:txBody>
      </p:sp>
      <p:sp>
        <p:nvSpPr>
          <p:cNvPr id="8" name="Rectangle 7">
            <a:extLst>
              <a:ext uri="{FF2B5EF4-FFF2-40B4-BE49-F238E27FC236}">
                <a16:creationId xmlns:a16="http://schemas.microsoft.com/office/drawing/2014/main" id="{477B15EF-9A38-4C2E-9D54-6403A0262A42}"/>
              </a:ext>
            </a:extLst>
          </p:cNvPr>
          <p:cNvSpPr/>
          <p:nvPr/>
        </p:nvSpPr>
        <p:spPr>
          <a:xfrm flipH="1">
            <a:off x="771689" y="3720261"/>
            <a:ext cx="45719" cy="1212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648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726C-2CD6-4414-AF28-E812D9AD4E20}"/>
              </a:ext>
            </a:extLst>
          </p:cNvPr>
          <p:cNvSpPr>
            <a:spLocks noGrp="1"/>
          </p:cNvSpPr>
          <p:nvPr>
            <p:ph type="title"/>
          </p:nvPr>
        </p:nvSpPr>
        <p:spPr/>
        <p:txBody>
          <a:bodyPr/>
          <a:lstStyle/>
          <a:p>
            <a:r>
              <a:rPr lang="en-GB" dirty="0"/>
              <a:t>Back to Business</a:t>
            </a:r>
          </a:p>
        </p:txBody>
      </p:sp>
      <p:sp>
        <p:nvSpPr>
          <p:cNvPr id="3" name="Text Placeholder 2">
            <a:extLst>
              <a:ext uri="{FF2B5EF4-FFF2-40B4-BE49-F238E27FC236}">
                <a16:creationId xmlns:a16="http://schemas.microsoft.com/office/drawing/2014/main" id="{A95F8EA9-DC57-4995-92E5-BFC8AF6AD36F}"/>
              </a:ext>
            </a:extLst>
          </p:cNvPr>
          <p:cNvSpPr>
            <a:spLocks noGrp="1"/>
          </p:cNvSpPr>
          <p:nvPr>
            <p:ph type="body" idx="1"/>
          </p:nvPr>
        </p:nvSpPr>
        <p:spPr/>
        <p:txBody>
          <a:bodyPr/>
          <a:lstStyle/>
          <a:p>
            <a:r>
              <a:rPr lang="en-GB" dirty="0"/>
              <a:t>A few slides, then code</a:t>
            </a:r>
          </a:p>
        </p:txBody>
      </p:sp>
      <p:sp>
        <p:nvSpPr>
          <p:cNvPr id="5" name="Rectangle 4">
            <a:extLst>
              <a:ext uri="{FF2B5EF4-FFF2-40B4-BE49-F238E27FC236}">
                <a16:creationId xmlns:a16="http://schemas.microsoft.com/office/drawing/2014/main" id="{78EB4085-118A-46CB-A86E-EF1288B2E1FB}"/>
              </a:ext>
            </a:extLst>
          </p:cNvPr>
          <p:cNvSpPr/>
          <p:nvPr/>
        </p:nvSpPr>
        <p:spPr>
          <a:xfrm flipH="1">
            <a:off x="771689" y="3720261"/>
            <a:ext cx="45719" cy="1212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851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0C55-6859-4FB2-B5ED-B02F061E3202}"/>
              </a:ext>
            </a:extLst>
          </p:cNvPr>
          <p:cNvSpPr>
            <a:spLocks noGrp="1"/>
          </p:cNvSpPr>
          <p:nvPr>
            <p:ph type="ctrTitle"/>
          </p:nvPr>
        </p:nvSpPr>
        <p:spPr/>
        <p:txBody>
          <a:bodyPr>
            <a:normAutofit/>
          </a:bodyPr>
          <a:lstStyle/>
          <a:p>
            <a:r>
              <a:rPr lang="en-GB" dirty="0"/>
              <a:t>Intro to Cross-Platform Mobile App Development</a:t>
            </a:r>
          </a:p>
        </p:txBody>
      </p:sp>
      <p:sp>
        <p:nvSpPr>
          <p:cNvPr id="3" name="Subtitle 2">
            <a:extLst>
              <a:ext uri="{FF2B5EF4-FFF2-40B4-BE49-F238E27FC236}">
                <a16:creationId xmlns:a16="http://schemas.microsoft.com/office/drawing/2014/main" id="{B445D119-ED5D-45AC-B8C6-AE982CC83A9B}"/>
              </a:ext>
            </a:extLst>
          </p:cNvPr>
          <p:cNvSpPr>
            <a:spLocks noGrp="1"/>
          </p:cNvSpPr>
          <p:nvPr>
            <p:ph type="subTitle" idx="1"/>
          </p:nvPr>
        </p:nvSpPr>
        <p:spPr/>
        <p:txBody>
          <a:bodyPr/>
          <a:lstStyle/>
          <a:p>
            <a:r>
              <a:rPr lang="en-GB" dirty="0"/>
              <a:t>Flutter + Firebase</a:t>
            </a:r>
          </a:p>
        </p:txBody>
      </p:sp>
      <p:sp>
        <p:nvSpPr>
          <p:cNvPr id="4" name="Oval 3">
            <a:extLst>
              <a:ext uri="{FF2B5EF4-FFF2-40B4-BE49-F238E27FC236}">
                <a16:creationId xmlns:a16="http://schemas.microsoft.com/office/drawing/2014/main" id="{C9CD77F3-22F0-42AA-AD8E-694C7E84E4EE}"/>
              </a:ext>
            </a:extLst>
          </p:cNvPr>
          <p:cNvSpPr/>
          <p:nvPr/>
        </p:nvSpPr>
        <p:spPr>
          <a:xfrm>
            <a:off x="4932727" y="1602297"/>
            <a:ext cx="4983060" cy="11912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Oval 4">
            <a:extLst>
              <a:ext uri="{FF2B5EF4-FFF2-40B4-BE49-F238E27FC236}">
                <a16:creationId xmlns:a16="http://schemas.microsoft.com/office/drawing/2014/main" id="{A2340848-9E3F-4FDF-8C41-4FF6CF17A742}"/>
              </a:ext>
            </a:extLst>
          </p:cNvPr>
          <p:cNvSpPr/>
          <p:nvPr/>
        </p:nvSpPr>
        <p:spPr>
          <a:xfrm>
            <a:off x="4932727" y="3602038"/>
            <a:ext cx="956345" cy="431306"/>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Oval 5">
            <a:extLst>
              <a:ext uri="{FF2B5EF4-FFF2-40B4-BE49-F238E27FC236}">
                <a16:creationId xmlns:a16="http://schemas.microsoft.com/office/drawing/2014/main" id="{3B37800D-5777-4744-8860-1AAFF1F0B255}"/>
              </a:ext>
            </a:extLst>
          </p:cNvPr>
          <p:cNvSpPr/>
          <p:nvPr/>
        </p:nvSpPr>
        <p:spPr>
          <a:xfrm>
            <a:off x="6087611" y="3602038"/>
            <a:ext cx="1177255" cy="431306"/>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85686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05D2-7593-4C95-9C17-CFB424ACA10B}"/>
              </a:ext>
            </a:extLst>
          </p:cNvPr>
          <p:cNvSpPr>
            <a:spLocks noGrp="1"/>
          </p:cNvSpPr>
          <p:nvPr>
            <p:ph type="title"/>
          </p:nvPr>
        </p:nvSpPr>
        <p:spPr/>
        <p:txBody>
          <a:bodyPr/>
          <a:lstStyle/>
          <a:p>
            <a:r>
              <a:rPr lang="en-GB" dirty="0"/>
              <a:t>Flutter?</a:t>
            </a:r>
          </a:p>
        </p:txBody>
      </p:sp>
      <p:sp>
        <p:nvSpPr>
          <p:cNvPr id="3" name="Content Placeholder 2">
            <a:extLst>
              <a:ext uri="{FF2B5EF4-FFF2-40B4-BE49-F238E27FC236}">
                <a16:creationId xmlns:a16="http://schemas.microsoft.com/office/drawing/2014/main" id="{089E3D8E-5A9E-40FA-A05A-ED31557FD1DD}"/>
              </a:ext>
            </a:extLst>
          </p:cNvPr>
          <p:cNvSpPr>
            <a:spLocks noGrp="1"/>
          </p:cNvSpPr>
          <p:nvPr>
            <p:ph idx="1"/>
          </p:nvPr>
        </p:nvSpPr>
        <p:spPr/>
        <p:txBody>
          <a:bodyPr/>
          <a:lstStyle/>
          <a:p>
            <a:r>
              <a:rPr lang="en-GB" dirty="0"/>
              <a:t>Built on top of Dart</a:t>
            </a:r>
          </a:p>
          <a:p>
            <a:r>
              <a:rPr lang="en-GB" dirty="0"/>
              <a:t>Rich UI components</a:t>
            </a:r>
          </a:p>
          <a:p>
            <a:r>
              <a:rPr lang="en-GB" dirty="0"/>
              <a:t>Fast Development </a:t>
            </a:r>
          </a:p>
          <a:p>
            <a:r>
              <a:rPr lang="en-GB" dirty="0"/>
              <a:t>Native Performance</a:t>
            </a:r>
          </a:p>
          <a:p>
            <a:r>
              <a:rPr lang="en-GB" dirty="0"/>
              <a:t>Code. Build. Deploy.</a:t>
            </a:r>
          </a:p>
        </p:txBody>
      </p:sp>
      <p:grpSp>
        <p:nvGrpSpPr>
          <p:cNvPr id="9" name="Group 8">
            <a:extLst>
              <a:ext uri="{FF2B5EF4-FFF2-40B4-BE49-F238E27FC236}">
                <a16:creationId xmlns:a16="http://schemas.microsoft.com/office/drawing/2014/main" id="{565EBB0E-7804-4A0D-83D9-78A5A97424A5}"/>
              </a:ext>
            </a:extLst>
          </p:cNvPr>
          <p:cNvGrpSpPr/>
          <p:nvPr/>
        </p:nvGrpSpPr>
        <p:grpSpPr>
          <a:xfrm>
            <a:off x="4307305" y="3026604"/>
            <a:ext cx="7046495" cy="1071607"/>
            <a:chOff x="4892842" y="1560929"/>
            <a:chExt cx="5285874" cy="1325563"/>
          </a:xfrm>
        </p:grpSpPr>
        <p:sp>
          <p:nvSpPr>
            <p:cNvPr id="10" name="Arrow: Pentagon 9">
              <a:extLst>
                <a:ext uri="{FF2B5EF4-FFF2-40B4-BE49-F238E27FC236}">
                  <a16:creationId xmlns:a16="http://schemas.microsoft.com/office/drawing/2014/main" id="{7BDE1461-696F-4D92-87F4-9CF1E4437581}"/>
                </a:ext>
              </a:extLst>
            </p:cNvPr>
            <p:cNvSpPr/>
            <p:nvPr/>
          </p:nvSpPr>
          <p:spPr>
            <a:xfrm rot="10800000">
              <a:off x="4892842" y="1560929"/>
              <a:ext cx="5285874" cy="132556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3AAFF9A-A5F2-42CB-9600-4F98FF061743}"/>
                </a:ext>
              </a:extLst>
            </p:cNvPr>
            <p:cNvSpPr txBox="1"/>
            <p:nvPr/>
          </p:nvSpPr>
          <p:spPr>
            <a:xfrm>
              <a:off x="5434366" y="1622818"/>
              <a:ext cx="4660129" cy="708270"/>
            </a:xfrm>
            <a:prstGeom prst="rect">
              <a:avLst/>
            </a:prstGeom>
            <a:noFill/>
          </p:spPr>
          <p:txBody>
            <a:bodyPr wrap="square" rtlCol="0">
              <a:spAutoFit/>
            </a:bodyPr>
            <a:lstStyle/>
            <a:p>
              <a:r>
                <a:rPr lang="en-GB" sz="1600" dirty="0">
                  <a:solidFill>
                    <a:schemeClr val="bg1"/>
                  </a:solidFill>
                </a:rPr>
                <a:t>Compilers for many processors / architectures</a:t>
              </a:r>
            </a:p>
            <a:p>
              <a:r>
                <a:rPr lang="en-GB" sz="1600" dirty="0">
                  <a:solidFill>
                    <a:schemeClr val="bg1"/>
                  </a:solidFill>
                </a:rPr>
                <a:t>Cross-compiles to JavaScript for web</a:t>
              </a:r>
            </a:p>
            <a:p>
              <a:r>
                <a:rPr lang="en-GB" sz="1600" dirty="0">
                  <a:solidFill>
                    <a:schemeClr val="bg1"/>
                  </a:solidFill>
                </a:rPr>
                <a:t>VM for the rest</a:t>
              </a:r>
            </a:p>
          </p:txBody>
        </p:sp>
      </p:grpSp>
      <p:grpSp>
        <p:nvGrpSpPr>
          <p:cNvPr id="12" name="Group 11">
            <a:extLst>
              <a:ext uri="{FF2B5EF4-FFF2-40B4-BE49-F238E27FC236}">
                <a16:creationId xmlns:a16="http://schemas.microsoft.com/office/drawing/2014/main" id="{6714F151-37FD-475F-A984-2F4C217EFAD8}"/>
              </a:ext>
            </a:extLst>
          </p:cNvPr>
          <p:cNvGrpSpPr/>
          <p:nvPr/>
        </p:nvGrpSpPr>
        <p:grpSpPr>
          <a:xfrm>
            <a:off x="4307305" y="2549102"/>
            <a:ext cx="7046495" cy="1071607"/>
            <a:chOff x="4892842" y="1560929"/>
            <a:chExt cx="5285874" cy="1325563"/>
          </a:xfrm>
        </p:grpSpPr>
        <p:sp>
          <p:nvSpPr>
            <p:cNvPr id="13" name="Arrow: Pentagon 12">
              <a:extLst>
                <a:ext uri="{FF2B5EF4-FFF2-40B4-BE49-F238E27FC236}">
                  <a16:creationId xmlns:a16="http://schemas.microsoft.com/office/drawing/2014/main" id="{324C79F9-8528-483B-AF1A-563E7C5E80E9}"/>
                </a:ext>
              </a:extLst>
            </p:cNvPr>
            <p:cNvSpPr/>
            <p:nvPr/>
          </p:nvSpPr>
          <p:spPr>
            <a:xfrm rot="10800000">
              <a:off x="4892842" y="1560929"/>
              <a:ext cx="5285874" cy="132556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6991AD50-5A86-4EAB-ABDD-1239F4CB5254}"/>
                </a:ext>
              </a:extLst>
            </p:cNvPr>
            <p:cNvSpPr txBox="1"/>
            <p:nvPr/>
          </p:nvSpPr>
          <p:spPr>
            <a:xfrm>
              <a:off x="5434366" y="1622818"/>
              <a:ext cx="4660129" cy="1027932"/>
            </a:xfrm>
            <a:prstGeom prst="rect">
              <a:avLst/>
            </a:prstGeom>
            <a:noFill/>
          </p:spPr>
          <p:txBody>
            <a:bodyPr wrap="square" rtlCol="0">
              <a:spAutoFit/>
            </a:bodyPr>
            <a:lstStyle/>
            <a:p>
              <a:r>
                <a:rPr lang="en-GB" sz="1600" dirty="0">
                  <a:solidFill>
                    <a:schemeClr val="bg1"/>
                  </a:solidFill>
                </a:rPr>
                <a:t>Declarative UI definitions</a:t>
              </a:r>
            </a:p>
            <a:p>
              <a:r>
                <a:rPr lang="en-GB" sz="1600" dirty="0">
                  <a:solidFill>
                    <a:schemeClr val="bg1"/>
                  </a:solidFill>
                </a:rPr>
                <a:t>Multiple editors supported (VS Code for today)</a:t>
              </a:r>
            </a:p>
            <a:p>
              <a:r>
                <a:rPr lang="en-GB" sz="1600" dirty="0">
                  <a:solidFill>
                    <a:schemeClr val="bg1"/>
                  </a:solidFill>
                </a:rPr>
                <a:t>Hot  Reload/Restart when debugging</a:t>
              </a:r>
            </a:p>
          </p:txBody>
        </p:sp>
      </p:grpSp>
      <p:grpSp>
        <p:nvGrpSpPr>
          <p:cNvPr id="15" name="Group 14">
            <a:extLst>
              <a:ext uri="{FF2B5EF4-FFF2-40B4-BE49-F238E27FC236}">
                <a16:creationId xmlns:a16="http://schemas.microsoft.com/office/drawing/2014/main" id="{3A3A4541-3EB1-49DF-BEDC-C020564E4F68}"/>
              </a:ext>
            </a:extLst>
          </p:cNvPr>
          <p:cNvGrpSpPr/>
          <p:nvPr/>
        </p:nvGrpSpPr>
        <p:grpSpPr>
          <a:xfrm>
            <a:off x="4307305" y="2066886"/>
            <a:ext cx="7046495" cy="1071607"/>
            <a:chOff x="4892842" y="1560929"/>
            <a:chExt cx="5285874" cy="1325563"/>
          </a:xfrm>
        </p:grpSpPr>
        <p:sp>
          <p:nvSpPr>
            <p:cNvPr id="16" name="Arrow: Pentagon 15">
              <a:extLst>
                <a:ext uri="{FF2B5EF4-FFF2-40B4-BE49-F238E27FC236}">
                  <a16:creationId xmlns:a16="http://schemas.microsoft.com/office/drawing/2014/main" id="{D93893F0-6FD4-4969-9987-C714EF01AE3E}"/>
                </a:ext>
              </a:extLst>
            </p:cNvPr>
            <p:cNvSpPr/>
            <p:nvPr/>
          </p:nvSpPr>
          <p:spPr>
            <a:xfrm rot="10800000">
              <a:off x="4892842" y="1560929"/>
              <a:ext cx="5285874" cy="132556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50B1E876-2AC2-4AEB-9EB4-B4E45621EB43}"/>
                </a:ext>
              </a:extLst>
            </p:cNvPr>
            <p:cNvSpPr txBox="1"/>
            <p:nvPr/>
          </p:nvSpPr>
          <p:spPr>
            <a:xfrm>
              <a:off x="5434366" y="1622818"/>
              <a:ext cx="4660129" cy="1027932"/>
            </a:xfrm>
            <a:prstGeom prst="rect">
              <a:avLst/>
            </a:prstGeom>
            <a:noFill/>
          </p:spPr>
          <p:txBody>
            <a:bodyPr wrap="square" rtlCol="0">
              <a:spAutoFit/>
            </a:bodyPr>
            <a:lstStyle/>
            <a:p>
              <a:r>
                <a:rPr lang="en-GB" sz="1600" dirty="0">
                  <a:solidFill>
                    <a:schemeClr val="bg1"/>
                  </a:solidFill>
                </a:rPr>
                <a:t>Complete with 100s of components designed for mobile</a:t>
              </a:r>
            </a:p>
            <a:p>
              <a:r>
                <a:rPr lang="en-GB" sz="1600" dirty="0">
                  <a:solidFill>
                    <a:schemeClr val="bg1"/>
                  </a:solidFill>
                </a:rPr>
                <a:t>Package store to get 1000s of packages to extend</a:t>
              </a:r>
            </a:p>
            <a:p>
              <a:r>
                <a:rPr lang="en-GB" sz="1600" dirty="0">
                  <a:solidFill>
                    <a:schemeClr val="bg1"/>
                  </a:solidFill>
                </a:rPr>
                <a:t>iOS, Material “Widgets” on top of generic ones</a:t>
              </a:r>
            </a:p>
          </p:txBody>
        </p:sp>
      </p:grpSp>
      <p:grpSp>
        <p:nvGrpSpPr>
          <p:cNvPr id="8" name="Group 7">
            <a:extLst>
              <a:ext uri="{FF2B5EF4-FFF2-40B4-BE49-F238E27FC236}">
                <a16:creationId xmlns:a16="http://schemas.microsoft.com/office/drawing/2014/main" id="{5D389651-15EB-4ECB-8022-6B762DE93FF1}"/>
              </a:ext>
            </a:extLst>
          </p:cNvPr>
          <p:cNvGrpSpPr/>
          <p:nvPr/>
        </p:nvGrpSpPr>
        <p:grpSpPr>
          <a:xfrm>
            <a:off x="4307305" y="1308259"/>
            <a:ext cx="7046495" cy="1555253"/>
            <a:chOff x="4892842" y="1560929"/>
            <a:chExt cx="5285874" cy="1325563"/>
          </a:xfrm>
        </p:grpSpPr>
        <p:sp>
          <p:nvSpPr>
            <p:cNvPr id="6" name="Arrow: Pentagon 5">
              <a:extLst>
                <a:ext uri="{FF2B5EF4-FFF2-40B4-BE49-F238E27FC236}">
                  <a16:creationId xmlns:a16="http://schemas.microsoft.com/office/drawing/2014/main" id="{D1A7A465-2253-446C-A187-A2E7C496E6A0}"/>
                </a:ext>
              </a:extLst>
            </p:cNvPr>
            <p:cNvSpPr/>
            <p:nvPr/>
          </p:nvSpPr>
          <p:spPr>
            <a:xfrm rot="10800000">
              <a:off x="4892842" y="1560929"/>
              <a:ext cx="5285874" cy="132556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48EF79B7-8ACD-4BA5-A299-20428530D99E}"/>
                </a:ext>
              </a:extLst>
            </p:cNvPr>
            <p:cNvSpPr txBox="1"/>
            <p:nvPr/>
          </p:nvSpPr>
          <p:spPr>
            <a:xfrm>
              <a:off x="5434366" y="1622818"/>
              <a:ext cx="4660129" cy="1023056"/>
            </a:xfrm>
            <a:prstGeom prst="rect">
              <a:avLst/>
            </a:prstGeom>
            <a:noFill/>
          </p:spPr>
          <p:txBody>
            <a:bodyPr wrap="square" rtlCol="0">
              <a:spAutoFit/>
            </a:bodyPr>
            <a:lstStyle/>
            <a:p>
              <a:r>
                <a:rPr lang="en-GB" sz="1400" dirty="0">
                  <a:solidFill>
                    <a:schemeClr val="bg1"/>
                  </a:solidFill>
                </a:rPr>
                <a:t>Cross-platform (compiles for iOS, Android, Windows, Web and more)</a:t>
              </a:r>
            </a:p>
            <a:p>
              <a:r>
                <a:rPr lang="en-GB" sz="1400" dirty="0">
                  <a:solidFill>
                    <a:schemeClr val="bg1"/>
                  </a:solidFill>
                </a:rPr>
                <a:t>“Strongly typed” but not really</a:t>
              </a:r>
            </a:p>
            <a:p>
              <a:r>
                <a:rPr lang="en-GB" sz="1400" dirty="0">
                  <a:solidFill>
                    <a:schemeClr val="bg1"/>
                  </a:solidFill>
                </a:rPr>
                <a:t>OOP, but also allows heavily imperative patterns, top-level functions, etc</a:t>
              </a:r>
            </a:p>
            <a:p>
              <a:r>
                <a:rPr lang="en-GB" sz="1400" dirty="0" err="1">
                  <a:solidFill>
                    <a:schemeClr val="bg1"/>
                  </a:solidFill>
                </a:rPr>
                <a:t>Mixins</a:t>
              </a:r>
              <a:r>
                <a:rPr lang="en-GB" sz="1400" dirty="0">
                  <a:solidFill>
                    <a:schemeClr val="bg1"/>
                  </a:solidFill>
                </a:rPr>
                <a:t> to allow re-usable code on top of inheritance/composition</a:t>
              </a:r>
            </a:p>
            <a:p>
              <a:r>
                <a:rPr lang="en-GB" sz="1400" dirty="0">
                  <a:solidFill>
                    <a:schemeClr val="bg1"/>
                  </a:solidFill>
                </a:rPr>
                <a:t>All the usual modern stuff: async/await, streams, futures(promises), generics</a:t>
              </a:r>
              <a:endParaRPr lang="en-GB" sz="1600" dirty="0">
                <a:solidFill>
                  <a:schemeClr val="bg1"/>
                </a:solidFill>
              </a:endParaRPr>
            </a:p>
          </p:txBody>
        </p:sp>
      </p:grpSp>
      <p:grpSp>
        <p:nvGrpSpPr>
          <p:cNvPr id="18" name="Group 17">
            <a:extLst>
              <a:ext uri="{FF2B5EF4-FFF2-40B4-BE49-F238E27FC236}">
                <a16:creationId xmlns:a16="http://schemas.microsoft.com/office/drawing/2014/main" id="{5962E469-F6DE-4847-927B-2E6585E5A08E}"/>
              </a:ext>
            </a:extLst>
          </p:cNvPr>
          <p:cNvGrpSpPr/>
          <p:nvPr/>
        </p:nvGrpSpPr>
        <p:grpSpPr>
          <a:xfrm>
            <a:off x="4307305" y="3793931"/>
            <a:ext cx="7046495" cy="683063"/>
            <a:chOff x="4892842" y="1560929"/>
            <a:chExt cx="5285874" cy="1325563"/>
          </a:xfrm>
        </p:grpSpPr>
        <p:sp>
          <p:nvSpPr>
            <p:cNvPr id="19" name="Arrow: Pentagon 18">
              <a:extLst>
                <a:ext uri="{FF2B5EF4-FFF2-40B4-BE49-F238E27FC236}">
                  <a16:creationId xmlns:a16="http://schemas.microsoft.com/office/drawing/2014/main" id="{17B78B26-1799-436E-9801-4EDDFCEC5229}"/>
                </a:ext>
              </a:extLst>
            </p:cNvPr>
            <p:cNvSpPr/>
            <p:nvPr/>
          </p:nvSpPr>
          <p:spPr>
            <a:xfrm rot="10800000">
              <a:off x="4892842" y="1560929"/>
              <a:ext cx="5285874" cy="132556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DAA949-CE99-4A8A-9FAC-7C3A5706B35E}"/>
                </a:ext>
              </a:extLst>
            </p:cNvPr>
            <p:cNvSpPr txBox="1"/>
            <p:nvPr/>
          </p:nvSpPr>
          <p:spPr>
            <a:xfrm>
              <a:off x="5434366" y="1622818"/>
              <a:ext cx="4660129" cy="723359"/>
            </a:xfrm>
            <a:prstGeom prst="rect">
              <a:avLst/>
            </a:prstGeom>
            <a:noFill/>
          </p:spPr>
          <p:txBody>
            <a:bodyPr wrap="square" rtlCol="0">
              <a:spAutoFit/>
            </a:bodyPr>
            <a:lstStyle/>
            <a:p>
              <a:r>
                <a:rPr lang="en-GB" sz="1600" dirty="0">
                  <a:solidFill>
                    <a:schemeClr val="bg1"/>
                  </a:solidFill>
                </a:rPr>
                <a:t>flutter build </a:t>
              </a:r>
              <a:r>
                <a:rPr lang="en-GB" sz="1600" dirty="0" err="1">
                  <a:solidFill>
                    <a:schemeClr val="bg1"/>
                  </a:solidFill>
                </a:rPr>
                <a:t>apk</a:t>
              </a:r>
              <a:endParaRPr lang="en-GB" sz="1600" dirty="0">
                <a:solidFill>
                  <a:schemeClr val="bg1"/>
                </a:solidFill>
              </a:endParaRPr>
            </a:p>
            <a:p>
              <a:r>
                <a:rPr lang="en-GB" sz="1600" dirty="0">
                  <a:solidFill>
                    <a:schemeClr val="bg1"/>
                  </a:solidFill>
                </a:rPr>
                <a:t>flutter build </a:t>
              </a:r>
              <a:r>
                <a:rPr lang="en-GB" sz="1600" dirty="0" err="1">
                  <a:solidFill>
                    <a:schemeClr val="bg1"/>
                  </a:solidFill>
                </a:rPr>
                <a:t>ios</a:t>
              </a:r>
              <a:endParaRPr lang="en-GB" sz="1600" dirty="0">
                <a:solidFill>
                  <a:schemeClr val="bg1"/>
                </a:solidFill>
              </a:endParaRPr>
            </a:p>
          </p:txBody>
        </p:sp>
      </p:grpSp>
    </p:spTree>
    <p:extLst>
      <p:ext uri="{BB962C8B-B14F-4D97-AF65-F5344CB8AC3E}">
        <p14:creationId xmlns:p14="http://schemas.microsoft.com/office/powerpoint/2010/main" val="170555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nodeType="with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xit" presetSubtype="0" fill="hold"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05D2-7593-4C95-9C17-CFB424ACA10B}"/>
              </a:ext>
            </a:extLst>
          </p:cNvPr>
          <p:cNvSpPr>
            <a:spLocks noGrp="1"/>
          </p:cNvSpPr>
          <p:nvPr>
            <p:ph type="title"/>
          </p:nvPr>
        </p:nvSpPr>
        <p:spPr/>
        <p:txBody>
          <a:bodyPr/>
          <a:lstStyle/>
          <a:p>
            <a:r>
              <a:rPr lang="en-GB" dirty="0"/>
              <a:t>Firebase?</a:t>
            </a:r>
          </a:p>
        </p:txBody>
      </p:sp>
      <p:sp>
        <p:nvSpPr>
          <p:cNvPr id="3" name="Content Placeholder 2">
            <a:extLst>
              <a:ext uri="{FF2B5EF4-FFF2-40B4-BE49-F238E27FC236}">
                <a16:creationId xmlns:a16="http://schemas.microsoft.com/office/drawing/2014/main" id="{089E3D8E-5A9E-40FA-A05A-ED31557FD1DD}"/>
              </a:ext>
            </a:extLst>
          </p:cNvPr>
          <p:cNvSpPr>
            <a:spLocks noGrp="1"/>
          </p:cNvSpPr>
          <p:nvPr>
            <p:ph idx="1"/>
          </p:nvPr>
        </p:nvSpPr>
        <p:spPr/>
        <p:txBody>
          <a:bodyPr>
            <a:normAutofit lnSpcReduction="10000"/>
          </a:bodyPr>
          <a:lstStyle/>
          <a:p>
            <a:r>
              <a:rPr lang="en-GB" dirty="0"/>
              <a:t>Authentication (incl. OAuth)</a:t>
            </a:r>
          </a:p>
          <a:p>
            <a:r>
              <a:rPr lang="en-GB" dirty="0"/>
              <a:t>Databases / Document stores / Remote Config</a:t>
            </a:r>
          </a:p>
          <a:p>
            <a:r>
              <a:rPr lang="en-GB" dirty="0"/>
              <a:t>Hosting + Cloud Storage</a:t>
            </a:r>
          </a:p>
          <a:p>
            <a:r>
              <a:rPr lang="en-GB" dirty="0"/>
              <a:t>Cloud Functions</a:t>
            </a:r>
          </a:p>
          <a:p>
            <a:r>
              <a:rPr lang="en-GB" dirty="0"/>
              <a:t>Pre-Release App Distribution + A/B Testing</a:t>
            </a:r>
          </a:p>
          <a:p>
            <a:r>
              <a:rPr lang="en-GB" dirty="0"/>
              <a:t>Analytics, </a:t>
            </a:r>
            <a:r>
              <a:rPr lang="en-GB" dirty="0" err="1"/>
              <a:t>Crashlytics</a:t>
            </a:r>
            <a:r>
              <a:rPr lang="en-GB" dirty="0"/>
              <a:t>, Performance Monitoring</a:t>
            </a:r>
          </a:p>
          <a:p>
            <a:r>
              <a:rPr lang="en-GB" dirty="0"/>
              <a:t>Test Lab</a:t>
            </a:r>
          </a:p>
          <a:p>
            <a:r>
              <a:rPr lang="en-GB" dirty="0"/>
              <a:t>In-App Messaging, Push Notifications</a:t>
            </a:r>
          </a:p>
          <a:p>
            <a:r>
              <a:rPr lang="en-GB" dirty="0"/>
              <a:t>Machine Learning</a:t>
            </a:r>
          </a:p>
          <a:p>
            <a:endParaRPr lang="en-GB" dirty="0"/>
          </a:p>
        </p:txBody>
      </p:sp>
    </p:spTree>
    <p:extLst>
      <p:ext uri="{BB962C8B-B14F-4D97-AF65-F5344CB8AC3E}">
        <p14:creationId xmlns:p14="http://schemas.microsoft.com/office/powerpoint/2010/main" val="412093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726C-2CD6-4414-AF28-E812D9AD4E20}"/>
              </a:ext>
            </a:extLst>
          </p:cNvPr>
          <p:cNvSpPr>
            <a:spLocks noGrp="1"/>
          </p:cNvSpPr>
          <p:nvPr>
            <p:ph type="title"/>
          </p:nvPr>
        </p:nvSpPr>
        <p:spPr/>
        <p:txBody>
          <a:bodyPr/>
          <a:lstStyle/>
          <a:p>
            <a:r>
              <a:rPr lang="en-GB" dirty="0"/>
              <a:t>So what shall we build today?</a:t>
            </a:r>
          </a:p>
        </p:txBody>
      </p:sp>
      <p:sp>
        <p:nvSpPr>
          <p:cNvPr id="3" name="Text Placeholder 2">
            <a:extLst>
              <a:ext uri="{FF2B5EF4-FFF2-40B4-BE49-F238E27FC236}">
                <a16:creationId xmlns:a16="http://schemas.microsoft.com/office/drawing/2014/main" id="{A95F8EA9-DC57-4995-92E5-BFC8AF6AD36F}"/>
              </a:ext>
            </a:extLst>
          </p:cNvPr>
          <p:cNvSpPr>
            <a:spLocks noGrp="1"/>
          </p:cNvSpPr>
          <p:nvPr>
            <p:ph type="body" idx="1"/>
          </p:nvPr>
        </p:nvSpPr>
        <p:spPr/>
        <p:txBody>
          <a:bodyPr/>
          <a:lstStyle/>
          <a:p>
            <a:r>
              <a:rPr lang="en-GB" dirty="0"/>
              <a:t>Here we go….</a:t>
            </a:r>
          </a:p>
        </p:txBody>
      </p:sp>
      <p:sp>
        <p:nvSpPr>
          <p:cNvPr id="5" name="Rectangle 4">
            <a:extLst>
              <a:ext uri="{FF2B5EF4-FFF2-40B4-BE49-F238E27FC236}">
                <a16:creationId xmlns:a16="http://schemas.microsoft.com/office/drawing/2014/main" id="{1D002E36-45C6-42E1-93EA-3CE565E3273C}"/>
              </a:ext>
            </a:extLst>
          </p:cNvPr>
          <p:cNvSpPr/>
          <p:nvPr/>
        </p:nvSpPr>
        <p:spPr>
          <a:xfrm flipH="1">
            <a:off x="771689" y="3720261"/>
            <a:ext cx="45719" cy="1212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286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a:extLst>
              <a:ext uri="{FF2B5EF4-FFF2-40B4-BE49-F238E27FC236}">
                <a16:creationId xmlns:a16="http://schemas.microsoft.com/office/drawing/2014/main" id="{7C943490-C5F9-4D62-85DD-8AC1ADBA3DF5}"/>
              </a:ext>
            </a:extLst>
          </p:cNvPr>
          <p:cNvSpPr/>
          <p:nvPr/>
        </p:nvSpPr>
        <p:spPr>
          <a:xfrm>
            <a:off x="3724712" y="1392573"/>
            <a:ext cx="75501" cy="478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0" name="Right Brace 9">
            <a:extLst>
              <a:ext uri="{FF2B5EF4-FFF2-40B4-BE49-F238E27FC236}">
                <a16:creationId xmlns:a16="http://schemas.microsoft.com/office/drawing/2014/main" id="{E0469425-C056-4F18-9F31-AC3BFD567B19}"/>
              </a:ext>
            </a:extLst>
          </p:cNvPr>
          <p:cNvSpPr/>
          <p:nvPr/>
        </p:nvSpPr>
        <p:spPr>
          <a:xfrm>
            <a:off x="3724712" y="1972811"/>
            <a:ext cx="75501" cy="478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1" name="Right Brace 10">
            <a:extLst>
              <a:ext uri="{FF2B5EF4-FFF2-40B4-BE49-F238E27FC236}">
                <a16:creationId xmlns:a16="http://schemas.microsoft.com/office/drawing/2014/main" id="{53D4B2DB-108F-4690-A79F-FABD0B131255}"/>
              </a:ext>
            </a:extLst>
          </p:cNvPr>
          <p:cNvSpPr/>
          <p:nvPr/>
        </p:nvSpPr>
        <p:spPr>
          <a:xfrm>
            <a:off x="3724712" y="2553049"/>
            <a:ext cx="75501" cy="26229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2" name="Right Brace 11">
            <a:extLst>
              <a:ext uri="{FF2B5EF4-FFF2-40B4-BE49-F238E27FC236}">
                <a16:creationId xmlns:a16="http://schemas.microsoft.com/office/drawing/2014/main" id="{D0175F6B-7C71-44C2-8A1C-48259F31AA8C}"/>
              </a:ext>
            </a:extLst>
          </p:cNvPr>
          <p:cNvSpPr/>
          <p:nvPr/>
        </p:nvSpPr>
        <p:spPr>
          <a:xfrm>
            <a:off x="3724712" y="5276675"/>
            <a:ext cx="75501" cy="478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Left Brace 12">
            <a:extLst>
              <a:ext uri="{FF2B5EF4-FFF2-40B4-BE49-F238E27FC236}">
                <a16:creationId xmlns:a16="http://schemas.microsoft.com/office/drawing/2014/main" id="{BABB9104-21F9-405C-A183-497F7F4852FC}"/>
              </a:ext>
            </a:extLst>
          </p:cNvPr>
          <p:cNvSpPr/>
          <p:nvPr/>
        </p:nvSpPr>
        <p:spPr>
          <a:xfrm>
            <a:off x="8068583" y="855677"/>
            <a:ext cx="68738" cy="4781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Left Brace 13">
            <a:extLst>
              <a:ext uri="{FF2B5EF4-FFF2-40B4-BE49-F238E27FC236}">
                <a16:creationId xmlns:a16="http://schemas.microsoft.com/office/drawing/2014/main" id="{01C7BE02-C657-4896-860A-205E8E5EFB3F}"/>
              </a:ext>
            </a:extLst>
          </p:cNvPr>
          <p:cNvSpPr/>
          <p:nvPr/>
        </p:nvSpPr>
        <p:spPr>
          <a:xfrm>
            <a:off x="8061820" y="1435916"/>
            <a:ext cx="75501" cy="26229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Left Brace 14">
            <a:extLst>
              <a:ext uri="{FF2B5EF4-FFF2-40B4-BE49-F238E27FC236}">
                <a16:creationId xmlns:a16="http://schemas.microsoft.com/office/drawing/2014/main" id="{D00D9A58-08E3-4D34-9236-2467A5DC446D}"/>
              </a:ext>
            </a:extLst>
          </p:cNvPr>
          <p:cNvSpPr/>
          <p:nvPr/>
        </p:nvSpPr>
        <p:spPr>
          <a:xfrm>
            <a:off x="8078598" y="4160940"/>
            <a:ext cx="45719" cy="1115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Left Brace 15">
            <a:extLst>
              <a:ext uri="{FF2B5EF4-FFF2-40B4-BE49-F238E27FC236}">
                <a16:creationId xmlns:a16="http://schemas.microsoft.com/office/drawing/2014/main" id="{C2E877A6-E985-4E94-828E-24BAF6EED3AA}"/>
              </a:ext>
            </a:extLst>
          </p:cNvPr>
          <p:cNvSpPr/>
          <p:nvPr/>
        </p:nvSpPr>
        <p:spPr>
          <a:xfrm>
            <a:off x="8068583" y="5422083"/>
            <a:ext cx="68738" cy="4781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Right Brace 16">
            <a:extLst>
              <a:ext uri="{FF2B5EF4-FFF2-40B4-BE49-F238E27FC236}">
                <a16:creationId xmlns:a16="http://schemas.microsoft.com/office/drawing/2014/main" id="{A2B2E7E4-1D40-4AA0-880E-90B5FB1272BE}"/>
              </a:ext>
            </a:extLst>
          </p:cNvPr>
          <p:cNvSpPr/>
          <p:nvPr/>
        </p:nvSpPr>
        <p:spPr>
          <a:xfrm>
            <a:off x="3724712" y="957744"/>
            <a:ext cx="75501" cy="3761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8" name="TextBox 17">
            <a:extLst>
              <a:ext uri="{FF2B5EF4-FFF2-40B4-BE49-F238E27FC236}">
                <a16:creationId xmlns:a16="http://schemas.microsoft.com/office/drawing/2014/main" id="{72A661EA-E8E1-407A-A725-7E6985B395EF}"/>
              </a:ext>
            </a:extLst>
          </p:cNvPr>
          <p:cNvSpPr txBox="1"/>
          <p:nvPr/>
        </p:nvSpPr>
        <p:spPr>
          <a:xfrm>
            <a:off x="3889898" y="1040235"/>
            <a:ext cx="917239" cy="246221"/>
          </a:xfrm>
          <a:prstGeom prst="rect">
            <a:avLst/>
          </a:prstGeom>
          <a:noFill/>
        </p:spPr>
        <p:txBody>
          <a:bodyPr wrap="none" rtlCol="0">
            <a:spAutoFit/>
          </a:bodyPr>
          <a:lstStyle/>
          <a:p>
            <a:r>
              <a:rPr lang="en-GB" sz="1000" dirty="0"/>
              <a:t>Stand Up Title</a:t>
            </a:r>
          </a:p>
        </p:txBody>
      </p:sp>
      <p:sp>
        <p:nvSpPr>
          <p:cNvPr id="19" name="TextBox 18">
            <a:extLst>
              <a:ext uri="{FF2B5EF4-FFF2-40B4-BE49-F238E27FC236}">
                <a16:creationId xmlns:a16="http://schemas.microsoft.com/office/drawing/2014/main" id="{B0D0111D-AA65-48DD-B368-05028DD57FD3}"/>
              </a:ext>
            </a:extLst>
          </p:cNvPr>
          <p:cNvSpPr txBox="1"/>
          <p:nvPr/>
        </p:nvSpPr>
        <p:spPr>
          <a:xfrm>
            <a:off x="3889898" y="1435916"/>
            <a:ext cx="1270493" cy="400110"/>
          </a:xfrm>
          <a:prstGeom prst="rect">
            <a:avLst/>
          </a:prstGeom>
          <a:noFill/>
        </p:spPr>
        <p:txBody>
          <a:bodyPr wrap="square" rtlCol="0">
            <a:spAutoFit/>
          </a:bodyPr>
          <a:lstStyle/>
          <a:p>
            <a:r>
              <a:rPr lang="en-GB" sz="1000" dirty="0"/>
              <a:t>Start Time, +/- to change</a:t>
            </a:r>
          </a:p>
        </p:txBody>
      </p:sp>
      <p:sp>
        <p:nvSpPr>
          <p:cNvPr id="20" name="TextBox 19">
            <a:extLst>
              <a:ext uri="{FF2B5EF4-FFF2-40B4-BE49-F238E27FC236}">
                <a16:creationId xmlns:a16="http://schemas.microsoft.com/office/drawing/2014/main" id="{9FBE5E0A-02FB-4C27-B864-CF19BDF98463}"/>
              </a:ext>
            </a:extLst>
          </p:cNvPr>
          <p:cNvSpPr txBox="1"/>
          <p:nvPr/>
        </p:nvSpPr>
        <p:spPr>
          <a:xfrm>
            <a:off x="3889897" y="1976897"/>
            <a:ext cx="1521001" cy="400110"/>
          </a:xfrm>
          <a:prstGeom prst="rect">
            <a:avLst/>
          </a:prstGeom>
          <a:noFill/>
        </p:spPr>
        <p:txBody>
          <a:bodyPr wrap="square" rtlCol="0">
            <a:spAutoFit/>
          </a:bodyPr>
          <a:lstStyle/>
          <a:p>
            <a:r>
              <a:rPr lang="en-GB" sz="1000" dirty="0"/>
              <a:t>Duration for each person. +/- to change</a:t>
            </a:r>
          </a:p>
        </p:txBody>
      </p:sp>
      <p:sp>
        <p:nvSpPr>
          <p:cNvPr id="21" name="TextBox 20">
            <a:extLst>
              <a:ext uri="{FF2B5EF4-FFF2-40B4-BE49-F238E27FC236}">
                <a16:creationId xmlns:a16="http://schemas.microsoft.com/office/drawing/2014/main" id="{D0A92444-F743-4A2E-AC01-333855E250DE}"/>
              </a:ext>
            </a:extLst>
          </p:cNvPr>
          <p:cNvSpPr txBox="1"/>
          <p:nvPr/>
        </p:nvSpPr>
        <p:spPr>
          <a:xfrm>
            <a:off x="3900912" y="3054855"/>
            <a:ext cx="1660989" cy="1631216"/>
          </a:xfrm>
          <a:prstGeom prst="rect">
            <a:avLst/>
          </a:prstGeom>
          <a:noFill/>
        </p:spPr>
        <p:txBody>
          <a:bodyPr wrap="square" rtlCol="0">
            <a:spAutoFit/>
          </a:bodyPr>
          <a:lstStyle/>
          <a:p>
            <a:r>
              <a:rPr lang="en-GB" sz="1000" dirty="0"/>
              <a:t>List of team members</a:t>
            </a:r>
          </a:p>
          <a:p>
            <a:endParaRPr lang="en-GB" sz="1000" dirty="0"/>
          </a:p>
          <a:p>
            <a:r>
              <a:rPr lang="en-GB" sz="1000" dirty="0"/>
              <a:t>Un-tick to remove from today’s stand-up</a:t>
            </a:r>
          </a:p>
          <a:p>
            <a:endParaRPr lang="en-GB" sz="1000" dirty="0"/>
          </a:p>
          <a:p>
            <a:r>
              <a:rPr lang="en-GB" sz="1000" dirty="0"/>
              <a:t>Could eventually include a profile photo</a:t>
            </a:r>
          </a:p>
          <a:p>
            <a:endParaRPr lang="en-GB" sz="1000" dirty="0"/>
          </a:p>
          <a:p>
            <a:r>
              <a:rPr lang="en-GB" sz="1000" dirty="0"/>
              <a:t>Should scroll when too big for view</a:t>
            </a:r>
          </a:p>
        </p:txBody>
      </p:sp>
      <p:sp>
        <p:nvSpPr>
          <p:cNvPr id="22" name="TextBox 21">
            <a:extLst>
              <a:ext uri="{FF2B5EF4-FFF2-40B4-BE49-F238E27FC236}">
                <a16:creationId xmlns:a16="http://schemas.microsoft.com/office/drawing/2014/main" id="{ECA4A105-2504-4BEF-A08F-22D096559FD5}"/>
              </a:ext>
            </a:extLst>
          </p:cNvPr>
          <p:cNvSpPr txBox="1"/>
          <p:nvPr/>
        </p:nvSpPr>
        <p:spPr>
          <a:xfrm>
            <a:off x="3889899" y="4971487"/>
            <a:ext cx="2261826" cy="1785104"/>
          </a:xfrm>
          <a:prstGeom prst="rect">
            <a:avLst/>
          </a:prstGeom>
          <a:noFill/>
        </p:spPr>
        <p:txBody>
          <a:bodyPr wrap="square" rtlCol="0">
            <a:spAutoFit/>
          </a:bodyPr>
          <a:lstStyle/>
          <a:p>
            <a:r>
              <a:rPr lang="en-GB" sz="1000" dirty="0"/>
              <a:t>+ Add new member (slide up from bottom with fields for “NAME” + “LOCATION”)</a:t>
            </a:r>
          </a:p>
          <a:p>
            <a:endParaRPr lang="en-GB" sz="1000" dirty="0"/>
          </a:p>
          <a:p>
            <a:r>
              <a:rPr lang="en-GB" sz="1000" dirty="0"/>
              <a:t>|&gt; Starts the stand up (transition to next screen)</a:t>
            </a:r>
          </a:p>
          <a:p>
            <a:endParaRPr lang="en-GB" sz="1000" dirty="0"/>
          </a:p>
          <a:p>
            <a:r>
              <a:rPr lang="en-GB" sz="1000" dirty="0"/>
              <a:t>U: Deletes this stand up (probably don’t implement yet as to do so we’ll need a “Create new stand up screen which we won’t have time to implement)</a:t>
            </a:r>
          </a:p>
        </p:txBody>
      </p:sp>
      <p:sp>
        <p:nvSpPr>
          <p:cNvPr id="23" name="TextBox 22">
            <a:extLst>
              <a:ext uri="{FF2B5EF4-FFF2-40B4-BE49-F238E27FC236}">
                <a16:creationId xmlns:a16="http://schemas.microsoft.com/office/drawing/2014/main" id="{C41C4062-5CBB-473E-B249-D9F0FF9CCA48}"/>
              </a:ext>
            </a:extLst>
          </p:cNvPr>
          <p:cNvSpPr txBox="1"/>
          <p:nvPr/>
        </p:nvSpPr>
        <p:spPr>
          <a:xfrm>
            <a:off x="6564247" y="966133"/>
            <a:ext cx="1439818" cy="246221"/>
          </a:xfrm>
          <a:prstGeom prst="rect">
            <a:avLst/>
          </a:prstGeom>
          <a:noFill/>
        </p:spPr>
        <p:txBody>
          <a:bodyPr wrap="none" rtlCol="0">
            <a:spAutoFit/>
          </a:bodyPr>
          <a:lstStyle/>
          <a:p>
            <a:pPr algn="r"/>
            <a:r>
              <a:rPr lang="en-GB" sz="1000" dirty="0"/>
              <a:t>Stand Up Title + “Back”</a:t>
            </a:r>
          </a:p>
        </p:txBody>
      </p:sp>
      <p:sp>
        <p:nvSpPr>
          <p:cNvPr id="24" name="TextBox 23">
            <a:extLst>
              <a:ext uri="{FF2B5EF4-FFF2-40B4-BE49-F238E27FC236}">
                <a16:creationId xmlns:a16="http://schemas.microsoft.com/office/drawing/2014/main" id="{48F4BE36-C35C-41A4-8877-DAD0C92DBC48}"/>
              </a:ext>
            </a:extLst>
          </p:cNvPr>
          <p:cNvSpPr txBox="1"/>
          <p:nvPr/>
        </p:nvSpPr>
        <p:spPr>
          <a:xfrm>
            <a:off x="6285949" y="2355836"/>
            <a:ext cx="1718116" cy="1169551"/>
          </a:xfrm>
          <a:prstGeom prst="rect">
            <a:avLst/>
          </a:prstGeom>
          <a:noFill/>
        </p:spPr>
        <p:txBody>
          <a:bodyPr wrap="square" rtlCol="0">
            <a:spAutoFit/>
          </a:bodyPr>
          <a:lstStyle/>
          <a:p>
            <a:pPr algn="r"/>
            <a:r>
              <a:rPr lang="en-GB" sz="1000" dirty="0"/>
              <a:t>Current Participant</a:t>
            </a:r>
          </a:p>
          <a:p>
            <a:pPr algn="r"/>
            <a:endParaRPr lang="en-GB" sz="1000" dirty="0"/>
          </a:p>
          <a:p>
            <a:pPr algn="r"/>
            <a:r>
              <a:rPr lang="en-GB" sz="1000" dirty="0"/>
              <a:t>Location</a:t>
            </a:r>
          </a:p>
          <a:p>
            <a:pPr algn="r"/>
            <a:endParaRPr lang="en-GB" sz="1000" dirty="0"/>
          </a:p>
          <a:p>
            <a:pPr algn="r"/>
            <a:r>
              <a:rPr lang="en-GB" sz="1000" dirty="0"/>
              <a:t>Time remaining (countdown timer, formatted to 2 digit seconds)</a:t>
            </a:r>
          </a:p>
        </p:txBody>
      </p:sp>
      <p:sp>
        <p:nvSpPr>
          <p:cNvPr id="25" name="TextBox 24">
            <a:extLst>
              <a:ext uri="{FF2B5EF4-FFF2-40B4-BE49-F238E27FC236}">
                <a16:creationId xmlns:a16="http://schemas.microsoft.com/office/drawing/2014/main" id="{EF35E8CF-04B1-49AB-AB00-BDBB3CFE0A12}"/>
              </a:ext>
            </a:extLst>
          </p:cNvPr>
          <p:cNvSpPr txBox="1"/>
          <p:nvPr/>
        </p:nvSpPr>
        <p:spPr>
          <a:xfrm>
            <a:off x="6977822" y="4595696"/>
            <a:ext cx="1026243" cy="246221"/>
          </a:xfrm>
          <a:prstGeom prst="rect">
            <a:avLst/>
          </a:prstGeom>
          <a:noFill/>
        </p:spPr>
        <p:txBody>
          <a:bodyPr wrap="none" rtlCol="0">
            <a:spAutoFit/>
          </a:bodyPr>
          <a:lstStyle/>
          <a:p>
            <a:pPr algn="r"/>
            <a:r>
              <a:rPr lang="en-GB" sz="1000" dirty="0"/>
              <a:t>Next Participant</a:t>
            </a:r>
          </a:p>
        </p:txBody>
      </p:sp>
      <p:sp>
        <p:nvSpPr>
          <p:cNvPr id="26" name="TextBox 25">
            <a:extLst>
              <a:ext uri="{FF2B5EF4-FFF2-40B4-BE49-F238E27FC236}">
                <a16:creationId xmlns:a16="http://schemas.microsoft.com/office/drawing/2014/main" id="{2A5BF26A-23A8-4452-803C-B9ED15084C56}"/>
              </a:ext>
            </a:extLst>
          </p:cNvPr>
          <p:cNvSpPr txBox="1"/>
          <p:nvPr/>
        </p:nvSpPr>
        <p:spPr>
          <a:xfrm>
            <a:off x="7206987" y="5374402"/>
            <a:ext cx="797078" cy="553998"/>
          </a:xfrm>
          <a:prstGeom prst="rect">
            <a:avLst/>
          </a:prstGeom>
          <a:noFill/>
        </p:spPr>
        <p:txBody>
          <a:bodyPr wrap="none" rtlCol="0">
            <a:spAutoFit/>
          </a:bodyPr>
          <a:lstStyle/>
          <a:p>
            <a:pPr algn="r"/>
            <a:r>
              <a:rPr lang="en-GB" sz="1000" dirty="0"/>
              <a:t>Pause</a:t>
            </a:r>
          </a:p>
          <a:p>
            <a:pPr algn="r"/>
            <a:r>
              <a:rPr lang="en-GB" sz="1000" dirty="0"/>
              <a:t>Skip to next</a:t>
            </a:r>
          </a:p>
          <a:p>
            <a:pPr algn="r"/>
            <a:r>
              <a:rPr lang="en-GB" sz="1000" dirty="0"/>
              <a:t>End</a:t>
            </a:r>
          </a:p>
        </p:txBody>
      </p:sp>
      <p:pic>
        <p:nvPicPr>
          <p:cNvPr id="28" name="Picture 27">
            <a:extLst>
              <a:ext uri="{FF2B5EF4-FFF2-40B4-BE49-F238E27FC236}">
                <a16:creationId xmlns:a16="http://schemas.microsoft.com/office/drawing/2014/main" id="{6989A0D4-6350-445E-82FD-A20BB6852782}"/>
              </a:ext>
            </a:extLst>
          </p:cNvPr>
          <p:cNvPicPr>
            <a:picLocks noChangeAspect="1"/>
          </p:cNvPicPr>
          <p:nvPr/>
        </p:nvPicPr>
        <p:blipFill>
          <a:blip r:embed="rId2"/>
          <a:stretch>
            <a:fillRect/>
          </a:stretch>
        </p:blipFill>
        <p:spPr>
          <a:xfrm>
            <a:off x="384035" y="281031"/>
            <a:ext cx="3333143" cy="6295938"/>
          </a:xfrm>
          <a:prstGeom prst="rect">
            <a:avLst/>
          </a:prstGeom>
        </p:spPr>
      </p:pic>
      <p:pic>
        <p:nvPicPr>
          <p:cNvPr id="30" name="Picture 29">
            <a:extLst>
              <a:ext uri="{FF2B5EF4-FFF2-40B4-BE49-F238E27FC236}">
                <a16:creationId xmlns:a16="http://schemas.microsoft.com/office/drawing/2014/main" id="{35A0F51A-FE2B-4B67-A80D-E10AC4D40B9A}"/>
              </a:ext>
            </a:extLst>
          </p:cNvPr>
          <p:cNvPicPr>
            <a:picLocks noChangeAspect="1"/>
          </p:cNvPicPr>
          <p:nvPr/>
        </p:nvPicPr>
        <p:blipFill>
          <a:blip r:embed="rId3"/>
          <a:stretch>
            <a:fillRect/>
          </a:stretch>
        </p:blipFill>
        <p:spPr>
          <a:xfrm>
            <a:off x="8145710" y="175118"/>
            <a:ext cx="3430322" cy="6507763"/>
          </a:xfrm>
          <a:prstGeom prst="rect">
            <a:avLst/>
          </a:prstGeom>
        </p:spPr>
      </p:pic>
    </p:spTree>
    <p:extLst>
      <p:ext uri="{BB962C8B-B14F-4D97-AF65-F5344CB8AC3E}">
        <p14:creationId xmlns:p14="http://schemas.microsoft.com/office/powerpoint/2010/main" val="135623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F7CC58-3E55-4C9E-9D8C-9F2E2567B217}"/>
              </a:ext>
            </a:extLst>
          </p:cNvPr>
          <p:cNvPicPr>
            <a:picLocks noChangeAspect="1"/>
          </p:cNvPicPr>
          <p:nvPr/>
        </p:nvPicPr>
        <p:blipFill>
          <a:blip r:embed="rId2"/>
          <a:stretch>
            <a:fillRect/>
          </a:stretch>
        </p:blipFill>
        <p:spPr>
          <a:xfrm>
            <a:off x="329143" y="313052"/>
            <a:ext cx="3416940" cy="6310056"/>
          </a:xfrm>
          <a:prstGeom prst="rect">
            <a:avLst/>
          </a:prstGeom>
        </p:spPr>
      </p:pic>
      <p:pic>
        <p:nvPicPr>
          <p:cNvPr id="7" name="Picture 6">
            <a:extLst>
              <a:ext uri="{FF2B5EF4-FFF2-40B4-BE49-F238E27FC236}">
                <a16:creationId xmlns:a16="http://schemas.microsoft.com/office/drawing/2014/main" id="{FCA5B298-9E71-43BA-BE37-9EA205A34DC0}"/>
              </a:ext>
            </a:extLst>
          </p:cNvPr>
          <p:cNvPicPr>
            <a:picLocks noChangeAspect="1"/>
          </p:cNvPicPr>
          <p:nvPr/>
        </p:nvPicPr>
        <p:blipFill>
          <a:blip r:embed="rId3"/>
          <a:stretch>
            <a:fillRect/>
          </a:stretch>
        </p:blipFill>
        <p:spPr>
          <a:xfrm>
            <a:off x="8107563" y="167780"/>
            <a:ext cx="3541082" cy="6572774"/>
          </a:xfrm>
          <a:prstGeom prst="rect">
            <a:avLst/>
          </a:prstGeom>
        </p:spPr>
      </p:pic>
      <p:sp>
        <p:nvSpPr>
          <p:cNvPr id="8" name="TextBox 7">
            <a:extLst>
              <a:ext uri="{FF2B5EF4-FFF2-40B4-BE49-F238E27FC236}">
                <a16:creationId xmlns:a16="http://schemas.microsoft.com/office/drawing/2014/main" id="{68476C4A-8D9A-495B-9132-F253F7EB4D88}"/>
              </a:ext>
            </a:extLst>
          </p:cNvPr>
          <p:cNvSpPr txBox="1"/>
          <p:nvPr/>
        </p:nvSpPr>
        <p:spPr>
          <a:xfrm>
            <a:off x="4176791" y="1744910"/>
            <a:ext cx="3541082" cy="954107"/>
          </a:xfrm>
          <a:prstGeom prst="rect">
            <a:avLst/>
          </a:prstGeom>
          <a:noFill/>
        </p:spPr>
        <p:txBody>
          <a:bodyPr wrap="square" rtlCol="0">
            <a:spAutoFit/>
          </a:bodyPr>
          <a:lstStyle/>
          <a:p>
            <a:pPr algn="just"/>
            <a:r>
              <a:rPr lang="en-GB" sz="1400" dirty="0"/>
              <a:t>I’m going to try to demonstrate the ability to switch themes, so this will be the alternative. But not sure how much time we’ll have to cover it. We’ll see how far we get</a:t>
            </a:r>
          </a:p>
        </p:txBody>
      </p:sp>
      <p:sp>
        <p:nvSpPr>
          <p:cNvPr id="9" name="TextBox 8">
            <a:extLst>
              <a:ext uri="{FF2B5EF4-FFF2-40B4-BE49-F238E27FC236}">
                <a16:creationId xmlns:a16="http://schemas.microsoft.com/office/drawing/2014/main" id="{77CA5F8C-31ED-4AD4-84C1-C5FB6652CF45}"/>
              </a:ext>
            </a:extLst>
          </p:cNvPr>
          <p:cNvSpPr txBox="1"/>
          <p:nvPr/>
        </p:nvSpPr>
        <p:spPr>
          <a:xfrm>
            <a:off x="4190772" y="3573710"/>
            <a:ext cx="3541082" cy="1600438"/>
          </a:xfrm>
          <a:prstGeom prst="rect">
            <a:avLst/>
          </a:prstGeom>
          <a:noFill/>
        </p:spPr>
        <p:txBody>
          <a:bodyPr wrap="square" rtlCol="0">
            <a:spAutoFit/>
          </a:bodyPr>
          <a:lstStyle/>
          <a:p>
            <a:pPr algn="just"/>
            <a:r>
              <a:rPr lang="en-GB" sz="1400" dirty="0"/>
              <a:t>I also need to fix the “NOW” bit on the RHS (for both themes) to be larger, </a:t>
            </a:r>
            <a:r>
              <a:rPr lang="en-GB" sz="1400" dirty="0" err="1"/>
              <a:t>centered</a:t>
            </a:r>
            <a:r>
              <a:rPr lang="en-GB" sz="1400" dirty="0"/>
              <a:t> and stand out a bit more (maybe with a contrasting background colour). Will update once I have that</a:t>
            </a:r>
          </a:p>
          <a:p>
            <a:pPr algn="just"/>
            <a:endParaRPr lang="en-GB" sz="1400" dirty="0"/>
          </a:p>
          <a:p>
            <a:pPr algn="just"/>
            <a:r>
              <a:rPr lang="en-GB" sz="1400" dirty="0"/>
              <a:t>Also the “Next Participant” bit needs filling in</a:t>
            </a:r>
          </a:p>
        </p:txBody>
      </p:sp>
    </p:spTree>
    <p:extLst>
      <p:ext uri="{BB962C8B-B14F-4D97-AF65-F5344CB8AC3E}">
        <p14:creationId xmlns:p14="http://schemas.microsoft.com/office/powerpoint/2010/main" val="3259506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8165</TotalTime>
  <Words>671</Words>
  <Application>Microsoft Office PowerPoint</Application>
  <PresentationFormat>Widescreen</PresentationFormat>
  <Paragraphs>123</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Intro to Cross-Platform Mobile App Development</vt:lpstr>
      <vt:lpstr>A Brief Diversion</vt:lpstr>
      <vt:lpstr>Back to Business</vt:lpstr>
      <vt:lpstr>Intro to Cross-Platform Mobile App Development</vt:lpstr>
      <vt:lpstr>Flutter?</vt:lpstr>
      <vt:lpstr>Firebase?</vt:lpstr>
      <vt:lpstr>So what shall we build today?</vt:lpstr>
      <vt:lpstr>PowerPoint Presentation</vt:lpstr>
      <vt:lpstr>PowerPoint Presentation</vt:lpstr>
      <vt:lpstr>Tools</vt:lpstr>
      <vt:lpstr>All UI Components are Widgets</vt:lpstr>
      <vt:lpstr>All UI Components are Widgets</vt:lpstr>
      <vt:lpstr>Lots of useful layouts already available</vt:lpstr>
      <vt:lpstr>Everything is in the Widget Catalog</vt:lpstr>
      <vt:lpstr>Back to what we’re going to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Fielding</dc:creator>
  <cp:lastModifiedBy>Dave Fielding</cp:lastModifiedBy>
  <cp:revision>26</cp:revision>
  <dcterms:created xsi:type="dcterms:W3CDTF">2020-10-23T08:44:58Z</dcterms:created>
  <dcterms:modified xsi:type="dcterms:W3CDTF">2021-02-15T18:21:31Z</dcterms:modified>
</cp:coreProperties>
</file>