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Pasquini" initials="DP" lastIdx="2" clrIdx="0">
    <p:extLst>
      <p:ext uri="{19B8F6BF-5375-455C-9EA6-DF929625EA0E}">
        <p15:presenceInfo xmlns:p15="http://schemas.microsoft.com/office/powerpoint/2012/main" userId="Daniele Pasqu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80" autoAdjust="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4B314-8E9B-48D1-AC5A-45BA0A6FB6F4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56985-6362-4BCB-8B04-9E12F17FB4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60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41678-5BBE-4456-9648-90AA1FCE3A05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BACD1-A9CD-42DE-8CF7-7BA21EC73C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4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9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98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78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43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67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25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8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63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0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78E8-EDEB-4209-9CC0-A5DC59FDB9E3}" type="datetimeFigureOut">
              <a:rPr lang="it-IT" smtClean="0"/>
              <a:t>30/04/2017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5B42-2ED1-49FE-8387-43580D0E58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0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gif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3015573" y="1215957"/>
            <a:ext cx="61867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Particle</a:t>
            </a:r>
            <a:r>
              <a:rPr lang="it-IT" sz="66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</a:t>
            </a:r>
            <a:r>
              <a:rPr lang="it-IT" sz="66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photon</a:t>
            </a:r>
            <a:endParaRPr lang="it-IT" sz="6600" dirty="0">
              <a:solidFill>
                <a:srgbClr val="822433"/>
              </a:solidFill>
              <a:latin typeface="Gill Sans Nova Cond XBd" panose="020B0A06020104020203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664469" y="2464375"/>
            <a:ext cx="3827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Author: Daniele Pasquini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3664468" y="3562369"/>
            <a:ext cx="6442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La Sapienza </a:t>
            </a:r>
            <a:r>
              <a:rPr lang="it-IT" sz="28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University</a:t>
            </a:r>
            <a:r>
              <a:rPr lang="it-IT" sz="28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of Rome</a:t>
            </a:r>
          </a:p>
          <a:p>
            <a:r>
              <a:rPr lang="it-IT" sz="28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Pervasive Systems </a:t>
            </a:r>
            <a:r>
              <a:rPr lang="it-IT" sz="28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course</a:t>
            </a:r>
            <a:r>
              <a:rPr lang="it-IT" sz="28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A.Y. 2016/2017</a:t>
            </a: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73827" y="373020"/>
            <a:ext cx="11318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Example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: </a:t>
            </a:r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alarm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system (</a:t>
            </a:r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circuit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)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90" y="1940587"/>
            <a:ext cx="7553765" cy="40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73827" y="263760"/>
            <a:ext cx="11318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Example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: </a:t>
            </a:r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alarm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system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51317" y="4045212"/>
            <a:ext cx="1227173" cy="230503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13" y="1690581"/>
            <a:ext cx="1945990" cy="706322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954" y="2814351"/>
            <a:ext cx="1066677" cy="1061936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93" y="1427452"/>
            <a:ext cx="1418617" cy="1063963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2" y="1453192"/>
            <a:ext cx="2228850" cy="11811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67" y="4908035"/>
            <a:ext cx="879369" cy="87936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20" y="3769541"/>
            <a:ext cx="959076" cy="959076"/>
          </a:xfrm>
          <a:prstGeom prst="rect">
            <a:avLst/>
          </a:prstGeom>
        </p:spPr>
      </p:pic>
      <p:cxnSp>
        <p:nvCxnSpPr>
          <p:cNvPr id="9" name="Connettore 2 8"/>
          <p:cNvCxnSpPr>
            <a:cxnSpLocks/>
          </p:cNvCxnSpPr>
          <p:nvPr/>
        </p:nvCxnSpPr>
        <p:spPr>
          <a:xfrm flipH="1" flipV="1">
            <a:off x="5864905" y="2928026"/>
            <a:ext cx="1" cy="150549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882408" y="2367105"/>
            <a:ext cx="19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Gill Sans Nova Cond XBd" panose="020B0A06020104020203" pitchFamily="34" charset="0"/>
              </a:rPr>
              <a:t>Particle</a:t>
            </a:r>
            <a:r>
              <a:rPr lang="it-IT" sz="2400" dirty="0">
                <a:latin typeface="Gill Sans Nova Cond XBd" panose="020B0A06020104020203" pitchFamily="34" charset="0"/>
              </a:rPr>
              <a:t> cloud</a:t>
            </a:r>
          </a:p>
        </p:txBody>
      </p:sp>
      <p:cxnSp>
        <p:nvCxnSpPr>
          <p:cNvPr id="24" name="Connettore 2 23"/>
          <p:cNvCxnSpPr>
            <a:cxnSpLocks/>
          </p:cNvCxnSpPr>
          <p:nvPr/>
        </p:nvCxnSpPr>
        <p:spPr>
          <a:xfrm>
            <a:off x="6760722" y="2043742"/>
            <a:ext cx="18288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cxnSpLocks/>
          </p:cNvCxnSpPr>
          <p:nvPr/>
        </p:nvCxnSpPr>
        <p:spPr>
          <a:xfrm>
            <a:off x="3433863" y="2043742"/>
            <a:ext cx="156615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cxnSpLocks/>
            <a:stCxn id="5" idx="0"/>
          </p:cNvCxnSpPr>
          <p:nvPr/>
        </p:nvCxnSpPr>
        <p:spPr>
          <a:xfrm flipV="1">
            <a:off x="2196958" y="2743200"/>
            <a:ext cx="0" cy="102634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Immagin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81" y="2828770"/>
            <a:ext cx="1066677" cy="1061936"/>
          </a:xfrm>
          <a:prstGeom prst="rect">
            <a:avLst/>
          </a:prstGeom>
        </p:spPr>
      </p:pic>
      <p:cxnSp>
        <p:nvCxnSpPr>
          <p:cNvPr id="31" name="Connettore 2 30"/>
          <p:cNvCxnSpPr>
            <a:cxnSpLocks/>
          </p:cNvCxnSpPr>
          <p:nvPr/>
        </p:nvCxnSpPr>
        <p:spPr>
          <a:xfrm flipV="1">
            <a:off x="8862058" y="2261194"/>
            <a:ext cx="684043" cy="62578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cxnSpLocks/>
          </p:cNvCxnSpPr>
          <p:nvPr/>
        </p:nvCxnSpPr>
        <p:spPr>
          <a:xfrm>
            <a:off x="9814039" y="2264617"/>
            <a:ext cx="684043" cy="62578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851596" y="3710157"/>
            <a:ext cx="185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Gill Sans Nova Cond XBd" panose="020B0A06020104020203" pitchFamily="34" charset="0"/>
              </a:rPr>
              <a:t>sendmail.php</a:t>
            </a:r>
            <a:endParaRPr lang="it-IT" sz="2400" dirty="0">
              <a:latin typeface="Gill Sans Nova Cond XBd" panose="020B0A06020104020203" pitchFamily="34" charset="0"/>
            </a:endParaRPr>
          </a:p>
        </p:txBody>
      </p:sp>
      <p:sp>
        <p:nvSpPr>
          <p:cNvPr id="50" name="CasellaDiTesto 49"/>
          <p:cNvSpPr txBox="1"/>
          <p:nvPr/>
        </p:nvSpPr>
        <p:spPr>
          <a:xfrm>
            <a:off x="9902290" y="3710123"/>
            <a:ext cx="155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Gill Sans Nova Cond XBd" panose="020B0A06020104020203" pitchFamily="34" charset="0"/>
              </a:rPr>
              <a:t>alarm.html</a:t>
            </a:r>
          </a:p>
        </p:txBody>
      </p:sp>
      <p:cxnSp>
        <p:nvCxnSpPr>
          <p:cNvPr id="65" name="Connettore 2 64"/>
          <p:cNvCxnSpPr>
            <a:cxnSpLocks/>
          </p:cNvCxnSpPr>
          <p:nvPr/>
        </p:nvCxnSpPr>
        <p:spPr>
          <a:xfrm flipV="1">
            <a:off x="8750684" y="4171788"/>
            <a:ext cx="0" cy="65313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3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73827" y="373020"/>
            <a:ext cx="11318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Example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: </a:t>
            </a:r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alarm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system (code)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63" y="1840806"/>
            <a:ext cx="3383573" cy="1143099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63" y="3289820"/>
            <a:ext cx="3650296" cy="185944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39" y="4579221"/>
            <a:ext cx="3368332" cy="102878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39" y="1841453"/>
            <a:ext cx="4077053" cy="248433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72" y="1840806"/>
            <a:ext cx="2511624" cy="289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6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57863" y="914630"/>
            <a:ext cx="11318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Example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: </a:t>
            </a:r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alarm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system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440952" y="3007935"/>
            <a:ext cx="5321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latin typeface="Gill Sans Nova Cond XBd" panose="020B0A06020104020203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25004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57863" y="914630"/>
            <a:ext cx="11318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Links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786400" y="2684420"/>
            <a:ext cx="6245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Gill Sans Nova Cond XBd" panose="020B0A06020104020203" pitchFamily="34" charset="0"/>
              </a:rPr>
              <a:t>https://github.com/hopelesscoder/photon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786400" y="4322314"/>
            <a:ext cx="875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latin typeface="Gill Sans Nova Cond XBd" panose="020B0A06020104020203" pitchFamily="34" charset="0"/>
              </a:rPr>
              <a:t>https://www.linkedin.com/in/daniele-pasquini-2b5b4466/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80" y="4062693"/>
            <a:ext cx="1044160" cy="10441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80" y="2422121"/>
            <a:ext cx="1047817" cy="10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1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57863" y="1223989"/>
            <a:ext cx="1131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That’s</a:t>
            </a:r>
            <a:r>
              <a:rPr lang="it-IT" sz="72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</a:t>
            </a:r>
            <a:r>
              <a:rPr lang="it-IT" sz="72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all</a:t>
            </a:r>
            <a:endParaRPr lang="it-IT" sz="7200" b="1" dirty="0">
              <a:solidFill>
                <a:srgbClr val="822433"/>
              </a:solidFill>
              <a:latin typeface="Gill Sans Nova Cond XBd" panose="020B0A060201040202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3625111" y="3307405"/>
            <a:ext cx="5583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Thank</a:t>
            </a:r>
            <a:r>
              <a:rPr lang="it-IT" sz="72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</a:t>
            </a:r>
            <a:r>
              <a:rPr lang="it-IT" sz="72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you</a:t>
            </a:r>
            <a:r>
              <a:rPr lang="it-IT" sz="72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6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565343" y="1397131"/>
            <a:ext cx="94074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Nova Cond XBd" panose="020B0A06020104020203" pitchFamily="34" charset="0"/>
              </a:rPr>
              <a:t>Particle is a full-stack </a:t>
            </a:r>
            <a:r>
              <a:rPr lang="en-US" sz="2400" dirty="0" err="1">
                <a:latin typeface="Gill Sans Nova Cond XBd" panose="020B0A06020104020203" pitchFamily="34" charset="0"/>
              </a:rPr>
              <a:t>IoT</a:t>
            </a:r>
            <a:r>
              <a:rPr lang="en-US" sz="2400" dirty="0">
                <a:latin typeface="Gill Sans Nova Cond XBd" panose="020B0A06020104020203" pitchFamily="34" charset="0"/>
              </a:rPr>
              <a:t> device platform.</a:t>
            </a:r>
          </a:p>
          <a:p>
            <a:r>
              <a:rPr lang="it-IT" sz="2400" dirty="0" err="1">
                <a:latin typeface="Gill Sans Nova Cond XBd" panose="020B0A06020104020203" pitchFamily="34" charset="0"/>
              </a:rPr>
              <a:t>It</a:t>
            </a:r>
            <a:r>
              <a:rPr lang="it-IT" sz="2400" dirty="0">
                <a:latin typeface="Gill Sans Nova Cond XBd" panose="020B0A06020104020203" pitchFamily="34" charset="0"/>
              </a:rPr>
              <a:t> </a:t>
            </a:r>
            <a:r>
              <a:rPr lang="it-IT" sz="2400" dirty="0" err="1">
                <a:latin typeface="Gill Sans Nova Cond XBd" panose="020B0A06020104020203" pitchFamily="34" charset="0"/>
              </a:rPr>
              <a:t>helps</a:t>
            </a:r>
            <a:r>
              <a:rPr lang="it-IT" sz="2400" dirty="0">
                <a:latin typeface="Gill Sans Nova Cond XBd" panose="020B0A06020104020203" pitchFamily="34" charset="0"/>
              </a:rPr>
              <a:t> in </a:t>
            </a:r>
            <a:r>
              <a:rPr lang="it-IT" sz="2400" dirty="0" err="1">
                <a:latin typeface="Gill Sans Nova Cond XBd" panose="020B0A06020104020203" pitchFamily="34" charset="0"/>
              </a:rPr>
              <a:t>all</a:t>
            </a:r>
            <a:r>
              <a:rPr lang="it-IT" sz="2400" dirty="0">
                <a:latin typeface="Gill Sans Nova Cond XBd" panose="020B0A06020104020203" pitchFamily="34" charset="0"/>
              </a:rPr>
              <a:t> the </a:t>
            </a:r>
            <a:r>
              <a:rPr lang="it-IT" sz="2400" dirty="0" err="1">
                <a:latin typeface="Gill Sans Nova Cond XBd" panose="020B0A06020104020203" pitchFamily="34" charset="0"/>
              </a:rPr>
              <a:t>phases</a:t>
            </a:r>
            <a:r>
              <a:rPr lang="it-IT" sz="2400" dirty="0">
                <a:latin typeface="Gill Sans Nova Cond XBd" panose="020B0A06020104020203" pitchFamily="34" charset="0"/>
              </a:rPr>
              <a:t> of the </a:t>
            </a:r>
            <a:r>
              <a:rPr lang="it-IT" sz="2400" dirty="0" err="1">
                <a:latin typeface="Gill Sans Nova Cond XBd" panose="020B0A06020104020203" pitchFamily="34" charset="0"/>
              </a:rPr>
              <a:t>designing</a:t>
            </a:r>
            <a:r>
              <a:rPr lang="it-IT" sz="2400" dirty="0">
                <a:latin typeface="Gill Sans Nova Cond XBd" panose="020B0A06020104020203" pitchFamily="34" charset="0"/>
              </a:rPr>
              <a:t>, from </a:t>
            </a:r>
            <a:r>
              <a:rPr lang="it-IT" sz="2400" dirty="0" err="1">
                <a:latin typeface="Gill Sans Nova Cond XBd" panose="020B0A06020104020203" pitchFamily="34" charset="0"/>
              </a:rPr>
              <a:t>prototyping</a:t>
            </a:r>
            <a:r>
              <a:rPr lang="it-IT" sz="2400" dirty="0">
                <a:latin typeface="Gill Sans Nova Cond XBd" panose="020B0A06020104020203" pitchFamily="34" charset="0"/>
              </a:rPr>
              <a:t> to the production.</a:t>
            </a:r>
          </a:p>
          <a:p>
            <a:r>
              <a:rPr lang="en-US" sz="2400" dirty="0">
                <a:latin typeface="Gill Sans Nova Cond XBd" panose="020B0A06020104020203" pitchFamily="34" charset="0"/>
              </a:rPr>
              <a:t>Their products are the Particle Cloud, a cellular </a:t>
            </a:r>
            <a:r>
              <a:rPr lang="en-US" sz="2400" dirty="0" err="1">
                <a:latin typeface="Gill Sans Nova Cond XBd" panose="020B0A06020104020203" pitchFamily="34" charset="0"/>
              </a:rPr>
              <a:t>IoT</a:t>
            </a:r>
            <a:r>
              <a:rPr lang="en-US" sz="2400" dirty="0">
                <a:latin typeface="Gill Sans Nova Cond XBd" panose="020B0A06020104020203" pitchFamily="34" charset="0"/>
              </a:rPr>
              <a:t> SIM card and data plan, and cloud-connected microcontrollers like the Electron and Photon.</a:t>
            </a:r>
            <a:endParaRPr lang="it-IT" sz="2400" dirty="0">
              <a:latin typeface="Gill Sans Nova Cond XBd" panose="020B0A06020104020203" pitchFamily="34" charset="0"/>
            </a:endParaRPr>
          </a:p>
          <a:p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9" y="3645122"/>
            <a:ext cx="8944818" cy="219893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852427" y="257135"/>
            <a:ext cx="6225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Particle</a:t>
            </a:r>
            <a:r>
              <a:rPr lang="it-IT" sz="66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</a:t>
            </a:r>
            <a:r>
              <a:rPr lang="it-IT" sz="66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platform</a:t>
            </a:r>
            <a:endParaRPr lang="it-IT" sz="6600" dirty="0">
              <a:solidFill>
                <a:srgbClr val="822433"/>
              </a:solidFill>
              <a:latin typeface="Gill Sans Nova Cond XB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1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02" y="565575"/>
            <a:ext cx="6579872" cy="504018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292448" y="477181"/>
            <a:ext cx="8151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Compatible hardware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10436" y="2604742"/>
            <a:ext cx="3464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 err="1">
                <a:latin typeface="Gill Sans Nova Cond XBd" panose="020B0A06020104020203" pitchFamily="34" charset="0"/>
              </a:rPr>
              <a:t>Photon</a:t>
            </a:r>
            <a:endParaRPr lang="it-IT" sz="2800" dirty="0">
              <a:latin typeface="Gill Sans Nova Cond XB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Gill Sans Nova Cond XBd" panose="020B0A06020104020203" pitchFamily="34" charset="0"/>
              </a:rPr>
              <a:t>Electron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 err="1">
                <a:latin typeface="Gill Sans Nova Cond XBd" panose="020B0A06020104020203" pitchFamily="34" charset="0"/>
              </a:rPr>
              <a:t>Raspberry</a:t>
            </a:r>
            <a:r>
              <a:rPr lang="it-IT" sz="2800" dirty="0">
                <a:latin typeface="Gill Sans Nova Cond XBd" panose="020B0A06020104020203" pitchFamily="34" charset="0"/>
              </a:rPr>
              <a:t> </a:t>
            </a:r>
            <a:r>
              <a:rPr lang="it-IT" sz="2800" dirty="0" err="1">
                <a:latin typeface="Gill Sans Nova Cond XBd" panose="020B0A06020104020203" pitchFamily="34" charset="0"/>
              </a:rPr>
              <a:t>pi</a:t>
            </a:r>
            <a:endParaRPr lang="it-IT" sz="2800" dirty="0">
              <a:latin typeface="Gill Sans Nova Cond XB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Gill Sans Nova Cond XBd" panose="020B0A06020104020203" pitchFamily="34" charset="0"/>
              </a:rPr>
              <a:t>Third party </a:t>
            </a:r>
            <a:r>
              <a:rPr lang="it-IT" sz="2800" dirty="0" err="1">
                <a:latin typeface="Gill Sans Nova Cond XBd" panose="020B0A06020104020203" pitchFamily="34" charset="0"/>
              </a:rPr>
              <a:t>boards</a:t>
            </a:r>
            <a:endParaRPr lang="it-IT" sz="2800" dirty="0">
              <a:latin typeface="Gill Sans Nova Cond XB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5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84" y="748894"/>
            <a:ext cx="6802144" cy="5101608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520285" y="485061"/>
            <a:ext cx="56717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Photon</a:t>
            </a:r>
            <a:r>
              <a:rPr lang="it-IT" sz="66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</a:t>
            </a:r>
          </a:p>
          <a:p>
            <a:pPr algn="ctr"/>
            <a:r>
              <a:rPr lang="it-IT" sz="66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154291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896405" y="376940"/>
            <a:ext cx="26945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Photon</a:t>
            </a:r>
            <a:endParaRPr lang="it-IT" sz="6600" dirty="0">
              <a:solidFill>
                <a:srgbClr val="822433"/>
              </a:solidFill>
              <a:latin typeface="Gill Sans Nova Cond XBd" panose="020B0A06020104020203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502" y="2090220"/>
            <a:ext cx="3438013" cy="25785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635" y="1970410"/>
            <a:ext cx="1828800" cy="18288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93" y="4225298"/>
            <a:ext cx="1864442" cy="139833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7606269" y="746947"/>
            <a:ext cx="2939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Gill Sans Nova Cond XBd" panose="020B0A06020104020203" pitchFamily="34" charset="0"/>
              </a:rPr>
              <a:t>Cloud </a:t>
            </a:r>
            <a:r>
              <a:rPr lang="it-IT" sz="3200" dirty="0" err="1">
                <a:latin typeface="Gill Sans Nova Cond XBd" panose="020B0A06020104020203" pitchFamily="34" charset="0"/>
              </a:rPr>
              <a:t>platform</a:t>
            </a:r>
            <a:endParaRPr lang="it-IT" sz="3200" dirty="0">
              <a:latin typeface="Gill Sans Nova Cond XBd" panose="020B0A06020104020203" pitchFamily="34" charset="0"/>
            </a:endParaRPr>
          </a:p>
        </p:txBody>
      </p:sp>
      <p:sp>
        <p:nvSpPr>
          <p:cNvPr id="15" name="Segno di addizione 14"/>
          <p:cNvSpPr/>
          <p:nvPr/>
        </p:nvSpPr>
        <p:spPr>
          <a:xfrm>
            <a:off x="8776746" y="1484936"/>
            <a:ext cx="598187" cy="5981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Segno di addizione 16"/>
          <p:cNvSpPr/>
          <p:nvPr/>
        </p:nvSpPr>
        <p:spPr>
          <a:xfrm>
            <a:off x="8776746" y="3554283"/>
            <a:ext cx="598187" cy="59818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Uguale a 26"/>
          <p:cNvSpPr/>
          <p:nvPr/>
        </p:nvSpPr>
        <p:spPr>
          <a:xfrm>
            <a:off x="5759775" y="2922275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9374933" y="2623200"/>
            <a:ext cx="1783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Gill Sans Nova Cond XBd" panose="020B0A06020104020203" pitchFamily="34" charset="0"/>
              </a:rPr>
              <a:t>Wifi</a:t>
            </a:r>
            <a:r>
              <a:rPr lang="it-IT" sz="2800" dirty="0">
                <a:latin typeface="Gill Sans Nova Cond XBd" panose="020B0A06020104020203" pitchFamily="34" charset="0"/>
              </a:rPr>
              <a:t> </a:t>
            </a:r>
            <a:r>
              <a:rPr lang="it-IT" sz="2800" dirty="0" err="1">
                <a:latin typeface="Gill Sans Nova Cond XBd" panose="020B0A06020104020203" pitchFamily="34" charset="0"/>
              </a:rPr>
              <a:t>shield</a:t>
            </a:r>
            <a:endParaRPr lang="it-IT" sz="2800" dirty="0">
              <a:latin typeface="Gill Sans Nova Cond XBd" panose="020B0A06020104020203" pitchFamily="34" charset="0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9374933" y="4668730"/>
            <a:ext cx="2125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Gill Sans Nova Cond XBd" panose="020B0A06020104020203" pitchFamily="34" charset="0"/>
              </a:rPr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34279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159326" y="248799"/>
            <a:ext cx="4805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Specifications</a:t>
            </a:r>
            <a:endParaRPr lang="it-IT" sz="6600" dirty="0">
              <a:solidFill>
                <a:srgbClr val="822433"/>
              </a:solidFill>
              <a:latin typeface="Gill Sans Nova Cond XBd" panose="020B0A060201040202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6465934" y="802797"/>
            <a:ext cx="5460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Gill Sans Nova Cond XBd" panose="020B0A06020104020203" pitchFamily="34" charset="0"/>
              </a:rPr>
              <a:t>Microcontroller</a:t>
            </a:r>
            <a:r>
              <a:rPr lang="it-IT" sz="2400" dirty="0">
                <a:latin typeface="Gill Sans Nova Cond XBd" panose="020B0A06020104020203" pitchFamily="34" charset="0"/>
              </a:rPr>
              <a:t> STM32F205: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latin typeface="Gill Sans Nova Cond XBd" panose="020B0A06020104020203" pitchFamily="34" charset="0"/>
              </a:rPr>
              <a:t>32-bit 120Mhz ARM </a:t>
            </a:r>
            <a:r>
              <a:rPr lang="it-IT" sz="2400" dirty="0" err="1">
                <a:latin typeface="Gill Sans Nova Cond XBd" panose="020B0A06020104020203" pitchFamily="34" charset="0"/>
              </a:rPr>
              <a:t>Cortex</a:t>
            </a:r>
            <a:r>
              <a:rPr lang="it-IT" sz="2400" dirty="0">
                <a:latin typeface="Gill Sans Nova Cond XBd" panose="020B0A06020104020203" pitchFamily="34" charset="0"/>
              </a:rPr>
              <a:t> M3 CPU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latin typeface="Gill Sans Nova Cond XBd" panose="020B0A06020104020203" pitchFamily="34" charset="0"/>
              </a:rPr>
              <a:t>1MB Flash </a:t>
            </a:r>
            <a:r>
              <a:rPr lang="it-IT" sz="2400" dirty="0" err="1">
                <a:latin typeface="Gill Sans Nova Cond XBd" panose="020B0A06020104020203" pitchFamily="34" charset="0"/>
              </a:rPr>
              <a:t>memory</a:t>
            </a:r>
            <a:endParaRPr lang="it-IT" sz="2400" dirty="0">
              <a:latin typeface="Gill Sans Nova Cond XBd" panose="020B0A060201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sz="2400" dirty="0">
                <a:latin typeface="Gill Sans Nova Cond XBd" panose="020B0A06020104020203" pitchFamily="34" charset="0"/>
              </a:rPr>
              <a:t>128KB RAM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altLang="it-IT" sz="2400" dirty="0">
                <a:latin typeface="Gill Sans Nova Cond XBd" panose="020B0A06020104020203" pitchFamily="34" charset="0"/>
              </a:rPr>
              <a:t>18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mixed-signal</a:t>
            </a:r>
            <a:r>
              <a:rPr lang="it-IT" altLang="it-IT" sz="2400" dirty="0">
                <a:latin typeface="Gill Sans Nova Cond XBd" panose="020B0A06020104020203" pitchFamily="34" charset="0"/>
              </a:rPr>
              <a:t> GPIO and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advanced</a:t>
            </a:r>
            <a:r>
              <a:rPr lang="it-IT" altLang="it-IT" sz="2400" dirty="0">
                <a:latin typeface="Gill Sans Nova Cond XBd" panose="020B0A06020104020203" pitchFamily="34" charset="0"/>
              </a:rPr>
              <a:t>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peripherals</a:t>
            </a:r>
            <a:r>
              <a:rPr lang="it-IT" altLang="it-IT" sz="2400" dirty="0">
                <a:latin typeface="Gill Sans Nova Cond XBd" panose="020B0A06020104020203" pitchFamily="34" charset="0"/>
              </a:rPr>
              <a:t> (UART, I2C,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SPi</a:t>
            </a:r>
            <a:r>
              <a:rPr lang="it-IT" altLang="it-IT" sz="2400" dirty="0">
                <a:latin typeface="Gill Sans Nova Cond XBd" panose="020B0A060201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159327" y="1526001"/>
            <a:ext cx="50121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Gill Sans Nova Cond XBd" panose="020B0A06020104020203" pitchFamily="34" charset="0"/>
              </a:rPr>
              <a:t>Wi-Fi chip  </a:t>
            </a:r>
            <a:r>
              <a:rPr lang="it-IT" sz="2400" dirty="0" err="1">
                <a:latin typeface="Gill Sans Nova Cond XBd" panose="020B0A06020104020203" pitchFamily="34" charset="0"/>
              </a:rPr>
              <a:t>Broadcom</a:t>
            </a:r>
            <a:r>
              <a:rPr lang="it-IT" sz="2400" dirty="0">
                <a:latin typeface="Gill Sans Nova Cond XBd" panose="020B0A06020104020203" pitchFamily="34" charset="0"/>
              </a:rPr>
              <a:t> BCM43362:</a:t>
            </a:r>
            <a:endParaRPr lang="it-IT" altLang="it-IT" sz="2400" dirty="0">
              <a:latin typeface="Gill Sans Nova Cond XBd" panose="020B0A06020104020203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altLang="it-IT" sz="2400" dirty="0">
                <a:latin typeface="Gill Sans Nova Cond XBd" panose="020B0A06020104020203" pitchFamily="34" charset="0"/>
              </a:rPr>
              <a:t>Single band 2.4GHz IEEE 802.11b/g/n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altLang="it-IT" sz="2400" dirty="0">
                <a:latin typeface="Gill Sans Nova Cond XBd" panose="020B0A06020104020203" pitchFamily="34" charset="0"/>
              </a:rPr>
              <a:t>Supports wireless data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rates</a:t>
            </a:r>
            <a:r>
              <a:rPr lang="it-IT" altLang="it-IT" sz="2400" dirty="0">
                <a:latin typeface="Gill Sans Nova Cond XBd" panose="020B0A06020104020203" pitchFamily="34" charset="0"/>
              </a:rPr>
              <a:t> of up to 65Mbit/s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altLang="it-IT" sz="2400" dirty="0">
                <a:latin typeface="Gill Sans Nova Cond XBd" panose="020B0A06020104020203" pitchFamily="34" charset="0"/>
              </a:rPr>
              <a:t>Ultra low power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sleep</a:t>
            </a:r>
            <a:r>
              <a:rPr lang="it-IT" altLang="it-IT" sz="2400" dirty="0">
                <a:latin typeface="Gill Sans Nova Cond XBd" panose="020B0A06020104020203" pitchFamily="34" charset="0"/>
              </a:rPr>
              <a:t>, stand-by and stop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modes</a:t>
            </a:r>
            <a:r>
              <a:rPr lang="it-IT" altLang="it-IT" sz="2400" dirty="0">
                <a:latin typeface="Gill Sans Nova Cond XBd" panose="020B0A06020104020203" pitchFamily="34" charset="0"/>
              </a:rPr>
              <a:t>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altLang="it-IT" sz="2400" dirty="0" err="1">
                <a:latin typeface="Gill Sans Nova Cond XBd" panose="020B0A06020104020203" pitchFamily="34" charset="0"/>
              </a:rPr>
              <a:t>Supported</a:t>
            </a:r>
            <a:r>
              <a:rPr lang="it-IT" altLang="it-IT" sz="2400" dirty="0">
                <a:latin typeface="Gill Sans Nova Cond XBd" panose="020B0A06020104020203" pitchFamily="34" charset="0"/>
              </a:rPr>
              <a:t> security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modes</a:t>
            </a:r>
            <a:r>
              <a:rPr lang="it-IT" altLang="it-IT" sz="2400" dirty="0">
                <a:latin typeface="Gill Sans Nova Cond XBd" panose="020B0A06020104020203" pitchFamily="34" charset="0"/>
              </a:rPr>
              <a:t>: Open, WEP, WAPI, WPA and WPA2-PSK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altLang="it-IT" sz="2400" dirty="0" err="1">
                <a:latin typeface="Gill Sans Nova Cond XBd" panose="020B0A06020104020203" pitchFamily="34" charset="0"/>
              </a:rPr>
              <a:t>WiFi</a:t>
            </a:r>
            <a:r>
              <a:rPr lang="it-IT" altLang="it-IT" sz="2400" dirty="0">
                <a:latin typeface="Gill Sans Nova Cond XBd" panose="020B0A06020104020203" pitchFamily="34" charset="0"/>
              </a:rPr>
              <a:t> Soft AP setup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it-IT" altLang="it-IT" sz="2400" dirty="0">
                <a:latin typeface="Gill Sans Nova Cond XBd" panose="020B0A06020104020203" pitchFamily="34" charset="0"/>
              </a:rPr>
              <a:t>FCC, CE and IC </a:t>
            </a:r>
            <a:r>
              <a:rPr lang="it-IT" altLang="it-IT" sz="2400" dirty="0" err="1">
                <a:latin typeface="Gill Sans Nova Cond XBd" panose="020B0A06020104020203" pitchFamily="34" charset="0"/>
              </a:rPr>
              <a:t>certified</a:t>
            </a:r>
            <a:r>
              <a:rPr lang="it-IT" altLang="it-IT" sz="2400" dirty="0">
                <a:latin typeface="Gill Sans Nova Cond XBd" panose="020B0A060201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55627" y="2516887"/>
            <a:ext cx="2025184" cy="38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2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86408" y="257135"/>
            <a:ext cx="10620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First time setup &amp; mobile </a:t>
            </a:r>
            <a:r>
              <a:rPr lang="it-IT" sz="66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app</a:t>
            </a:r>
            <a:endParaRPr lang="it-IT" sz="6600" dirty="0">
              <a:solidFill>
                <a:srgbClr val="822433"/>
              </a:solidFill>
              <a:latin typeface="Gill Sans Nova Cond XBd" panose="020B0A060201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48" y="1617539"/>
            <a:ext cx="2252840" cy="400504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63" y="1617539"/>
            <a:ext cx="2252840" cy="400504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78" y="1617539"/>
            <a:ext cx="2252840" cy="400504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193" y="1617539"/>
            <a:ext cx="2252840" cy="40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0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86408" y="257135"/>
            <a:ext cx="10620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Development Tools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15852" y="1723833"/>
            <a:ext cx="73464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Gill Sans Nova Cond XBd" panose="020B0A06020104020203" pitchFamily="34" charset="0"/>
              </a:rPr>
              <a:t>Web IDE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Gill Sans Nova Cond XBd" panose="020B0A06020104020203" pitchFamily="34" charset="0"/>
              </a:rPr>
              <a:t>Desktop IDE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Gill Sans Nova Cond XBd" panose="020B0A06020104020203" pitchFamily="34" charset="0"/>
              </a:rPr>
              <a:t>CLI (</a:t>
            </a:r>
            <a:r>
              <a:rPr lang="it-IT" sz="2800" dirty="0" err="1">
                <a:latin typeface="Gill Sans Nova Cond XBd" panose="020B0A06020104020203" pitchFamily="34" charset="0"/>
              </a:rPr>
              <a:t>command</a:t>
            </a:r>
            <a:r>
              <a:rPr lang="it-IT" sz="2800" dirty="0">
                <a:latin typeface="Gill Sans Nova Cond XBd" panose="020B0A06020104020203" pitchFamily="34" charset="0"/>
              </a:rPr>
              <a:t> line </a:t>
            </a:r>
            <a:r>
              <a:rPr lang="it-IT" sz="2800" dirty="0" err="1">
                <a:latin typeface="Gill Sans Nova Cond XBd" panose="020B0A06020104020203" pitchFamily="34" charset="0"/>
              </a:rPr>
              <a:t>interface</a:t>
            </a:r>
            <a:r>
              <a:rPr lang="it-IT" sz="2800" dirty="0">
                <a:latin typeface="Gill Sans Nova Cond XBd" panose="020B0A06020104020203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 err="1">
                <a:latin typeface="Gill Sans Nova Cond XBd" panose="020B0A06020104020203" pitchFamily="34" charset="0"/>
              </a:rPr>
              <a:t>SDKs</a:t>
            </a:r>
            <a:r>
              <a:rPr lang="it-IT" sz="2800" dirty="0">
                <a:latin typeface="Gill Sans Nova Cond XBd" panose="020B0A06020104020203" pitchFamily="34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Gill Sans Nova Cond XBd" panose="020B0A06020104020203" pitchFamily="34" charset="0"/>
              </a:rPr>
              <a:t>iOS, Android, Windows and </a:t>
            </a:r>
            <a:r>
              <a:rPr lang="it-IT" sz="2800" dirty="0" err="1">
                <a:latin typeface="Gill Sans Nova Cond XBd" panose="020B0A06020104020203" pitchFamily="34" charset="0"/>
              </a:rPr>
              <a:t>Javascript</a:t>
            </a:r>
            <a:endParaRPr lang="it-IT" sz="2800" dirty="0">
              <a:latin typeface="Gill Sans Nova Cond XB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>
                <a:latin typeface="Gill Sans Nova Cond XBd" panose="020B0A06020104020203" pitchFamily="34" charset="0"/>
              </a:rPr>
              <a:t>Cloud API (</a:t>
            </a:r>
            <a:r>
              <a:rPr lang="it-IT" altLang="it-IT" sz="2800" dirty="0">
                <a:latin typeface="Gill Sans Nova Cond XBd" panose="020B0A06020104020203" pitchFamily="34" charset="0"/>
              </a:rPr>
              <a:t>https://api.particle.io</a:t>
            </a:r>
            <a:r>
              <a:rPr lang="it-IT" sz="2800" dirty="0">
                <a:latin typeface="Gill Sans Nova Cond XBd" panose="020B0A06020104020203" pitchFamily="34" charset="0"/>
              </a:rPr>
              <a:t>)</a:t>
            </a:r>
            <a:endParaRPr lang="it-IT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 err="1">
                <a:latin typeface="Gill Sans Nova Cond XBd" panose="020B0A06020104020203" pitchFamily="34" charset="0"/>
              </a:rPr>
              <a:t>Webhooks</a:t>
            </a:r>
            <a:endParaRPr lang="it-IT" sz="2800" dirty="0">
              <a:latin typeface="Gill Sans Nova Cond XBd" panose="020B0A060201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800" dirty="0" err="1">
                <a:latin typeface="Gill Sans Nova Cond XBd" panose="020B0A06020104020203" pitchFamily="34" charset="0"/>
              </a:rPr>
              <a:t>Particle</a:t>
            </a:r>
            <a:r>
              <a:rPr lang="it-IT" sz="2800" dirty="0">
                <a:latin typeface="Gill Sans Nova Cond XBd" panose="020B0A06020104020203" pitchFamily="34" charset="0"/>
              </a:rPr>
              <a:t> console (https://console.particle.io)</a:t>
            </a:r>
          </a:p>
          <a:p>
            <a:pPr lvl="1"/>
            <a:endParaRPr lang="it-IT" sz="2800" dirty="0">
              <a:latin typeface="Gill Sans Nova Cond XBd" panose="020B0A060201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/>
          <p:cNvCxnSpPr>
            <a:cxnSpLocks/>
          </p:cNvCxnSpPr>
          <p:nvPr/>
        </p:nvCxnSpPr>
        <p:spPr>
          <a:xfrm flipV="1">
            <a:off x="223279" y="6221818"/>
            <a:ext cx="11484000" cy="0"/>
          </a:xfrm>
          <a:prstGeom prst="line">
            <a:avLst/>
          </a:prstGeom>
          <a:ln w="190500" cap="rnd" cmpd="sng">
            <a:solidFill>
              <a:srgbClr val="822433"/>
            </a:solidFill>
            <a:miter lim="800000"/>
          </a:ln>
          <a:effectLst>
            <a:outerShdw blurRad="2032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/>
          <p:cNvCxnSpPr>
            <a:cxnSpLocks/>
          </p:cNvCxnSpPr>
          <p:nvPr/>
        </p:nvCxnSpPr>
        <p:spPr>
          <a:xfrm rot="5400000" flipV="1">
            <a:off x="-2410137" y="3425135"/>
            <a:ext cx="6336000" cy="0"/>
          </a:xfrm>
          <a:prstGeom prst="line">
            <a:avLst/>
          </a:prstGeom>
          <a:ln w="190500" cap="rnd">
            <a:solidFill>
              <a:srgbClr val="822433"/>
            </a:solidFill>
          </a:ln>
          <a:effectLst>
            <a:outerShdw blurRad="2032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61" y="5694151"/>
            <a:ext cx="914924" cy="10553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96136" y="410137"/>
            <a:ext cx="6219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Particle</a:t>
            </a:r>
            <a:r>
              <a:rPr lang="it-IT" sz="6600" b="1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</a:t>
            </a:r>
            <a:r>
              <a:rPr lang="it-IT" sz="6600" b="1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functions</a:t>
            </a:r>
            <a:endParaRPr lang="it-IT" sz="6600" b="1" dirty="0">
              <a:solidFill>
                <a:srgbClr val="822433"/>
              </a:solidFill>
              <a:latin typeface="Gill Sans Nova Cond XBd" panose="020B0A06020104020203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624520" y="1678691"/>
            <a:ext cx="9036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latin typeface="Gill Sans Nova Cond XBd" panose="020B0A06020104020203" pitchFamily="34" charset="0"/>
              </a:rPr>
              <a:t>Particle.variable</a:t>
            </a:r>
            <a:r>
              <a:rPr lang="it-IT" sz="2800" dirty="0">
                <a:latin typeface="Gill Sans Nova Cond XBd" panose="020B0A06020104020203" pitchFamily="34" charset="0"/>
              </a:rPr>
              <a:t>(‘‘</a:t>
            </a:r>
            <a:r>
              <a:rPr lang="it-IT" sz="2800" dirty="0" err="1">
                <a:latin typeface="Gill Sans Nova Cond XBd" panose="020B0A06020104020203" pitchFamily="34" charset="0"/>
              </a:rPr>
              <a:t>variable_name</a:t>
            </a:r>
            <a:r>
              <a:rPr lang="it-IT" sz="2800" dirty="0">
                <a:latin typeface="Gill Sans Nova Cond XBd" panose="020B0A06020104020203" pitchFamily="34" charset="0"/>
              </a:rPr>
              <a:t>‘‘, </a:t>
            </a:r>
            <a:r>
              <a:rPr lang="it-IT" sz="2800" dirty="0" err="1">
                <a:latin typeface="Gill Sans Nova Cond XBd" panose="020B0A06020104020203" pitchFamily="34" charset="0"/>
              </a:rPr>
              <a:t>variable</a:t>
            </a:r>
            <a:r>
              <a:rPr lang="it-IT" sz="2800" dirty="0">
                <a:latin typeface="Gill Sans Nova Cond XBd" panose="020B0A06020104020203" pitchFamily="34" charset="0"/>
              </a:rPr>
              <a:t>, </a:t>
            </a:r>
            <a:r>
              <a:rPr lang="it-IT" sz="2800" dirty="0" err="1">
                <a:latin typeface="Gill Sans Nova Cond XBd" panose="020B0A06020104020203" pitchFamily="34" charset="0"/>
              </a:rPr>
              <a:t>type</a:t>
            </a:r>
            <a:r>
              <a:rPr lang="it-IT" sz="2800" dirty="0">
                <a:latin typeface="Gill Sans Nova Cond XBd" panose="020B0A06020104020203" pitchFamily="34" charset="0"/>
              </a:rPr>
              <a:t>)</a:t>
            </a:r>
          </a:p>
          <a:p>
            <a:r>
              <a:rPr lang="it-IT" sz="2800" dirty="0" err="1">
                <a:latin typeface="Gill Sans Nova Cond XBd" panose="020B0A06020104020203" pitchFamily="34" charset="0"/>
              </a:rPr>
              <a:t>Particle.function</a:t>
            </a:r>
            <a:r>
              <a:rPr lang="it-IT" sz="2800" dirty="0">
                <a:latin typeface="Gill Sans Nova Cond XBd" panose="020B0A06020104020203" pitchFamily="34" charset="0"/>
              </a:rPr>
              <a:t>(‘‘</a:t>
            </a:r>
            <a:r>
              <a:rPr lang="it-IT" sz="2800" dirty="0" err="1">
                <a:latin typeface="Gill Sans Nova Cond XBd" panose="020B0A06020104020203" pitchFamily="34" charset="0"/>
              </a:rPr>
              <a:t>function_name</a:t>
            </a:r>
            <a:r>
              <a:rPr lang="it-IT" sz="2800" dirty="0">
                <a:latin typeface="Gill Sans Nova Cond XBd" panose="020B0A06020104020203" pitchFamily="34" charset="0"/>
              </a:rPr>
              <a:t>‘‘, </a:t>
            </a:r>
            <a:r>
              <a:rPr lang="it-IT" sz="2800" dirty="0" err="1">
                <a:latin typeface="Gill Sans Nova Cond XBd" panose="020B0A06020104020203" pitchFamily="34" charset="0"/>
              </a:rPr>
              <a:t>function</a:t>
            </a:r>
            <a:r>
              <a:rPr lang="it-IT" sz="2800" dirty="0">
                <a:latin typeface="Gill Sans Nova Cond XBd" panose="020B0A06020104020203" pitchFamily="34" charset="0"/>
              </a:rPr>
              <a:t>)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330996" y="2977711"/>
            <a:ext cx="6468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Event</a:t>
            </a:r>
            <a:r>
              <a:rPr lang="it-IT" sz="40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</a:t>
            </a:r>
            <a:r>
              <a:rPr lang="it-IT" sz="40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based</a:t>
            </a:r>
            <a:r>
              <a:rPr lang="it-IT" sz="4000" dirty="0">
                <a:solidFill>
                  <a:srgbClr val="822433"/>
                </a:solidFill>
                <a:latin typeface="Gill Sans Nova Cond XBd" panose="020B0A06020104020203" pitchFamily="34" charset="0"/>
              </a:rPr>
              <a:t> </a:t>
            </a:r>
            <a:r>
              <a:rPr lang="it-IT" sz="4000" dirty="0" err="1">
                <a:solidFill>
                  <a:srgbClr val="822433"/>
                </a:solidFill>
                <a:latin typeface="Gill Sans Nova Cond XBd" panose="020B0A06020104020203" pitchFamily="34" charset="0"/>
              </a:rPr>
              <a:t>functions</a:t>
            </a:r>
            <a:endParaRPr lang="it-IT" sz="4000" dirty="0">
              <a:solidFill>
                <a:srgbClr val="822433"/>
              </a:solidFill>
              <a:latin typeface="Gill Sans Nova Cond XBd" panose="020B0A06020104020203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624520" y="3901352"/>
            <a:ext cx="9066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800" dirty="0" err="1">
                <a:latin typeface="Gill Sans Nova Cond XBd" panose="020B0A06020104020203" pitchFamily="34" charset="0"/>
              </a:rPr>
              <a:t>Particle.publish</a:t>
            </a:r>
            <a:r>
              <a:rPr lang="it-IT" altLang="it-IT" sz="2800" dirty="0">
                <a:latin typeface="Gill Sans Nova Cond XBd" panose="020B0A06020104020203" pitchFamily="34" charset="0"/>
              </a:rPr>
              <a:t>(‘‘</a:t>
            </a:r>
            <a:r>
              <a:rPr lang="it-IT" altLang="it-IT" sz="2800" dirty="0" err="1">
                <a:latin typeface="Gill Sans Nova Cond XBd" panose="020B0A06020104020203" pitchFamily="34" charset="0"/>
              </a:rPr>
              <a:t>eventName</a:t>
            </a:r>
            <a:r>
              <a:rPr lang="it-IT" altLang="it-IT" sz="2800" dirty="0">
                <a:latin typeface="Gill Sans Nova Cond XBd" panose="020B0A06020104020203" pitchFamily="34" charset="0"/>
              </a:rPr>
              <a:t>‘‘, ‘‘data‘‘, </a:t>
            </a:r>
            <a:r>
              <a:rPr lang="it-IT" altLang="it-IT" sz="2800" dirty="0" err="1">
                <a:latin typeface="Gill Sans Nova Cond XBd" panose="020B0A06020104020203" pitchFamily="34" charset="0"/>
              </a:rPr>
              <a:t>ttl</a:t>
            </a:r>
            <a:r>
              <a:rPr lang="it-IT" altLang="it-IT" sz="2800" dirty="0">
                <a:latin typeface="Gill Sans Nova Cond XBd" panose="020B0A06020104020203" pitchFamily="34" charset="0"/>
              </a:rPr>
              <a:t>, PRIVATE)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800" dirty="0" err="1">
                <a:latin typeface="Gill Sans Nova Cond XBd" panose="020B0A06020104020203" pitchFamily="34" charset="0"/>
              </a:rPr>
              <a:t>Particle.subscribe</a:t>
            </a:r>
            <a:r>
              <a:rPr lang="it-IT" altLang="it-IT" sz="2800" dirty="0">
                <a:latin typeface="Gill Sans Nova Cond XBd" panose="020B0A06020104020203" pitchFamily="34" charset="0"/>
              </a:rPr>
              <a:t>(‘‘</a:t>
            </a:r>
            <a:r>
              <a:rPr lang="it-IT" altLang="it-IT" sz="2800" dirty="0" err="1">
                <a:latin typeface="Gill Sans Nova Cond XBd" panose="020B0A06020104020203" pitchFamily="34" charset="0"/>
              </a:rPr>
              <a:t>eventName</a:t>
            </a:r>
            <a:r>
              <a:rPr lang="it-IT" altLang="it-IT" sz="2800" dirty="0">
                <a:latin typeface="Gill Sans Nova Cond XBd" panose="020B0A06020104020203" pitchFamily="34" charset="0"/>
              </a:rPr>
              <a:t>‘‘, &amp;</a:t>
            </a:r>
            <a:r>
              <a:rPr lang="it-IT" altLang="it-IT" sz="2800" dirty="0" err="1">
                <a:latin typeface="Gill Sans Nova Cond XBd" panose="020B0A06020104020203" pitchFamily="34" charset="0"/>
              </a:rPr>
              <a:t>handler</a:t>
            </a:r>
            <a:r>
              <a:rPr lang="it-IT" altLang="it-IT" sz="2800" dirty="0">
                <a:latin typeface="Gill Sans Nova Cond XBd" panose="020B0A06020104020203" pitchFamily="34" charset="0"/>
              </a:rPr>
              <a:t>, MY_DEVICES)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53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334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Gill Sans Nova Cond XBd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Pasquini</dc:creator>
  <cp:lastModifiedBy>Daniele Pasquini</cp:lastModifiedBy>
  <cp:revision>57</cp:revision>
  <dcterms:created xsi:type="dcterms:W3CDTF">2017-04-27T17:00:21Z</dcterms:created>
  <dcterms:modified xsi:type="dcterms:W3CDTF">2017-04-30T15:53:02Z</dcterms:modified>
</cp:coreProperties>
</file>