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75" r:id="rId5"/>
    <p:sldMasterId id="2147483943" r:id="rId6"/>
    <p:sldMasterId id="2147483994" r:id="rId7"/>
    <p:sldMasterId id="2147483952" r:id="rId8"/>
    <p:sldMasterId id="2147484003" r:id="rId9"/>
  </p:sldMasterIdLst>
  <p:notesMasterIdLst>
    <p:notesMasterId r:id="rId46"/>
  </p:notesMasterIdLst>
  <p:handoutMasterIdLst>
    <p:handoutMasterId r:id="rId47"/>
  </p:handoutMasterIdLst>
  <p:sldIdLst>
    <p:sldId id="256" r:id="rId10"/>
    <p:sldId id="258" r:id="rId11"/>
    <p:sldId id="259" r:id="rId12"/>
    <p:sldId id="270" r:id="rId13"/>
    <p:sldId id="271" r:id="rId14"/>
    <p:sldId id="260" r:id="rId15"/>
    <p:sldId id="261" r:id="rId16"/>
    <p:sldId id="262" r:id="rId17"/>
    <p:sldId id="263" r:id="rId18"/>
    <p:sldId id="264" r:id="rId19"/>
    <p:sldId id="268" r:id="rId20"/>
    <p:sldId id="269" r:id="rId21"/>
    <p:sldId id="273" r:id="rId22"/>
    <p:sldId id="265" r:id="rId23"/>
    <p:sldId id="266" r:id="rId24"/>
    <p:sldId id="267" r:id="rId25"/>
    <p:sldId id="284" r:id="rId26"/>
    <p:sldId id="283" r:id="rId27"/>
    <p:sldId id="285" r:id="rId28"/>
    <p:sldId id="286" r:id="rId29"/>
    <p:sldId id="287" r:id="rId30"/>
    <p:sldId id="288" r:id="rId31"/>
    <p:sldId id="289" r:id="rId32"/>
    <p:sldId id="290" r:id="rId33"/>
    <p:sldId id="295" r:id="rId34"/>
    <p:sldId id="291" r:id="rId35"/>
    <p:sldId id="292" r:id="rId36"/>
    <p:sldId id="293" r:id="rId37"/>
    <p:sldId id="294" r:id="rId38"/>
    <p:sldId id="296" r:id="rId39"/>
    <p:sldId id="274" r:id="rId40"/>
    <p:sldId id="275" r:id="rId41"/>
    <p:sldId id="276" r:id="rId42"/>
    <p:sldId id="277" r:id="rId43"/>
    <p:sldId id="281" r:id="rId44"/>
    <p:sldId id="272"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7E"/>
    <a:srgbClr val="AC0000"/>
    <a:srgbClr val="8A0000"/>
    <a:srgbClr val="DB3856"/>
    <a:srgbClr val="04304B"/>
    <a:srgbClr val="262626"/>
    <a:srgbClr val="1F344C"/>
    <a:srgbClr val="294665"/>
    <a:srgbClr val="19BBB7"/>
    <a:srgbClr val="08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82EDF-F2B0-479B-9B82-C99947AD4D9F}" v="2" dt="2024-04-26T15:49:03.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293" autoAdjust="0"/>
  </p:normalViewPr>
  <p:slideViewPr>
    <p:cSldViewPr snapToGrid="0" snapToObjects="1" showGuides="1">
      <p:cViewPr varScale="1">
        <p:scale>
          <a:sx n="130" d="100"/>
          <a:sy n="130" d="100"/>
        </p:scale>
        <p:origin x="552" y="76"/>
      </p:cViewPr>
      <p:guideLst>
        <p:guide orient="horz" pos="1616"/>
        <p:guide pos="2880"/>
        <p:guide orient="horz" pos="16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51" d="100"/>
          <a:sy n="51" d="100"/>
        </p:scale>
        <p:origin x="2692" y="4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o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8" name="TextBox 2"/>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sp>
        <p:nvSpPr>
          <p:cNvPr id="9" name="Textbox 3"/>
          <p:cNvSpPr>
            <a:spLocks noChangeAspect="1"/>
          </p:cNvSpPr>
          <p:nvPr/>
        </p:nvSpPr>
        <p:spPr>
          <a:xfrm>
            <a:off x="2148840" y="8901571"/>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a:t>
            </a:r>
            <a:r>
              <a:rPr lang="en-US" sz="500" kern="300" spc="51" dirty="0">
                <a:solidFill>
                  <a:srgbClr val="0871B1"/>
                </a:solidFill>
                <a:ea typeface="Calibri" charset="0"/>
                <a:cs typeface="Arial" panose="020B0604020202020204" pitchFamily="34" charset="0"/>
              </a:rPr>
              <a:t>Inc</a:t>
            </a:r>
            <a:r>
              <a:rPr lang="en-US" sz="500" kern="300" spc="51" dirty="0">
                <a:solidFill>
                  <a:srgbClr val="0871B1"/>
                </a:solidFill>
                <a:latin typeface="Calibri" panose="020F0502020204030204" pitchFamily="34" charset="0"/>
                <a:ea typeface="Calibri" charset="0"/>
                <a:cs typeface="Arial" panose="020B0604020202020204" pitchFamily="34" charset="0"/>
              </a:rPr>
              <a:t>. All rights reserved.</a:t>
            </a:r>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24331" y="1581745"/>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24331" y="5014341"/>
            <a:ext cx="5586984" cy="3367659"/>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10" name="Slide Number Placeholder 3"/>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1" name="Textbox 4"/>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2" name="TextBox 5"/>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3"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0" indent="0" algn="l" defTabSz="365760" rtl="0" eaLnBrk="1" latinLnBrk="0" hangingPunct="1">
      <a:lnSpc>
        <a:spcPct val="85000"/>
      </a:lnSpc>
      <a:spcBef>
        <a:spcPts val="800"/>
      </a:spcBef>
      <a:buClr>
        <a:schemeClr val="tx1"/>
      </a:buClr>
      <a:buSzPct val="80000"/>
      <a:buFont typeface="Arial" charset="0"/>
      <a:buNone/>
      <a:defRPr sz="1100" kern="1200" baseline="0">
        <a:solidFill>
          <a:schemeClr val="tx1"/>
        </a:solidFill>
        <a:effectLst/>
        <a:latin typeface="+mn-lt"/>
        <a:ea typeface="+mn-ea"/>
        <a:cs typeface="Arial" pitchFamily="34" charset="0"/>
      </a:defRPr>
    </a:lvl1pPr>
    <a:lvl2pPr marL="160020" indent="0" algn="l" defTabSz="365760" rtl="0" eaLnBrk="1" latinLnBrk="0" hangingPunct="1">
      <a:lnSpc>
        <a:spcPct val="85000"/>
      </a:lnSpc>
      <a:spcBef>
        <a:spcPts val="800"/>
      </a:spcBef>
      <a:buClr>
        <a:schemeClr val="tx1">
          <a:lumMod val="65000"/>
          <a:lumOff val="35000"/>
        </a:schemeClr>
      </a:buClr>
      <a:buSzPct val="80000"/>
      <a:buFont typeface="Arial" charset="0"/>
      <a:buNone/>
      <a:tabLst/>
      <a:defRPr sz="1100" kern="1200" baseline="0">
        <a:solidFill>
          <a:schemeClr val="tx1"/>
        </a:solidFill>
        <a:latin typeface="+mn-lt"/>
        <a:ea typeface="+mn-ea"/>
        <a:cs typeface="Arial" pitchFamily="34" charset="0"/>
      </a:defRPr>
    </a:lvl2pPr>
    <a:lvl3pPr marL="333058" indent="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None/>
      <a:tabLst/>
      <a:defRPr sz="1100" kern="1200" baseline="0">
        <a:solidFill>
          <a:schemeClr val="tx1"/>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324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gsstatus</a:t>
            </a:r>
            <a:r>
              <a:rPr lang="en-US" baseline="0" dirty="0"/>
              <a:t> is designed to only show sasgsub jobs submitted not other Grid sessions like EGuide, DI, etc.</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Notice only the </a:t>
            </a:r>
            <a:r>
              <a:rPr lang="en-US" baseline="0" dirty="0" err="1"/>
              <a:t>gsub</a:t>
            </a:r>
            <a:r>
              <a:rPr lang="en-US" baseline="0" dirty="0"/>
              <a:t> jobs appear this time unlike the %</a:t>
            </a:r>
            <a:r>
              <a:rPr lang="en-US" baseline="0" dirty="0" err="1"/>
              <a:t>gjobs</a:t>
            </a:r>
            <a:r>
              <a:rPr lang="en-US" baseline="0" dirty="0"/>
              <a:t>.</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This example also shows the results of jobs at various status</a:t>
            </a:r>
          </a:p>
          <a:p>
            <a:pPr marL="0" marR="0" indent="0" algn="l" defTabSz="182880" rtl="0" eaLnBrk="1" fontAlgn="auto" latinLnBrk="0" hangingPunct="1">
              <a:lnSpc>
                <a:spcPct val="100000"/>
              </a:lnSpc>
              <a:spcBef>
                <a:spcPts val="0"/>
              </a:spcBef>
              <a:spcAft>
                <a:spcPts val="0"/>
              </a:spcAft>
              <a:buClrTx/>
              <a:buSzTx/>
              <a:buFontTx/>
              <a:buNone/>
              <a:tabLst/>
              <a:defRPr/>
            </a:pPr>
            <a:r>
              <a:rPr lang="en-US" dirty="0"/>
              <a:t>RC:0 means no errors</a:t>
            </a:r>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85122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gsresults</a:t>
            </a:r>
            <a:r>
              <a:rPr lang="en-US" baseline="0" dirty="0"/>
              <a:t> is designed for users to move results/job directory to more suitable location than the default Gridwork directory.</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27256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gsresults</a:t>
            </a:r>
            <a:r>
              <a:rPr lang="en-US" baseline="0" dirty="0"/>
              <a:t> is designed for users to move results/job directory to more suitable location than the default Gridwork directory.</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225873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gskill</a:t>
            </a:r>
            <a:r>
              <a:rPr lang="en-US" baseline="0" dirty="0"/>
              <a:t> is designed to kill your </a:t>
            </a:r>
            <a:r>
              <a:rPr lang="en-US" baseline="0" dirty="0" err="1"/>
              <a:t>gsub</a:t>
            </a:r>
            <a:r>
              <a:rPr lang="en-US" baseline="0" dirty="0"/>
              <a:t> job.  </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13</a:t>
            </a:fld>
            <a:endParaRPr lang="en-US" dirty="0"/>
          </a:p>
        </p:txBody>
      </p:sp>
    </p:spTree>
    <p:extLst>
      <p:ext uri="{BB962C8B-B14F-4D97-AF65-F5344CB8AC3E}">
        <p14:creationId xmlns:p14="http://schemas.microsoft.com/office/powerpoint/2010/main" val="1325287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Note these macros</a:t>
            </a:r>
            <a:r>
              <a:rPr lang="en-US" baseline="0" dirty="0"/>
              <a:t> also create </a:t>
            </a:r>
            <a:r>
              <a:rPr lang="en-US" baseline="0" dirty="0" err="1"/>
              <a:t>saswork</a:t>
            </a:r>
            <a:r>
              <a:rPr lang="en-US" baseline="0" dirty="0"/>
              <a:t> tables for other uses if you need them.</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14</a:t>
            </a:fld>
            <a:endParaRPr lang="en-US" dirty="0"/>
          </a:p>
        </p:txBody>
      </p:sp>
    </p:spTree>
    <p:extLst>
      <p:ext uri="{BB962C8B-B14F-4D97-AF65-F5344CB8AC3E}">
        <p14:creationId xmlns:p14="http://schemas.microsoft.com/office/powerpoint/2010/main" val="3004893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These macros</a:t>
            </a:r>
            <a:r>
              <a:rPr lang="en-US" baseline="0" dirty="0"/>
              <a:t> are easily customizable for most SAS programmers.  Edit the command in the filename statement and any parsing in the data step.</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15</a:t>
            </a:fld>
            <a:endParaRPr lang="en-US" dirty="0"/>
          </a:p>
        </p:txBody>
      </p:sp>
    </p:spTree>
    <p:extLst>
      <p:ext uri="{BB962C8B-B14F-4D97-AF65-F5344CB8AC3E}">
        <p14:creationId xmlns:p14="http://schemas.microsoft.com/office/powerpoint/2010/main" val="32951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If the</a:t>
            </a:r>
            <a:r>
              <a:rPr lang="en-US" baseline="0" dirty="0"/>
              <a:t> m</a:t>
            </a:r>
            <a:r>
              <a:rPr lang="en-US" dirty="0"/>
              <a:t>ain macros seem too hard</a:t>
            </a:r>
            <a:r>
              <a:rPr lang="en-US" baseline="0" dirty="0"/>
              <a:t> to customize then Patrick </a:t>
            </a:r>
            <a:r>
              <a:rPr lang="en-US" baseline="0" dirty="0" err="1"/>
              <a:t>Curren</a:t>
            </a:r>
            <a:r>
              <a:rPr lang="en-US" baseline="0" dirty="0"/>
              <a:t> wrote simple versions of each macro.  You will find them with the same name except with </a:t>
            </a:r>
            <a:r>
              <a:rPr lang="en-US" baseline="0" dirty="0" err="1"/>
              <a:t>preceeded</a:t>
            </a:r>
            <a:r>
              <a:rPr lang="en-US" baseline="0" dirty="0"/>
              <a:t> with an “s”.  i.e. %</a:t>
            </a:r>
            <a:r>
              <a:rPr lang="en-US" baseline="0" dirty="0" err="1"/>
              <a:t>mygsub</a:t>
            </a:r>
            <a:r>
              <a:rPr lang="en-US" baseline="0" dirty="0"/>
              <a:t> to %</a:t>
            </a:r>
            <a:r>
              <a:rPr lang="en-US" baseline="0" dirty="0" err="1"/>
              <a:t>smygsub</a:t>
            </a:r>
            <a:r>
              <a:rPr lang="en-US" baseline="0" dirty="0"/>
              <a:t>.  </a:t>
            </a:r>
            <a:r>
              <a:rPr lang="en-US" baseline="0" dirty="0" err="1"/>
              <a:t>Justs</a:t>
            </a:r>
            <a:r>
              <a:rPr lang="en-US" baseline="0" dirty="0"/>
              <a:t> edit the command in the filename stmt.  Note this one has added the queue option.  Also output is just flat file output.  Also not no output tables, so no parsing of results needed.</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16</a:t>
            </a:fld>
            <a:endParaRPr lang="en-US" dirty="0"/>
          </a:p>
        </p:txBody>
      </p:sp>
    </p:spTree>
    <p:extLst>
      <p:ext uri="{BB962C8B-B14F-4D97-AF65-F5344CB8AC3E}">
        <p14:creationId xmlns:p14="http://schemas.microsoft.com/office/powerpoint/2010/main" val="3718514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gjobsall</a:t>
            </a:r>
            <a:r>
              <a:rPr lang="en-US" dirty="0"/>
              <a:t> show</a:t>
            </a:r>
            <a:r>
              <a:rPr lang="en-US" baseline="0" dirty="0"/>
              <a:t> all Grid jobs.</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17</a:t>
            </a:fld>
            <a:endParaRPr lang="en-US" dirty="0"/>
          </a:p>
        </p:txBody>
      </p:sp>
    </p:spTree>
    <p:extLst>
      <p:ext uri="{BB962C8B-B14F-4D97-AF65-F5344CB8AC3E}">
        <p14:creationId xmlns:p14="http://schemas.microsoft.com/office/powerpoint/2010/main" val="474344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gjobsall</a:t>
            </a:r>
            <a:r>
              <a:rPr lang="en-US" dirty="0"/>
              <a:t> shows</a:t>
            </a:r>
            <a:r>
              <a:rPr lang="en-US" baseline="0" dirty="0"/>
              <a:t> all Grid jobs including Grid launched sessions like EGuide, AMO, EM, DI, FS, etc.</a:t>
            </a:r>
          </a:p>
        </p:txBody>
      </p:sp>
      <p:sp>
        <p:nvSpPr>
          <p:cNvPr id="4" name="Slide Number Placeholder 3"/>
          <p:cNvSpPr>
            <a:spLocks noGrp="1"/>
          </p:cNvSpPr>
          <p:nvPr>
            <p:ph type="sldNum" sz="quarter" idx="10"/>
          </p:nvPr>
        </p:nvSpPr>
        <p:spPr/>
        <p:txBody>
          <a:bodyPr/>
          <a:lstStyle/>
          <a:p>
            <a:fld id="{BAE402D1-88AD-43C2-B8BB-8C7904BBCA11}" type="slidenum">
              <a:rPr lang="en-US" smtClean="0"/>
              <a:pPr/>
              <a:t>18</a:t>
            </a:fld>
            <a:endParaRPr lang="en-US" dirty="0"/>
          </a:p>
        </p:txBody>
      </p:sp>
    </p:spTree>
    <p:extLst>
      <p:ext uri="{BB962C8B-B14F-4D97-AF65-F5344CB8AC3E}">
        <p14:creationId xmlns:p14="http://schemas.microsoft.com/office/powerpoint/2010/main" val="338086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bhosts</a:t>
            </a:r>
            <a:r>
              <a:rPr lang="en-US" dirty="0"/>
              <a:t> shows</a:t>
            </a:r>
            <a:r>
              <a:rPr lang="en-US" baseline="0" dirty="0"/>
              <a:t> all Grid nodes status and number of jobs</a:t>
            </a:r>
          </a:p>
          <a:p>
            <a:pPr marL="0" marR="0" indent="0" algn="l" defTabSz="18288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19</a:t>
            </a:fld>
            <a:endParaRPr lang="en-US" dirty="0"/>
          </a:p>
        </p:txBody>
      </p:sp>
    </p:spTree>
    <p:extLst>
      <p:ext uri="{BB962C8B-B14F-4D97-AF65-F5344CB8AC3E}">
        <p14:creationId xmlns:p14="http://schemas.microsoft.com/office/powerpoint/2010/main" val="365506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7219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bhosts</a:t>
            </a:r>
            <a:r>
              <a:rPr lang="en-US" dirty="0"/>
              <a:t> shows</a:t>
            </a:r>
            <a:r>
              <a:rPr lang="en-US" baseline="0" dirty="0"/>
              <a:t> all Grid nodes status and number of jobs</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Notice we have set max job slots to 0 on the </a:t>
            </a:r>
            <a:r>
              <a:rPr lang="en-US" baseline="0" dirty="0" err="1"/>
              <a:t>the</a:t>
            </a:r>
            <a:r>
              <a:rPr lang="en-US" baseline="0" dirty="0"/>
              <a:t> master, so it is in closed status, while other nodes are in closed status due to having 5 jobs running which meets their max job limit.</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20</a:t>
            </a:fld>
            <a:endParaRPr lang="en-US" dirty="0"/>
          </a:p>
        </p:txBody>
      </p:sp>
    </p:spTree>
    <p:extLst>
      <p:ext uri="{BB962C8B-B14F-4D97-AF65-F5344CB8AC3E}">
        <p14:creationId xmlns:p14="http://schemas.microsoft.com/office/powerpoint/2010/main" val="36805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bqueues</a:t>
            </a:r>
            <a:r>
              <a:rPr lang="en-US" dirty="0"/>
              <a:t> shows</a:t>
            </a:r>
            <a:r>
              <a:rPr lang="en-US" baseline="0" dirty="0"/>
              <a:t> all Grid queues status and number of jobs</a:t>
            </a:r>
          </a:p>
          <a:p>
            <a:pPr marL="0" marR="0" indent="0" algn="l" defTabSz="18288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21</a:t>
            </a:fld>
            <a:endParaRPr lang="en-US" dirty="0"/>
          </a:p>
        </p:txBody>
      </p:sp>
    </p:spTree>
    <p:extLst>
      <p:ext uri="{BB962C8B-B14F-4D97-AF65-F5344CB8AC3E}">
        <p14:creationId xmlns:p14="http://schemas.microsoft.com/office/powerpoint/2010/main" val="3005128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bqueues</a:t>
            </a:r>
            <a:r>
              <a:rPr lang="en-US" dirty="0"/>
              <a:t> shows</a:t>
            </a:r>
            <a:r>
              <a:rPr lang="en-US" baseline="0" dirty="0"/>
              <a:t> all Grid queues priority, status and number of jobs</a:t>
            </a:r>
          </a:p>
        </p:txBody>
      </p:sp>
      <p:sp>
        <p:nvSpPr>
          <p:cNvPr id="4" name="Slide Number Placeholder 3"/>
          <p:cNvSpPr>
            <a:spLocks noGrp="1"/>
          </p:cNvSpPr>
          <p:nvPr>
            <p:ph type="sldNum" sz="quarter" idx="10"/>
          </p:nvPr>
        </p:nvSpPr>
        <p:spPr/>
        <p:txBody>
          <a:bodyPr/>
          <a:lstStyle/>
          <a:p>
            <a:fld id="{BAE402D1-88AD-43C2-B8BB-8C7904BBCA11}" type="slidenum">
              <a:rPr lang="en-US" smtClean="0"/>
              <a:pPr/>
              <a:t>22</a:t>
            </a:fld>
            <a:endParaRPr lang="en-US" dirty="0"/>
          </a:p>
        </p:txBody>
      </p:sp>
    </p:spTree>
    <p:extLst>
      <p:ext uri="{BB962C8B-B14F-4D97-AF65-F5344CB8AC3E}">
        <p14:creationId xmlns:p14="http://schemas.microsoft.com/office/powerpoint/2010/main" val="2124552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lsload</a:t>
            </a:r>
            <a:r>
              <a:rPr lang="en-US" dirty="0"/>
              <a:t> and %</a:t>
            </a:r>
            <a:r>
              <a:rPr lang="en-US" dirty="0" err="1"/>
              <a:t>lsloadl</a:t>
            </a:r>
            <a:r>
              <a:rPr lang="en-US" dirty="0"/>
              <a:t> shows</a:t>
            </a:r>
            <a:r>
              <a:rPr lang="en-US" baseline="0" dirty="0"/>
              <a:t> all Grid resources</a:t>
            </a:r>
          </a:p>
          <a:p>
            <a:pPr marL="0" marR="0" indent="0" algn="l" defTabSz="18288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23</a:t>
            </a:fld>
            <a:endParaRPr lang="en-US" dirty="0"/>
          </a:p>
        </p:txBody>
      </p:sp>
    </p:spTree>
    <p:extLst>
      <p:ext uri="{BB962C8B-B14F-4D97-AF65-F5344CB8AC3E}">
        <p14:creationId xmlns:p14="http://schemas.microsoft.com/office/powerpoint/2010/main" val="1326462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lsload</a:t>
            </a:r>
            <a:r>
              <a:rPr lang="en-US" dirty="0"/>
              <a:t> and %</a:t>
            </a:r>
            <a:r>
              <a:rPr lang="en-US" dirty="0" err="1"/>
              <a:t>lsloadl</a:t>
            </a:r>
            <a:r>
              <a:rPr lang="en-US" dirty="0"/>
              <a:t> shows</a:t>
            </a:r>
            <a:r>
              <a:rPr lang="en-US" baseline="0" dirty="0"/>
              <a:t> all Grid resources, notice the </a:t>
            </a:r>
            <a:r>
              <a:rPr lang="en-US" baseline="0" dirty="0" err="1"/>
              <a:t>lsload</a:t>
            </a:r>
            <a:r>
              <a:rPr lang="en-US" baseline="0" dirty="0"/>
              <a:t> also shows IO and the “</a:t>
            </a:r>
            <a:r>
              <a:rPr lang="en-US" baseline="0" dirty="0" err="1"/>
              <a:t>SASWork</a:t>
            </a:r>
            <a:r>
              <a:rPr lang="en-US" baseline="0" dirty="0"/>
              <a:t> Diskspace Available” ELIM we created.  We can also see that the workloads are </a:t>
            </a:r>
            <a:r>
              <a:rPr lang="en-US" baseline="0" dirty="0" err="1"/>
              <a:t>cpu</a:t>
            </a:r>
            <a:r>
              <a:rPr lang="en-US" baseline="0" dirty="0"/>
              <a:t> intensive but not very IO intensive.</a:t>
            </a:r>
          </a:p>
        </p:txBody>
      </p:sp>
      <p:sp>
        <p:nvSpPr>
          <p:cNvPr id="4" name="Slide Number Placeholder 3"/>
          <p:cNvSpPr>
            <a:spLocks noGrp="1"/>
          </p:cNvSpPr>
          <p:nvPr>
            <p:ph type="sldNum" sz="quarter" idx="10"/>
          </p:nvPr>
        </p:nvSpPr>
        <p:spPr/>
        <p:txBody>
          <a:bodyPr/>
          <a:lstStyle/>
          <a:p>
            <a:fld id="{BAE402D1-88AD-43C2-B8BB-8C7904BBCA11}" type="slidenum">
              <a:rPr lang="en-US" smtClean="0"/>
              <a:pPr/>
              <a:t>24</a:t>
            </a:fld>
            <a:endParaRPr lang="en-US" dirty="0"/>
          </a:p>
        </p:txBody>
      </p:sp>
    </p:spTree>
    <p:extLst>
      <p:ext uri="{BB962C8B-B14F-4D97-AF65-F5344CB8AC3E}">
        <p14:creationId xmlns:p14="http://schemas.microsoft.com/office/powerpoint/2010/main" val="397617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lshosts</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25</a:t>
            </a:fld>
            <a:endParaRPr lang="en-US" dirty="0"/>
          </a:p>
        </p:txBody>
      </p:sp>
    </p:spTree>
    <p:extLst>
      <p:ext uri="{BB962C8B-B14F-4D97-AF65-F5344CB8AC3E}">
        <p14:creationId xmlns:p14="http://schemas.microsoft.com/office/powerpoint/2010/main" val="2157885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%bacct</a:t>
            </a:r>
            <a:r>
              <a:rPr lang="en-US" baseline="0" dirty="0"/>
              <a:t> reports on Grid history summary for user and/or queue</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26</a:t>
            </a:fld>
            <a:endParaRPr lang="en-US" dirty="0"/>
          </a:p>
        </p:txBody>
      </p:sp>
    </p:spTree>
    <p:extLst>
      <p:ext uri="{BB962C8B-B14F-4D97-AF65-F5344CB8AC3E}">
        <p14:creationId xmlns:p14="http://schemas.microsoft.com/office/powerpoint/2010/main" val="2941155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%bacct</a:t>
            </a:r>
            <a:r>
              <a:rPr lang="en-US" baseline="0" dirty="0"/>
              <a:t> reports on Grid history summary for user and/or queue</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27</a:t>
            </a:fld>
            <a:endParaRPr lang="en-US" dirty="0"/>
          </a:p>
        </p:txBody>
      </p:sp>
    </p:spTree>
    <p:extLst>
      <p:ext uri="{BB962C8B-B14F-4D97-AF65-F5344CB8AC3E}">
        <p14:creationId xmlns:p14="http://schemas.microsoft.com/office/powerpoint/2010/main" val="2093959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24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mygsub</a:t>
            </a:r>
            <a:r>
              <a:rPr lang="en-US" baseline="0" dirty="0"/>
              <a:t> results give </a:t>
            </a:r>
            <a:r>
              <a:rPr lang="en-US" baseline="0" dirty="0" err="1"/>
              <a:t>jobid</a:t>
            </a:r>
            <a:r>
              <a:rPr lang="en-US" baseline="0" dirty="0"/>
              <a:t>, job directory and job log.  This example is the default locations of sasgsub to the Gridwork directory.</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29</a:t>
            </a:fld>
            <a:endParaRPr lang="en-US" dirty="0"/>
          </a:p>
        </p:txBody>
      </p:sp>
    </p:spTree>
    <p:extLst>
      <p:ext uri="{BB962C8B-B14F-4D97-AF65-F5344CB8AC3E}">
        <p14:creationId xmlns:p14="http://schemas.microsoft.com/office/powerpoint/2010/main" val="190779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8050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581150"/>
            <a:ext cx="5576887" cy="31369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4370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581150"/>
            <a:ext cx="5576887"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47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1809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399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1579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785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91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indent="0">
              <a:buNone/>
            </a:pPr>
            <a:r>
              <a:rPr lang="en-US" sz="1100" dirty="0"/>
              <a:t>%</a:t>
            </a:r>
            <a:r>
              <a:rPr lang="en-US" sz="1100" dirty="0" err="1"/>
              <a:t>mygsub</a:t>
            </a:r>
            <a:r>
              <a:rPr lang="en-US" sz="1100" dirty="0"/>
              <a:t>,</a:t>
            </a:r>
            <a:r>
              <a:rPr lang="en-US" sz="1100" baseline="0" dirty="0"/>
              <a:t> %</a:t>
            </a:r>
            <a:r>
              <a:rPr lang="en-US" sz="1100" baseline="0" dirty="0" err="1"/>
              <a:t>gsstatus</a:t>
            </a:r>
            <a:r>
              <a:rPr lang="en-US" sz="1100" baseline="0" dirty="0"/>
              <a:t>, and %</a:t>
            </a:r>
            <a:r>
              <a:rPr lang="en-US" sz="1100" baseline="0" dirty="0" err="1"/>
              <a:t>gsresults</a:t>
            </a:r>
            <a:r>
              <a:rPr lang="en-US" sz="1100" baseline="0" dirty="0"/>
              <a:t> require the setup steps in later slides to set the &amp;gsconfigdir macro variable.</a:t>
            </a:r>
          </a:p>
          <a:p>
            <a:pPr marL="0" indent="0">
              <a:buNone/>
            </a:pPr>
            <a:r>
              <a:rPr lang="en-US" sz="1100" baseline="0" dirty="0"/>
              <a:t>All Grid macros require xcmd to be enabled.</a:t>
            </a:r>
            <a:endParaRPr lang="en-US" sz="1100" dirty="0"/>
          </a:p>
          <a:p>
            <a:pPr marL="0" indent="0">
              <a:buNone/>
            </a:pPr>
            <a:r>
              <a:rPr lang="en-US" sz="1100" dirty="0"/>
              <a:t>These are the main Grid macros</a:t>
            </a:r>
            <a:r>
              <a:rPr lang="en-US" sz="1100" baseline="0" dirty="0"/>
              <a:t> users will use, lets discuss each on the next slides. </a:t>
            </a:r>
          </a:p>
          <a:p>
            <a:pPr marL="0" indent="0">
              <a:buNone/>
            </a:pPr>
            <a:endParaRPr lang="en-US" sz="1100" baseline="0" dirty="0"/>
          </a:p>
          <a:p>
            <a:pPr marL="0" marR="0" lvl="0" indent="0" algn="l" defTabSz="365760" rtl="0" eaLnBrk="1" fontAlgn="auto" latinLnBrk="0" hangingPunct="1">
              <a:lnSpc>
                <a:spcPct val="85000"/>
              </a:lnSpc>
              <a:spcBef>
                <a:spcPts val="800"/>
              </a:spcBef>
              <a:spcAft>
                <a:spcPts val="0"/>
              </a:spcAft>
              <a:buClr>
                <a:schemeClr val="tx1"/>
              </a:buClr>
              <a:buSzPct val="80000"/>
              <a:buFont typeface="Arial" charset="0"/>
              <a:buNone/>
              <a:tabLst/>
              <a:defRPr/>
            </a:pPr>
            <a:r>
              <a:rPr lang="en-US" sz="1100" dirty="0">
                <a:solidFill>
                  <a:schemeClr val="accent2"/>
                </a:solidFill>
              </a:rPr>
              <a:t>All macros have a simpler version where its name </a:t>
            </a:r>
            <a:r>
              <a:rPr lang="en-US" sz="1100" dirty="0" err="1">
                <a:solidFill>
                  <a:schemeClr val="accent2"/>
                </a:solidFill>
              </a:rPr>
              <a:t>preceeds</a:t>
            </a:r>
            <a:r>
              <a:rPr lang="en-US" sz="1100" dirty="0">
                <a:solidFill>
                  <a:schemeClr val="accent2"/>
                </a:solidFill>
              </a:rPr>
              <a:t> with an “s” i.e. %</a:t>
            </a:r>
            <a:r>
              <a:rPr lang="en-US" sz="1100" dirty="0" err="1">
                <a:solidFill>
                  <a:schemeClr val="accent2"/>
                </a:solidFill>
              </a:rPr>
              <a:t>gjobs</a:t>
            </a:r>
            <a:r>
              <a:rPr lang="en-US" sz="1100" dirty="0">
                <a:solidFill>
                  <a:schemeClr val="accent2"/>
                </a:solidFill>
              </a:rPr>
              <a:t> to %</a:t>
            </a:r>
            <a:r>
              <a:rPr lang="en-US" sz="1100" dirty="0" err="1">
                <a:solidFill>
                  <a:schemeClr val="accent2"/>
                </a:solidFill>
              </a:rPr>
              <a:t>sgjobs</a:t>
            </a:r>
            <a:r>
              <a:rPr lang="en-US" sz="1100" dirty="0">
                <a:solidFill>
                  <a:schemeClr val="accent2"/>
                </a:solidFill>
              </a:rPr>
              <a:t>.  Thanks to Patrick </a:t>
            </a:r>
            <a:r>
              <a:rPr lang="en-US" sz="1100" dirty="0" err="1">
                <a:solidFill>
                  <a:schemeClr val="accent2"/>
                </a:solidFill>
              </a:rPr>
              <a:t>Curren</a:t>
            </a:r>
            <a:r>
              <a:rPr lang="en-US" sz="1100" dirty="0">
                <a:solidFill>
                  <a:schemeClr val="accent2"/>
                </a:solidFill>
              </a:rPr>
              <a:t> these have been added for ease of testing and tweaking as well as usage. </a:t>
            </a:r>
          </a:p>
          <a:p>
            <a:pPr marL="0" indent="0">
              <a:buNone/>
            </a:pP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36995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581150"/>
            <a:ext cx="5576887"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422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mygsub</a:t>
            </a:r>
            <a:r>
              <a:rPr lang="en-US" baseline="0" dirty="0"/>
              <a:t> results give </a:t>
            </a:r>
            <a:r>
              <a:rPr lang="en-US" baseline="0" dirty="0" err="1"/>
              <a:t>jobid</a:t>
            </a:r>
            <a:r>
              <a:rPr lang="en-US" baseline="0" dirty="0"/>
              <a:t>, job directory and job log.  This example is the default locations of sasgsub to the Gridwork directory.</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6</a:t>
            </a:fld>
            <a:endParaRPr lang="en-US" dirty="0"/>
          </a:p>
        </p:txBody>
      </p:sp>
    </p:spTree>
    <p:extLst>
      <p:ext uri="{BB962C8B-B14F-4D97-AF65-F5344CB8AC3E}">
        <p14:creationId xmlns:p14="http://schemas.microsoft.com/office/powerpoint/2010/main" val="418458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gjobs</a:t>
            </a:r>
            <a:r>
              <a:rPr lang="en-US" dirty="0"/>
              <a:t> show</a:t>
            </a:r>
            <a:r>
              <a:rPr lang="en-US" baseline="0" dirty="0"/>
              <a:t> all Grid jobs for the user.</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074549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gjobs</a:t>
            </a:r>
            <a:r>
              <a:rPr lang="en-US" dirty="0"/>
              <a:t> show</a:t>
            </a:r>
            <a:r>
              <a:rPr lang="en-US" baseline="0" dirty="0"/>
              <a:t> all Grid jobs for the user including Grid launched sessions like EGuide, AMO, EM, DI, FS, etc.</a:t>
            </a:r>
          </a:p>
          <a:p>
            <a:r>
              <a:rPr lang="en-US" baseline="0" dirty="0"/>
              <a:t>Notice the job from </a:t>
            </a:r>
            <a:r>
              <a:rPr lang="en-US" baseline="0" dirty="0" err="1"/>
              <a:t>mygsubnight</a:t>
            </a:r>
            <a:r>
              <a:rPr lang="en-US" baseline="0" dirty="0"/>
              <a:t> is Pending while the others have already run and have a status of DONE and EGuide sessions are in status of RUN as expected</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98507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gsstatus</a:t>
            </a:r>
            <a:r>
              <a:rPr lang="en-US" baseline="0" dirty="0"/>
              <a:t> is designed to only show sasgsub jobs submitted not other Grid sessions like EGuide, DI, etc.</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Show status for a specific </a:t>
            </a:r>
            <a:r>
              <a:rPr lang="en-US" baseline="0" dirty="0" err="1"/>
              <a:t>jobid</a:t>
            </a:r>
            <a:r>
              <a:rPr lang="en-US" baseline="0" dirty="0"/>
              <a:t> or “all” for all </a:t>
            </a:r>
            <a:r>
              <a:rPr lang="en-US" baseline="0" dirty="0" err="1"/>
              <a:t>gsub</a:t>
            </a:r>
            <a:r>
              <a:rPr lang="en-US" baseline="0" dirty="0"/>
              <a:t> jobs.  “all” is the default if you just submit %</a:t>
            </a:r>
            <a:r>
              <a:rPr lang="en-US" baseline="0" dirty="0" err="1"/>
              <a:t>gsstatus</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541137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S -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8017883" y="4527567"/>
            <a:ext cx="844014" cy="449260"/>
            <a:chOff x="7048500" y="4889500"/>
            <a:chExt cx="1622426" cy="863600"/>
          </a:xfrm>
        </p:grpSpPr>
        <p:sp>
          <p:nvSpPr>
            <p:cNvPr id="11"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1"/>
          <p:cNvSpPr>
            <a:spLocks noGrp="1"/>
          </p:cNvSpPr>
          <p:nvPr>
            <p:ph type="title" hasCustomPrompt="1"/>
          </p:nvPr>
        </p:nvSpPr>
        <p:spPr>
          <a:xfrm>
            <a:off x="1152144" y="1799049"/>
            <a:ext cx="66111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AS - Dark Blue 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AS - Green 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AS - Aquamarine 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AS - Light Blue 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AS - Violet 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AS -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grpSp>
        <p:nvGrpSpPr>
          <p:cNvPr id="7" name="Group 6"/>
          <p:cNvGrpSpPr/>
          <p:nvPr userDrawn="1"/>
        </p:nvGrpSpPr>
        <p:grpSpPr>
          <a:xfrm>
            <a:off x="8017883" y="4527567"/>
            <a:ext cx="844014" cy="449260"/>
            <a:chOff x="7048500" y="4889500"/>
            <a:chExt cx="1622426" cy="863600"/>
          </a:xfrm>
        </p:grpSpPr>
        <p:sp>
          <p:nvSpPr>
            <p:cNvPr id="9"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Image Only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AS -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grpSp>
        <p:nvGrpSpPr>
          <p:cNvPr id="6" name="Group 5"/>
          <p:cNvGrpSpPr/>
          <p:nvPr userDrawn="1"/>
        </p:nvGrpSpPr>
        <p:grpSpPr>
          <a:xfrm>
            <a:off x="8427835" y="4765184"/>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AS - 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grpSp>
        <p:nvGrpSpPr>
          <p:cNvPr id="5" name="Group 4"/>
          <p:cNvGrpSpPr/>
          <p:nvPr userDrawn="1"/>
        </p:nvGrpSpPr>
        <p:grpSpPr>
          <a:xfrm>
            <a:off x="8427835" y="4765184"/>
            <a:ext cx="526892" cy="220528"/>
            <a:chOff x="6145213" y="4384676"/>
            <a:chExt cx="1582738" cy="649287"/>
          </a:xfrm>
          <a:solidFill>
            <a:schemeClr val="tx1">
              <a:lumMod val="65000"/>
              <a:lumOff val="35000"/>
            </a:schemeClr>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71759"/>
            <a:ext cx="8232776" cy="584775"/>
          </a:xfrm>
          <a:solidFill>
            <a:schemeClr val="tx2">
              <a:lumMod val="90000"/>
              <a:lumOff val="10000"/>
            </a:schemeClr>
          </a:solidFill>
        </p:spPr>
        <p:txBody>
          <a:bodyPr/>
          <a:lstStyle>
            <a:lvl1pPr algn="l">
              <a:defRPr sz="2400" b="1">
                <a:solidFill>
                  <a:schemeClr val="bg1"/>
                </a:solidFill>
                <a:latin typeface="+mj-lt"/>
              </a:defRPr>
            </a:lvl1pPr>
          </a:lstStyle>
          <a:p>
            <a:r>
              <a:rPr lang="en-US" dirty="0"/>
              <a:t>Click to edit title</a:t>
            </a:r>
          </a:p>
        </p:txBody>
      </p:sp>
      <p:sp>
        <p:nvSpPr>
          <p:cNvPr id="6" name="Text Placeholder 2"/>
          <p:cNvSpPr>
            <a:spLocks noGrp="1"/>
          </p:cNvSpPr>
          <p:nvPr>
            <p:ph type="body" sz="quarter" idx="12" hasCustomPrompt="1"/>
          </p:nvPr>
        </p:nvSpPr>
        <p:spPr>
          <a:xfrm flipH="1">
            <a:off x="457200" y="810062"/>
            <a:ext cx="6054720"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latin typeface="+mn-lt"/>
              </a:defRPr>
            </a:lvl1pPr>
          </a:lstStyle>
          <a:p>
            <a:pPr lvl="0"/>
            <a:r>
              <a:rPr lang="en-US" dirty="0"/>
              <a:t>Click to edit subtitle</a:t>
            </a:r>
          </a:p>
        </p:txBody>
      </p:sp>
      <p:sp>
        <p:nvSpPr>
          <p:cNvPr id="4" name="Content Placeholder 3"/>
          <p:cNvSpPr>
            <a:spLocks noGrp="1"/>
          </p:cNvSpPr>
          <p:nvPr>
            <p:ph sz="quarter" idx="11" hasCustomPrompt="1"/>
          </p:nvPr>
        </p:nvSpPr>
        <p:spPr>
          <a:xfrm>
            <a:off x="457200" y="1748513"/>
            <a:ext cx="8232776" cy="1646476"/>
          </a:xfrm>
        </p:spPr>
        <p:txBody>
          <a:bodyPr wrap="square" anchor="ctr">
            <a:spAutoFit/>
          </a:bodyPr>
          <a:lstStyle>
            <a:lvl1pPr marL="182880" indent="-182880">
              <a:buFont typeface="Wingdings" panose="05000000000000000000" pitchFamily="2" charset="2"/>
              <a:buChar char="§"/>
              <a:defRPr sz="1800" baseline="0">
                <a:solidFill>
                  <a:schemeClr val="tx1"/>
                </a:solidFill>
                <a:latin typeface="+mj-lt"/>
              </a:defRPr>
            </a:lvl1pPr>
            <a:lvl2pPr>
              <a:defRPr sz="1800" baseline="0">
                <a:solidFill>
                  <a:schemeClr val="tx1"/>
                </a:solidFill>
                <a:latin typeface="+mj-lt"/>
              </a:defRPr>
            </a:lvl2pPr>
            <a:lvl3pPr>
              <a:defRPr sz="1800" baseline="0">
                <a:solidFill>
                  <a:schemeClr val="tx1"/>
                </a:solidFill>
                <a:latin typeface="+mj-lt"/>
              </a:defRPr>
            </a:lvl3pPr>
            <a:lvl4pPr>
              <a:defRPr sz="1800" baseline="0">
                <a:solidFill>
                  <a:schemeClr val="tx1"/>
                </a:solidFill>
                <a:latin typeface="+mj-lt"/>
              </a:defRPr>
            </a:lvl4pPr>
            <a:lvl5pPr>
              <a:defRPr sz="1800" baseline="0">
                <a:solidFill>
                  <a:schemeClr val="tx1"/>
                </a:solidFill>
                <a:latin typeface="+mj-lt"/>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0603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AS - Content - Bl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buClr>
                <a:schemeClr val="accent2"/>
              </a:buClr>
              <a:defRPr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grpSp>
        <p:nvGrpSpPr>
          <p:cNvPr id="17" name="Group 16"/>
          <p:cNvGrpSpPr/>
          <p:nvPr userDrawn="1"/>
        </p:nvGrpSpPr>
        <p:grpSpPr>
          <a:xfrm>
            <a:off x="8427835" y="4765184"/>
            <a:ext cx="526892" cy="220528"/>
            <a:chOff x="6145213" y="4384676"/>
            <a:chExt cx="1582738" cy="649287"/>
          </a:xfrm>
          <a:solidFill>
            <a:schemeClr val="bg1"/>
          </a:solidFill>
        </p:grpSpPr>
        <p:sp>
          <p:nvSpPr>
            <p:cNvPr id="18" name="Freeform 17"/>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AS - Title &amp; Subtitle - Blue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7"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AS - Title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AS - Comparis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accent2"/>
              </a:buClr>
              <a:defRPr sz="2000" baseline="0">
                <a:solidFill>
                  <a:schemeClr val="bg1"/>
                </a:solidFill>
                <a:latin typeface="+mn-lt"/>
              </a:defRPr>
            </a:lvl1pPr>
            <a:lvl2pPr>
              <a:buClr>
                <a:schemeClr val="bg1">
                  <a:lumMod val="75000"/>
                </a:schemeClr>
              </a:buClr>
              <a:defRPr sz="1800" baseline="0">
                <a:solidFill>
                  <a:schemeClr val="bg1">
                    <a:lumMod val="75000"/>
                  </a:schemeClr>
                </a:solidFill>
                <a:latin typeface="+mn-lt"/>
              </a:defRPr>
            </a:lvl2pPr>
            <a:lvl3pPr>
              <a:buClr>
                <a:schemeClr val="bg1">
                  <a:lumMod val="75000"/>
                </a:schemeClr>
              </a:buClr>
              <a:defRPr sz="1400" baseline="0">
                <a:solidFill>
                  <a:schemeClr val="bg1">
                    <a:lumMod val="75000"/>
                  </a:schemeClr>
                </a:solidFill>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marL="182880" indent="-182880">
              <a:defRPr lang="en-US" sz="2000" b="0" kern="1200" cap="none" baseline="0" dirty="0" smtClean="0">
                <a:solidFill>
                  <a:schemeClr val="bg1"/>
                </a:solidFill>
                <a:latin typeface="+mn-lt"/>
                <a:ea typeface="+mn-ea"/>
                <a:cs typeface="+mn-cs"/>
              </a:defRPr>
            </a:lvl1pPr>
            <a:lvl2pPr marL="365760" indent="-182880">
              <a:defRPr lang="en-US" sz="1800" kern="1200" baseline="0" dirty="0" smtClean="0">
                <a:solidFill>
                  <a:schemeClr val="bg1">
                    <a:lumMod val="75000"/>
                  </a:schemeClr>
                </a:solidFill>
                <a:latin typeface="+mn-lt"/>
                <a:ea typeface="+mn-ea"/>
                <a:cs typeface="+mn-cs"/>
              </a:defRPr>
            </a:lvl2pPr>
            <a:lvl3pPr marL="548640" indent="-182880">
              <a:defRPr lang="en-US" sz="1400" kern="1200" baseline="0" dirty="0" smtClean="0">
                <a:solidFill>
                  <a:schemeClr val="bg1">
                    <a:lumMod val="75000"/>
                  </a:schemeClr>
                </a:solidFill>
                <a:latin typeface="+mn-lt"/>
                <a:ea typeface="+mn-ea"/>
                <a:cs typeface="+mn-cs"/>
              </a:defRPr>
            </a:lvl3pPr>
            <a:lvl4pPr>
              <a:defRPr baseline="0">
                <a:latin typeface="+mj-lt"/>
              </a:defRPr>
            </a:lvl4pPr>
            <a:lvl5pPr>
              <a:defRPr baseline="0">
                <a:latin typeface="+mj-lt"/>
              </a:defRPr>
            </a:lvl5pPr>
          </a:lstStyle>
          <a:p>
            <a:pPr marL="182880" lvl="0" indent="-182880" algn="l" defTabSz="365760" rtl="0" eaLnBrk="1" latinLnBrk="0" hangingPunct="1">
              <a:lnSpc>
                <a:spcPct val="85000"/>
              </a:lnSpc>
              <a:spcBef>
                <a:spcPts val="800"/>
              </a:spcBef>
              <a:spcAft>
                <a:spcPts val="0"/>
              </a:spcAft>
              <a:buClr>
                <a:schemeClr val="accent2"/>
              </a:buClr>
              <a:buSzPct val="80000"/>
              <a:buFont typeface="Arial" pitchFamily="34" charset="0"/>
              <a:buChar char="•"/>
            </a:pPr>
            <a:r>
              <a:rPr lang="en-US" dirty="0"/>
              <a:t>Click to add text or click an icon to add other content types.</a:t>
            </a:r>
          </a:p>
          <a:p>
            <a:pPr marL="365760" lvl="1"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pPr>
            <a:r>
              <a:rPr lang="en-US" dirty="0"/>
              <a:t>Second level</a:t>
            </a:r>
          </a:p>
          <a:p>
            <a:pPr marL="548640" lvl="2"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pPr>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AS - Two Conten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0" y="1014983"/>
            <a:ext cx="9144000" cy="36393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AS - Content with Caption - Blue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accent1">
                    <a:lumMod val="40000"/>
                    <a:lumOff val="60000"/>
                  </a:schemeClr>
                </a:solidFill>
                <a:effectLst/>
                <a:latin typeface="+mj-lt"/>
              </a:defRPr>
            </a:lvl1pPr>
          </a:lstStyle>
          <a:p>
            <a:r>
              <a:rPr lang="en-US" dirty="0"/>
              <a:t>Click to Edit Title</a:t>
            </a:r>
          </a:p>
        </p:txBody>
      </p:sp>
      <p:sp>
        <p:nvSpPr>
          <p:cNvPr id="12" name="Text Placeholder 4"/>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75000"/>
                  </a:schemeClr>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itle 1"/>
          <p:cNvSpPr txBox="1">
            <a:spLocks/>
          </p:cNvSpPr>
          <p:nvPr userDrawn="1"/>
        </p:nvSpPr>
        <p:spPr>
          <a:xfrm>
            <a:off x="3127248" y="192024"/>
            <a:ext cx="6016752" cy="430887"/>
          </a:xfrm>
          <a:prstGeom prst="rect">
            <a:avLst/>
          </a:prstGeom>
        </p:spPr>
        <p:txBody>
          <a:bodyPr vert="horz" wrap="square" lIns="182880" tIns="45720" rIns="182880" bIns="45720" rtlCol="0" anchor="b" anchorCtr="0">
            <a:noAutofit/>
          </a:bodyPr>
          <a:lstStyle>
            <a:lvl1pPr algn="ctr" defTabSz="182880" rtl="0" eaLnBrk="1" latinLnBrk="0" hangingPunct="1">
              <a:spcBef>
                <a:spcPct val="0"/>
              </a:spcBef>
              <a:buNone/>
              <a:defRPr lang="en-US" sz="2200" kern="1200" cap="none" baseline="0">
                <a:solidFill>
                  <a:schemeClr val="bg1"/>
                </a:solidFill>
                <a:latin typeface="+mj-lt"/>
                <a:ea typeface="+mj-ea"/>
                <a:cs typeface="+mj-cs"/>
              </a:defRPr>
            </a:lvl1pPr>
          </a:lstStyle>
          <a:p>
            <a:r>
              <a:rPr lang="en-US"/>
              <a:t>Click to Edit Title</a:t>
            </a:r>
            <a:endParaRPr lang="en-US" dirty="0"/>
          </a:p>
        </p:txBody>
      </p:sp>
      <p:sp>
        <p:nvSpPr>
          <p:cNvPr id="19" name="Text Placeholder 2"/>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subtitle</a:t>
            </a:r>
          </a:p>
        </p:txBody>
      </p:sp>
      <p:sp>
        <p:nvSpPr>
          <p:cNvPr id="20" name="Content Placeholder 3"/>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accent2"/>
              </a:buClr>
              <a:defRPr sz="2000"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1"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AS - Case Study Only -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Rectangle 15"/>
          <p:cNvSpPr/>
          <p:nvPr userDrawn="1"/>
        </p:nvSpPr>
        <p:spPr>
          <a:xfrm>
            <a:off x="6515100" y="0"/>
            <a:ext cx="26289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19" name="Group 18"/>
          <p:cNvGrpSpPr/>
          <p:nvPr userDrawn="1"/>
        </p:nvGrpSpPr>
        <p:grpSpPr>
          <a:xfrm>
            <a:off x="8427835" y="4765184"/>
            <a:ext cx="526892" cy="220528"/>
            <a:chOff x="6145213" y="4384676"/>
            <a:chExt cx="1582738" cy="649287"/>
          </a:xfrm>
          <a:solidFill>
            <a:schemeClr val="bg1"/>
          </a:solidFill>
        </p:grpSpPr>
        <p:sp>
          <p:nvSpPr>
            <p:cNvPr id="2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bg1"/>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buClr>
                <a:schemeClr val="accent2"/>
              </a:buClr>
              <a:defRPr sz="2000"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17"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
        <p:nvSpPr>
          <p:cNvPr id="29" name="Text Placeholder 2"/>
          <p:cNvSpPr>
            <a:spLocks noGrp="1"/>
          </p:cNvSpPr>
          <p:nvPr>
            <p:ph type="body" sz="quarter" idx="18"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Industry</a:t>
            </a:r>
          </a:p>
        </p:txBody>
      </p:sp>
      <p:sp>
        <p:nvSpPr>
          <p:cNvPr id="30"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lumMod val="75000"/>
                  </a:schemeClr>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31"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32" name="Text Placeholder 6"/>
          <p:cNvSpPr>
            <a:spLocks noGrp="1"/>
          </p:cNvSpPr>
          <p:nvPr>
            <p:ph type="body" sz="quarter" idx="19" hasCustomPrompt="1"/>
          </p:nvPr>
        </p:nvSpPr>
        <p:spPr>
          <a:xfrm>
            <a:off x="6598393" y="3941853"/>
            <a:ext cx="2450592" cy="501885"/>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3" name="Text Placeholder 7"/>
          <p:cNvSpPr>
            <a:spLocks noGrp="1"/>
          </p:cNvSpPr>
          <p:nvPr>
            <p:ph type="body" sz="quarter" idx="20"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AS - Main Customer Success Layout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19" name="Rectangle 18"/>
          <p:cNvSpPr/>
          <p:nvPr userDrawn="1"/>
        </p:nvSpPr>
        <p:spPr>
          <a:xfrm>
            <a:off x="6510268" y="0"/>
            <a:ext cx="263373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510269" cy="429768"/>
          </a:xfrm>
        </p:spPr>
        <p:txBody>
          <a:bodyPr lIns="182880" rIns="182880"/>
          <a:lstStyle>
            <a:lvl1pPr algn="ctr">
              <a:defRPr sz="2200" baseline="0">
                <a:solidFill>
                  <a:schemeClr val="bg1"/>
                </a:solidFill>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345"/>
            <a:ext cx="6510270" cy="3977640"/>
          </a:xfrm>
        </p:spPr>
        <p:txBody>
          <a:bodyPr wrap="square" lIns="365760" rIns="274320" anchor="t">
            <a:normAutofit/>
          </a:bodyPr>
          <a:lstStyle>
            <a:lvl1pPr>
              <a:buClr>
                <a:schemeClr val="accent2"/>
              </a:buClr>
              <a:defRPr sz="2000" baseline="0">
                <a:solidFill>
                  <a:schemeClr val="bg1"/>
                </a:solidFill>
                <a:latin typeface="+mn-lt"/>
              </a:defRPr>
            </a:lvl1pPr>
            <a:lvl2pPr>
              <a:buClr>
                <a:schemeClr val="bg1">
                  <a:lumMod val="75000"/>
                </a:schemeClr>
              </a:buClr>
              <a:defRPr baseline="0">
                <a:solidFill>
                  <a:schemeClr val="bg1">
                    <a:lumMod val="75000"/>
                  </a:schemeClr>
                </a:solidFill>
                <a:latin typeface="+mn-lt"/>
              </a:defRPr>
            </a:lvl2pPr>
            <a:lvl3pPr>
              <a:buClr>
                <a:schemeClr val="bg1">
                  <a:lumMod val="75000"/>
                </a:schemeClr>
              </a:buClr>
              <a:defRPr baseline="0">
                <a:solidFill>
                  <a:schemeClr val="bg1">
                    <a:lumMod val="75000"/>
                  </a:schemeClr>
                </a:solidFill>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lumMod val="75000"/>
                  </a:schemeClr>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lumMod val="75000"/>
                  </a:schemeClr>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7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
        <p:nvSpPr>
          <p:cNvPr id="22" name="TextBox 21"/>
          <p:cNvSpPr txBox="1"/>
          <p:nvPr userDrawn="1"/>
        </p:nvSpPr>
        <p:spPr>
          <a:xfrm>
            <a:off x="3440649" y="4714956"/>
            <a:ext cx="2276795" cy="230832"/>
          </a:xfrm>
          <a:prstGeom prst="rect">
            <a:avLst/>
          </a:prstGeom>
          <a:noFill/>
        </p:spPr>
        <p:txBody>
          <a:bodyPr wrap="square" lIns="45720" rIns="4572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accent1">
                    <a:lumMod val="60000"/>
                    <a:lumOff val="40000"/>
                  </a:schemeClr>
                </a:solidFill>
              </a:rPr>
              <a:t>For One-to-One Customer Use Only</a:t>
            </a: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AS - Section Header - Dark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ya - 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ya - Title, Sub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ya - Comparison / Two Content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Viya - Content with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10" name="Group 9"/>
          <p:cNvGrpSpPr/>
          <p:nvPr userDrawn="1"/>
        </p:nvGrpSpPr>
        <p:grpSpPr>
          <a:xfrm>
            <a:off x="8425797" y="4765184"/>
            <a:ext cx="526892" cy="220528"/>
            <a:chOff x="6145213" y="4384676"/>
            <a:chExt cx="1582738" cy="649287"/>
          </a:xfrm>
          <a:solidFill>
            <a:schemeClr val="tx2"/>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9"/>
          <p:cNvGrpSpPr>
            <a:grpSpLocks noChangeAspect="1"/>
          </p:cNvGrpSpPr>
          <p:nvPr userDrawn="1"/>
        </p:nvGrpSpPr>
        <p:grpSpPr bwMode="auto">
          <a:xfrm>
            <a:off x="274320" y="137160"/>
            <a:ext cx="915959" cy="640080"/>
            <a:chOff x="1968" y="1726"/>
            <a:chExt cx="1846" cy="1290"/>
          </a:xfrm>
          <a:solidFill>
            <a:schemeClr val="bg1"/>
          </a:solidFill>
        </p:grpSpPr>
        <p:sp>
          <p:nvSpPr>
            <p:cNvPr id="35" name="Freeform 34"/>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Viya - Case Study Only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Success - Click to Edit Title</a:t>
            </a:r>
          </a:p>
        </p:txBody>
      </p:sp>
      <p:sp>
        <p:nvSpPr>
          <p:cNvPr id="21" name="Text Placeholder 2"/>
          <p:cNvSpPr>
            <a:spLocks noGrp="1"/>
          </p:cNvSpPr>
          <p:nvPr>
            <p:ph type="body" sz="quarter" idx="11" hasCustomPrompt="1"/>
          </p:nvPr>
        </p:nvSpPr>
        <p:spPr>
          <a:xfrm>
            <a:off x="6510270" y="1018333"/>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1575122"/>
            <a:ext cx="2448000" cy="2068474"/>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
        <p:nvSpPr>
          <p:cNvPr id="42"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43" name="Group 42"/>
          <p:cNvGrpSpPr>
            <a:grpSpLocks noChangeAspect="1"/>
          </p:cNvGrpSpPr>
          <p:nvPr userDrawn="1"/>
        </p:nvGrpSpPr>
        <p:grpSpPr>
          <a:xfrm>
            <a:off x="7966654" y="140452"/>
            <a:ext cx="914400" cy="636169"/>
            <a:chOff x="3100388" y="1555751"/>
            <a:chExt cx="2932113" cy="2039938"/>
          </a:xfrm>
          <a:solidFill>
            <a:schemeClr val="bg1"/>
          </a:solidFill>
        </p:grpSpPr>
        <p:grpSp>
          <p:nvGrpSpPr>
            <p:cNvPr id="44" name="Group 43"/>
            <p:cNvGrpSpPr/>
            <p:nvPr userDrawn="1"/>
          </p:nvGrpSpPr>
          <p:grpSpPr>
            <a:xfrm>
              <a:off x="3100388" y="2832101"/>
              <a:ext cx="2932113" cy="763588"/>
              <a:chOff x="3100388" y="2832101"/>
              <a:chExt cx="2932113" cy="763588"/>
            </a:xfrm>
            <a:grpFill/>
          </p:grpSpPr>
          <p:sp>
            <p:nvSpPr>
              <p:cNvPr id="48"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userDrawn="1"/>
          </p:nvGrpSpPr>
          <p:grpSpPr>
            <a:xfrm>
              <a:off x="3857626" y="1555751"/>
              <a:ext cx="1419225" cy="930275"/>
              <a:chOff x="3857626" y="1555751"/>
              <a:chExt cx="1419225" cy="930275"/>
            </a:xfrm>
            <a:grpFill/>
          </p:grpSpPr>
          <p:sp>
            <p:nvSpPr>
              <p:cNvPr id="46"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extLst>
    <p:ext uri="{DCECCB84-F9BA-43D5-87BE-67443E8EF086}">
      <p15:sldGuideLst xmlns:p15="http://schemas.microsoft.com/office/powerpoint/2012/main">
        <p15:guide id="1" orient="horz" pos="636" userDrawn="1">
          <p15:clr>
            <a:srgbClr val="FBAE40"/>
          </p15:clr>
        </p15:guide>
        <p15:guide id="2" pos="288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Viya -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4"/>
          <p:cNvGrpSpPr>
            <a:grpSpLocks noChangeAspect="1"/>
          </p:cNvGrpSpPr>
          <p:nvPr userDrawn="1"/>
        </p:nvGrpSpPr>
        <p:grpSpPr bwMode="auto">
          <a:xfrm>
            <a:off x="3703320" y="365760"/>
            <a:ext cx="1683695" cy="356616"/>
            <a:chOff x="1416" y="456"/>
            <a:chExt cx="2880" cy="610"/>
          </a:xfrm>
          <a:solidFill>
            <a:schemeClr val="bg1"/>
          </a:solidFill>
        </p:grpSpPr>
        <p:sp>
          <p:nvSpPr>
            <p:cNvPr id="31" name="Freeform 30"/>
            <p:cNvSpPr>
              <a:spLocks noEditPoints="1"/>
            </p:cNvSpPr>
            <p:nvPr/>
          </p:nvSpPr>
          <p:spPr bwMode="auto">
            <a:xfrm>
              <a:off x="2451" y="578"/>
              <a:ext cx="1845" cy="488"/>
            </a:xfrm>
            <a:custGeom>
              <a:avLst/>
              <a:gdLst>
                <a:gd name="T0" fmla="*/ 3043 w 3068"/>
                <a:gd name="T1" fmla="*/ 214 h 801"/>
                <a:gd name="T2" fmla="*/ 3025 w 3068"/>
                <a:gd name="T3" fmla="*/ 221 h 801"/>
                <a:gd name="T4" fmla="*/ 3021 w 3068"/>
                <a:gd name="T5" fmla="*/ 203 h 801"/>
                <a:gd name="T6" fmla="*/ 3047 w 3068"/>
                <a:gd name="T7" fmla="*/ 214 h 801"/>
                <a:gd name="T8" fmla="*/ 3044 w 3068"/>
                <a:gd name="T9" fmla="*/ 242 h 801"/>
                <a:gd name="T10" fmla="*/ 3025 w 3068"/>
                <a:gd name="T11" fmla="*/ 242 h 801"/>
                <a:gd name="T12" fmla="*/ 3021 w 3068"/>
                <a:gd name="T13" fmla="*/ 203 h 801"/>
                <a:gd name="T14" fmla="*/ 3064 w 3068"/>
                <a:gd name="T15" fmla="*/ 223 h 801"/>
                <a:gd name="T16" fmla="*/ 3033 w 3068"/>
                <a:gd name="T17" fmla="*/ 254 h 801"/>
                <a:gd name="T18" fmla="*/ 3033 w 3068"/>
                <a:gd name="T19" fmla="*/ 188 h 801"/>
                <a:gd name="T20" fmla="*/ 2998 w 3068"/>
                <a:gd name="T21" fmla="*/ 223 h 801"/>
                <a:gd name="T22" fmla="*/ 2952 w 3068"/>
                <a:gd name="T23" fmla="*/ 420 h 801"/>
                <a:gd name="T24" fmla="*/ 2905 w 3068"/>
                <a:gd name="T25" fmla="*/ 398 h 801"/>
                <a:gd name="T26" fmla="*/ 2952 w 3068"/>
                <a:gd name="T27" fmla="*/ 420 h 801"/>
                <a:gd name="T28" fmla="*/ 2679 w 3068"/>
                <a:gd name="T29" fmla="*/ 501 h 801"/>
                <a:gd name="T30" fmla="*/ 2952 w 3068"/>
                <a:gd name="T31" fmla="*/ 349 h 801"/>
                <a:gd name="T32" fmla="*/ 2703 w 3068"/>
                <a:gd name="T33" fmla="*/ 258 h 801"/>
                <a:gd name="T34" fmla="*/ 2980 w 3068"/>
                <a:gd name="T35" fmla="*/ 516 h 801"/>
                <a:gd name="T36" fmla="*/ 2953 w 3068"/>
                <a:gd name="T37" fmla="*/ 520 h 801"/>
                <a:gd name="T38" fmla="*/ 2679 w 3068"/>
                <a:gd name="T39" fmla="*/ 501 h 801"/>
                <a:gd name="T40" fmla="*/ 2305 w 3068"/>
                <a:gd name="T41" fmla="*/ 796 h 801"/>
                <a:gd name="T42" fmla="*/ 2421 w 3068"/>
                <a:gd name="T43" fmla="*/ 702 h 801"/>
                <a:gd name="T44" fmla="*/ 2334 w 3068"/>
                <a:gd name="T45" fmla="*/ 220 h 801"/>
                <a:gd name="T46" fmla="*/ 2635 w 3068"/>
                <a:gd name="T47" fmla="*/ 220 h 801"/>
                <a:gd name="T48" fmla="*/ 2305 w 3068"/>
                <a:gd name="T49" fmla="*/ 796 h 801"/>
                <a:gd name="T50" fmla="*/ 2172 w 3068"/>
                <a:gd name="T51" fmla="*/ 220 h 801"/>
                <a:gd name="T52" fmla="*/ 2172 w 3068"/>
                <a:gd name="T53" fmla="*/ 602 h 801"/>
                <a:gd name="T54" fmla="*/ 2187 w 3068"/>
                <a:gd name="T55" fmla="*/ 86 h 801"/>
                <a:gd name="T56" fmla="*/ 2212 w 3068"/>
                <a:gd name="T57" fmla="*/ 59 h 801"/>
                <a:gd name="T58" fmla="*/ 1869 w 3068"/>
                <a:gd name="T59" fmla="*/ 566 h 801"/>
                <a:gd name="T60" fmla="*/ 2080 w 3068"/>
                <a:gd name="T61" fmla="*/ 16 h 801"/>
                <a:gd name="T62" fmla="*/ 1851 w 3068"/>
                <a:gd name="T63" fmla="*/ 602 h 801"/>
                <a:gd name="T64" fmla="*/ 1869 w 3068"/>
                <a:gd name="T65" fmla="*/ 566 h 801"/>
                <a:gd name="T66" fmla="*/ 1422 w 3068"/>
                <a:gd name="T67" fmla="*/ 39 h 801"/>
                <a:gd name="T68" fmla="*/ 1415 w 3068"/>
                <a:gd name="T69" fmla="*/ 24 h 801"/>
                <a:gd name="T70" fmla="*/ 1422 w 3068"/>
                <a:gd name="T71" fmla="*/ 39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5 h 801"/>
                <a:gd name="T88" fmla="*/ 1423 w 3068"/>
                <a:gd name="T89" fmla="*/ 5 h 801"/>
                <a:gd name="T90" fmla="*/ 1187 w 3068"/>
                <a:gd name="T91" fmla="*/ 28 h 801"/>
                <a:gd name="T92" fmla="*/ 1172 w 3068"/>
                <a:gd name="T93" fmla="*/ 617 h 801"/>
                <a:gd name="T94" fmla="*/ 1172 w 3068"/>
                <a:gd name="T95" fmla="*/ 589 h 801"/>
                <a:gd name="T96" fmla="*/ 1188 w 3068"/>
                <a:gd name="T97" fmla="*/ 0 h 801"/>
                <a:gd name="T98" fmla="*/ 1319 w 3068"/>
                <a:gd name="T99" fmla="*/ 87 h 801"/>
                <a:gd name="T100" fmla="*/ 832 w 3068"/>
                <a:gd name="T101" fmla="*/ 411 h 801"/>
                <a:gd name="T102" fmla="*/ 526 w 3068"/>
                <a:gd name="T103" fmla="*/ 411 h 801"/>
                <a:gd name="T104" fmla="*/ 412 w 3068"/>
                <a:gd name="T105" fmla="*/ 602 h 801"/>
                <a:gd name="T106" fmla="*/ 945 w 3068"/>
                <a:gd name="T107" fmla="*/ 602 h 801"/>
                <a:gd name="T108" fmla="*/ 514 w 3068"/>
                <a:gd name="T109" fmla="*/ 438 h 801"/>
                <a:gd name="T110" fmla="*/ 322 w 3068"/>
                <a:gd name="T111" fmla="*/ 87 h 801"/>
                <a:gd name="T112" fmla="*/ 40 w 3068"/>
                <a:gd name="T113" fmla="*/ 155 h 801"/>
                <a:gd name="T114" fmla="*/ 0 w 3068"/>
                <a:gd name="T115" fmla="*/ 542 h 801"/>
                <a:gd name="T116" fmla="*/ 326 w 3068"/>
                <a:gd name="T117" fmla="*/ 459 h 801"/>
                <a:gd name="T118" fmla="*/ 346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1"/>
                  </a:moveTo>
                  <a:lnTo>
                    <a:pt x="3032" y="221"/>
                  </a:lnTo>
                  <a:cubicBezTo>
                    <a:pt x="3038" y="221"/>
                    <a:pt x="3043" y="220"/>
                    <a:pt x="3043" y="214"/>
                  </a:cubicBezTo>
                  <a:cubicBezTo>
                    <a:pt x="3043" y="208"/>
                    <a:pt x="3038" y="207"/>
                    <a:pt x="3034" y="207"/>
                  </a:cubicBezTo>
                  <a:lnTo>
                    <a:pt x="3025" y="207"/>
                  </a:lnTo>
                  <a:lnTo>
                    <a:pt x="3025" y="221"/>
                  </a:lnTo>
                  <a:lnTo>
                    <a:pt x="3032" y="221"/>
                  </a:lnTo>
                  <a:lnTo>
                    <a:pt x="3032" y="221"/>
                  </a:lnTo>
                  <a:close/>
                  <a:moveTo>
                    <a:pt x="3021" y="203"/>
                  </a:moveTo>
                  <a:lnTo>
                    <a:pt x="3021" y="203"/>
                  </a:lnTo>
                  <a:lnTo>
                    <a:pt x="3034" y="203"/>
                  </a:lnTo>
                  <a:cubicBezTo>
                    <a:pt x="3042" y="203"/>
                    <a:pt x="3047" y="206"/>
                    <a:pt x="3047" y="214"/>
                  </a:cubicBezTo>
                  <a:cubicBezTo>
                    <a:pt x="3047" y="220"/>
                    <a:pt x="3043" y="224"/>
                    <a:pt x="3037" y="224"/>
                  </a:cubicBezTo>
                  <a:lnTo>
                    <a:pt x="3049" y="242"/>
                  </a:lnTo>
                  <a:lnTo>
                    <a:pt x="3044" y="242"/>
                  </a:lnTo>
                  <a:lnTo>
                    <a:pt x="3033" y="225"/>
                  </a:lnTo>
                  <a:lnTo>
                    <a:pt x="3025" y="225"/>
                  </a:lnTo>
                  <a:lnTo>
                    <a:pt x="3025" y="242"/>
                  </a:lnTo>
                  <a:lnTo>
                    <a:pt x="3021" y="242"/>
                  </a:lnTo>
                  <a:lnTo>
                    <a:pt x="3021" y="203"/>
                  </a:lnTo>
                  <a:lnTo>
                    <a:pt x="3021" y="203"/>
                  </a:lnTo>
                  <a:close/>
                  <a:moveTo>
                    <a:pt x="3033" y="254"/>
                  </a:moveTo>
                  <a:lnTo>
                    <a:pt x="3033" y="254"/>
                  </a:lnTo>
                  <a:cubicBezTo>
                    <a:pt x="3051" y="254"/>
                    <a:pt x="3064" y="240"/>
                    <a:pt x="3064" y="223"/>
                  </a:cubicBezTo>
                  <a:cubicBezTo>
                    <a:pt x="3064" y="205"/>
                    <a:pt x="3051" y="192"/>
                    <a:pt x="3033" y="192"/>
                  </a:cubicBezTo>
                  <a:cubicBezTo>
                    <a:pt x="3016" y="192"/>
                    <a:pt x="3002" y="205"/>
                    <a:pt x="3002" y="223"/>
                  </a:cubicBezTo>
                  <a:cubicBezTo>
                    <a:pt x="3002" y="240"/>
                    <a:pt x="3016" y="254"/>
                    <a:pt x="3033" y="254"/>
                  </a:cubicBezTo>
                  <a:lnTo>
                    <a:pt x="3033" y="254"/>
                  </a:lnTo>
                  <a:close/>
                  <a:moveTo>
                    <a:pt x="3033" y="188"/>
                  </a:moveTo>
                  <a:lnTo>
                    <a:pt x="3033" y="188"/>
                  </a:lnTo>
                  <a:cubicBezTo>
                    <a:pt x="3053" y="188"/>
                    <a:pt x="3068" y="203"/>
                    <a:pt x="3068" y="223"/>
                  </a:cubicBezTo>
                  <a:cubicBezTo>
                    <a:pt x="3068" y="242"/>
                    <a:pt x="3053" y="257"/>
                    <a:pt x="3033" y="257"/>
                  </a:cubicBezTo>
                  <a:cubicBezTo>
                    <a:pt x="3014" y="257"/>
                    <a:pt x="2998" y="242"/>
                    <a:pt x="2998" y="223"/>
                  </a:cubicBezTo>
                  <a:cubicBezTo>
                    <a:pt x="2998" y="203"/>
                    <a:pt x="3014" y="188"/>
                    <a:pt x="3033" y="188"/>
                  </a:cubicBezTo>
                  <a:lnTo>
                    <a:pt x="3033" y="188"/>
                  </a:lnTo>
                  <a:close/>
                  <a:moveTo>
                    <a:pt x="2952" y="420"/>
                  </a:moveTo>
                  <a:lnTo>
                    <a:pt x="2952" y="420"/>
                  </a:lnTo>
                  <a:lnTo>
                    <a:pt x="2952" y="398"/>
                  </a:lnTo>
                  <a:lnTo>
                    <a:pt x="2905" y="398"/>
                  </a:lnTo>
                  <a:cubicBezTo>
                    <a:pt x="2819" y="398"/>
                    <a:pt x="2708" y="411"/>
                    <a:pt x="2708" y="500"/>
                  </a:cubicBezTo>
                  <a:cubicBezTo>
                    <a:pt x="2708" y="565"/>
                    <a:pt x="2766" y="588"/>
                    <a:pt x="2813" y="588"/>
                  </a:cubicBezTo>
                  <a:cubicBezTo>
                    <a:pt x="2913" y="588"/>
                    <a:pt x="2952" y="504"/>
                    <a:pt x="2952" y="420"/>
                  </a:cubicBezTo>
                  <a:lnTo>
                    <a:pt x="2952" y="420"/>
                  </a:lnTo>
                  <a:close/>
                  <a:moveTo>
                    <a:pt x="2679" y="501"/>
                  </a:moveTo>
                  <a:lnTo>
                    <a:pt x="2679" y="501"/>
                  </a:lnTo>
                  <a:cubicBezTo>
                    <a:pt x="2679" y="391"/>
                    <a:pt x="2802" y="374"/>
                    <a:pt x="2897" y="374"/>
                  </a:cubicBezTo>
                  <a:lnTo>
                    <a:pt x="2952" y="374"/>
                  </a:lnTo>
                  <a:lnTo>
                    <a:pt x="2952" y="349"/>
                  </a:lnTo>
                  <a:cubicBezTo>
                    <a:pt x="2952" y="270"/>
                    <a:pt x="2906" y="234"/>
                    <a:pt x="2835" y="234"/>
                  </a:cubicBezTo>
                  <a:cubicBezTo>
                    <a:pt x="2789" y="234"/>
                    <a:pt x="2749" y="252"/>
                    <a:pt x="2719" y="279"/>
                  </a:cubicBezTo>
                  <a:lnTo>
                    <a:pt x="2703" y="258"/>
                  </a:lnTo>
                  <a:cubicBezTo>
                    <a:pt x="2736" y="227"/>
                    <a:pt x="2786" y="208"/>
                    <a:pt x="2837" y="208"/>
                  </a:cubicBezTo>
                  <a:cubicBezTo>
                    <a:pt x="2923" y="208"/>
                    <a:pt x="2980" y="253"/>
                    <a:pt x="2980" y="348"/>
                  </a:cubicBezTo>
                  <a:lnTo>
                    <a:pt x="2980" y="516"/>
                  </a:lnTo>
                  <a:cubicBezTo>
                    <a:pt x="2980" y="545"/>
                    <a:pt x="2983" y="581"/>
                    <a:pt x="2987" y="602"/>
                  </a:cubicBezTo>
                  <a:lnTo>
                    <a:pt x="2959" y="602"/>
                  </a:lnTo>
                  <a:cubicBezTo>
                    <a:pt x="2956" y="581"/>
                    <a:pt x="2953" y="541"/>
                    <a:pt x="2953" y="520"/>
                  </a:cubicBezTo>
                  <a:lnTo>
                    <a:pt x="2951" y="520"/>
                  </a:lnTo>
                  <a:cubicBezTo>
                    <a:pt x="2925" y="583"/>
                    <a:pt x="2869" y="612"/>
                    <a:pt x="2808" y="612"/>
                  </a:cubicBezTo>
                  <a:cubicBezTo>
                    <a:pt x="2746" y="612"/>
                    <a:pt x="2679" y="579"/>
                    <a:pt x="2679" y="501"/>
                  </a:cubicBezTo>
                  <a:lnTo>
                    <a:pt x="2679" y="501"/>
                  </a:lnTo>
                  <a:close/>
                  <a:moveTo>
                    <a:pt x="2305" y="796"/>
                  </a:moveTo>
                  <a:lnTo>
                    <a:pt x="2305" y="796"/>
                  </a:lnTo>
                  <a:lnTo>
                    <a:pt x="2310" y="769"/>
                  </a:lnTo>
                  <a:cubicBezTo>
                    <a:pt x="2319" y="772"/>
                    <a:pt x="2332" y="774"/>
                    <a:pt x="2344" y="774"/>
                  </a:cubicBezTo>
                  <a:cubicBezTo>
                    <a:pt x="2387" y="774"/>
                    <a:pt x="2407" y="740"/>
                    <a:pt x="2421" y="702"/>
                  </a:cubicBezTo>
                  <a:lnTo>
                    <a:pt x="2456" y="609"/>
                  </a:lnTo>
                  <a:lnTo>
                    <a:pt x="2301" y="220"/>
                  </a:lnTo>
                  <a:lnTo>
                    <a:pt x="2334" y="220"/>
                  </a:lnTo>
                  <a:lnTo>
                    <a:pt x="2472" y="576"/>
                  </a:lnTo>
                  <a:lnTo>
                    <a:pt x="2602" y="220"/>
                  </a:lnTo>
                  <a:lnTo>
                    <a:pt x="2635" y="220"/>
                  </a:lnTo>
                  <a:lnTo>
                    <a:pt x="2444" y="719"/>
                  </a:lnTo>
                  <a:cubicBezTo>
                    <a:pt x="2425" y="770"/>
                    <a:pt x="2396" y="801"/>
                    <a:pt x="2344" y="801"/>
                  </a:cubicBezTo>
                  <a:cubicBezTo>
                    <a:pt x="2332" y="801"/>
                    <a:pt x="2315" y="799"/>
                    <a:pt x="2305" y="796"/>
                  </a:cubicBezTo>
                  <a:lnTo>
                    <a:pt x="2305" y="796"/>
                  </a:lnTo>
                  <a:close/>
                  <a:moveTo>
                    <a:pt x="2172" y="220"/>
                  </a:moveTo>
                  <a:lnTo>
                    <a:pt x="2172" y="220"/>
                  </a:lnTo>
                  <a:lnTo>
                    <a:pt x="2202" y="220"/>
                  </a:lnTo>
                  <a:lnTo>
                    <a:pt x="2202" y="602"/>
                  </a:lnTo>
                  <a:lnTo>
                    <a:pt x="2172" y="602"/>
                  </a:lnTo>
                  <a:lnTo>
                    <a:pt x="2172" y="220"/>
                  </a:lnTo>
                  <a:close/>
                  <a:moveTo>
                    <a:pt x="2187" y="86"/>
                  </a:moveTo>
                  <a:lnTo>
                    <a:pt x="2187" y="86"/>
                  </a:lnTo>
                  <a:cubicBezTo>
                    <a:pt x="2174" y="86"/>
                    <a:pt x="2162" y="76"/>
                    <a:pt x="2162" y="59"/>
                  </a:cubicBezTo>
                  <a:cubicBezTo>
                    <a:pt x="2162" y="44"/>
                    <a:pt x="2174" y="33"/>
                    <a:pt x="2187" y="33"/>
                  </a:cubicBezTo>
                  <a:cubicBezTo>
                    <a:pt x="2200" y="33"/>
                    <a:pt x="2212" y="44"/>
                    <a:pt x="2212" y="59"/>
                  </a:cubicBezTo>
                  <a:cubicBezTo>
                    <a:pt x="2212" y="76"/>
                    <a:pt x="2200" y="86"/>
                    <a:pt x="2187" y="86"/>
                  </a:cubicBezTo>
                  <a:lnTo>
                    <a:pt x="2187" y="86"/>
                  </a:lnTo>
                  <a:close/>
                  <a:moveTo>
                    <a:pt x="1869" y="566"/>
                  </a:moveTo>
                  <a:lnTo>
                    <a:pt x="1869" y="566"/>
                  </a:lnTo>
                  <a:lnTo>
                    <a:pt x="1871" y="566"/>
                  </a:lnTo>
                  <a:lnTo>
                    <a:pt x="2080" y="16"/>
                  </a:lnTo>
                  <a:lnTo>
                    <a:pt x="2113" y="16"/>
                  </a:lnTo>
                  <a:lnTo>
                    <a:pt x="1890" y="602"/>
                  </a:lnTo>
                  <a:lnTo>
                    <a:pt x="1851" y="602"/>
                  </a:lnTo>
                  <a:lnTo>
                    <a:pt x="1629" y="16"/>
                  </a:lnTo>
                  <a:lnTo>
                    <a:pt x="1663" y="16"/>
                  </a:lnTo>
                  <a:lnTo>
                    <a:pt x="1869" y="566"/>
                  </a:lnTo>
                  <a:lnTo>
                    <a:pt x="1869" y="566"/>
                  </a:lnTo>
                  <a:close/>
                  <a:moveTo>
                    <a:pt x="1422" y="39"/>
                  </a:moveTo>
                  <a:lnTo>
                    <a:pt x="1422" y="39"/>
                  </a:lnTo>
                  <a:cubicBezTo>
                    <a:pt x="1428" y="39"/>
                    <a:pt x="1433" y="37"/>
                    <a:pt x="1433" y="31"/>
                  </a:cubicBezTo>
                  <a:cubicBezTo>
                    <a:pt x="1433" y="25"/>
                    <a:pt x="1428" y="24"/>
                    <a:pt x="1424" y="24"/>
                  </a:cubicBezTo>
                  <a:lnTo>
                    <a:pt x="1415" y="24"/>
                  </a:lnTo>
                  <a:lnTo>
                    <a:pt x="1415" y="39"/>
                  </a:lnTo>
                  <a:lnTo>
                    <a:pt x="1422" y="39"/>
                  </a:lnTo>
                  <a:lnTo>
                    <a:pt x="1422" y="39"/>
                  </a:lnTo>
                  <a:close/>
                  <a:moveTo>
                    <a:pt x="1411" y="20"/>
                  </a:moveTo>
                  <a:lnTo>
                    <a:pt x="1411" y="20"/>
                  </a:lnTo>
                  <a:lnTo>
                    <a:pt x="1424" y="20"/>
                  </a:lnTo>
                  <a:cubicBezTo>
                    <a:pt x="1432" y="20"/>
                    <a:pt x="1437" y="24"/>
                    <a:pt x="1437" y="31"/>
                  </a:cubicBezTo>
                  <a:cubicBezTo>
                    <a:pt x="1437" y="38"/>
                    <a:pt x="1433" y="41"/>
                    <a:pt x="1427" y="42"/>
                  </a:cubicBezTo>
                  <a:lnTo>
                    <a:pt x="1439" y="59"/>
                  </a:lnTo>
                  <a:lnTo>
                    <a:pt x="1433" y="59"/>
                  </a:lnTo>
                  <a:lnTo>
                    <a:pt x="1423"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3"/>
                    <a:pt x="1440" y="9"/>
                    <a:pt x="1423" y="9"/>
                  </a:cubicBezTo>
                  <a:cubicBezTo>
                    <a:pt x="1406" y="9"/>
                    <a:pt x="1392" y="23"/>
                    <a:pt x="1392" y="40"/>
                  </a:cubicBezTo>
                  <a:cubicBezTo>
                    <a:pt x="1392" y="57"/>
                    <a:pt x="1406" y="71"/>
                    <a:pt x="1423" y="71"/>
                  </a:cubicBezTo>
                  <a:lnTo>
                    <a:pt x="1423" y="71"/>
                  </a:lnTo>
                  <a:close/>
                  <a:moveTo>
                    <a:pt x="1423" y="5"/>
                  </a:moveTo>
                  <a:lnTo>
                    <a:pt x="1423" y="5"/>
                  </a:lnTo>
                  <a:cubicBezTo>
                    <a:pt x="1443" y="5"/>
                    <a:pt x="1458" y="21"/>
                    <a:pt x="1458" y="40"/>
                  </a:cubicBezTo>
                  <a:cubicBezTo>
                    <a:pt x="1458" y="59"/>
                    <a:pt x="1443" y="75"/>
                    <a:pt x="1423" y="75"/>
                  </a:cubicBezTo>
                  <a:cubicBezTo>
                    <a:pt x="1404" y="75"/>
                    <a:pt x="1388" y="59"/>
                    <a:pt x="1388" y="40"/>
                  </a:cubicBezTo>
                  <a:cubicBezTo>
                    <a:pt x="1388" y="21"/>
                    <a:pt x="1404" y="5"/>
                    <a:pt x="1423" y="5"/>
                  </a:cubicBezTo>
                  <a:lnTo>
                    <a:pt x="1423" y="5"/>
                  </a:lnTo>
                  <a:close/>
                  <a:moveTo>
                    <a:pt x="1319" y="87"/>
                  </a:moveTo>
                  <a:lnTo>
                    <a:pt x="1319" y="87"/>
                  </a:lnTo>
                  <a:cubicBezTo>
                    <a:pt x="1291" y="50"/>
                    <a:pt x="1243" y="28"/>
                    <a:pt x="1187" y="28"/>
                  </a:cubicBezTo>
                  <a:cubicBezTo>
                    <a:pt x="1115" y="28"/>
                    <a:pt x="1037" y="69"/>
                    <a:pt x="1037" y="155"/>
                  </a:cubicBezTo>
                  <a:cubicBezTo>
                    <a:pt x="1037" y="337"/>
                    <a:pt x="1354" y="256"/>
                    <a:pt x="1354" y="457"/>
                  </a:cubicBezTo>
                  <a:cubicBezTo>
                    <a:pt x="1354" y="563"/>
                    <a:pt x="1267" y="617"/>
                    <a:pt x="1172" y="617"/>
                  </a:cubicBezTo>
                  <a:cubicBezTo>
                    <a:pt x="1100" y="617"/>
                    <a:pt x="1037" y="591"/>
                    <a:pt x="996" y="542"/>
                  </a:cubicBezTo>
                  <a:lnTo>
                    <a:pt x="1017" y="521"/>
                  </a:lnTo>
                  <a:cubicBezTo>
                    <a:pt x="1059" y="565"/>
                    <a:pt x="1111" y="589"/>
                    <a:pt x="1172" y="589"/>
                  </a:cubicBezTo>
                  <a:cubicBezTo>
                    <a:pt x="1249" y="589"/>
                    <a:pt x="1322" y="543"/>
                    <a:pt x="1322" y="459"/>
                  </a:cubicBezTo>
                  <a:cubicBezTo>
                    <a:pt x="1322" y="279"/>
                    <a:pt x="1006" y="359"/>
                    <a:pt x="1006" y="156"/>
                  </a:cubicBezTo>
                  <a:cubicBezTo>
                    <a:pt x="1006" y="53"/>
                    <a:pt x="1095" y="0"/>
                    <a:pt x="1188" y="0"/>
                  </a:cubicBezTo>
                  <a:cubicBezTo>
                    <a:pt x="1254" y="0"/>
                    <a:pt x="1310" y="26"/>
                    <a:pt x="1342" y="67"/>
                  </a:cubicBezTo>
                  <a:lnTo>
                    <a:pt x="1319" y="87"/>
                  </a:lnTo>
                  <a:lnTo>
                    <a:pt x="1319" y="87"/>
                  </a:lnTo>
                  <a:close/>
                  <a:moveTo>
                    <a:pt x="526" y="411"/>
                  </a:moveTo>
                  <a:lnTo>
                    <a:pt x="526" y="411"/>
                  </a:lnTo>
                  <a:lnTo>
                    <a:pt x="832" y="411"/>
                  </a:lnTo>
                  <a:lnTo>
                    <a:pt x="681" y="44"/>
                  </a:lnTo>
                  <a:lnTo>
                    <a:pt x="526" y="411"/>
                  </a:lnTo>
                  <a:lnTo>
                    <a:pt x="526" y="411"/>
                  </a:lnTo>
                  <a:close/>
                  <a:moveTo>
                    <a:pt x="446" y="602"/>
                  </a:moveTo>
                  <a:lnTo>
                    <a:pt x="446" y="602"/>
                  </a:lnTo>
                  <a:lnTo>
                    <a:pt x="412" y="602"/>
                  </a:lnTo>
                  <a:lnTo>
                    <a:pt x="665" y="16"/>
                  </a:lnTo>
                  <a:lnTo>
                    <a:pt x="699" y="16"/>
                  </a:lnTo>
                  <a:lnTo>
                    <a:pt x="945" y="602"/>
                  </a:lnTo>
                  <a:lnTo>
                    <a:pt x="911" y="602"/>
                  </a:lnTo>
                  <a:lnTo>
                    <a:pt x="843" y="438"/>
                  </a:lnTo>
                  <a:lnTo>
                    <a:pt x="514" y="438"/>
                  </a:lnTo>
                  <a:lnTo>
                    <a:pt x="446" y="602"/>
                  </a:lnTo>
                  <a:lnTo>
                    <a:pt x="446" y="602"/>
                  </a:lnTo>
                  <a:close/>
                  <a:moveTo>
                    <a:pt x="322" y="87"/>
                  </a:moveTo>
                  <a:lnTo>
                    <a:pt x="322" y="87"/>
                  </a:lnTo>
                  <a:cubicBezTo>
                    <a:pt x="294" y="50"/>
                    <a:pt x="246" y="28"/>
                    <a:pt x="191" y="28"/>
                  </a:cubicBezTo>
                  <a:cubicBezTo>
                    <a:pt x="118" y="28"/>
                    <a:pt x="40" y="69"/>
                    <a:pt x="40" y="155"/>
                  </a:cubicBezTo>
                  <a:cubicBezTo>
                    <a:pt x="40" y="337"/>
                    <a:pt x="357" y="256"/>
                    <a:pt x="357" y="457"/>
                  </a:cubicBezTo>
                  <a:cubicBezTo>
                    <a:pt x="357" y="563"/>
                    <a:pt x="270" y="617"/>
                    <a:pt x="175" y="617"/>
                  </a:cubicBezTo>
                  <a:cubicBezTo>
                    <a:pt x="103" y="617"/>
                    <a:pt x="40" y="591"/>
                    <a:pt x="0" y="542"/>
                  </a:cubicBezTo>
                  <a:lnTo>
                    <a:pt x="21" y="521"/>
                  </a:lnTo>
                  <a:cubicBezTo>
                    <a:pt x="63" y="565"/>
                    <a:pt x="115" y="589"/>
                    <a:pt x="175" y="589"/>
                  </a:cubicBezTo>
                  <a:cubicBezTo>
                    <a:pt x="253" y="589"/>
                    <a:pt x="326" y="543"/>
                    <a:pt x="326" y="459"/>
                  </a:cubicBezTo>
                  <a:cubicBezTo>
                    <a:pt x="326" y="279"/>
                    <a:pt x="10" y="359"/>
                    <a:pt x="10" y="156"/>
                  </a:cubicBezTo>
                  <a:cubicBezTo>
                    <a:pt x="10" y="53"/>
                    <a:pt x="98" y="0"/>
                    <a:pt x="192" y="0"/>
                  </a:cubicBezTo>
                  <a:cubicBezTo>
                    <a:pt x="257" y="0"/>
                    <a:pt x="313" y="26"/>
                    <a:pt x="346"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noEditPoints="1"/>
            </p:cNvSpPr>
            <p:nvPr/>
          </p:nvSpPr>
          <p:spPr bwMode="auto">
            <a:xfrm>
              <a:off x="1416" y="456"/>
              <a:ext cx="895" cy="595"/>
            </a:xfrm>
            <a:custGeom>
              <a:avLst/>
              <a:gdLst>
                <a:gd name="T0" fmla="*/ 1437 w 1489"/>
                <a:gd name="T1" fmla="*/ 937 h 976"/>
                <a:gd name="T2" fmla="*/ 1446 w 1489"/>
                <a:gd name="T3" fmla="*/ 922 h 976"/>
                <a:gd name="T4" fmla="*/ 1444 w 1489"/>
                <a:gd name="T5" fmla="*/ 937 h 976"/>
                <a:gd name="T6" fmla="*/ 1437 w 1489"/>
                <a:gd name="T7" fmla="*/ 937 h 976"/>
                <a:gd name="T8" fmla="*/ 1432 w 1489"/>
                <a:gd name="T9" fmla="*/ 958 h 976"/>
                <a:gd name="T10" fmla="*/ 1437 w 1489"/>
                <a:gd name="T11" fmla="*/ 941 h 976"/>
                <a:gd name="T12" fmla="*/ 1455 w 1489"/>
                <a:gd name="T13" fmla="*/ 958 h 976"/>
                <a:gd name="T14" fmla="*/ 1449 w 1489"/>
                <a:gd name="T15" fmla="*/ 940 h 976"/>
                <a:gd name="T16" fmla="*/ 1446 w 1489"/>
                <a:gd name="T17" fmla="*/ 918 h 976"/>
                <a:gd name="T18" fmla="*/ 1432 w 1489"/>
                <a:gd name="T19" fmla="*/ 958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8 w 1489"/>
                <a:gd name="T37" fmla="*/ 975 h 976"/>
                <a:gd name="T38" fmla="*/ 286 w 1489"/>
                <a:gd name="T39" fmla="*/ 976 h 976"/>
                <a:gd name="T40" fmla="*/ 239 w 1489"/>
                <a:gd name="T41" fmla="*/ 408 h 976"/>
                <a:gd name="T42" fmla="*/ 623 w 1489"/>
                <a:gd name="T43" fmla="*/ 0 h 976"/>
                <a:gd name="T44" fmla="*/ 901 w 1489"/>
                <a:gd name="T45" fmla="*/ 121 h 976"/>
                <a:gd name="T46" fmla="*/ 872 w 1489"/>
                <a:gd name="T47" fmla="*/ 182 h 976"/>
                <a:gd name="T48" fmla="*/ 840 w 1489"/>
                <a:gd name="T49" fmla="*/ 167 h 976"/>
                <a:gd name="T50" fmla="*/ 314 w 1489"/>
                <a:gd name="T51" fmla="*/ 384 h 976"/>
                <a:gd name="T52" fmla="*/ 326 w 1489"/>
                <a:gd name="T53" fmla="*/ 479 h 976"/>
                <a:gd name="T54" fmla="*/ 76 w 1489"/>
                <a:gd name="T55" fmla="*/ 690 h 976"/>
                <a:gd name="T56" fmla="*/ 297 w 1489"/>
                <a:gd name="T57" fmla="*/ 900 h 976"/>
                <a:gd name="T58" fmla="*/ 1191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5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7"/>
                  </a:moveTo>
                  <a:lnTo>
                    <a:pt x="1437" y="937"/>
                  </a:lnTo>
                  <a:lnTo>
                    <a:pt x="1437" y="922"/>
                  </a:lnTo>
                  <a:lnTo>
                    <a:pt x="1446" y="922"/>
                  </a:lnTo>
                  <a:cubicBezTo>
                    <a:pt x="1450" y="922"/>
                    <a:pt x="1455" y="924"/>
                    <a:pt x="1455" y="929"/>
                  </a:cubicBezTo>
                  <a:cubicBezTo>
                    <a:pt x="1455" y="935"/>
                    <a:pt x="1450" y="937"/>
                    <a:pt x="1444" y="937"/>
                  </a:cubicBezTo>
                  <a:lnTo>
                    <a:pt x="1437" y="937"/>
                  </a:lnTo>
                  <a:lnTo>
                    <a:pt x="1437" y="937"/>
                  </a:lnTo>
                  <a:close/>
                  <a:moveTo>
                    <a:pt x="1432" y="958"/>
                  </a:moveTo>
                  <a:lnTo>
                    <a:pt x="1432" y="958"/>
                  </a:lnTo>
                  <a:lnTo>
                    <a:pt x="1437" y="958"/>
                  </a:lnTo>
                  <a:lnTo>
                    <a:pt x="1437" y="941"/>
                  </a:lnTo>
                  <a:lnTo>
                    <a:pt x="1444" y="941"/>
                  </a:lnTo>
                  <a:lnTo>
                    <a:pt x="1455" y="958"/>
                  </a:lnTo>
                  <a:lnTo>
                    <a:pt x="1461" y="958"/>
                  </a:lnTo>
                  <a:lnTo>
                    <a:pt x="1449" y="940"/>
                  </a:lnTo>
                  <a:cubicBezTo>
                    <a:pt x="1454" y="939"/>
                    <a:pt x="1459" y="936"/>
                    <a:pt x="1459" y="930"/>
                  </a:cubicBezTo>
                  <a:cubicBezTo>
                    <a:pt x="1459" y="922"/>
                    <a:pt x="1453" y="918"/>
                    <a:pt x="1446" y="918"/>
                  </a:cubicBezTo>
                  <a:lnTo>
                    <a:pt x="1432" y="918"/>
                  </a:lnTo>
                  <a:lnTo>
                    <a:pt x="1432" y="958"/>
                  </a:lnTo>
                  <a:lnTo>
                    <a:pt x="1432" y="958"/>
                  </a:lnTo>
                  <a:close/>
                  <a:moveTo>
                    <a:pt x="1414" y="938"/>
                  </a:moveTo>
                  <a:lnTo>
                    <a:pt x="1414" y="938"/>
                  </a:lnTo>
                  <a:cubicBezTo>
                    <a:pt x="1414" y="921"/>
                    <a:pt x="1428" y="907"/>
                    <a:pt x="1445" y="907"/>
                  </a:cubicBezTo>
                  <a:cubicBezTo>
                    <a:pt x="1462" y="907"/>
                    <a:pt x="1476" y="921"/>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8"/>
                    <a:pt x="1425" y="973"/>
                    <a:pt x="1445" y="973"/>
                  </a:cubicBezTo>
                  <a:cubicBezTo>
                    <a:pt x="1464" y="973"/>
                    <a:pt x="1480" y="958"/>
                    <a:pt x="1480" y="938"/>
                  </a:cubicBezTo>
                  <a:cubicBezTo>
                    <a:pt x="1480" y="919"/>
                    <a:pt x="1464" y="903"/>
                    <a:pt x="1445" y="903"/>
                  </a:cubicBezTo>
                  <a:cubicBezTo>
                    <a:pt x="1425" y="903"/>
                    <a:pt x="1410" y="919"/>
                    <a:pt x="1410" y="938"/>
                  </a:cubicBezTo>
                  <a:lnTo>
                    <a:pt x="1410" y="938"/>
                  </a:lnTo>
                  <a:close/>
                  <a:moveTo>
                    <a:pt x="1203" y="976"/>
                  </a:moveTo>
                  <a:lnTo>
                    <a:pt x="1203" y="976"/>
                  </a:lnTo>
                  <a:cubicBezTo>
                    <a:pt x="1198" y="976"/>
                    <a:pt x="1193" y="976"/>
                    <a:pt x="1188" y="975"/>
                  </a:cubicBezTo>
                  <a:lnTo>
                    <a:pt x="300" y="975"/>
                  </a:lnTo>
                  <a:cubicBezTo>
                    <a:pt x="296" y="976"/>
                    <a:pt x="291" y="976"/>
                    <a:pt x="286" y="976"/>
                  </a:cubicBezTo>
                  <a:cubicBezTo>
                    <a:pt x="128" y="976"/>
                    <a:pt x="0" y="848"/>
                    <a:pt x="0" y="690"/>
                  </a:cubicBezTo>
                  <a:cubicBezTo>
                    <a:pt x="0" y="549"/>
                    <a:pt x="104" y="431"/>
                    <a:pt x="239" y="408"/>
                  </a:cubicBezTo>
                  <a:cubicBezTo>
                    <a:pt x="239" y="400"/>
                    <a:pt x="239" y="392"/>
                    <a:pt x="239" y="384"/>
                  </a:cubicBezTo>
                  <a:cubicBezTo>
                    <a:pt x="239" y="173"/>
                    <a:pt x="411" y="0"/>
                    <a:pt x="623" y="0"/>
                  </a:cubicBezTo>
                  <a:cubicBezTo>
                    <a:pt x="729" y="0"/>
                    <a:pt x="828" y="45"/>
                    <a:pt x="899" y="118"/>
                  </a:cubicBezTo>
                  <a:cubicBezTo>
                    <a:pt x="900" y="119"/>
                    <a:pt x="900" y="120"/>
                    <a:pt x="901" y="121"/>
                  </a:cubicBezTo>
                  <a:cubicBezTo>
                    <a:pt x="906" y="128"/>
                    <a:pt x="909" y="136"/>
                    <a:pt x="909" y="144"/>
                  </a:cubicBezTo>
                  <a:cubicBezTo>
                    <a:pt x="909" y="165"/>
                    <a:pt x="892" y="182"/>
                    <a:pt x="872" y="182"/>
                  </a:cubicBezTo>
                  <a:cubicBezTo>
                    <a:pt x="861" y="182"/>
                    <a:pt x="852" y="178"/>
                    <a:pt x="845" y="171"/>
                  </a:cubicBezTo>
                  <a:cubicBezTo>
                    <a:pt x="843" y="170"/>
                    <a:pt x="842" y="168"/>
                    <a:pt x="840" y="167"/>
                  </a:cubicBezTo>
                  <a:cubicBezTo>
                    <a:pt x="784" y="110"/>
                    <a:pt x="706" y="76"/>
                    <a:pt x="623" y="76"/>
                  </a:cubicBezTo>
                  <a:cubicBezTo>
                    <a:pt x="453" y="76"/>
                    <a:pt x="314" y="214"/>
                    <a:pt x="314" y="384"/>
                  </a:cubicBezTo>
                  <a:cubicBezTo>
                    <a:pt x="314" y="401"/>
                    <a:pt x="316" y="419"/>
                    <a:pt x="319" y="436"/>
                  </a:cubicBezTo>
                  <a:lnTo>
                    <a:pt x="326" y="479"/>
                  </a:lnTo>
                  <a:lnTo>
                    <a:pt x="282" y="480"/>
                  </a:lnTo>
                  <a:cubicBezTo>
                    <a:pt x="168" y="482"/>
                    <a:pt x="76" y="576"/>
                    <a:pt x="76" y="690"/>
                  </a:cubicBezTo>
                  <a:cubicBezTo>
                    <a:pt x="76" y="806"/>
                    <a:pt x="170" y="900"/>
                    <a:pt x="286" y="900"/>
                  </a:cubicBezTo>
                  <a:cubicBezTo>
                    <a:pt x="290" y="900"/>
                    <a:pt x="294" y="900"/>
                    <a:pt x="297" y="900"/>
                  </a:cubicBezTo>
                  <a:lnTo>
                    <a:pt x="298" y="900"/>
                  </a:lnTo>
                  <a:lnTo>
                    <a:pt x="1191" y="900"/>
                  </a:lnTo>
                  <a:cubicBezTo>
                    <a:pt x="1195" y="900"/>
                    <a:pt x="1199" y="900"/>
                    <a:pt x="1203" y="900"/>
                  </a:cubicBezTo>
                  <a:cubicBezTo>
                    <a:pt x="1319" y="900"/>
                    <a:pt x="1413" y="806"/>
                    <a:pt x="1413" y="690"/>
                  </a:cubicBezTo>
                  <a:cubicBezTo>
                    <a:pt x="1413" y="583"/>
                    <a:pt x="1333" y="494"/>
                    <a:pt x="1228" y="481"/>
                  </a:cubicBezTo>
                  <a:lnTo>
                    <a:pt x="1186" y="476"/>
                  </a:lnTo>
                  <a:lnTo>
                    <a:pt x="1196" y="435"/>
                  </a:lnTo>
                  <a:cubicBezTo>
                    <a:pt x="1198" y="425"/>
                    <a:pt x="1199" y="415"/>
                    <a:pt x="1199" y="406"/>
                  </a:cubicBezTo>
                  <a:cubicBezTo>
                    <a:pt x="1199" y="373"/>
                    <a:pt x="1186" y="343"/>
                    <a:pt x="1166" y="320"/>
                  </a:cubicBezTo>
                  <a:cubicBezTo>
                    <a:pt x="1163" y="318"/>
                    <a:pt x="1161" y="316"/>
                    <a:pt x="1159" y="314"/>
                  </a:cubicBezTo>
                  <a:cubicBezTo>
                    <a:pt x="1159" y="313"/>
                    <a:pt x="1158" y="313"/>
                    <a:pt x="1158" y="312"/>
                  </a:cubicBezTo>
                  <a:cubicBezTo>
                    <a:pt x="1134" y="292"/>
                    <a:pt x="1104" y="279"/>
                    <a:pt x="1071" y="279"/>
                  </a:cubicBezTo>
                  <a:cubicBezTo>
                    <a:pt x="1071" y="279"/>
                    <a:pt x="1070" y="279"/>
                    <a:pt x="1070" y="279"/>
                  </a:cubicBezTo>
                  <a:cubicBezTo>
                    <a:pt x="1000" y="275"/>
                    <a:pt x="968" y="329"/>
                    <a:pt x="963" y="336"/>
                  </a:cubicBezTo>
                  <a:cubicBezTo>
                    <a:pt x="959" y="343"/>
                    <a:pt x="958" y="343"/>
                    <a:pt x="951" y="358"/>
                  </a:cubicBezTo>
                  <a:lnTo>
                    <a:pt x="766" y="777"/>
                  </a:lnTo>
                  <a:cubicBezTo>
                    <a:pt x="760" y="791"/>
                    <a:pt x="746" y="800"/>
                    <a:pt x="731" y="800"/>
                  </a:cubicBezTo>
                  <a:cubicBezTo>
                    <a:pt x="726" y="800"/>
                    <a:pt x="721" y="798"/>
                    <a:pt x="716" y="796"/>
                  </a:cubicBezTo>
                  <a:cubicBezTo>
                    <a:pt x="705" y="792"/>
                    <a:pt x="698" y="783"/>
                    <a:pt x="695" y="772"/>
                  </a:cubicBezTo>
                  <a:lnTo>
                    <a:pt x="535" y="411"/>
                  </a:lnTo>
                  <a:cubicBezTo>
                    <a:pt x="527" y="392"/>
                    <a:pt x="535" y="370"/>
                    <a:pt x="554" y="361"/>
                  </a:cubicBezTo>
                  <a:cubicBezTo>
                    <a:pt x="574" y="353"/>
                    <a:pt x="596" y="362"/>
                    <a:pt x="604" y="381"/>
                  </a:cubicBezTo>
                  <a:lnTo>
                    <a:pt x="732" y="667"/>
                  </a:lnTo>
                  <a:lnTo>
                    <a:pt x="883" y="324"/>
                  </a:lnTo>
                  <a:cubicBezTo>
                    <a:pt x="883" y="324"/>
                    <a:pt x="883" y="324"/>
                    <a:pt x="883" y="324"/>
                  </a:cubicBezTo>
                  <a:cubicBezTo>
                    <a:pt x="912" y="260"/>
                    <a:pt x="973" y="214"/>
                    <a:pt x="1046" y="205"/>
                  </a:cubicBezTo>
                  <a:cubicBezTo>
                    <a:pt x="1046" y="205"/>
                    <a:pt x="1054" y="204"/>
                    <a:pt x="1058" y="204"/>
                  </a:cubicBezTo>
                  <a:cubicBezTo>
                    <a:pt x="1062" y="204"/>
                    <a:pt x="1078" y="204"/>
                    <a:pt x="1080" y="204"/>
                  </a:cubicBezTo>
                  <a:cubicBezTo>
                    <a:pt x="1082" y="204"/>
                    <a:pt x="1084" y="204"/>
                    <a:pt x="1086" y="204"/>
                  </a:cubicBezTo>
                  <a:cubicBezTo>
                    <a:pt x="1132" y="207"/>
                    <a:pt x="1173" y="226"/>
                    <a:pt x="1205" y="254"/>
                  </a:cubicBezTo>
                  <a:cubicBezTo>
                    <a:pt x="1208" y="256"/>
                    <a:pt x="1210" y="258"/>
                    <a:pt x="1211" y="259"/>
                  </a:cubicBezTo>
                  <a:cubicBezTo>
                    <a:pt x="1213" y="261"/>
                    <a:pt x="1215" y="262"/>
                    <a:pt x="1216" y="264"/>
                  </a:cubicBezTo>
                  <a:cubicBezTo>
                    <a:pt x="1229" y="277"/>
                    <a:pt x="1240" y="291"/>
                    <a:pt x="1249" y="307"/>
                  </a:cubicBezTo>
                  <a:lnTo>
                    <a:pt x="1249" y="307"/>
                  </a:lnTo>
                  <a:cubicBezTo>
                    <a:pt x="1265" y="336"/>
                    <a:pt x="1275" y="370"/>
                    <a:pt x="1275" y="406"/>
                  </a:cubicBezTo>
                  <a:cubicBezTo>
                    <a:pt x="1275" y="408"/>
                    <a:pt x="1275" y="411"/>
                    <a:pt x="1275" y="413"/>
                  </a:cubicBezTo>
                  <a:cubicBezTo>
                    <a:pt x="1399" y="445"/>
                    <a:pt x="1489" y="558"/>
                    <a:pt x="1489" y="690"/>
                  </a:cubicBezTo>
                  <a:cubicBezTo>
                    <a:pt x="1489" y="848"/>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ya - Blank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ya - Title &amp; Content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bg1"/>
                </a:solidFill>
                <a:latin typeface="+mn-lt"/>
              </a:defRPr>
            </a:lvl1pPr>
            <a:lvl2pPr>
              <a:defRPr baseline="0">
                <a:solidFill>
                  <a:schemeClr val="bg1"/>
                </a:solidFill>
                <a:latin typeface="+mn-lt"/>
              </a:defRPr>
            </a:lvl2pPr>
            <a:lvl3pPr>
              <a:defRPr baseline="0">
                <a:solidFill>
                  <a:schemeClr val="bg1"/>
                </a:solidFill>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iya - Title, Subtitle &amp; Content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bg1"/>
                </a:solidFill>
                <a:latin typeface="+mn-lt"/>
              </a:defRPr>
            </a:lvl1pPr>
            <a:lvl2pPr>
              <a:buClr>
                <a:srgbClr val="19BBB7"/>
              </a:buClr>
              <a:defRPr baseline="0">
                <a:solidFill>
                  <a:schemeClr val="bg1"/>
                </a:solidFill>
                <a:latin typeface="+mn-lt"/>
              </a:defRPr>
            </a:lvl2pPr>
            <a:lvl3pPr>
              <a:buClr>
                <a:srgbClr val="19BBB7"/>
              </a:buClr>
              <a:defRPr baseline="0">
                <a:solidFill>
                  <a:schemeClr val="bg1"/>
                </a:solidFill>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ya - Title Only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bg1"/>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Only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ya - Comparison - Blu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bg1"/>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bg1"/>
                </a:solidFill>
                <a:latin typeface="+mn-lt"/>
              </a:defRPr>
            </a:lvl1pPr>
            <a:lvl2pPr>
              <a:buClr>
                <a:srgbClr val="19BBB7"/>
              </a:buClr>
              <a:defRPr sz="1800" baseline="0">
                <a:solidFill>
                  <a:schemeClr val="bg1"/>
                </a:solidFill>
                <a:latin typeface="+mn-lt"/>
              </a:defRPr>
            </a:lvl2pPr>
            <a:lvl3pPr>
              <a:buClr>
                <a:srgbClr val="19BBB7"/>
              </a:buClr>
              <a:defRPr sz="1400" baseline="0">
                <a:solidFill>
                  <a:schemeClr val="bg1"/>
                </a:solidFill>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bg1"/>
                </a:solidFill>
                <a:latin typeface="+mn-lt"/>
              </a:defRPr>
            </a:lvl1pPr>
            <a:lvl2pPr>
              <a:buClr>
                <a:srgbClr val="19BBB7"/>
              </a:buClr>
              <a:defRPr baseline="0">
                <a:solidFill>
                  <a:schemeClr val="bg1"/>
                </a:solidFill>
                <a:latin typeface="+mn-lt"/>
              </a:defRPr>
            </a:lvl2pPr>
            <a:lvl3pPr>
              <a:buClr>
                <a:srgbClr val="19BBB7"/>
              </a:buClr>
              <a:defRPr baseline="0">
                <a:solidFill>
                  <a:schemeClr val="bg1"/>
                </a:solidFill>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Viya - Content with Capti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Rectangle 33"/>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bg1"/>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grpSp>
        <p:nvGrpSpPr>
          <p:cNvPr id="10" name="Group 9"/>
          <p:cNvGrpSpPr/>
          <p:nvPr userDrawn="1"/>
        </p:nvGrpSpPr>
        <p:grpSpPr>
          <a:xfrm>
            <a:off x="8425797" y="4765184"/>
            <a:ext cx="526892" cy="220528"/>
            <a:chOff x="6145213" y="4384676"/>
            <a:chExt cx="1582738" cy="649287"/>
          </a:xfrm>
          <a:solidFill>
            <a:schemeClr val="tx2"/>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grpSp>
        <p:nvGrpSpPr>
          <p:cNvPr id="36" name="Group 9"/>
          <p:cNvGrpSpPr>
            <a:grpSpLocks noChangeAspect="1"/>
          </p:cNvGrpSpPr>
          <p:nvPr userDrawn="1"/>
        </p:nvGrpSpPr>
        <p:grpSpPr bwMode="auto">
          <a:xfrm>
            <a:off x="274320" y="137160"/>
            <a:ext cx="915959" cy="640080"/>
            <a:chOff x="1968" y="1726"/>
            <a:chExt cx="1846" cy="1290"/>
          </a:xfrm>
          <a:solidFill>
            <a:schemeClr val="bg1"/>
          </a:solidFill>
        </p:grpSpPr>
        <p:sp>
          <p:nvSpPr>
            <p:cNvPr id="37" name="Freeform 36"/>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Viya - Case Study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3" name="Rectangle 42"/>
          <p:cNvSpPr/>
          <p:nvPr userDrawn="1"/>
        </p:nvSpPr>
        <p:spPr>
          <a:xfrm>
            <a:off x="6507280" y="37609"/>
            <a:ext cx="263672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Success - Click to Edit Title</a:t>
            </a:r>
          </a:p>
        </p:txBody>
      </p:sp>
      <p:sp>
        <p:nvSpPr>
          <p:cNvPr id="21" name="Text Placeholder 2"/>
          <p:cNvSpPr>
            <a:spLocks noGrp="1"/>
          </p:cNvSpPr>
          <p:nvPr>
            <p:ph type="body" sz="quarter" idx="11" hasCustomPrompt="1"/>
          </p:nvPr>
        </p:nvSpPr>
        <p:spPr>
          <a:xfrm>
            <a:off x="6510270" y="1018333"/>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1575122"/>
            <a:ext cx="2448000" cy="2068474"/>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
        <p:nvSpPr>
          <p:cNvPr id="42"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44" name="Group 43"/>
          <p:cNvGrpSpPr>
            <a:grpSpLocks noChangeAspect="1"/>
          </p:cNvGrpSpPr>
          <p:nvPr userDrawn="1"/>
        </p:nvGrpSpPr>
        <p:grpSpPr>
          <a:xfrm>
            <a:off x="7966654" y="140452"/>
            <a:ext cx="914400" cy="636169"/>
            <a:chOff x="3100388" y="1555751"/>
            <a:chExt cx="2932113" cy="2039938"/>
          </a:xfrm>
          <a:solidFill>
            <a:schemeClr val="bg1"/>
          </a:solidFill>
        </p:grpSpPr>
        <p:grpSp>
          <p:nvGrpSpPr>
            <p:cNvPr id="45" name="Group 44"/>
            <p:cNvGrpSpPr/>
            <p:nvPr userDrawn="1"/>
          </p:nvGrpSpPr>
          <p:grpSpPr>
            <a:xfrm>
              <a:off x="3100388" y="2832101"/>
              <a:ext cx="2932113" cy="763588"/>
              <a:chOff x="3100388" y="2832101"/>
              <a:chExt cx="2932113" cy="763588"/>
            </a:xfrm>
            <a:grpFill/>
          </p:grpSpPr>
          <p:sp>
            <p:nvSpPr>
              <p:cNvPr id="49"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userDrawn="1"/>
          </p:nvGrpSpPr>
          <p:grpSpPr>
            <a:xfrm>
              <a:off x="3857626" y="1555751"/>
              <a:ext cx="1419225" cy="930275"/>
              <a:chOff x="3857626" y="1555751"/>
              <a:chExt cx="1419225" cy="930275"/>
            </a:xfrm>
            <a:grpFill/>
          </p:grpSpPr>
          <p:sp>
            <p:nvSpPr>
              <p:cNvPr id="47"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extLst>
    <p:ext uri="{DCECCB84-F9BA-43D5-87BE-67443E8EF086}">
      <p15:sldGuideLst xmlns:p15="http://schemas.microsoft.com/office/powerpoint/2012/main">
        <p15:guide id="1" orient="horz" pos="636">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4"/>
          <p:cNvGrpSpPr>
            <a:grpSpLocks noChangeAspect="1"/>
          </p:cNvGrpSpPr>
          <p:nvPr userDrawn="1"/>
        </p:nvGrpSpPr>
        <p:grpSpPr bwMode="auto">
          <a:xfrm>
            <a:off x="3703320" y="365760"/>
            <a:ext cx="1683695" cy="356616"/>
            <a:chOff x="1416" y="456"/>
            <a:chExt cx="2880" cy="610"/>
          </a:xfrm>
          <a:solidFill>
            <a:schemeClr val="bg1"/>
          </a:solidFill>
        </p:grpSpPr>
        <p:sp>
          <p:nvSpPr>
            <p:cNvPr id="31" name="Freeform 30"/>
            <p:cNvSpPr>
              <a:spLocks noEditPoints="1"/>
            </p:cNvSpPr>
            <p:nvPr/>
          </p:nvSpPr>
          <p:spPr bwMode="auto">
            <a:xfrm>
              <a:off x="2451" y="578"/>
              <a:ext cx="1845" cy="488"/>
            </a:xfrm>
            <a:custGeom>
              <a:avLst/>
              <a:gdLst>
                <a:gd name="T0" fmla="*/ 3043 w 3068"/>
                <a:gd name="T1" fmla="*/ 214 h 801"/>
                <a:gd name="T2" fmla="*/ 3025 w 3068"/>
                <a:gd name="T3" fmla="*/ 221 h 801"/>
                <a:gd name="T4" fmla="*/ 3021 w 3068"/>
                <a:gd name="T5" fmla="*/ 203 h 801"/>
                <a:gd name="T6" fmla="*/ 3047 w 3068"/>
                <a:gd name="T7" fmla="*/ 214 h 801"/>
                <a:gd name="T8" fmla="*/ 3044 w 3068"/>
                <a:gd name="T9" fmla="*/ 242 h 801"/>
                <a:gd name="T10" fmla="*/ 3025 w 3068"/>
                <a:gd name="T11" fmla="*/ 242 h 801"/>
                <a:gd name="T12" fmla="*/ 3021 w 3068"/>
                <a:gd name="T13" fmla="*/ 203 h 801"/>
                <a:gd name="T14" fmla="*/ 3064 w 3068"/>
                <a:gd name="T15" fmla="*/ 223 h 801"/>
                <a:gd name="T16" fmla="*/ 3033 w 3068"/>
                <a:gd name="T17" fmla="*/ 254 h 801"/>
                <a:gd name="T18" fmla="*/ 3033 w 3068"/>
                <a:gd name="T19" fmla="*/ 188 h 801"/>
                <a:gd name="T20" fmla="*/ 2998 w 3068"/>
                <a:gd name="T21" fmla="*/ 223 h 801"/>
                <a:gd name="T22" fmla="*/ 2952 w 3068"/>
                <a:gd name="T23" fmla="*/ 420 h 801"/>
                <a:gd name="T24" fmla="*/ 2905 w 3068"/>
                <a:gd name="T25" fmla="*/ 398 h 801"/>
                <a:gd name="T26" fmla="*/ 2952 w 3068"/>
                <a:gd name="T27" fmla="*/ 420 h 801"/>
                <a:gd name="T28" fmla="*/ 2679 w 3068"/>
                <a:gd name="T29" fmla="*/ 501 h 801"/>
                <a:gd name="T30" fmla="*/ 2952 w 3068"/>
                <a:gd name="T31" fmla="*/ 349 h 801"/>
                <a:gd name="T32" fmla="*/ 2703 w 3068"/>
                <a:gd name="T33" fmla="*/ 258 h 801"/>
                <a:gd name="T34" fmla="*/ 2980 w 3068"/>
                <a:gd name="T35" fmla="*/ 516 h 801"/>
                <a:gd name="T36" fmla="*/ 2953 w 3068"/>
                <a:gd name="T37" fmla="*/ 520 h 801"/>
                <a:gd name="T38" fmla="*/ 2679 w 3068"/>
                <a:gd name="T39" fmla="*/ 501 h 801"/>
                <a:gd name="T40" fmla="*/ 2305 w 3068"/>
                <a:gd name="T41" fmla="*/ 796 h 801"/>
                <a:gd name="T42" fmla="*/ 2421 w 3068"/>
                <a:gd name="T43" fmla="*/ 702 h 801"/>
                <a:gd name="T44" fmla="*/ 2334 w 3068"/>
                <a:gd name="T45" fmla="*/ 220 h 801"/>
                <a:gd name="T46" fmla="*/ 2635 w 3068"/>
                <a:gd name="T47" fmla="*/ 220 h 801"/>
                <a:gd name="T48" fmla="*/ 2305 w 3068"/>
                <a:gd name="T49" fmla="*/ 796 h 801"/>
                <a:gd name="T50" fmla="*/ 2172 w 3068"/>
                <a:gd name="T51" fmla="*/ 220 h 801"/>
                <a:gd name="T52" fmla="*/ 2172 w 3068"/>
                <a:gd name="T53" fmla="*/ 602 h 801"/>
                <a:gd name="T54" fmla="*/ 2187 w 3068"/>
                <a:gd name="T55" fmla="*/ 86 h 801"/>
                <a:gd name="T56" fmla="*/ 2212 w 3068"/>
                <a:gd name="T57" fmla="*/ 59 h 801"/>
                <a:gd name="T58" fmla="*/ 1869 w 3068"/>
                <a:gd name="T59" fmla="*/ 566 h 801"/>
                <a:gd name="T60" fmla="*/ 2080 w 3068"/>
                <a:gd name="T61" fmla="*/ 16 h 801"/>
                <a:gd name="T62" fmla="*/ 1851 w 3068"/>
                <a:gd name="T63" fmla="*/ 602 h 801"/>
                <a:gd name="T64" fmla="*/ 1869 w 3068"/>
                <a:gd name="T65" fmla="*/ 566 h 801"/>
                <a:gd name="T66" fmla="*/ 1422 w 3068"/>
                <a:gd name="T67" fmla="*/ 39 h 801"/>
                <a:gd name="T68" fmla="*/ 1415 w 3068"/>
                <a:gd name="T69" fmla="*/ 24 h 801"/>
                <a:gd name="T70" fmla="*/ 1422 w 3068"/>
                <a:gd name="T71" fmla="*/ 39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5 h 801"/>
                <a:gd name="T88" fmla="*/ 1423 w 3068"/>
                <a:gd name="T89" fmla="*/ 5 h 801"/>
                <a:gd name="T90" fmla="*/ 1187 w 3068"/>
                <a:gd name="T91" fmla="*/ 28 h 801"/>
                <a:gd name="T92" fmla="*/ 1172 w 3068"/>
                <a:gd name="T93" fmla="*/ 617 h 801"/>
                <a:gd name="T94" fmla="*/ 1172 w 3068"/>
                <a:gd name="T95" fmla="*/ 589 h 801"/>
                <a:gd name="T96" fmla="*/ 1188 w 3068"/>
                <a:gd name="T97" fmla="*/ 0 h 801"/>
                <a:gd name="T98" fmla="*/ 1319 w 3068"/>
                <a:gd name="T99" fmla="*/ 87 h 801"/>
                <a:gd name="T100" fmla="*/ 832 w 3068"/>
                <a:gd name="T101" fmla="*/ 411 h 801"/>
                <a:gd name="T102" fmla="*/ 526 w 3068"/>
                <a:gd name="T103" fmla="*/ 411 h 801"/>
                <a:gd name="T104" fmla="*/ 412 w 3068"/>
                <a:gd name="T105" fmla="*/ 602 h 801"/>
                <a:gd name="T106" fmla="*/ 945 w 3068"/>
                <a:gd name="T107" fmla="*/ 602 h 801"/>
                <a:gd name="T108" fmla="*/ 514 w 3068"/>
                <a:gd name="T109" fmla="*/ 438 h 801"/>
                <a:gd name="T110" fmla="*/ 322 w 3068"/>
                <a:gd name="T111" fmla="*/ 87 h 801"/>
                <a:gd name="T112" fmla="*/ 40 w 3068"/>
                <a:gd name="T113" fmla="*/ 155 h 801"/>
                <a:gd name="T114" fmla="*/ 0 w 3068"/>
                <a:gd name="T115" fmla="*/ 542 h 801"/>
                <a:gd name="T116" fmla="*/ 326 w 3068"/>
                <a:gd name="T117" fmla="*/ 459 h 801"/>
                <a:gd name="T118" fmla="*/ 346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1"/>
                  </a:moveTo>
                  <a:lnTo>
                    <a:pt x="3032" y="221"/>
                  </a:lnTo>
                  <a:cubicBezTo>
                    <a:pt x="3038" y="221"/>
                    <a:pt x="3043" y="220"/>
                    <a:pt x="3043" y="214"/>
                  </a:cubicBezTo>
                  <a:cubicBezTo>
                    <a:pt x="3043" y="208"/>
                    <a:pt x="3038" y="207"/>
                    <a:pt x="3034" y="207"/>
                  </a:cubicBezTo>
                  <a:lnTo>
                    <a:pt x="3025" y="207"/>
                  </a:lnTo>
                  <a:lnTo>
                    <a:pt x="3025" y="221"/>
                  </a:lnTo>
                  <a:lnTo>
                    <a:pt x="3032" y="221"/>
                  </a:lnTo>
                  <a:lnTo>
                    <a:pt x="3032" y="221"/>
                  </a:lnTo>
                  <a:close/>
                  <a:moveTo>
                    <a:pt x="3021" y="203"/>
                  </a:moveTo>
                  <a:lnTo>
                    <a:pt x="3021" y="203"/>
                  </a:lnTo>
                  <a:lnTo>
                    <a:pt x="3034" y="203"/>
                  </a:lnTo>
                  <a:cubicBezTo>
                    <a:pt x="3042" y="203"/>
                    <a:pt x="3047" y="206"/>
                    <a:pt x="3047" y="214"/>
                  </a:cubicBezTo>
                  <a:cubicBezTo>
                    <a:pt x="3047" y="220"/>
                    <a:pt x="3043" y="224"/>
                    <a:pt x="3037" y="224"/>
                  </a:cubicBezTo>
                  <a:lnTo>
                    <a:pt x="3049" y="242"/>
                  </a:lnTo>
                  <a:lnTo>
                    <a:pt x="3044" y="242"/>
                  </a:lnTo>
                  <a:lnTo>
                    <a:pt x="3033" y="225"/>
                  </a:lnTo>
                  <a:lnTo>
                    <a:pt x="3025" y="225"/>
                  </a:lnTo>
                  <a:lnTo>
                    <a:pt x="3025" y="242"/>
                  </a:lnTo>
                  <a:lnTo>
                    <a:pt x="3021" y="242"/>
                  </a:lnTo>
                  <a:lnTo>
                    <a:pt x="3021" y="203"/>
                  </a:lnTo>
                  <a:lnTo>
                    <a:pt x="3021" y="203"/>
                  </a:lnTo>
                  <a:close/>
                  <a:moveTo>
                    <a:pt x="3033" y="254"/>
                  </a:moveTo>
                  <a:lnTo>
                    <a:pt x="3033" y="254"/>
                  </a:lnTo>
                  <a:cubicBezTo>
                    <a:pt x="3051" y="254"/>
                    <a:pt x="3064" y="240"/>
                    <a:pt x="3064" y="223"/>
                  </a:cubicBezTo>
                  <a:cubicBezTo>
                    <a:pt x="3064" y="205"/>
                    <a:pt x="3051" y="192"/>
                    <a:pt x="3033" y="192"/>
                  </a:cubicBezTo>
                  <a:cubicBezTo>
                    <a:pt x="3016" y="192"/>
                    <a:pt x="3002" y="205"/>
                    <a:pt x="3002" y="223"/>
                  </a:cubicBezTo>
                  <a:cubicBezTo>
                    <a:pt x="3002" y="240"/>
                    <a:pt x="3016" y="254"/>
                    <a:pt x="3033" y="254"/>
                  </a:cubicBezTo>
                  <a:lnTo>
                    <a:pt x="3033" y="254"/>
                  </a:lnTo>
                  <a:close/>
                  <a:moveTo>
                    <a:pt x="3033" y="188"/>
                  </a:moveTo>
                  <a:lnTo>
                    <a:pt x="3033" y="188"/>
                  </a:lnTo>
                  <a:cubicBezTo>
                    <a:pt x="3053" y="188"/>
                    <a:pt x="3068" y="203"/>
                    <a:pt x="3068" y="223"/>
                  </a:cubicBezTo>
                  <a:cubicBezTo>
                    <a:pt x="3068" y="242"/>
                    <a:pt x="3053" y="257"/>
                    <a:pt x="3033" y="257"/>
                  </a:cubicBezTo>
                  <a:cubicBezTo>
                    <a:pt x="3014" y="257"/>
                    <a:pt x="2998" y="242"/>
                    <a:pt x="2998" y="223"/>
                  </a:cubicBezTo>
                  <a:cubicBezTo>
                    <a:pt x="2998" y="203"/>
                    <a:pt x="3014" y="188"/>
                    <a:pt x="3033" y="188"/>
                  </a:cubicBezTo>
                  <a:lnTo>
                    <a:pt x="3033" y="188"/>
                  </a:lnTo>
                  <a:close/>
                  <a:moveTo>
                    <a:pt x="2952" y="420"/>
                  </a:moveTo>
                  <a:lnTo>
                    <a:pt x="2952" y="420"/>
                  </a:lnTo>
                  <a:lnTo>
                    <a:pt x="2952" y="398"/>
                  </a:lnTo>
                  <a:lnTo>
                    <a:pt x="2905" y="398"/>
                  </a:lnTo>
                  <a:cubicBezTo>
                    <a:pt x="2819" y="398"/>
                    <a:pt x="2708" y="411"/>
                    <a:pt x="2708" y="500"/>
                  </a:cubicBezTo>
                  <a:cubicBezTo>
                    <a:pt x="2708" y="565"/>
                    <a:pt x="2766" y="588"/>
                    <a:pt x="2813" y="588"/>
                  </a:cubicBezTo>
                  <a:cubicBezTo>
                    <a:pt x="2913" y="588"/>
                    <a:pt x="2952" y="504"/>
                    <a:pt x="2952" y="420"/>
                  </a:cubicBezTo>
                  <a:lnTo>
                    <a:pt x="2952" y="420"/>
                  </a:lnTo>
                  <a:close/>
                  <a:moveTo>
                    <a:pt x="2679" y="501"/>
                  </a:moveTo>
                  <a:lnTo>
                    <a:pt x="2679" y="501"/>
                  </a:lnTo>
                  <a:cubicBezTo>
                    <a:pt x="2679" y="391"/>
                    <a:pt x="2802" y="374"/>
                    <a:pt x="2897" y="374"/>
                  </a:cubicBezTo>
                  <a:lnTo>
                    <a:pt x="2952" y="374"/>
                  </a:lnTo>
                  <a:lnTo>
                    <a:pt x="2952" y="349"/>
                  </a:lnTo>
                  <a:cubicBezTo>
                    <a:pt x="2952" y="270"/>
                    <a:pt x="2906" y="234"/>
                    <a:pt x="2835" y="234"/>
                  </a:cubicBezTo>
                  <a:cubicBezTo>
                    <a:pt x="2789" y="234"/>
                    <a:pt x="2749" y="252"/>
                    <a:pt x="2719" y="279"/>
                  </a:cubicBezTo>
                  <a:lnTo>
                    <a:pt x="2703" y="258"/>
                  </a:lnTo>
                  <a:cubicBezTo>
                    <a:pt x="2736" y="227"/>
                    <a:pt x="2786" y="208"/>
                    <a:pt x="2837" y="208"/>
                  </a:cubicBezTo>
                  <a:cubicBezTo>
                    <a:pt x="2923" y="208"/>
                    <a:pt x="2980" y="253"/>
                    <a:pt x="2980" y="348"/>
                  </a:cubicBezTo>
                  <a:lnTo>
                    <a:pt x="2980" y="516"/>
                  </a:lnTo>
                  <a:cubicBezTo>
                    <a:pt x="2980" y="545"/>
                    <a:pt x="2983" y="581"/>
                    <a:pt x="2987" y="602"/>
                  </a:cubicBezTo>
                  <a:lnTo>
                    <a:pt x="2959" y="602"/>
                  </a:lnTo>
                  <a:cubicBezTo>
                    <a:pt x="2956" y="581"/>
                    <a:pt x="2953" y="541"/>
                    <a:pt x="2953" y="520"/>
                  </a:cubicBezTo>
                  <a:lnTo>
                    <a:pt x="2951" y="520"/>
                  </a:lnTo>
                  <a:cubicBezTo>
                    <a:pt x="2925" y="583"/>
                    <a:pt x="2869" y="612"/>
                    <a:pt x="2808" y="612"/>
                  </a:cubicBezTo>
                  <a:cubicBezTo>
                    <a:pt x="2746" y="612"/>
                    <a:pt x="2679" y="579"/>
                    <a:pt x="2679" y="501"/>
                  </a:cubicBezTo>
                  <a:lnTo>
                    <a:pt x="2679" y="501"/>
                  </a:lnTo>
                  <a:close/>
                  <a:moveTo>
                    <a:pt x="2305" y="796"/>
                  </a:moveTo>
                  <a:lnTo>
                    <a:pt x="2305" y="796"/>
                  </a:lnTo>
                  <a:lnTo>
                    <a:pt x="2310" y="769"/>
                  </a:lnTo>
                  <a:cubicBezTo>
                    <a:pt x="2319" y="772"/>
                    <a:pt x="2332" y="774"/>
                    <a:pt x="2344" y="774"/>
                  </a:cubicBezTo>
                  <a:cubicBezTo>
                    <a:pt x="2387" y="774"/>
                    <a:pt x="2407" y="740"/>
                    <a:pt x="2421" y="702"/>
                  </a:cubicBezTo>
                  <a:lnTo>
                    <a:pt x="2456" y="609"/>
                  </a:lnTo>
                  <a:lnTo>
                    <a:pt x="2301" y="220"/>
                  </a:lnTo>
                  <a:lnTo>
                    <a:pt x="2334" y="220"/>
                  </a:lnTo>
                  <a:lnTo>
                    <a:pt x="2472" y="576"/>
                  </a:lnTo>
                  <a:lnTo>
                    <a:pt x="2602" y="220"/>
                  </a:lnTo>
                  <a:lnTo>
                    <a:pt x="2635" y="220"/>
                  </a:lnTo>
                  <a:lnTo>
                    <a:pt x="2444" y="719"/>
                  </a:lnTo>
                  <a:cubicBezTo>
                    <a:pt x="2425" y="770"/>
                    <a:pt x="2396" y="801"/>
                    <a:pt x="2344" y="801"/>
                  </a:cubicBezTo>
                  <a:cubicBezTo>
                    <a:pt x="2332" y="801"/>
                    <a:pt x="2315" y="799"/>
                    <a:pt x="2305" y="796"/>
                  </a:cubicBezTo>
                  <a:lnTo>
                    <a:pt x="2305" y="796"/>
                  </a:lnTo>
                  <a:close/>
                  <a:moveTo>
                    <a:pt x="2172" y="220"/>
                  </a:moveTo>
                  <a:lnTo>
                    <a:pt x="2172" y="220"/>
                  </a:lnTo>
                  <a:lnTo>
                    <a:pt x="2202" y="220"/>
                  </a:lnTo>
                  <a:lnTo>
                    <a:pt x="2202" y="602"/>
                  </a:lnTo>
                  <a:lnTo>
                    <a:pt x="2172" y="602"/>
                  </a:lnTo>
                  <a:lnTo>
                    <a:pt x="2172" y="220"/>
                  </a:lnTo>
                  <a:close/>
                  <a:moveTo>
                    <a:pt x="2187" y="86"/>
                  </a:moveTo>
                  <a:lnTo>
                    <a:pt x="2187" y="86"/>
                  </a:lnTo>
                  <a:cubicBezTo>
                    <a:pt x="2174" y="86"/>
                    <a:pt x="2162" y="76"/>
                    <a:pt x="2162" y="59"/>
                  </a:cubicBezTo>
                  <a:cubicBezTo>
                    <a:pt x="2162" y="44"/>
                    <a:pt x="2174" y="33"/>
                    <a:pt x="2187" y="33"/>
                  </a:cubicBezTo>
                  <a:cubicBezTo>
                    <a:pt x="2200" y="33"/>
                    <a:pt x="2212" y="44"/>
                    <a:pt x="2212" y="59"/>
                  </a:cubicBezTo>
                  <a:cubicBezTo>
                    <a:pt x="2212" y="76"/>
                    <a:pt x="2200" y="86"/>
                    <a:pt x="2187" y="86"/>
                  </a:cubicBezTo>
                  <a:lnTo>
                    <a:pt x="2187" y="86"/>
                  </a:lnTo>
                  <a:close/>
                  <a:moveTo>
                    <a:pt x="1869" y="566"/>
                  </a:moveTo>
                  <a:lnTo>
                    <a:pt x="1869" y="566"/>
                  </a:lnTo>
                  <a:lnTo>
                    <a:pt x="1871" y="566"/>
                  </a:lnTo>
                  <a:lnTo>
                    <a:pt x="2080" y="16"/>
                  </a:lnTo>
                  <a:lnTo>
                    <a:pt x="2113" y="16"/>
                  </a:lnTo>
                  <a:lnTo>
                    <a:pt x="1890" y="602"/>
                  </a:lnTo>
                  <a:lnTo>
                    <a:pt x="1851" y="602"/>
                  </a:lnTo>
                  <a:lnTo>
                    <a:pt x="1629" y="16"/>
                  </a:lnTo>
                  <a:lnTo>
                    <a:pt x="1663" y="16"/>
                  </a:lnTo>
                  <a:lnTo>
                    <a:pt x="1869" y="566"/>
                  </a:lnTo>
                  <a:lnTo>
                    <a:pt x="1869" y="566"/>
                  </a:lnTo>
                  <a:close/>
                  <a:moveTo>
                    <a:pt x="1422" y="39"/>
                  </a:moveTo>
                  <a:lnTo>
                    <a:pt x="1422" y="39"/>
                  </a:lnTo>
                  <a:cubicBezTo>
                    <a:pt x="1428" y="39"/>
                    <a:pt x="1433" y="37"/>
                    <a:pt x="1433" y="31"/>
                  </a:cubicBezTo>
                  <a:cubicBezTo>
                    <a:pt x="1433" y="25"/>
                    <a:pt x="1428" y="24"/>
                    <a:pt x="1424" y="24"/>
                  </a:cubicBezTo>
                  <a:lnTo>
                    <a:pt x="1415" y="24"/>
                  </a:lnTo>
                  <a:lnTo>
                    <a:pt x="1415" y="39"/>
                  </a:lnTo>
                  <a:lnTo>
                    <a:pt x="1422" y="39"/>
                  </a:lnTo>
                  <a:lnTo>
                    <a:pt x="1422" y="39"/>
                  </a:lnTo>
                  <a:close/>
                  <a:moveTo>
                    <a:pt x="1411" y="20"/>
                  </a:moveTo>
                  <a:lnTo>
                    <a:pt x="1411" y="20"/>
                  </a:lnTo>
                  <a:lnTo>
                    <a:pt x="1424" y="20"/>
                  </a:lnTo>
                  <a:cubicBezTo>
                    <a:pt x="1432" y="20"/>
                    <a:pt x="1437" y="24"/>
                    <a:pt x="1437" y="31"/>
                  </a:cubicBezTo>
                  <a:cubicBezTo>
                    <a:pt x="1437" y="38"/>
                    <a:pt x="1433" y="41"/>
                    <a:pt x="1427" y="42"/>
                  </a:cubicBezTo>
                  <a:lnTo>
                    <a:pt x="1439" y="59"/>
                  </a:lnTo>
                  <a:lnTo>
                    <a:pt x="1433" y="59"/>
                  </a:lnTo>
                  <a:lnTo>
                    <a:pt x="1423"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3"/>
                    <a:pt x="1440" y="9"/>
                    <a:pt x="1423" y="9"/>
                  </a:cubicBezTo>
                  <a:cubicBezTo>
                    <a:pt x="1406" y="9"/>
                    <a:pt x="1392" y="23"/>
                    <a:pt x="1392" y="40"/>
                  </a:cubicBezTo>
                  <a:cubicBezTo>
                    <a:pt x="1392" y="57"/>
                    <a:pt x="1406" y="71"/>
                    <a:pt x="1423" y="71"/>
                  </a:cubicBezTo>
                  <a:lnTo>
                    <a:pt x="1423" y="71"/>
                  </a:lnTo>
                  <a:close/>
                  <a:moveTo>
                    <a:pt x="1423" y="5"/>
                  </a:moveTo>
                  <a:lnTo>
                    <a:pt x="1423" y="5"/>
                  </a:lnTo>
                  <a:cubicBezTo>
                    <a:pt x="1443" y="5"/>
                    <a:pt x="1458" y="21"/>
                    <a:pt x="1458" y="40"/>
                  </a:cubicBezTo>
                  <a:cubicBezTo>
                    <a:pt x="1458" y="59"/>
                    <a:pt x="1443" y="75"/>
                    <a:pt x="1423" y="75"/>
                  </a:cubicBezTo>
                  <a:cubicBezTo>
                    <a:pt x="1404" y="75"/>
                    <a:pt x="1388" y="59"/>
                    <a:pt x="1388" y="40"/>
                  </a:cubicBezTo>
                  <a:cubicBezTo>
                    <a:pt x="1388" y="21"/>
                    <a:pt x="1404" y="5"/>
                    <a:pt x="1423" y="5"/>
                  </a:cubicBezTo>
                  <a:lnTo>
                    <a:pt x="1423" y="5"/>
                  </a:lnTo>
                  <a:close/>
                  <a:moveTo>
                    <a:pt x="1319" y="87"/>
                  </a:moveTo>
                  <a:lnTo>
                    <a:pt x="1319" y="87"/>
                  </a:lnTo>
                  <a:cubicBezTo>
                    <a:pt x="1291" y="50"/>
                    <a:pt x="1243" y="28"/>
                    <a:pt x="1187" y="28"/>
                  </a:cubicBezTo>
                  <a:cubicBezTo>
                    <a:pt x="1115" y="28"/>
                    <a:pt x="1037" y="69"/>
                    <a:pt x="1037" y="155"/>
                  </a:cubicBezTo>
                  <a:cubicBezTo>
                    <a:pt x="1037" y="337"/>
                    <a:pt x="1354" y="256"/>
                    <a:pt x="1354" y="457"/>
                  </a:cubicBezTo>
                  <a:cubicBezTo>
                    <a:pt x="1354" y="563"/>
                    <a:pt x="1267" y="617"/>
                    <a:pt x="1172" y="617"/>
                  </a:cubicBezTo>
                  <a:cubicBezTo>
                    <a:pt x="1100" y="617"/>
                    <a:pt x="1037" y="591"/>
                    <a:pt x="996" y="542"/>
                  </a:cubicBezTo>
                  <a:lnTo>
                    <a:pt x="1017" y="521"/>
                  </a:lnTo>
                  <a:cubicBezTo>
                    <a:pt x="1059" y="565"/>
                    <a:pt x="1111" y="589"/>
                    <a:pt x="1172" y="589"/>
                  </a:cubicBezTo>
                  <a:cubicBezTo>
                    <a:pt x="1249" y="589"/>
                    <a:pt x="1322" y="543"/>
                    <a:pt x="1322" y="459"/>
                  </a:cubicBezTo>
                  <a:cubicBezTo>
                    <a:pt x="1322" y="279"/>
                    <a:pt x="1006" y="359"/>
                    <a:pt x="1006" y="156"/>
                  </a:cubicBezTo>
                  <a:cubicBezTo>
                    <a:pt x="1006" y="53"/>
                    <a:pt x="1095" y="0"/>
                    <a:pt x="1188" y="0"/>
                  </a:cubicBezTo>
                  <a:cubicBezTo>
                    <a:pt x="1254" y="0"/>
                    <a:pt x="1310" y="26"/>
                    <a:pt x="1342" y="67"/>
                  </a:cubicBezTo>
                  <a:lnTo>
                    <a:pt x="1319" y="87"/>
                  </a:lnTo>
                  <a:lnTo>
                    <a:pt x="1319" y="87"/>
                  </a:lnTo>
                  <a:close/>
                  <a:moveTo>
                    <a:pt x="526" y="411"/>
                  </a:moveTo>
                  <a:lnTo>
                    <a:pt x="526" y="411"/>
                  </a:lnTo>
                  <a:lnTo>
                    <a:pt x="832" y="411"/>
                  </a:lnTo>
                  <a:lnTo>
                    <a:pt x="681" y="44"/>
                  </a:lnTo>
                  <a:lnTo>
                    <a:pt x="526" y="411"/>
                  </a:lnTo>
                  <a:lnTo>
                    <a:pt x="526" y="411"/>
                  </a:lnTo>
                  <a:close/>
                  <a:moveTo>
                    <a:pt x="446" y="602"/>
                  </a:moveTo>
                  <a:lnTo>
                    <a:pt x="446" y="602"/>
                  </a:lnTo>
                  <a:lnTo>
                    <a:pt x="412" y="602"/>
                  </a:lnTo>
                  <a:lnTo>
                    <a:pt x="665" y="16"/>
                  </a:lnTo>
                  <a:lnTo>
                    <a:pt x="699" y="16"/>
                  </a:lnTo>
                  <a:lnTo>
                    <a:pt x="945" y="602"/>
                  </a:lnTo>
                  <a:lnTo>
                    <a:pt x="911" y="602"/>
                  </a:lnTo>
                  <a:lnTo>
                    <a:pt x="843" y="438"/>
                  </a:lnTo>
                  <a:lnTo>
                    <a:pt x="514" y="438"/>
                  </a:lnTo>
                  <a:lnTo>
                    <a:pt x="446" y="602"/>
                  </a:lnTo>
                  <a:lnTo>
                    <a:pt x="446" y="602"/>
                  </a:lnTo>
                  <a:close/>
                  <a:moveTo>
                    <a:pt x="322" y="87"/>
                  </a:moveTo>
                  <a:lnTo>
                    <a:pt x="322" y="87"/>
                  </a:lnTo>
                  <a:cubicBezTo>
                    <a:pt x="294" y="50"/>
                    <a:pt x="246" y="28"/>
                    <a:pt x="191" y="28"/>
                  </a:cubicBezTo>
                  <a:cubicBezTo>
                    <a:pt x="118" y="28"/>
                    <a:pt x="40" y="69"/>
                    <a:pt x="40" y="155"/>
                  </a:cubicBezTo>
                  <a:cubicBezTo>
                    <a:pt x="40" y="337"/>
                    <a:pt x="357" y="256"/>
                    <a:pt x="357" y="457"/>
                  </a:cubicBezTo>
                  <a:cubicBezTo>
                    <a:pt x="357" y="563"/>
                    <a:pt x="270" y="617"/>
                    <a:pt x="175" y="617"/>
                  </a:cubicBezTo>
                  <a:cubicBezTo>
                    <a:pt x="103" y="617"/>
                    <a:pt x="40" y="591"/>
                    <a:pt x="0" y="542"/>
                  </a:cubicBezTo>
                  <a:lnTo>
                    <a:pt x="21" y="521"/>
                  </a:lnTo>
                  <a:cubicBezTo>
                    <a:pt x="63" y="565"/>
                    <a:pt x="115" y="589"/>
                    <a:pt x="175" y="589"/>
                  </a:cubicBezTo>
                  <a:cubicBezTo>
                    <a:pt x="253" y="589"/>
                    <a:pt x="326" y="543"/>
                    <a:pt x="326" y="459"/>
                  </a:cubicBezTo>
                  <a:cubicBezTo>
                    <a:pt x="326" y="279"/>
                    <a:pt x="10" y="359"/>
                    <a:pt x="10" y="156"/>
                  </a:cubicBezTo>
                  <a:cubicBezTo>
                    <a:pt x="10" y="53"/>
                    <a:pt x="98" y="0"/>
                    <a:pt x="192" y="0"/>
                  </a:cubicBezTo>
                  <a:cubicBezTo>
                    <a:pt x="257" y="0"/>
                    <a:pt x="313" y="26"/>
                    <a:pt x="346"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noEditPoints="1"/>
            </p:cNvSpPr>
            <p:nvPr/>
          </p:nvSpPr>
          <p:spPr bwMode="auto">
            <a:xfrm>
              <a:off x="1416" y="456"/>
              <a:ext cx="895" cy="595"/>
            </a:xfrm>
            <a:custGeom>
              <a:avLst/>
              <a:gdLst>
                <a:gd name="T0" fmla="*/ 1437 w 1489"/>
                <a:gd name="T1" fmla="*/ 937 h 976"/>
                <a:gd name="T2" fmla="*/ 1446 w 1489"/>
                <a:gd name="T3" fmla="*/ 922 h 976"/>
                <a:gd name="T4" fmla="*/ 1444 w 1489"/>
                <a:gd name="T5" fmla="*/ 937 h 976"/>
                <a:gd name="T6" fmla="*/ 1437 w 1489"/>
                <a:gd name="T7" fmla="*/ 937 h 976"/>
                <a:gd name="T8" fmla="*/ 1432 w 1489"/>
                <a:gd name="T9" fmla="*/ 958 h 976"/>
                <a:gd name="T10" fmla="*/ 1437 w 1489"/>
                <a:gd name="T11" fmla="*/ 941 h 976"/>
                <a:gd name="T12" fmla="*/ 1455 w 1489"/>
                <a:gd name="T13" fmla="*/ 958 h 976"/>
                <a:gd name="T14" fmla="*/ 1449 w 1489"/>
                <a:gd name="T15" fmla="*/ 940 h 976"/>
                <a:gd name="T16" fmla="*/ 1446 w 1489"/>
                <a:gd name="T17" fmla="*/ 918 h 976"/>
                <a:gd name="T18" fmla="*/ 1432 w 1489"/>
                <a:gd name="T19" fmla="*/ 958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8 w 1489"/>
                <a:gd name="T37" fmla="*/ 975 h 976"/>
                <a:gd name="T38" fmla="*/ 286 w 1489"/>
                <a:gd name="T39" fmla="*/ 976 h 976"/>
                <a:gd name="T40" fmla="*/ 239 w 1489"/>
                <a:gd name="T41" fmla="*/ 408 h 976"/>
                <a:gd name="T42" fmla="*/ 623 w 1489"/>
                <a:gd name="T43" fmla="*/ 0 h 976"/>
                <a:gd name="T44" fmla="*/ 901 w 1489"/>
                <a:gd name="T45" fmla="*/ 121 h 976"/>
                <a:gd name="T46" fmla="*/ 872 w 1489"/>
                <a:gd name="T47" fmla="*/ 182 h 976"/>
                <a:gd name="T48" fmla="*/ 840 w 1489"/>
                <a:gd name="T49" fmla="*/ 167 h 976"/>
                <a:gd name="T50" fmla="*/ 314 w 1489"/>
                <a:gd name="T51" fmla="*/ 384 h 976"/>
                <a:gd name="T52" fmla="*/ 326 w 1489"/>
                <a:gd name="T53" fmla="*/ 479 h 976"/>
                <a:gd name="T54" fmla="*/ 76 w 1489"/>
                <a:gd name="T55" fmla="*/ 690 h 976"/>
                <a:gd name="T56" fmla="*/ 297 w 1489"/>
                <a:gd name="T57" fmla="*/ 900 h 976"/>
                <a:gd name="T58" fmla="*/ 1191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5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7"/>
                  </a:moveTo>
                  <a:lnTo>
                    <a:pt x="1437" y="937"/>
                  </a:lnTo>
                  <a:lnTo>
                    <a:pt x="1437" y="922"/>
                  </a:lnTo>
                  <a:lnTo>
                    <a:pt x="1446" y="922"/>
                  </a:lnTo>
                  <a:cubicBezTo>
                    <a:pt x="1450" y="922"/>
                    <a:pt x="1455" y="924"/>
                    <a:pt x="1455" y="929"/>
                  </a:cubicBezTo>
                  <a:cubicBezTo>
                    <a:pt x="1455" y="935"/>
                    <a:pt x="1450" y="937"/>
                    <a:pt x="1444" y="937"/>
                  </a:cubicBezTo>
                  <a:lnTo>
                    <a:pt x="1437" y="937"/>
                  </a:lnTo>
                  <a:lnTo>
                    <a:pt x="1437" y="937"/>
                  </a:lnTo>
                  <a:close/>
                  <a:moveTo>
                    <a:pt x="1432" y="958"/>
                  </a:moveTo>
                  <a:lnTo>
                    <a:pt x="1432" y="958"/>
                  </a:lnTo>
                  <a:lnTo>
                    <a:pt x="1437" y="958"/>
                  </a:lnTo>
                  <a:lnTo>
                    <a:pt x="1437" y="941"/>
                  </a:lnTo>
                  <a:lnTo>
                    <a:pt x="1444" y="941"/>
                  </a:lnTo>
                  <a:lnTo>
                    <a:pt x="1455" y="958"/>
                  </a:lnTo>
                  <a:lnTo>
                    <a:pt x="1461" y="958"/>
                  </a:lnTo>
                  <a:lnTo>
                    <a:pt x="1449" y="940"/>
                  </a:lnTo>
                  <a:cubicBezTo>
                    <a:pt x="1454" y="939"/>
                    <a:pt x="1459" y="936"/>
                    <a:pt x="1459" y="930"/>
                  </a:cubicBezTo>
                  <a:cubicBezTo>
                    <a:pt x="1459" y="922"/>
                    <a:pt x="1453" y="918"/>
                    <a:pt x="1446" y="918"/>
                  </a:cubicBezTo>
                  <a:lnTo>
                    <a:pt x="1432" y="918"/>
                  </a:lnTo>
                  <a:lnTo>
                    <a:pt x="1432" y="958"/>
                  </a:lnTo>
                  <a:lnTo>
                    <a:pt x="1432" y="958"/>
                  </a:lnTo>
                  <a:close/>
                  <a:moveTo>
                    <a:pt x="1414" y="938"/>
                  </a:moveTo>
                  <a:lnTo>
                    <a:pt x="1414" y="938"/>
                  </a:lnTo>
                  <a:cubicBezTo>
                    <a:pt x="1414" y="921"/>
                    <a:pt x="1428" y="907"/>
                    <a:pt x="1445" y="907"/>
                  </a:cubicBezTo>
                  <a:cubicBezTo>
                    <a:pt x="1462" y="907"/>
                    <a:pt x="1476" y="921"/>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8"/>
                    <a:pt x="1425" y="973"/>
                    <a:pt x="1445" y="973"/>
                  </a:cubicBezTo>
                  <a:cubicBezTo>
                    <a:pt x="1464" y="973"/>
                    <a:pt x="1480" y="958"/>
                    <a:pt x="1480" y="938"/>
                  </a:cubicBezTo>
                  <a:cubicBezTo>
                    <a:pt x="1480" y="919"/>
                    <a:pt x="1464" y="903"/>
                    <a:pt x="1445" y="903"/>
                  </a:cubicBezTo>
                  <a:cubicBezTo>
                    <a:pt x="1425" y="903"/>
                    <a:pt x="1410" y="919"/>
                    <a:pt x="1410" y="938"/>
                  </a:cubicBezTo>
                  <a:lnTo>
                    <a:pt x="1410" y="938"/>
                  </a:lnTo>
                  <a:close/>
                  <a:moveTo>
                    <a:pt x="1203" y="976"/>
                  </a:moveTo>
                  <a:lnTo>
                    <a:pt x="1203" y="976"/>
                  </a:lnTo>
                  <a:cubicBezTo>
                    <a:pt x="1198" y="976"/>
                    <a:pt x="1193" y="976"/>
                    <a:pt x="1188" y="975"/>
                  </a:cubicBezTo>
                  <a:lnTo>
                    <a:pt x="300" y="975"/>
                  </a:lnTo>
                  <a:cubicBezTo>
                    <a:pt x="296" y="976"/>
                    <a:pt x="291" y="976"/>
                    <a:pt x="286" y="976"/>
                  </a:cubicBezTo>
                  <a:cubicBezTo>
                    <a:pt x="128" y="976"/>
                    <a:pt x="0" y="848"/>
                    <a:pt x="0" y="690"/>
                  </a:cubicBezTo>
                  <a:cubicBezTo>
                    <a:pt x="0" y="549"/>
                    <a:pt x="104" y="431"/>
                    <a:pt x="239" y="408"/>
                  </a:cubicBezTo>
                  <a:cubicBezTo>
                    <a:pt x="239" y="400"/>
                    <a:pt x="239" y="392"/>
                    <a:pt x="239" y="384"/>
                  </a:cubicBezTo>
                  <a:cubicBezTo>
                    <a:pt x="239" y="173"/>
                    <a:pt x="411" y="0"/>
                    <a:pt x="623" y="0"/>
                  </a:cubicBezTo>
                  <a:cubicBezTo>
                    <a:pt x="729" y="0"/>
                    <a:pt x="828" y="45"/>
                    <a:pt x="899" y="118"/>
                  </a:cubicBezTo>
                  <a:cubicBezTo>
                    <a:pt x="900" y="119"/>
                    <a:pt x="900" y="120"/>
                    <a:pt x="901" y="121"/>
                  </a:cubicBezTo>
                  <a:cubicBezTo>
                    <a:pt x="906" y="128"/>
                    <a:pt x="909" y="136"/>
                    <a:pt x="909" y="144"/>
                  </a:cubicBezTo>
                  <a:cubicBezTo>
                    <a:pt x="909" y="165"/>
                    <a:pt x="892" y="182"/>
                    <a:pt x="872" y="182"/>
                  </a:cubicBezTo>
                  <a:cubicBezTo>
                    <a:pt x="861" y="182"/>
                    <a:pt x="852" y="178"/>
                    <a:pt x="845" y="171"/>
                  </a:cubicBezTo>
                  <a:cubicBezTo>
                    <a:pt x="843" y="170"/>
                    <a:pt x="842" y="168"/>
                    <a:pt x="840" y="167"/>
                  </a:cubicBezTo>
                  <a:cubicBezTo>
                    <a:pt x="784" y="110"/>
                    <a:pt x="706" y="76"/>
                    <a:pt x="623" y="76"/>
                  </a:cubicBezTo>
                  <a:cubicBezTo>
                    <a:pt x="453" y="76"/>
                    <a:pt x="314" y="214"/>
                    <a:pt x="314" y="384"/>
                  </a:cubicBezTo>
                  <a:cubicBezTo>
                    <a:pt x="314" y="401"/>
                    <a:pt x="316" y="419"/>
                    <a:pt x="319" y="436"/>
                  </a:cubicBezTo>
                  <a:lnTo>
                    <a:pt x="326" y="479"/>
                  </a:lnTo>
                  <a:lnTo>
                    <a:pt x="282" y="480"/>
                  </a:lnTo>
                  <a:cubicBezTo>
                    <a:pt x="168" y="482"/>
                    <a:pt x="76" y="576"/>
                    <a:pt x="76" y="690"/>
                  </a:cubicBezTo>
                  <a:cubicBezTo>
                    <a:pt x="76" y="806"/>
                    <a:pt x="170" y="900"/>
                    <a:pt x="286" y="900"/>
                  </a:cubicBezTo>
                  <a:cubicBezTo>
                    <a:pt x="290" y="900"/>
                    <a:pt x="294" y="900"/>
                    <a:pt x="297" y="900"/>
                  </a:cubicBezTo>
                  <a:lnTo>
                    <a:pt x="298" y="900"/>
                  </a:lnTo>
                  <a:lnTo>
                    <a:pt x="1191" y="900"/>
                  </a:lnTo>
                  <a:cubicBezTo>
                    <a:pt x="1195" y="900"/>
                    <a:pt x="1199" y="900"/>
                    <a:pt x="1203" y="900"/>
                  </a:cubicBezTo>
                  <a:cubicBezTo>
                    <a:pt x="1319" y="900"/>
                    <a:pt x="1413" y="806"/>
                    <a:pt x="1413" y="690"/>
                  </a:cubicBezTo>
                  <a:cubicBezTo>
                    <a:pt x="1413" y="583"/>
                    <a:pt x="1333" y="494"/>
                    <a:pt x="1228" y="481"/>
                  </a:cubicBezTo>
                  <a:lnTo>
                    <a:pt x="1186" y="476"/>
                  </a:lnTo>
                  <a:lnTo>
                    <a:pt x="1196" y="435"/>
                  </a:lnTo>
                  <a:cubicBezTo>
                    <a:pt x="1198" y="425"/>
                    <a:pt x="1199" y="415"/>
                    <a:pt x="1199" y="406"/>
                  </a:cubicBezTo>
                  <a:cubicBezTo>
                    <a:pt x="1199" y="373"/>
                    <a:pt x="1186" y="343"/>
                    <a:pt x="1166" y="320"/>
                  </a:cubicBezTo>
                  <a:cubicBezTo>
                    <a:pt x="1163" y="318"/>
                    <a:pt x="1161" y="316"/>
                    <a:pt x="1159" y="314"/>
                  </a:cubicBezTo>
                  <a:cubicBezTo>
                    <a:pt x="1159" y="313"/>
                    <a:pt x="1158" y="313"/>
                    <a:pt x="1158" y="312"/>
                  </a:cubicBezTo>
                  <a:cubicBezTo>
                    <a:pt x="1134" y="292"/>
                    <a:pt x="1104" y="279"/>
                    <a:pt x="1071" y="279"/>
                  </a:cubicBezTo>
                  <a:cubicBezTo>
                    <a:pt x="1071" y="279"/>
                    <a:pt x="1070" y="279"/>
                    <a:pt x="1070" y="279"/>
                  </a:cubicBezTo>
                  <a:cubicBezTo>
                    <a:pt x="1000" y="275"/>
                    <a:pt x="968" y="329"/>
                    <a:pt x="963" y="336"/>
                  </a:cubicBezTo>
                  <a:cubicBezTo>
                    <a:pt x="959" y="343"/>
                    <a:pt x="958" y="343"/>
                    <a:pt x="951" y="358"/>
                  </a:cubicBezTo>
                  <a:lnTo>
                    <a:pt x="766" y="777"/>
                  </a:lnTo>
                  <a:cubicBezTo>
                    <a:pt x="760" y="791"/>
                    <a:pt x="746" y="800"/>
                    <a:pt x="731" y="800"/>
                  </a:cubicBezTo>
                  <a:cubicBezTo>
                    <a:pt x="726" y="800"/>
                    <a:pt x="721" y="798"/>
                    <a:pt x="716" y="796"/>
                  </a:cubicBezTo>
                  <a:cubicBezTo>
                    <a:pt x="705" y="792"/>
                    <a:pt x="698" y="783"/>
                    <a:pt x="695" y="772"/>
                  </a:cubicBezTo>
                  <a:lnTo>
                    <a:pt x="535" y="411"/>
                  </a:lnTo>
                  <a:cubicBezTo>
                    <a:pt x="527" y="392"/>
                    <a:pt x="535" y="370"/>
                    <a:pt x="554" y="361"/>
                  </a:cubicBezTo>
                  <a:cubicBezTo>
                    <a:pt x="574" y="353"/>
                    <a:pt x="596" y="362"/>
                    <a:pt x="604" y="381"/>
                  </a:cubicBezTo>
                  <a:lnTo>
                    <a:pt x="732" y="667"/>
                  </a:lnTo>
                  <a:lnTo>
                    <a:pt x="883" y="324"/>
                  </a:lnTo>
                  <a:cubicBezTo>
                    <a:pt x="883" y="324"/>
                    <a:pt x="883" y="324"/>
                    <a:pt x="883" y="324"/>
                  </a:cubicBezTo>
                  <a:cubicBezTo>
                    <a:pt x="912" y="260"/>
                    <a:pt x="973" y="214"/>
                    <a:pt x="1046" y="205"/>
                  </a:cubicBezTo>
                  <a:cubicBezTo>
                    <a:pt x="1046" y="205"/>
                    <a:pt x="1054" y="204"/>
                    <a:pt x="1058" y="204"/>
                  </a:cubicBezTo>
                  <a:cubicBezTo>
                    <a:pt x="1062" y="204"/>
                    <a:pt x="1078" y="204"/>
                    <a:pt x="1080" y="204"/>
                  </a:cubicBezTo>
                  <a:cubicBezTo>
                    <a:pt x="1082" y="204"/>
                    <a:pt x="1084" y="204"/>
                    <a:pt x="1086" y="204"/>
                  </a:cubicBezTo>
                  <a:cubicBezTo>
                    <a:pt x="1132" y="207"/>
                    <a:pt x="1173" y="226"/>
                    <a:pt x="1205" y="254"/>
                  </a:cubicBezTo>
                  <a:cubicBezTo>
                    <a:pt x="1208" y="256"/>
                    <a:pt x="1210" y="258"/>
                    <a:pt x="1211" y="259"/>
                  </a:cubicBezTo>
                  <a:cubicBezTo>
                    <a:pt x="1213" y="261"/>
                    <a:pt x="1215" y="262"/>
                    <a:pt x="1216" y="264"/>
                  </a:cubicBezTo>
                  <a:cubicBezTo>
                    <a:pt x="1229" y="277"/>
                    <a:pt x="1240" y="291"/>
                    <a:pt x="1249" y="307"/>
                  </a:cubicBezTo>
                  <a:lnTo>
                    <a:pt x="1249" y="307"/>
                  </a:lnTo>
                  <a:cubicBezTo>
                    <a:pt x="1265" y="336"/>
                    <a:pt x="1275" y="370"/>
                    <a:pt x="1275" y="406"/>
                  </a:cubicBezTo>
                  <a:cubicBezTo>
                    <a:pt x="1275" y="408"/>
                    <a:pt x="1275" y="411"/>
                    <a:pt x="1275" y="413"/>
                  </a:cubicBezTo>
                  <a:cubicBezTo>
                    <a:pt x="1399" y="445"/>
                    <a:pt x="1489" y="558"/>
                    <a:pt x="1489" y="690"/>
                  </a:cubicBezTo>
                  <a:cubicBezTo>
                    <a:pt x="1489" y="848"/>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ya - Blank - Blu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fidential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i="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ormAutofit/>
          </a:bodyPr>
          <a:lstStyle>
            <a:lvl1pPr>
              <a:defRPr baseline="0">
                <a:solidFill>
                  <a:schemeClr val="tx2"/>
                </a:solidFill>
              </a:defRPr>
            </a:lvl1pPr>
            <a:lvl2pPr>
              <a:defRPr b="0"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fidential - Title &amp; Subtitle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fidential - Title Only - 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lgn="ctr">
              <a:defRPr sz="2800" baseline="0"/>
            </a:lvl1pPr>
          </a:lstStyle>
          <a:p>
            <a:r>
              <a:rPr lang="en-US" dirty="0"/>
              <a:t>Click to Edit Title</a:t>
            </a:r>
          </a:p>
        </p:txBody>
      </p:sp>
      <p:sp>
        <p:nvSpPr>
          <p:cNvPr id="4" name="Slide Number Placeholder 2"/>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8731501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fidential - 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buClr>
                <a:srgbClr val="6BBAB6"/>
              </a:buClr>
              <a:defRPr baseline="0">
                <a:solidFill>
                  <a:schemeClr val="tx2"/>
                </a:solidFill>
              </a:defRPr>
            </a:lvl1pPr>
            <a:lvl2pPr>
              <a:buClr>
                <a:srgbClr val="6BBAB6"/>
              </a:buClr>
              <a:defRPr baseline="0"/>
            </a:lvl2pPr>
            <a:lvl3pPr>
              <a:buClr>
                <a:srgbClr val="6BBAB6"/>
              </a:buClr>
              <a:defRPr baseline="0"/>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pic>
        <p:nvPicPr>
          <p:cNvPr id="6"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spTree>
    <p:extLst>
      <p:ext uri="{BB962C8B-B14F-4D97-AF65-F5344CB8AC3E}">
        <p14:creationId xmlns:p14="http://schemas.microsoft.com/office/powerpoint/2010/main" val="102491434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fidential - Comparison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4721" y="1014984"/>
            <a:ext cx="3883025" cy="3639312"/>
          </a:xfrm>
        </p:spPr>
        <p:txBody>
          <a:bodyPr wrap="square" anchor="t">
            <a:normAutofit/>
          </a:bodyPr>
          <a:lstStyle>
            <a:lvl1pPr>
              <a:defRPr sz="2000" baseline="0">
                <a:solidFill>
                  <a:schemeClr val="tx2"/>
                </a:solidFill>
              </a:defRPr>
            </a:lvl1pPr>
            <a:lvl2pPr>
              <a:defRPr sz="18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defRPr baseline="0"/>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Comparison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fidential - Two Content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6364" y="1014984"/>
            <a:ext cx="3883025" cy="3639312"/>
          </a:xfrm>
        </p:spPr>
        <p:txBody>
          <a:bodyPr wrap="square" anchor="t">
            <a:normAutofit/>
          </a:bodyPr>
          <a:lstStyle>
            <a:lvl1pPr>
              <a:buClr>
                <a:schemeClr val="bg1"/>
              </a:buClr>
              <a:defRPr sz="2000" baseline="0">
                <a:solidFill>
                  <a:schemeClr val="bg1"/>
                </a:solidFill>
              </a:defRPr>
            </a:lvl1pPr>
            <a:lvl2pPr>
              <a:buClr>
                <a:schemeClr val="bg1"/>
              </a:buClr>
              <a:defRPr sz="1800" baseline="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07886724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fidential - Content &amp;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600"/>
            <a:ext cx="3127248" cy="369332"/>
          </a:xfrm>
        </p:spPr>
        <p:txBody>
          <a:bodyPr anchor="t" anchorCtr="0">
            <a:spAutoFit/>
          </a:bodyPr>
          <a:lstStyle>
            <a:lvl1pP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014216"/>
          </a:xfrm>
        </p:spPr>
        <p:txBody>
          <a:bodyPr lIns="274320" tIns="45720" rIns="457200" bIns="45720" anchor="t" anchorCtr="0">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4407"/>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91435626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fidential - Case Study Only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8"/>
            <a:ext cx="6016752" cy="3730752"/>
          </a:xfrm>
        </p:spPr>
        <p:txBody>
          <a:bodyPr lIns="365760" rIns="274320" bIns="45720" anchor="t" anchorCtr="0">
            <a:normAutofit/>
          </a:bodyPr>
          <a:lstStyle>
            <a:lvl1pPr>
              <a:defRPr sz="2000" baseline="0">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8"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4407"/>
            <a:ext cx="2286000" cy="615553"/>
          </a:xfrm>
        </p:spPr>
        <p:txBody>
          <a:bodyPr wrap="square" anchor="t" anchorCtr="0">
            <a:spAutoFit/>
          </a:bodyPr>
          <a:lstStyle>
            <a:lvl1pPr marL="0" indent="-182880" algn="l">
              <a:buFont typeface="Arial" pitchFamily="34" charset="0"/>
              <a:buNone/>
              <a:defRPr sz="20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4" name="Slide Number Placeholder 6"/>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10105904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fidential - Blank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fidential - Content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i="0" cap="none" baseline="0">
                <a:solidFill>
                  <a:schemeClr val="accent1">
                    <a:lumMod val="40000"/>
                    <a:lumOff val="60000"/>
                  </a:schemeClr>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ormAutofit/>
          </a:bodyPr>
          <a:lstStyle>
            <a:lvl1pPr>
              <a:defRPr baseline="0">
                <a:solidFill>
                  <a:schemeClr val="bg1"/>
                </a:solidFill>
              </a:defRPr>
            </a:lvl1pPr>
            <a:lvl2pPr>
              <a:defRPr b="0"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fidential - Title &amp; Subtitle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fidential - Title Only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lgn="ctr">
              <a:defRPr sz="2800" baseline="0"/>
            </a:lvl1pPr>
          </a:lstStyle>
          <a:p>
            <a:r>
              <a:rPr lang="en-US" dirty="0"/>
              <a:t>Click to Edit Title</a:t>
            </a:r>
          </a:p>
        </p:txBody>
      </p:sp>
      <p:sp>
        <p:nvSpPr>
          <p:cNvPr id="4" name="Slide Number Placeholder 2"/>
          <p:cNvSpPr>
            <a:spLocks noGrp="1"/>
          </p:cNvSpPr>
          <p:nvPr>
            <p:ph type="sldNum" sz="quarter" idx="11"/>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ya Confidential - Title &amp; Content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buClr>
                <a:srgbClr val="6BBAB6"/>
              </a:buClr>
              <a:defRPr baseline="0">
                <a:solidFill>
                  <a:schemeClr val="bg1"/>
                </a:solidFill>
              </a:defRPr>
            </a:lvl1pPr>
            <a:lvl2pPr>
              <a:buClr>
                <a:srgbClr val="6BBAB6"/>
              </a:buClr>
              <a:defRPr baseline="0">
                <a:solidFill>
                  <a:schemeClr val="bg1"/>
                </a:solidFill>
              </a:defRPr>
            </a:lvl2pPr>
            <a:lvl3pPr>
              <a:buClr>
                <a:srgbClr val="6BBAB6"/>
              </a:buClr>
              <a:defRPr baseline="0">
                <a:solidFill>
                  <a:schemeClr val="bg1"/>
                </a:solidFill>
              </a:defRPr>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grpSp>
        <p:nvGrpSpPr>
          <p:cNvPr id="3" name="Group 2"/>
          <p:cNvGrpSpPr/>
          <p:nvPr userDrawn="1"/>
        </p:nvGrpSpPr>
        <p:grpSpPr>
          <a:xfrm>
            <a:off x="278497" y="137381"/>
            <a:ext cx="914400" cy="636169"/>
            <a:chOff x="278497" y="137381"/>
            <a:chExt cx="914400" cy="636169"/>
          </a:xfrm>
        </p:grpSpPr>
        <p:grpSp>
          <p:nvGrpSpPr>
            <p:cNvPr id="7" name="Group 6"/>
            <p:cNvGrpSpPr/>
            <p:nvPr userDrawn="1"/>
          </p:nvGrpSpPr>
          <p:grpSpPr>
            <a:xfrm>
              <a:off x="278497" y="535420"/>
              <a:ext cx="914400" cy="238130"/>
              <a:chOff x="278497" y="535420"/>
              <a:chExt cx="914400" cy="238130"/>
            </a:xfrm>
          </p:grpSpPr>
          <p:sp>
            <p:nvSpPr>
              <p:cNvPr id="8" name="Freeform 19"/>
              <p:cNvSpPr>
                <a:spLocks/>
              </p:cNvSpPr>
              <p:nvPr userDrawn="1"/>
            </p:nvSpPr>
            <p:spPr bwMode="auto">
              <a:xfrm>
                <a:off x="278497" y="535420"/>
                <a:ext cx="105946" cy="183672"/>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20"/>
              <p:cNvSpPr>
                <a:spLocks noEditPoints="1"/>
              </p:cNvSpPr>
              <p:nvPr userDrawn="1"/>
            </p:nvSpPr>
            <p:spPr bwMode="auto">
              <a:xfrm>
                <a:off x="400780" y="540371"/>
                <a:ext cx="157928" cy="173771"/>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p:cNvSpPr>
                <a:spLocks/>
              </p:cNvSpPr>
              <p:nvPr userDrawn="1"/>
            </p:nvSpPr>
            <p:spPr bwMode="auto">
              <a:xfrm>
                <a:off x="574056" y="535420"/>
                <a:ext cx="105946" cy="183672"/>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noEditPoints="1"/>
              </p:cNvSpPr>
              <p:nvPr userDrawn="1"/>
            </p:nvSpPr>
            <p:spPr bwMode="auto">
              <a:xfrm>
                <a:off x="690398" y="536905"/>
                <a:ext cx="20793" cy="2029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3"/>
              <p:cNvSpPr>
                <a:spLocks/>
              </p:cNvSpPr>
              <p:nvPr userDrawn="1"/>
            </p:nvSpPr>
            <p:spPr bwMode="auto">
              <a:xfrm>
                <a:off x="761688" y="540371"/>
                <a:ext cx="143571" cy="173771"/>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4"/>
              <p:cNvSpPr>
                <a:spLocks noEditPoints="1"/>
              </p:cNvSpPr>
              <p:nvPr userDrawn="1"/>
            </p:nvSpPr>
            <p:spPr bwMode="auto">
              <a:xfrm>
                <a:off x="920112" y="544826"/>
                <a:ext cx="14852" cy="16931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5"/>
              <p:cNvSpPr>
                <a:spLocks/>
              </p:cNvSpPr>
              <p:nvPr userDrawn="1"/>
            </p:nvSpPr>
            <p:spPr bwMode="auto">
              <a:xfrm>
                <a:off x="961203" y="600770"/>
                <a:ext cx="99015" cy="172780"/>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6"/>
              <p:cNvSpPr>
                <a:spLocks noEditPoints="1"/>
              </p:cNvSpPr>
              <p:nvPr userDrawn="1"/>
            </p:nvSpPr>
            <p:spPr bwMode="auto">
              <a:xfrm>
                <a:off x="1073584" y="596809"/>
                <a:ext cx="91589" cy="120798"/>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7"/>
              <p:cNvSpPr>
                <a:spLocks noEditPoints="1"/>
              </p:cNvSpPr>
              <p:nvPr userDrawn="1"/>
            </p:nvSpPr>
            <p:spPr bwMode="auto">
              <a:xfrm>
                <a:off x="1163688" y="596809"/>
                <a:ext cx="29209" cy="14852"/>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p:cNvGrpSpPr/>
            <p:nvPr userDrawn="1"/>
          </p:nvGrpSpPr>
          <p:grpSpPr>
            <a:xfrm>
              <a:off x="514647" y="137381"/>
              <a:ext cx="442595" cy="290113"/>
              <a:chOff x="3857626" y="1555751"/>
              <a:chExt cx="1419225" cy="930275"/>
            </a:xfrm>
            <a:solidFill>
              <a:schemeClr val="bg1"/>
            </a:solidFill>
          </p:grpSpPr>
          <p:sp>
            <p:nvSpPr>
              <p:cNvPr id="18"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fidential - Comparison - Blu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4721" y="1014984"/>
            <a:ext cx="3883025" cy="3639312"/>
          </a:xfrm>
        </p:spPr>
        <p:txBody>
          <a:bodyPr wrap="square" anchor="t">
            <a:normAutofit/>
          </a:bodyPr>
          <a:lstStyle>
            <a:lvl1pPr>
              <a:defRPr sz="2000" baseline="0">
                <a:solidFill>
                  <a:schemeClr val="bg1"/>
                </a:solidFill>
              </a:defRPr>
            </a:lvl1pPr>
            <a:lvl2pPr>
              <a:defRPr sz="18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defRPr baseline="0"/>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fidential - Two Conten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0" y="1014983"/>
            <a:ext cx="9144000" cy="36393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6364" y="1014984"/>
            <a:ext cx="3883025" cy="3639312"/>
          </a:xfrm>
        </p:spPr>
        <p:txBody>
          <a:bodyPr wrap="square" anchor="t">
            <a:normAutofit/>
          </a:bodyPr>
          <a:lstStyle>
            <a:lvl1pPr>
              <a:buClr>
                <a:schemeClr val="bg1"/>
              </a:buClr>
              <a:defRPr sz="2000" baseline="0">
                <a:solidFill>
                  <a:schemeClr val="bg1"/>
                </a:solidFill>
              </a:defRPr>
            </a:lvl1pPr>
            <a:lvl2pPr>
              <a:buClr>
                <a:schemeClr val="bg1"/>
              </a:buClr>
              <a:defRPr sz="1800" baseline="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Two Content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fidential - Content with Capti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Rectangle 7"/>
          <p:cNvSpPr/>
          <p:nvPr userDrawn="1"/>
        </p:nvSpPr>
        <p:spPr>
          <a:xfrm>
            <a:off x="0" y="4666653"/>
            <a:ext cx="9144000" cy="489204"/>
          </a:xfrm>
          <a:prstGeom prst="rect">
            <a:avLst/>
          </a:prstGeom>
          <a:solidFill>
            <a:srgbClr val="DB3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228600"/>
            <a:ext cx="3127248" cy="369332"/>
          </a:xfrm>
        </p:spPr>
        <p:txBody>
          <a:bodyPr anchor="t" anchorCtr="0">
            <a:spAutoFit/>
          </a:bodyPr>
          <a:lstStyle>
            <a:lvl1pP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cap="none" baseline="0">
                <a:solidFill>
                  <a:schemeClr val="bg1"/>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014216"/>
          </a:xfrm>
        </p:spPr>
        <p:txBody>
          <a:bodyPr lIns="274320" tIns="45720" rIns="457200" bIns="45720" anchor="t" anchorCtr="0">
            <a:normAutofit/>
          </a:bodyPr>
          <a:lstStyle>
            <a:lvl1pPr>
              <a:defRPr sz="2000" baseline="0">
                <a:solidFill>
                  <a:schemeClr val="bg1"/>
                </a:solidFill>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4407"/>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
        <p:nvSpPr>
          <p:cNvPr id="9" name="TextBox 3"/>
          <p:cNvSpPr txBox="1"/>
          <p:nvPr userDrawn="1"/>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10"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11" name="Group 10"/>
          <p:cNvGrpSpPr/>
          <p:nvPr userDrawn="1"/>
        </p:nvGrpSpPr>
        <p:grpSpPr>
          <a:xfrm>
            <a:off x="8427835" y="4765184"/>
            <a:ext cx="526892" cy="220528"/>
            <a:chOff x="6145213" y="4384676"/>
            <a:chExt cx="1582738" cy="649287"/>
          </a:xfrm>
          <a:solidFill>
            <a:schemeClr val="bg1"/>
          </a:solidFill>
        </p:grpSpPr>
        <p:sp>
          <p:nvSpPr>
            <p:cNvPr id="13"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fidential - Case Study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6016752"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8"/>
            <a:ext cx="6016752" cy="3730752"/>
          </a:xfrm>
        </p:spPr>
        <p:txBody>
          <a:bodyPr lIns="365760" rIns="274320" bIns="45720" anchor="t" anchorCtr="0">
            <a:normAutofit/>
          </a:bodyPr>
          <a:lstStyle>
            <a:lvl1pPr>
              <a:defRPr sz="2000" baseline="0">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8"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4407"/>
            <a:ext cx="2286000" cy="615553"/>
          </a:xfrm>
        </p:spPr>
        <p:txBody>
          <a:bodyPr wrap="square" anchor="t" anchorCtr="0">
            <a:spAutoFit/>
          </a:bodyPr>
          <a:lstStyle>
            <a:lvl1pPr marL="0" indent="-182880" algn="l">
              <a:buFont typeface="Arial" pitchFamily="34" charset="0"/>
              <a:buNone/>
              <a:defRPr sz="20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4" name="Slide Number Placeholder 6"/>
          <p:cNvSpPr>
            <a:spLocks noGrp="1"/>
          </p:cNvSpPr>
          <p:nvPr>
            <p:ph type="sldNum" sz="quarter" idx="17"/>
          </p:nvPr>
        </p:nvSpPr>
        <p:spPr/>
        <p:txBody>
          <a:bodyPr/>
          <a:lstStyle/>
          <a:p>
            <a:fld id="{972517E6-58C8-49B3-A038-306AA97CE4BF}" type="slidenum">
              <a:rPr lang="en-US" smtClean="0"/>
              <a:pPr/>
              <a:t>‹#›</a:t>
            </a:fld>
            <a:endParaRPr lang="en-US" dirty="0"/>
          </a:p>
        </p:txBody>
      </p:sp>
      <p:sp>
        <p:nvSpPr>
          <p:cNvPr id="9" name="Rectangle 8"/>
          <p:cNvSpPr/>
          <p:nvPr userDrawn="1"/>
        </p:nvSpPr>
        <p:spPr>
          <a:xfrm>
            <a:off x="0" y="4666653"/>
            <a:ext cx="9144000" cy="489204"/>
          </a:xfrm>
          <a:prstGeom prst="rect">
            <a:avLst/>
          </a:prstGeom>
          <a:solidFill>
            <a:srgbClr val="DB3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TextBox 9"/>
          <p:cNvSpPr txBox="1"/>
          <p:nvPr userDrawn="1"/>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11" name="TextBox 10"/>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12" name="Group 11"/>
          <p:cNvGrpSpPr/>
          <p:nvPr userDrawn="1"/>
        </p:nvGrpSpPr>
        <p:grpSpPr>
          <a:xfrm>
            <a:off x="8427835" y="4765184"/>
            <a:ext cx="526892" cy="220528"/>
            <a:chOff x="6145213" y="4384676"/>
            <a:chExt cx="1582738" cy="649287"/>
          </a:xfrm>
          <a:solidFill>
            <a:schemeClr val="bg1"/>
          </a:solidFill>
        </p:grpSpPr>
        <p:sp>
          <p:nvSpPr>
            <p:cNvPr id="13" name="Freeform 12"/>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nfidential - Blank - Blu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extLst>
    <p:ext uri="{DCECCB84-F9BA-43D5-87BE-67443E8EF086}">
      <p15:sldGuideLst xmlns:p15="http://schemas.microsoft.com/office/powerpoint/2012/main">
        <p15:guide id="1" pos="19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Main Customer Success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Success - 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Tree>
  </p:cSld>
  <p:clrMapOvr>
    <a:masterClrMapping/>
  </p:clrMapOvr>
  <p:transition>
    <p:fade/>
  </p:transition>
  <p:extLst>
    <p:ext uri="{DCECCB84-F9BA-43D5-87BE-67443E8EF086}">
      <p15:sldGuideLst xmlns:p15="http://schemas.microsoft.com/office/powerpoint/2012/main">
        <p15:guide id="1" pos="4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S - Customer Valida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Validation - 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92469"/>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3"/>
            <a:ext cx="2450592" cy="501885"/>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6" name="TextBox 5"/>
          <p:cNvSpPr txBox="1"/>
          <p:nvPr userDrawn="1"/>
        </p:nvSpPr>
        <p:spPr>
          <a:xfrm>
            <a:off x="3440649" y="4782265"/>
            <a:ext cx="2276795" cy="230832"/>
          </a:xfrm>
          <a:prstGeom prst="rect">
            <a:avLst/>
          </a:prstGeom>
          <a:noFill/>
        </p:spPr>
        <p:txBody>
          <a:bodyPr wrap="square" lIns="45720" rIns="4572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accent1"/>
                </a:solidFill>
              </a:rPr>
              <a:t>For One-to-One Customer Use Only</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image" Target="../media/image7.png"/><Relationship Id="rId5" Type="http://schemas.openxmlformats.org/officeDocument/2006/relationships/slideLayout" Target="../slideLayouts/slideLayout49.xml"/><Relationship Id="rId10" Type="http://schemas.openxmlformats.org/officeDocument/2006/relationships/theme" Target="../theme/theme5.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theme" Target="../theme/theme6.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64" r:id="rId8"/>
    <p:sldLayoutId id="2147483965" r:id="rId9"/>
    <p:sldLayoutId id="2147483936" r:id="rId10"/>
    <p:sldLayoutId id="2147483937" r:id="rId11"/>
    <p:sldLayoutId id="2147483938" r:id="rId12"/>
    <p:sldLayoutId id="2147483939" r:id="rId13"/>
    <p:sldLayoutId id="2147483940" r:id="rId14"/>
    <p:sldLayoutId id="2147483935" r:id="rId15"/>
    <p:sldLayoutId id="2147483941" r:id="rId16"/>
    <p:sldLayoutId id="2147483963" r:id="rId17"/>
    <p:sldLayoutId id="2147483942" r:id="rId18"/>
    <p:sldLayoutId id="2147484014" r:id="rId19"/>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17"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01218525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lumMod val="40000"/>
            <a:lumOff val="60000"/>
          </a:schemeClr>
        </a:buClr>
        <a:buSzPct val="80000"/>
        <a:buFont typeface="Arial" pitchFamily="34" charset="0"/>
        <a:buChar char="•"/>
        <a:defRPr sz="2000" b="0" kern="1200" cap="none" baseline="0">
          <a:solidFill>
            <a:schemeClr val="accent1">
              <a:lumMod val="40000"/>
              <a:lumOff val="60000"/>
            </a:schemeClr>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32" name="Group 9"/>
          <p:cNvGrpSpPr>
            <a:grpSpLocks noChangeAspect="1"/>
          </p:cNvGrpSpPr>
          <p:nvPr userDrawn="1"/>
        </p:nvGrpSpPr>
        <p:grpSpPr bwMode="auto">
          <a:xfrm>
            <a:off x="274320" y="137160"/>
            <a:ext cx="915959" cy="640080"/>
            <a:chOff x="1968" y="1726"/>
            <a:chExt cx="1846" cy="1290"/>
          </a:xfrm>
        </p:grpSpPr>
        <p:sp>
          <p:nvSpPr>
            <p:cNvPr id="33" name="Freeform 32"/>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solidFill>
              <a:srgbClr val="19BB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solidFill>
              <a:srgbClr val="0430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66"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32"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grpSp>
        <p:nvGrpSpPr>
          <p:cNvPr id="33" name="Group 9"/>
          <p:cNvGrpSpPr>
            <a:grpSpLocks noChangeAspect="1"/>
          </p:cNvGrpSpPr>
          <p:nvPr userDrawn="1"/>
        </p:nvGrpSpPr>
        <p:grpSpPr bwMode="auto">
          <a:xfrm>
            <a:off x="274320" y="137160"/>
            <a:ext cx="915959" cy="640080"/>
            <a:chOff x="1968" y="1726"/>
            <a:chExt cx="1846" cy="1290"/>
          </a:xfrm>
          <a:solidFill>
            <a:schemeClr val="bg1"/>
          </a:solidFill>
        </p:grpSpPr>
        <p:sp>
          <p:nvSpPr>
            <p:cNvPr id="34" name="Freeform 33"/>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3278133"/>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bg1"/>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bg1"/>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9"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
        <p:nvSpPr>
          <p:cNvPr id="4" name="Slide Number Placeholder 5"/>
          <p:cNvSpPr>
            <a:spLocks noGrp="1"/>
          </p:cNvSpPr>
          <p:nvPr>
            <p:ph type="sldNum" sz="quarter" idx="4"/>
          </p:nvPr>
        </p:nvSpPr>
        <p:spPr>
          <a:xfrm>
            <a:off x="0" y="4868863"/>
            <a:ext cx="2133600" cy="274637"/>
          </a:xfrm>
          <a:prstGeom prst="rect">
            <a:avLst/>
          </a:prstGeom>
        </p:spPr>
        <p:txBody>
          <a:bodyPr vert="horz" lIns="91440" tIns="45720" rIns="91440" bIns="45720" rtlCol="0" anchor="b"/>
          <a:lstStyle>
            <a:lvl1pPr algn="l" defTabSz="182880">
              <a:defRPr sz="900">
                <a:solidFill>
                  <a:schemeClr val="bg1"/>
                </a:solidFill>
              </a:defRPr>
            </a:lvl1pPr>
          </a:lstStyle>
          <a:p>
            <a:fld id="{972517E6-58C8-49B3-A038-306AA97CE4BF}"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Lst>
  <p:transition>
    <p:fade/>
  </p:transition>
  <p:hf sldNum="0" hdr="0" ftr="0" dt="0"/>
  <p:txStyles>
    <p:titleStyle>
      <a:lvl1pPr algn="ctr" defTabSz="182880" rtl="0" eaLnBrk="1" latinLnBrk="0" hangingPunct="1">
        <a:spcBef>
          <a:spcPct val="0"/>
        </a:spcBef>
        <a:buNone/>
        <a:defRPr sz="2800" kern="1200" cap="none" baseline="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j-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j-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654296"/>
            <a:ext cx="9144000" cy="489204"/>
          </a:xfrm>
          <a:prstGeom prst="rect">
            <a:avLst/>
          </a:prstGeom>
          <a:solidFill>
            <a:srgbClr val="DB3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9"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
        <p:nvSpPr>
          <p:cNvPr id="4" name="Slide Number Placeholder 5"/>
          <p:cNvSpPr>
            <a:spLocks noGrp="1"/>
          </p:cNvSpPr>
          <p:nvPr>
            <p:ph type="sldNum" sz="quarter" idx="4"/>
          </p:nvPr>
        </p:nvSpPr>
        <p:spPr>
          <a:xfrm>
            <a:off x="0" y="4868863"/>
            <a:ext cx="2133600" cy="274637"/>
          </a:xfrm>
          <a:prstGeom prst="rect">
            <a:avLst/>
          </a:prstGeom>
        </p:spPr>
        <p:txBody>
          <a:bodyPr vert="horz" lIns="91440" tIns="45720" rIns="91440" bIns="45720" rtlCol="0" anchor="b"/>
          <a:lstStyle>
            <a:lvl1pPr algn="l" defTabSz="182880">
              <a:defRPr sz="900">
                <a:solidFill>
                  <a:schemeClr val="bg1"/>
                </a:solidFill>
              </a:defRPr>
            </a:lvl1pPr>
          </a:lstStyle>
          <a:p>
            <a:fld id="{972517E6-58C8-49B3-A038-306AA97CE4BF}"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0084554"/>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Lst>
  <p:transition>
    <p:fade/>
  </p:transition>
  <p:hf sldNum="0" hdr="0" ftr="0" dt="0"/>
  <p:txStyles>
    <p:titleStyle>
      <a:lvl1pPr algn="ctr" defTabSz="182880" rtl="0" eaLnBrk="1" latinLnBrk="0" hangingPunct="1">
        <a:spcBef>
          <a:spcPct val="0"/>
        </a:spcBef>
        <a:buNone/>
        <a:defRPr sz="2800" kern="1200" cap="none" baseline="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lumMod val="40000"/>
            <a:lumOff val="60000"/>
          </a:schemeClr>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j-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j-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hyperlink" Target="https://go.documentation.sas.com/?docsetId=gridref&amp;docsetTarget=p0bjesvjde359nn1bfikmlzfk80b.htm&amp;docsetVersion=9.4&amp;locale=en" TargetMode="External"/><Relationship Id="rId2" Type="http://schemas.openxmlformats.org/officeDocument/2006/relationships/notesSlide" Target="../notesSlides/notesSlide36.xml"/><Relationship Id="rId1" Type="http://schemas.openxmlformats.org/officeDocument/2006/relationships/slideLayout" Target="../slideLayouts/slideLayout19.xml"/><Relationship Id="rId4" Type="http://schemas.openxmlformats.org/officeDocument/2006/relationships/hyperlink" Target="http://support.sas.com/documentation/cdl/en/gridref/67371/HTML/default/viewer.htm#n0dmh9glhm6k21n1pazpuckzt7rv.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44" y="1810091"/>
            <a:ext cx="6611112" cy="1015663"/>
          </a:xfrm>
        </p:spPr>
        <p:txBody>
          <a:bodyPr/>
          <a:lstStyle/>
          <a:p>
            <a:pPr algn="r"/>
            <a:r>
              <a:rPr lang="en-US"/>
              <a:t>SASGSUB </a:t>
            </a:r>
            <a:r>
              <a:rPr lang="en-US" dirty="0"/>
              <a:t>Macros</a:t>
            </a:r>
            <a:br>
              <a:rPr lang="en-US" dirty="0"/>
            </a:br>
            <a:r>
              <a:rPr lang="en-US" sz="2800" dirty="0"/>
              <a:t>SAS Grid Manager Client Utility  </a:t>
            </a:r>
          </a:p>
        </p:txBody>
      </p:sp>
      <p:sp>
        <p:nvSpPr>
          <p:cNvPr id="4" name="TextBox 3">
            <a:extLst>
              <a:ext uri="{FF2B5EF4-FFF2-40B4-BE49-F238E27FC236}">
                <a16:creationId xmlns:a16="http://schemas.microsoft.com/office/drawing/2014/main" id="{B989E7D7-6BC9-4A17-881D-D6CFEFAAE1CD}"/>
              </a:ext>
            </a:extLst>
          </p:cNvPr>
          <p:cNvSpPr txBox="1"/>
          <p:nvPr/>
        </p:nvSpPr>
        <p:spPr>
          <a:xfrm>
            <a:off x="129473" y="4376756"/>
            <a:ext cx="3261090" cy="646331"/>
          </a:xfrm>
          <a:prstGeom prst="rect">
            <a:avLst/>
          </a:prstGeom>
          <a:noFill/>
        </p:spPr>
        <p:txBody>
          <a:bodyPr wrap="square" rtlCol="0">
            <a:spAutoFit/>
          </a:bodyPr>
          <a:lstStyle/>
          <a:p>
            <a:r>
              <a:rPr lang="en-US" sz="1200" b="1" dirty="0">
                <a:solidFill>
                  <a:schemeClr val="bg1"/>
                </a:solidFill>
              </a:rPr>
              <a:t>David Glemaker</a:t>
            </a:r>
          </a:p>
          <a:p>
            <a:r>
              <a:rPr lang="en-US" sz="1200" b="1" dirty="0">
                <a:solidFill>
                  <a:schemeClr val="bg1"/>
                </a:solidFill>
              </a:rPr>
              <a:t>Principal Technical Architect</a:t>
            </a:r>
          </a:p>
          <a:p>
            <a:r>
              <a:rPr lang="en-US" sz="1200" b="1" dirty="0">
                <a:solidFill>
                  <a:schemeClr val="bg1"/>
                </a:solidFill>
              </a:rPr>
              <a:t>SAS Health Analytics Practice</a:t>
            </a:r>
            <a:endParaRPr lang="en-US" b="1" dirty="0"/>
          </a:p>
        </p:txBody>
      </p:sp>
    </p:spTree>
    <p:extLst>
      <p:ext uri="{BB962C8B-B14F-4D97-AF65-F5344CB8AC3E}">
        <p14:creationId xmlns:p14="http://schemas.microsoft.com/office/powerpoint/2010/main" val="20576663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1912" y="1213184"/>
            <a:ext cx="7191375" cy="2514600"/>
          </a:xfrm>
          <a:prstGeom prst="rect">
            <a:avLst/>
          </a:prstGeom>
        </p:spPr>
      </p:pic>
      <p:sp>
        <p:nvSpPr>
          <p:cNvPr id="9" name="Right Arrow 8"/>
          <p:cNvSpPr/>
          <p:nvPr/>
        </p:nvSpPr>
        <p:spPr>
          <a:xfrm>
            <a:off x="7253287" y="2265902"/>
            <a:ext cx="360948" cy="2967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TextBox 10"/>
          <p:cNvSpPr txBox="1"/>
          <p:nvPr/>
        </p:nvSpPr>
        <p:spPr>
          <a:xfrm>
            <a:off x="7614235" y="2229625"/>
            <a:ext cx="1200901" cy="338554"/>
          </a:xfrm>
          <a:prstGeom prst="rect">
            <a:avLst/>
          </a:prstGeom>
          <a:noFill/>
        </p:spPr>
        <p:txBody>
          <a:bodyPr wrap="square" rtlCol="0">
            <a:spAutoFit/>
          </a:bodyPr>
          <a:lstStyle/>
          <a:p>
            <a:r>
              <a:rPr lang="en-US" sz="1600" dirty="0"/>
              <a:t>Finished</a:t>
            </a:r>
          </a:p>
        </p:txBody>
      </p:sp>
      <p:sp>
        <p:nvSpPr>
          <p:cNvPr id="18" name="Right Arrow 17"/>
          <p:cNvSpPr/>
          <p:nvPr/>
        </p:nvSpPr>
        <p:spPr>
          <a:xfrm>
            <a:off x="7253286" y="2873417"/>
            <a:ext cx="360949" cy="2967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TextBox 18"/>
          <p:cNvSpPr txBox="1"/>
          <p:nvPr/>
        </p:nvSpPr>
        <p:spPr>
          <a:xfrm>
            <a:off x="7614235" y="2745007"/>
            <a:ext cx="1505703" cy="584775"/>
          </a:xfrm>
          <a:prstGeom prst="rect">
            <a:avLst/>
          </a:prstGeom>
          <a:noFill/>
        </p:spPr>
        <p:txBody>
          <a:bodyPr wrap="square" rtlCol="0">
            <a:spAutoFit/>
          </a:bodyPr>
          <a:lstStyle/>
          <a:p>
            <a:r>
              <a:rPr lang="en-US" sz="1600" dirty="0"/>
              <a:t>Pending</a:t>
            </a:r>
          </a:p>
          <a:p>
            <a:r>
              <a:rPr lang="en-US" sz="1600" dirty="0"/>
              <a:t>Night queue</a:t>
            </a:r>
          </a:p>
        </p:txBody>
      </p:sp>
      <p:sp>
        <p:nvSpPr>
          <p:cNvPr id="20" name="Right Arrow 19"/>
          <p:cNvSpPr/>
          <p:nvPr/>
        </p:nvSpPr>
        <p:spPr>
          <a:xfrm>
            <a:off x="7253286" y="3335543"/>
            <a:ext cx="360949" cy="2967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TextBox 20"/>
          <p:cNvSpPr txBox="1"/>
          <p:nvPr/>
        </p:nvSpPr>
        <p:spPr>
          <a:xfrm>
            <a:off x="7614234" y="3314655"/>
            <a:ext cx="1505703" cy="338554"/>
          </a:xfrm>
          <a:prstGeom prst="rect">
            <a:avLst/>
          </a:prstGeom>
          <a:noFill/>
        </p:spPr>
        <p:txBody>
          <a:bodyPr wrap="square" rtlCol="0">
            <a:spAutoFit/>
          </a:bodyPr>
          <a:lstStyle/>
          <a:p>
            <a:r>
              <a:rPr lang="en-US" sz="1600" dirty="0"/>
              <a:t>Running</a:t>
            </a:r>
          </a:p>
        </p:txBody>
      </p:sp>
      <p:cxnSp>
        <p:nvCxnSpPr>
          <p:cNvPr id="22" name="Straight Arrow Connector 21"/>
          <p:cNvCxnSpPr/>
          <p:nvPr/>
        </p:nvCxnSpPr>
        <p:spPr>
          <a:xfrm flipH="1" flipV="1">
            <a:off x="7120641" y="2285412"/>
            <a:ext cx="488731" cy="84345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315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8" grpId="0" animBg="1"/>
      <p:bldP spid="19" grpId="0"/>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Get results option for </a:t>
            </a:r>
            <a:r>
              <a:rPr lang="en-US" dirty="0" err="1"/>
              <a:t>gsub</a:t>
            </a:r>
            <a:endParaRPr lang="en-US" dirty="0"/>
          </a:p>
        </p:txBody>
      </p:sp>
      <p:sp>
        <p:nvSpPr>
          <p:cNvPr id="4" name="Content Placeholder 3"/>
          <p:cNvSpPr>
            <a:spLocks noGrp="1"/>
          </p:cNvSpPr>
          <p:nvPr>
            <p:ph sz="quarter" idx="11"/>
          </p:nvPr>
        </p:nvSpPr>
        <p:spPr>
          <a:xfrm>
            <a:off x="1583369" y="1455637"/>
            <a:ext cx="5503231" cy="720454"/>
          </a:xfrm>
        </p:spPr>
        <p:txBody>
          <a:bodyPr/>
          <a:lstStyle/>
          <a:p>
            <a:pPr marL="0" indent="0">
              <a:buNone/>
            </a:pPr>
            <a:r>
              <a:rPr lang="en-US" dirty="0">
                <a:solidFill>
                  <a:schemeClr val="accent5"/>
                </a:solidFill>
              </a:rPr>
              <a:t>/* individual </a:t>
            </a:r>
            <a:r>
              <a:rPr lang="en-US" dirty="0" err="1">
                <a:solidFill>
                  <a:schemeClr val="accent5"/>
                </a:solidFill>
              </a:rPr>
              <a:t>jobid</a:t>
            </a:r>
            <a:r>
              <a:rPr lang="en-US" dirty="0">
                <a:solidFill>
                  <a:schemeClr val="accent5"/>
                </a:solidFill>
              </a:rPr>
              <a:t> or all */</a:t>
            </a:r>
            <a:endParaRPr lang="en-US" dirty="0"/>
          </a:p>
          <a:p>
            <a:pPr marL="0" indent="0">
              <a:buNone/>
            </a:pPr>
            <a:r>
              <a:rPr lang="en-US" sz="2000" dirty="0"/>
              <a:t>%</a:t>
            </a:r>
            <a:r>
              <a:rPr lang="en-US" sz="2000" b="1" i="1" dirty="0" err="1"/>
              <a:t>gsresults</a:t>
            </a:r>
            <a:r>
              <a:rPr lang="en-US" sz="2000" dirty="0"/>
              <a:t>(</a:t>
            </a:r>
            <a:r>
              <a:rPr lang="en-US" sz="2000" dirty="0" err="1"/>
              <a:t>jobid</a:t>
            </a:r>
            <a:r>
              <a:rPr lang="en-US" sz="2000" dirty="0"/>
              <a:t>=all, </a:t>
            </a:r>
            <a:r>
              <a:rPr lang="en-US" sz="2000" dirty="0" err="1"/>
              <a:t>mydir</a:t>
            </a:r>
            <a:r>
              <a:rPr lang="en-US" sz="2000" dirty="0"/>
              <a:t>=/home/</a:t>
            </a:r>
            <a:r>
              <a:rPr lang="en-US" sz="2000" dirty="0" err="1"/>
              <a:t>sasdbg</a:t>
            </a:r>
            <a:r>
              <a:rPr lang="en-US" sz="2000" dirty="0"/>
              <a:t>); </a:t>
            </a:r>
            <a:endParaRPr lang="en-US" sz="2000" dirty="0">
              <a:solidFill>
                <a:schemeClr val="accent5"/>
              </a:solidFill>
            </a:endParaRPr>
          </a:p>
        </p:txBody>
      </p:sp>
      <p:sp>
        <p:nvSpPr>
          <p:cNvPr id="5" name="Rectangle 4"/>
          <p:cNvSpPr/>
          <p:nvPr/>
        </p:nvSpPr>
        <p:spPr>
          <a:xfrm>
            <a:off x="1583369" y="1797671"/>
            <a:ext cx="1197931" cy="378445"/>
          </a:xfrm>
          <a:prstGeom prst="rect">
            <a:avLst/>
          </a:prstGeom>
          <a:noFill/>
          <a:ln w="254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3">
                  <a:lumMod val="90000"/>
                  <a:lumOff val="10000"/>
                </a:schemeClr>
              </a:solidFill>
            </a:endParaRPr>
          </a:p>
        </p:txBody>
      </p:sp>
      <p:sp>
        <p:nvSpPr>
          <p:cNvPr id="8" name="Content Placeholder 3"/>
          <p:cNvSpPr txBox="1">
            <a:spLocks/>
          </p:cNvSpPr>
          <p:nvPr/>
        </p:nvSpPr>
        <p:spPr>
          <a:xfrm>
            <a:off x="1322397" y="2261187"/>
            <a:ext cx="1400176" cy="1367747"/>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1400" dirty="0">
                <a:latin typeface="+mj-lt"/>
              </a:rPr>
              <a:t>Macro call for moving results/job directory of </a:t>
            </a:r>
            <a:r>
              <a:rPr lang="en-US" sz="1400" dirty="0" err="1">
                <a:latin typeface="+mj-lt"/>
              </a:rPr>
              <a:t>gsub</a:t>
            </a:r>
            <a:r>
              <a:rPr lang="en-US" sz="1400" dirty="0">
                <a:latin typeface="+mj-lt"/>
              </a:rPr>
              <a:t> jobs</a:t>
            </a:r>
          </a:p>
        </p:txBody>
      </p:sp>
      <p:sp>
        <p:nvSpPr>
          <p:cNvPr id="7" name="Rectangle 6"/>
          <p:cNvSpPr/>
          <p:nvPr/>
        </p:nvSpPr>
        <p:spPr>
          <a:xfrm>
            <a:off x="2781300" y="1797671"/>
            <a:ext cx="1024439" cy="369614"/>
          </a:xfrm>
          <a:prstGeom prst="rect">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Content Placeholder 3"/>
          <p:cNvSpPr txBox="1">
            <a:spLocks/>
          </p:cNvSpPr>
          <p:nvPr/>
        </p:nvSpPr>
        <p:spPr>
          <a:xfrm>
            <a:off x="2722573" y="2263411"/>
            <a:ext cx="1141891" cy="1884811"/>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1400" dirty="0">
                <a:latin typeface="+mj-lt"/>
              </a:rPr>
              <a:t>Provide </a:t>
            </a:r>
            <a:r>
              <a:rPr lang="en-US" sz="1400" dirty="0" err="1">
                <a:latin typeface="+mj-lt"/>
              </a:rPr>
              <a:t>jobid</a:t>
            </a:r>
            <a:r>
              <a:rPr lang="en-US" sz="1400" dirty="0">
                <a:latin typeface="+mj-lt"/>
              </a:rPr>
              <a:t> for an individual job or “all” for all jobs (all is the default)</a:t>
            </a:r>
          </a:p>
        </p:txBody>
      </p:sp>
      <p:sp>
        <p:nvSpPr>
          <p:cNvPr id="10" name="Content Placeholder 3"/>
          <p:cNvSpPr txBox="1">
            <a:spLocks/>
          </p:cNvSpPr>
          <p:nvPr/>
        </p:nvSpPr>
        <p:spPr>
          <a:xfrm>
            <a:off x="4228851" y="2263411"/>
            <a:ext cx="2101373" cy="850682"/>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1400" dirty="0">
                <a:latin typeface="+mj-lt"/>
              </a:rPr>
              <a:t>Provide new location to move results (must exist on shared file system) </a:t>
            </a:r>
            <a:endParaRPr lang="en-US" sz="1400" dirty="0">
              <a:solidFill>
                <a:schemeClr val="accent5"/>
              </a:solidFill>
              <a:latin typeface="+mj-lt"/>
            </a:endParaRPr>
          </a:p>
        </p:txBody>
      </p:sp>
      <p:sp>
        <p:nvSpPr>
          <p:cNvPr id="11" name="Rectangle 10"/>
          <p:cNvSpPr/>
          <p:nvPr/>
        </p:nvSpPr>
        <p:spPr>
          <a:xfrm>
            <a:off x="3805739" y="1802050"/>
            <a:ext cx="2309311" cy="365236"/>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Title 11">
            <a:extLst>
              <a:ext uri="{FF2B5EF4-FFF2-40B4-BE49-F238E27FC236}">
                <a16:creationId xmlns:a16="http://schemas.microsoft.com/office/drawing/2014/main" id="{98AC6287-8369-4D25-9189-17C5DCC3AAA9}"/>
              </a:ext>
            </a:extLst>
          </p:cNvPr>
          <p:cNvSpPr>
            <a:spLocks noGrp="1"/>
          </p:cNvSpPr>
          <p:nvPr>
            <p:ph type="title"/>
          </p:nvPr>
        </p:nvSpPr>
        <p:spPr>
          <a:xfrm>
            <a:off x="457200" y="171760"/>
            <a:ext cx="8232776" cy="422976"/>
          </a:xfrm>
        </p:spPr>
        <p:txBody>
          <a:bodyPr/>
          <a:lstStyle/>
          <a:p>
            <a:r>
              <a:rPr lang="en-US" dirty="0" err="1"/>
              <a:t>gsub</a:t>
            </a:r>
            <a:r>
              <a:rPr lang="en-US" dirty="0"/>
              <a:t> Macros</a:t>
            </a:r>
          </a:p>
        </p:txBody>
      </p:sp>
    </p:spTree>
    <p:extLst>
      <p:ext uri="{BB962C8B-B14F-4D97-AF65-F5344CB8AC3E}">
        <p14:creationId xmlns:p14="http://schemas.microsoft.com/office/powerpoint/2010/main" val="1017118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P spid="7" grpId="0" animBg="1"/>
      <p:bldP spid="7" grpId="1" animBg="1"/>
      <p:bldP spid="9" grpId="0"/>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790575" y="314762"/>
            <a:ext cx="6054720" cy="338554"/>
          </a:xfrm>
        </p:spPr>
        <p:txBody>
          <a:bodyPr/>
          <a:lstStyle/>
          <a:p>
            <a:r>
              <a:rPr lang="en-US" dirty="0"/>
              <a:t>Get results option for </a:t>
            </a:r>
            <a:r>
              <a:rPr lang="en-US" dirty="0" err="1"/>
              <a:t>gsub</a:t>
            </a:r>
            <a:endParaRPr lang="en-US" dirty="0"/>
          </a:p>
        </p:txBody>
      </p:sp>
      <p:pic>
        <p:nvPicPr>
          <p:cNvPr id="4" name="Picture 3"/>
          <p:cNvPicPr>
            <a:picLocks noChangeAspect="1"/>
          </p:cNvPicPr>
          <p:nvPr/>
        </p:nvPicPr>
        <p:blipFill>
          <a:blip r:embed="rId3"/>
          <a:stretch>
            <a:fillRect/>
          </a:stretch>
        </p:blipFill>
        <p:spPr>
          <a:xfrm>
            <a:off x="157162" y="1847850"/>
            <a:ext cx="8829675" cy="1447800"/>
          </a:xfrm>
          <a:prstGeom prst="rect">
            <a:avLst/>
          </a:prstGeom>
        </p:spPr>
      </p:pic>
    </p:spTree>
    <p:extLst>
      <p:ext uri="{BB962C8B-B14F-4D97-AF65-F5344CB8AC3E}">
        <p14:creationId xmlns:p14="http://schemas.microsoft.com/office/powerpoint/2010/main" val="34177749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700327"/>
            <a:ext cx="6054720" cy="338554"/>
          </a:xfrm>
        </p:spPr>
        <p:txBody>
          <a:bodyPr/>
          <a:lstStyle/>
          <a:p>
            <a:r>
              <a:rPr lang="en-US" dirty="0"/>
              <a:t>Killing </a:t>
            </a:r>
            <a:r>
              <a:rPr lang="en-US" dirty="0" err="1"/>
              <a:t>gsub</a:t>
            </a:r>
            <a:r>
              <a:rPr lang="en-US" dirty="0"/>
              <a:t> jobs with EGuide</a:t>
            </a:r>
          </a:p>
        </p:txBody>
      </p:sp>
      <p:sp>
        <p:nvSpPr>
          <p:cNvPr id="4" name="Content Placeholder 3"/>
          <p:cNvSpPr>
            <a:spLocks noGrp="1"/>
          </p:cNvSpPr>
          <p:nvPr>
            <p:ph sz="quarter" idx="11"/>
          </p:nvPr>
        </p:nvSpPr>
        <p:spPr>
          <a:xfrm>
            <a:off x="1246789" y="1100459"/>
            <a:ext cx="5668361" cy="694293"/>
          </a:xfrm>
        </p:spPr>
        <p:txBody>
          <a:bodyPr/>
          <a:lstStyle/>
          <a:p>
            <a:pPr marL="0" indent="0">
              <a:buNone/>
            </a:pPr>
            <a:r>
              <a:rPr lang="en-US" dirty="0">
                <a:solidFill>
                  <a:schemeClr val="accent5"/>
                </a:solidFill>
              </a:rPr>
              <a:t>/* provide </a:t>
            </a:r>
            <a:r>
              <a:rPr lang="en-US" dirty="0" err="1">
                <a:solidFill>
                  <a:schemeClr val="accent5"/>
                </a:solidFill>
              </a:rPr>
              <a:t>jobid</a:t>
            </a:r>
            <a:r>
              <a:rPr lang="en-US" dirty="0">
                <a:solidFill>
                  <a:schemeClr val="accent5"/>
                </a:solidFill>
              </a:rPr>
              <a:t> for individual job */</a:t>
            </a:r>
          </a:p>
          <a:p>
            <a:pPr marL="0" indent="0">
              <a:buNone/>
            </a:pPr>
            <a:r>
              <a:rPr lang="en-US" sz="2000" dirty="0"/>
              <a:t>%</a:t>
            </a:r>
            <a:r>
              <a:rPr lang="en-US" sz="2000" b="1" i="1" dirty="0" err="1"/>
              <a:t>gskill</a:t>
            </a:r>
            <a:r>
              <a:rPr lang="en-US" sz="2000" dirty="0"/>
              <a:t>(</a:t>
            </a:r>
            <a:r>
              <a:rPr lang="en-US" sz="2000" dirty="0" err="1"/>
              <a:t>jobid</a:t>
            </a:r>
            <a:r>
              <a:rPr lang="en-US" sz="2000" dirty="0"/>
              <a:t>=1234); </a:t>
            </a:r>
          </a:p>
        </p:txBody>
      </p:sp>
      <p:sp>
        <p:nvSpPr>
          <p:cNvPr id="5" name="Rectangle 4"/>
          <p:cNvSpPr/>
          <p:nvPr/>
        </p:nvSpPr>
        <p:spPr>
          <a:xfrm>
            <a:off x="1246789" y="1388087"/>
            <a:ext cx="1448786" cy="42779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1246789" y="1997344"/>
            <a:ext cx="5173061" cy="4370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killing </a:t>
            </a:r>
            <a:r>
              <a:rPr lang="en-US" sz="2000" dirty="0" err="1">
                <a:latin typeface="+mj-lt"/>
              </a:rPr>
              <a:t>gsub</a:t>
            </a:r>
            <a:r>
              <a:rPr lang="en-US" sz="2000" dirty="0">
                <a:latin typeface="+mj-lt"/>
              </a:rPr>
              <a:t> job</a:t>
            </a:r>
          </a:p>
        </p:txBody>
      </p:sp>
      <p:pic>
        <p:nvPicPr>
          <p:cNvPr id="6" name="Picture 5"/>
          <p:cNvPicPr>
            <a:picLocks noChangeAspect="1"/>
          </p:cNvPicPr>
          <p:nvPr/>
        </p:nvPicPr>
        <p:blipFill>
          <a:blip r:embed="rId3"/>
          <a:stretch>
            <a:fillRect/>
          </a:stretch>
        </p:blipFill>
        <p:spPr>
          <a:xfrm>
            <a:off x="180975" y="2571750"/>
            <a:ext cx="8782050" cy="1314450"/>
          </a:xfrm>
          <a:prstGeom prst="rect">
            <a:avLst/>
          </a:prstGeom>
        </p:spPr>
      </p:pic>
      <p:pic>
        <p:nvPicPr>
          <p:cNvPr id="7" name="Picture 6"/>
          <p:cNvPicPr>
            <a:picLocks noChangeAspect="1"/>
          </p:cNvPicPr>
          <p:nvPr/>
        </p:nvPicPr>
        <p:blipFill>
          <a:blip r:embed="rId4"/>
          <a:stretch>
            <a:fillRect/>
          </a:stretch>
        </p:blipFill>
        <p:spPr>
          <a:xfrm>
            <a:off x="361950" y="2840662"/>
            <a:ext cx="8782050" cy="1276350"/>
          </a:xfrm>
          <a:prstGeom prst="rect">
            <a:avLst/>
          </a:prstGeom>
        </p:spPr>
      </p:pic>
      <p:sp>
        <p:nvSpPr>
          <p:cNvPr id="10" name="Title 9">
            <a:extLst>
              <a:ext uri="{FF2B5EF4-FFF2-40B4-BE49-F238E27FC236}">
                <a16:creationId xmlns:a16="http://schemas.microsoft.com/office/drawing/2014/main" id="{52B6502F-6DAE-426A-B65E-E5846440DF83}"/>
              </a:ext>
            </a:extLst>
          </p:cNvPr>
          <p:cNvSpPr>
            <a:spLocks noGrp="1"/>
          </p:cNvSpPr>
          <p:nvPr>
            <p:ph type="title"/>
          </p:nvPr>
        </p:nvSpPr>
        <p:spPr>
          <a:xfrm>
            <a:off x="457200" y="171759"/>
            <a:ext cx="8232776" cy="338555"/>
          </a:xfrm>
        </p:spPr>
        <p:txBody>
          <a:bodyPr/>
          <a:lstStyle/>
          <a:p>
            <a:r>
              <a:rPr lang="en-US" dirty="0"/>
              <a:t>SASGSUB Macros</a:t>
            </a:r>
          </a:p>
        </p:txBody>
      </p:sp>
      <p:sp>
        <p:nvSpPr>
          <p:cNvPr id="2" name="TextBox 1">
            <a:extLst>
              <a:ext uri="{FF2B5EF4-FFF2-40B4-BE49-F238E27FC236}">
                <a16:creationId xmlns:a16="http://schemas.microsoft.com/office/drawing/2014/main" id="{D7903038-E38A-0BA6-5ABA-787883869664}"/>
              </a:ext>
            </a:extLst>
          </p:cNvPr>
          <p:cNvSpPr txBox="1"/>
          <p:nvPr/>
        </p:nvSpPr>
        <p:spPr>
          <a:xfrm>
            <a:off x="2520713" y="4272089"/>
            <a:ext cx="5495636" cy="646331"/>
          </a:xfrm>
          <a:prstGeom prst="rect">
            <a:avLst/>
          </a:prstGeom>
          <a:noFill/>
        </p:spPr>
        <p:txBody>
          <a:bodyPr wrap="square" rtlCol="0">
            <a:spAutoFit/>
          </a:bodyPr>
          <a:lstStyle/>
          <a:p>
            <a:r>
              <a:rPr lang="en-US" dirty="0"/>
              <a:t>Use </a:t>
            </a:r>
            <a:r>
              <a:rPr lang="en-US" dirty="0">
                <a:solidFill>
                  <a:schemeClr val="accent1"/>
                </a:solidFill>
              </a:rPr>
              <a:t>%</a:t>
            </a:r>
            <a:r>
              <a:rPr lang="en-US" dirty="0" err="1">
                <a:solidFill>
                  <a:schemeClr val="accent1"/>
                </a:solidFill>
              </a:rPr>
              <a:t>bkill</a:t>
            </a:r>
            <a:r>
              <a:rPr lang="en-US" dirty="0">
                <a:solidFill>
                  <a:schemeClr val="accent1"/>
                </a:solidFill>
              </a:rPr>
              <a:t>(</a:t>
            </a:r>
            <a:r>
              <a:rPr lang="en-US" dirty="0" err="1">
                <a:solidFill>
                  <a:schemeClr val="accent1"/>
                </a:solidFill>
              </a:rPr>
              <a:t>jobid</a:t>
            </a:r>
            <a:r>
              <a:rPr lang="en-US" dirty="0">
                <a:solidFill>
                  <a:schemeClr val="accent1"/>
                </a:solidFill>
              </a:rPr>
              <a:t>=&lt;</a:t>
            </a:r>
            <a:r>
              <a:rPr lang="en-US" dirty="0" err="1">
                <a:solidFill>
                  <a:schemeClr val="accent1"/>
                </a:solidFill>
              </a:rPr>
              <a:t>jobidnum</a:t>
            </a:r>
            <a:r>
              <a:rPr lang="en-US" dirty="0">
                <a:solidFill>
                  <a:schemeClr val="accent1"/>
                </a:solidFill>
              </a:rPr>
              <a:t>&gt;) </a:t>
            </a:r>
            <a:r>
              <a:rPr lang="en-US" dirty="0"/>
              <a:t>instead of </a:t>
            </a:r>
            <a:r>
              <a:rPr lang="en-US" dirty="0">
                <a:solidFill>
                  <a:schemeClr val="accent1"/>
                </a:solidFill>
              </a:rPr>
              <a:t>%</a:t>
            </a:r>
            <a:r>
              <a:rPr lang="en-US" dirty="0" err="1">
                <a:solidFill>
                  <a:schemeClr val="accent1"/>
                </a:solidFill>
              </a:rPr>
              <a:t>gskill</a:t>
            </a:r>
            <a:r>
              <a:rPr lang="en-US" dirty="0">
                <a:solidFill>
                  <a:schemeClr val="accent1"/>
                </a:solidFill>
              </a:rPr>
              <a:t> </a:t>
            </a:r>
            <a:r>
              <a:rPr lang="en-US" dirty="0"/>
              <a:t>for non gsub jobs (i.e. EG jobs, SAS Studio jobs, </a:t>
            </a:r>
            <a:r>
              <a:rPr lang="en-US" dirty="0" err="1"/>
              <a:t>rsubmit</a:t>
            </a:r>
            <a:r>
              <a:rPr lang="en-US" dirty="0"/>
              <a:t> jobs, etc)</a:t>
            </a:r>
          </a:p>
        </p:txBody>
      </p:sp>
    </p:spTree>
    <p:extLst>
      <p:ext uri="{BB962C8B-B14F-4D97-AF65-F5344CB8AC3E}">
        <p14:creationId xmlns:p14="http://schemas.microsoft.com/office/powerpoint/2010/main" val="1413217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64486" y="550279"/>
            <a:ext cx="7529282" cy="4204898"/>
          </a:xfrm>
          <a:prstGeom prst="rect">
            <a:avLst/>
          </a:prstGeom>
        </p:spPr>
      </p:pic>
      <p:cxnSp>
        <p:nvCxnSpPr>
          <p:cNvPr id="6" name="Straight Arrow Connector 5"/>
          <p:cNvCxnSpPr/>
          <p:nvPr/>
        </p:nvCxnSpPr>
        <p:spPr>
          <a:xfrm flipH="1" flipV="1">
            <a:off x="2018161" y="4333450"/>
            <a:ext cx="315965" cy="42172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052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8" y="200130"/>
            <a:ext cx="8281232" cy="338554"/>
          </a:xfrm>
        </p:spPr>
        <p:txBody>
          <a:bodyPr/>
          <a:lstStyle/>
          <a:p>
            <a:r>
              <a:rPr lang="en-US" dirty="0"/>
              <a:t>SASGSUB Macros - Easily Customizable</a:t>
            </a:r>
          </a:p>
        </p:txBody>
      </p:sp>
      <p:sp>
        <p:nvSpPr>
          <p:cNvPr id="4" name="Content Placeholder 3"/>
          <p:cNvSpPr>
            <a:spLocks noGrp="1"/>
          </p:cNvSpPr>
          <p:nvPr>
            <p:ph sz="quarter" idx="11"/>
          </p:nvPr>
        </p:nvSpPr>
        <p:spPr>
          <a:xfrm>
            <a:off x="523875" y="770048"/>
            <a:ext cx="7172325" cy="3834768"/>
          </a:xfrm>
        </p:spPr>
        <p:txBody>
          <a:bodyPr/>
          <a:lstStyle/>
          <a:p>
            <a:pPr marL="0" indent="0">
              <a:buNone/>
            </a:pPr>
            <a:r>
              <a:rPr lang="en-US" sz="1050" b="1" dirty="0">
                <a:solidFill>
                  <a:srgbClr val="000080"/>
                </a:solidFill>
                <a:latin typeface="Courier New" panose="02070309020205020404" pitchFamily="49" charset="0"/>
              </a:rPr>
              <a:t>%macro</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mygsub</a:t>
            </a:r>
            <a:r>
              <a:rPr lang="en-US" sz="1050" dirty="0">
                <a:solidFill>
                  <a:srgbClr val="000000"/>
                </a:solidFill>
                <a:latin typeface="Courier New" panose="02070309020205020404" pitchFamily="49" charset="0"/>
              </a:rPr>
              <a:t>(</a:t>
            </a:r>
            <a:r>
              <a:rPr lang="en-US" sz="1050" dirty="0" err="1">
                <a:solidFill>
                  <a:srgbClr val="000000"/>
                </a:solidFill>
                <a:latin typeface="Courier New" panose="02070309020205020404" pitchFamily="49" charset="0"/>
              </a:rPr>
              <a:t>mypgm</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options spool;</a:t>
            </a:r>
          </a:p>
          <a:p>
            <a:pPr marL="0" indent="0">
              <a:buNone/>
            </a:pPr>
            <a:r>
              <a:rPr lang="en-US" sz="1050" dirty="0">
                <a:solidFill>
                  <a:srgbClr val="000000"/>
                </a:solidFill>
                <a:latin typeface="Courier New" panose="02070309020205020404" pitchFamily="49" charset="0"/>
              </a:rPr>
              <a:t>filename results pipe </a:t>
            </a:r>
            <a:r>
              <a:rPr lang="en-US" sz="1050" dirty="0">
                <a:solidFill>
                  <a:srgbClr val="800080"/>
                </a:solidFill>
                <a:latin typeface="Courier New" panose="02070309020205020404" pitchFamily="49" charset="0"/>
              </a:rPr>
              <a:t>"&amp;gsconfigdir./sasgsub -</a:t>
            </a:r>
            <a:r>
              <a:rPr lang="en-US" sz="1050" dirty="0" err="1">
                <a:solidFill>
                  <a:srgbClr val="800080"/>
                </a:solidFill>
                <a:latin typeface="Courier New" panose="02070309020205020404" pitchFamily="49" charset="0"/>
              </a:rPr>
              <a:t>Gridsubmitpgm</a:t>
            </a:r>
            <a:r>
              <a:rPr lang="en-US" sz="1050" dirty="0">
                <a:solidFill>
                  <a:srgbClr val="800080"/>
                </a:solidFill>
                <a:latin typeface="Courier New" panose="02070309020205020404" pitchFamily="49" charset="0"/>
              </a:rPr>
              <a:t> &amp;</a:t>
            </a:r>
            <a:r>
              <a:rPr lang="en-US" sz="1050" dirty="0" err="1">
                <a:solidFill>
                  <a:srgbClr val="800080"/>
                </a:solidFill>
                <a:latin typeface="Courier New" panose="02070309020205020404" pitchFamily="49" charset="0"/>
              </a:rPr>
              <a:t>mypgm</a:t>
            </a:r>
            <a:r>
              <a:rPr lang="en-US" sz="1050" dirty="0">
                <a:solidFill>
                  <a:srgbClr val="800080"/>
                </a:solidFill>
                <a:latin typeface="Courier New" panose="02070309020205020404" pitchFamily="49" charset="0"/>
              </a:rPr>
              <a:t>"</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data </a:t>
            </a:r>
            <a:r>
              <a:rPr lang="en-US" sz="1050" dirty="0" err="1">
                <a:solidFill>
                  <a:srgbClr val="000000"/>
                </a:solidFill>
                <a:latin typeface="Courier New" panose="02070309020205020404" pitchFamily="49" charset="0"/>
              </a:rPr>
              <a:t>mygsubjob</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infile</a:t>
            </a:r>
            <a:r>
              <a:rPr lang="en-US" sz="1050" dirty="0">
                <a:solidFill>
                  <a:srgbClr val="000000"/>
                </a:solidFill>
                <a:latin typeface="Courier New" panose="02070309020205020404" pitchFamily="49" charset="0"/>
              </a:rPr>
              <a:t> results </a:t>
            </a:r>
            <a:r>
              <a:rPr lang="en-US" sz="1050" dirty="0" err="1">
                <a:solidFill>
                  <a:srgbClr val="000000"/>
                </a:solidFill>
                <a:latin typeface="Courier New" panose="02070309020205020404" pitchFamily="49" charset="0"/>
              </a:rPr>
              <a:t>dlm</a:t>
            </a:r>
            <a:r>
              <a:rPr lang="en-US" sz="1050" dirty="0">
                <a:solidFill>
                  <a:srgbClr val="000000"/>
                </a:solidFill>
                <a:latin typeface="Courier New" panose="02070309020205020404" pitchFamily="49" charset="0"/>
              </a:rPr>
              <a:t>=</a:t>
            </a:r>
            <a:r>
              <a:rPr lang="en-US" sz="1050" dirty="0">
                <a:solidFill>
                  <a:srgbClr val="800080"/>
                </a:solidFill>
                <a:latin typeface="Courier New" panose="02070309020205020404" pitchFamily="49" charset="0"/>
              </a:rPr>
              <a:t>":"</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missover</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truncover</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   length Job </a:t>
            </a:r>
            <a:r>
              <a:rPr lang="en-US" sz="1050" dirty="0">
                <a:solidFill>
                  <a:srgbClr val="008080"/>
                </a:solidFill>
                <a:latin typeface="Courier New" panose="02070309020205020404" pitchFamily="49" charset="0"/>
              </a:rPr>
              <a:t>$200.</a:t>
            </a:r>
            <a:r>
              <a:rPr lang="en-US" sz="1050" dirty="0">
                <a:solidFill>
                  <a:srgbClr val="000000"/>
                </a:solidFill>
                <a:latin typeface="Courier New" panose="02070309020205020404" pitchFamily="49" charset="0"/>
              </a:rPr>
              <a:t> Info </a:t>
            </a:r>
            <a:r>
              <a:rPr lang="en-US" sz="1050" dirty="0">
                <a:solidFill>
                  <a:srgbClr val="008080"/>
                </a:solidFill>
                <a:latin typeface="Courier New" panose="02070309020205020404" pitchFamily="49" charset="0"/>
              </a:rPr>
              <a:t>$200.</a:t>
            </a:r>
            <a:r>
              <a:rPr lang="en-US" sz="1050" dirty="0">
                <a:solidFill>
                  <a:srgbClr val="000000"/>
                </a:solidFill>
                <a:latin typeface="Courier New" panose="02070309020205020404" pitchFamily="49" charset="0"/>
              </a:rPr>
              <a:t> info2 </a:t>
            </a:r>
            <a:r>
              <a:rPr lang="en-US" sz="1050" dirty="0">
                <a:solidFill>
                  <a:srgbClr val="008080"/>
                </a:solidFill>
                <a:latin typeface="Courier New" panose="02070309020205020404" pitchFamily="49" charset="0"/>
              </a:rPr>
              <a:t>$200.</a:t>
            </a:r>
            <a:r>
              <a:rPr lang="en-US" sz="1050" dirty="0">
                <a:solidFill>
                  <a:srgbClr val="000000"/>
                </a:solidFill>
                <a:latin typeface="Courier New" panose="02070309020205020404" pitchFamily="49" charset="0"/>
              </a:rPr>
              <a:t> ;</a:t>
            </a:r>
          </a:p>
          <a:p>
            <a:pPr marL="0" indent="0">
              <a:buNone/>
            </a:pPr>
            <a:r>
              <a:rPr lang="en-US" sz="1050" dirty="0">
                <a:solidFill>
                  <a:srgbClr val="000000"/>
                </a:solidFill>
                <a:latin typeface="Courier New" panose="02070309020205020404" pitchFamily="49" charset="0"/>
              </a:rPr>
              <a:t>   input Job Info Info2;</a:t>
            </a:r>
          </a:p>
          <a:p>
            <a:pPr marL="0" indent="0">
              <a:buNone/>
            </a:pPr>
            <a:r>
              <a:rPr lang="en-US" sz="1050" dirty="0">
                <a:solidFill>
                  <a:srgbClr val="000000"/>
                </a:solidFill>
                <a:latin typeface="Courier New" panose="02070309020205020404" pitchFamily="49" charset="0"/>
              </a:rPr>
              <a:t>   if </a:t>
            </a:r>
            <a:r>
              <a:rPr lang="en-US" sz="1050" dirty="0" err="1">
                <a:solidFill>
                  <a:srgbClr val="000000"/>
                </a:solidFill>
                <a:latin typeface="Courier New" panose="02070309020205020404" pitchFamily="49" charset="0"/>
              </a:rPr>
              <a:t>substr</a:t>
            </a:r>
            <a:r>
              <a:rPr lang="en-US" sz="1050" dirty="0">
                <a:solidFill>
                  <a:srgbClr val="000000"/>
                </a:solidFill>
                <a:latin typeface="Courier New" panose="02070309020205020404" pitchFamily="49" charset="0"/>
              </a:rPr>
              <a:t>(job,</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 not in (</a:t>
            </a:r>
            <a:r>
              <a:rPr lang="en-US" sz="1050" dirty="0">
                <a:solidFill>
                  <a:srgbClr val="800080"/>
                </a:solidFill>
                <a:latin typeface="Courier New" panose="02070309020205020404" pitchFamily="49" charset="0"/>
              </a:rPr>
              <a:t>"J"</a:t>
            </a:r>
            <a:r>
              <a:rPr lang="en-US" sz="1050" dirty="0">
                <a:solidFill>
                  <a:srgbClr val="000000"/>
                </a:solidFill>
                <a:latin typeface="Courier New" panose="02070309020205020404" pitchFamily="49" charset="0"/>
              </a:rPr>
              <a:t>) then delete;</a:t>
            </a:r>
          </a:p>
          <a:p>
            <a:pPr marL="0" indent="0">
              <a:buNone/>
            </a:pPr>
            <a:r>
              <a:rPr lang="en-US" sz="1050" dirty="0">
                <a:solidFill>
                  <a:srgbClr val="000000"/>
                </a:solidFill>
                <a:latin typeface="Courier New" panose="02070309020205020404" pitchFamily="49" charset="0"/>
              </a:rPr>
              <a:t>   if </a:t>
            </a:r>
            <a:r>
              <a:rPr lang="en-US" sz="1050" dirty="0" err="1">
                <a:solidFill>
                  <a:srgbClr val="000000"/>
                </a:solidFill>
                <a:latin typeface="Courier New" panose="02070309020205020404" pitchFamily="49" charset="0"/>
              </a:rPr>
              <a:t>substr</a:t>
            </a:r>
            <a:r>
              <a:rPr lang="en-US" sz="1050" dirty="0">
                <a:solidFill>
                  <a:srgbClr val="000000"/>
                </a:solidFill>
                <a:latin typeface="Courier New" panose="02070309020205020404" pitchFamily="49" charset="0"/>
              </a:rPr>
              <a:t>(info2,</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 not in (</a:t>
            </a:r>
            <a:r>
              <a:rPr lang="en-US" sz="1050" dirty="0">
                <a:solidFill>
                  <a:srgbClr val="800080"/>
                </a:solidFill>
                <a:latin typeface="Courier New" panose="02070309020205020404" pitchFamily="49" charset="0"/>
              </a:rPr>
              <a:t>" "</a:t>
            </a:r>
            <a:r>
              <a:rPr lang="en-US" sz="1050" dirty="0">
                <a:solidFill>
                  <a:srgbClr val="000000"/>
                </a:solidFill>
                <a:latin typeface="Courier New" panose="02070309020205020404" pitchFamily="49" charset="0"/>
              </a:rPr>
              <a:t>) then info=compress(info)||</a:t>
            </a:r>
            <a:r>
              <a:rPr lang="en-US" sz="1050" dirty="0">
                <a:solidFill>
                  <a:srgbClr val="800080"/>
                </a:solidFill>
                <a:latin typeface="Courier New" panose="02070309020205020404" pitchFamily="49" charset="0"/>
              </a:rPr>
              <a:t>":"</a:t>
            </a:r>
            <a:r>
              <a:rPr lang="en-US" sz="1050" dirty="0">
                <a:solidFill>
                  <a:srgbClr val="000000"/>
                </a:solidFill>
                <a:latin typeface="Courier New" panose="02070309020205020404" pitchFamily="49" charset="0"/>
              </a:rPr>
              <a:t>||compress(info2);</a:t>
            </a:r>
          </a:p>
          <a:p>
            <a:pPr marL="0" indent="0">
              <a:buNone/>
            </a:pPr>
            <a:r>
              <a:rPr lang="en-US" sz="1050" dirty="0">
                <a:solidFill>
                  <a:srgbClr val="000000"/>
                </a:solidFill>
                <a:latin typeface="Courier New" panose="02070309020205020404" pitchFamily="49" charset="0"/>
              </a:rPr>
              <a:t>run;</a:t>
            </a:r>
          </a:p>
          <a:p>
            <a:pPr marL="0" indent="0">
              <a:buNone/>
            </a:pPr>
            <a:r>
              <a:rPr lang="en-US" sz="1050" dirty="0">
                <a:solidFill>
                  <a:srgbClr val="000000"/>
                </a:solidFill>
                <a:latin typeface="Courier New" panose="02070309020205020404" pitchFamily="49" charset="0"/>
              </a:rPr>
              <a:t>title </a:t>
            </a:r>
            <a:r>
              <a:rPr lang="en-US" sz="1050" dirty="0">
                <a:solidFill>
                  <a:srgbClr val="800080"/>
                </a:solidFill>
                <a:latin typeface="Courier New" panose="02070309020205020404" pitchFamily="49" charset="0"/>
              </a:rPr>
              <a:t>"My </a:t>
            </a:r>
            <a:r>
              <a:rPr lang="en-US" sz="1050" dirty="0" err="1">
                <a:solidFill>
                  <a:srgbClr val="800080"/>
                </a:solidFill>
                <a:latin typeface="Courier New" panose="02070309020205020404" pitchFamily="49" charset="0"/>
              </a:rPr>
              <a:t>SASgsub</a:t>
            </a:r>
            <a:r>
              <a:rPr lang="en-US" sz="1050" dirty="0">
                <a:solidFill>
                  <a:srgbClr val="800080"/>
                </a:solidFill>
                <a:latin typeface="Courier New" panose="02070309020205020404" pitchFamily="49" charset="0"/>
              </a:rPr>
              <a:t> Job"</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proc print data=</a:t>
            </a:r>
            <a:r>
              <a:rPr lang="en-US" sz="1050" dirty="0" err="1">
                <a:solidFill>
                  <a:srgbClr val="000000"/>
                </a:solidFill>
                <a:latin typeface="Courier New" panose="02070309020205020404" pitchFamily="49" charset="0"/>
              </a:rPr>
              <a:t>mygsubjob</a:t>
            </a:r>
            <a:r>
              <a:rPr lang="en-US" sz="1050" dirty="0">
                <a:solidFill>
                  <a:srgbClr val="000000"/>
                </a:solidFill>
                <a:latin typeface="Courier New" panose="02070309020205020404" pitchFamily="49" charset="0"/>
              </a:rPr>
              <a:t>; where info ne </a:t>
            </a:r>
            <a:r>
              <a:rPr lang="en-US" sz="1050" dirty="0">
                <a:solidFill>
                  <a:srgbClr val="800080"/>
                </a:solidFill>
                <a:latin typeface="Courier New" panose="02070309020205020404" pitchFamily="49" charset="0"/>
              </a:rPr>
              <a:t>" "</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var job info;</a:t>
            </a:r>
          </a:p>
          <a:p>
            <a:pPr marL="0" indent="0">
              <a:buNone/>
            </a:pPr>
            <a:r>
              <a:rPr lang="en-US" sz="1050" dirty="0">
                <a:solidFill>
                  <a:srgbClr val="000000"/>
                </a:solidFill>
                <a:latin typeface="Courier New" panose="02070309020205020404" pitchFamily="49" charset="0"/>
              </a:rPr>
              <a:t>run;</a:t>
            </a:r>
          </a:p>
          <a:p>
            <a:pPr marL="0" indent="0">
              <a:buNone/>
            </a:pPr>
            <a:r>
              <a:rPr lang="en-US" sz="1050" dirty="0">
                <a:solidFill>
                  <a:srgbClr val="000000"/>
                </a:solidFill>
                <a:latin typeface="Courier New" panose="02070309020205020404" pitchFamily="49" charset="0"/>
              </a:rPr>
              <a:t>options </a:t>
            </a:r>
            <a:r>
              <a:rPr lang="en-US" sz="1050" dirty="0" err="1">
                <a:solidFill>
                  <a:srgbClr val="000000"/>
                </a:solidFill>
                <a:latin typeface="Courier New" panose="02070309020205020404" pitchFamily="49" charset="0"/>
              </a:rPr>
              <a:t>nospool</a:t>
            </a:r>
            <a:r>
              <a:rPr lang="en-US" sz="1050" dirty="0">
                <a:solidFill>
                  <a:srgbClr val="000000"/>
                </a:solidFill>
                <a:latin typeface="Courier New" panose="02070309020205020404" pitchFamily="49" charset="0"/>
              </a:rPr>
              <a:t>;</a:t>
            </a:r>
          </a:p>
          <a:p>
            <a:pPr marL="0" indent="0">
              <a:buNone/>
            </a:pPr>
            <a:r>
              <a:rPr lang="en-US" sz="1050" b="1" dirty="0">
                <a:solidFill>
                  <a:srgbClr val="000080"/>
                </a:solidFill>
                <a:latin typeface="Courier New" panose="02070309020205020404" pitchFamily="49" charset="0"/>
              </a:rPr>
              <a:t>%mend</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mygsub</a:t>
            </a:r>
            <a:r>
              <a:rPr lang="en-US" sz="1050" dirty="0">
                <a:solidFill>
                  <a:srgbClr val="000000"/>
                </a:solidFill>
                <a:latin typeface="Courier New" panose="02070309020205020404" pitchFamily="49" charset="0"/>
              </a:rPr>
              <a:t>;</a:t>
            </a:r>
          </a:p>
        </p:txBody>
      </p:sp>
      <p:cxnSp>
        <p:nvCxnSpPr>
          <p:cNvPr id="6" name="Straight Arrow Connector 5"/>
          <p:cNvCxnSpPr>
            <a:cxnSpLocks/>
          </p:cNvCxnSpPr>
          <p:nvPr/>
        </p:nvCxnSpPr>
        <p:spPr>
          <a:xfrm flipH="1" flipV="1">
            <a:off x="6171061" y="1503516"/>
            <a:ext cx="239264" cy="45863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H="1" flipV="1">
            <a:off x="7290129" y="2916034"/>
            <a:ext cx="301296" cy="51296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53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57200" y="1071941"/>
            <a:ext cx="8232776" cy="3268331"/>
          </a:xfrm>
        </p:spPr>
        <p:txBody>
          <a:bodyPr/>
          <a:lstStyle/>
          <a:p>
            <a:pPr marL="0" indent="0">
              <a:buNone/>
            </a:pPr>
            <a:r>
              <a:rPr lang="en-US" sz="1200" b="1" dirty="0">
                <a:solidFill>
                  <a:srgbClr val="000080"/>
                </a:solidFill>
                <a:latin typeface="Courier New" panose="02070309020205020404" pitchFamily="49" charset="0"/>
              </a:rPr>
              <a:t>%macro</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smygsub</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mypgm</a:t>
            </a:r>
            <a:r>
              <a:rPr lang="en-US" sz="1200" dirty="0">
                <a:solidFill>
                  <a:srgbClr val="000000"/>
                </a:solidFill>
                <a:latin typeface="Courier New" panose="02070309020205020404" pitchFamily="49" charset="0"/>
              </a:rPr>
              <a:t>=, que=normal);</a:t>
            </a:r>
          </a:p>
          <a:p>
            <a:pPr marL="0" indent="0">
              <a:buNone/>
            </a:pPr>
            <a:r>
              <a:rPr lang="en-US" sz="1200" dirty="0">
                <a:solidFill>
                  <a:srgbClr val="000000"/>
                </a:solidFill>
                <a:latin typeface="Courier New" panose="02070309020205020404" pitchFamily="49" charset="0"/>
              </a:rPr>
              <a:t>options </a:t>
            </a:r>
            <a:r>
              <a:rPr lang="en-US" sz="1200" dirty="0" err="1">
                <a:solidFill>
                  <a:srgbClr val="000000"/>
                </a:solidFill>
                <a:latin typeface="Courier New" panose="02070309020205020404" pitchFamily="49" charset="0"/>
              </a:rPr>
              <a:t>linesize</a:t>
            </a:r>
            <a:r>
              <a:rPr lang="en-US" sz="1200" dirty="0">
                <a:solidFill>
                  <a:srgbClr val="000000"/>
                </a:solidFill>
                <a:latin typeface="Courier New" panose="02070309020205020404" pitchFamily="49" charset="0"/>
              </a:rPr>
              <a:t>=max ;</a:t>
            </a:r>
          </a:p>
          <a:p>
            <a:pPr marL="0" indent="0">
              <a:buNone/>
            </a:pPr>
            <a:r>
              <a:rPr lang="en-US" sz="1200" dirty="0">
                <a:solidFill>
                  <a:srgbClr val="000000"/>
                </a:solidFill>
                <a:latin typeface="Courier New" panose="02070309020205020404" pitchFamily="49" charset="0"/>
              </a:rPr>
              <a:t>filename </a:t>
            </a:r>
            <a:r>
              <a:rPr lang="en-US" sz="1200" dirty="0" err="1">
                <a:solidFill>
                  <a:srgbClr val="000000"/>
                </a:solidFill>
                <a:latin typeface="Courier New" panose="02070309020205020404" pitchFamily="49" charset="0"/>
              </a:rPr>
              <a:t>cmdout</a:t>
            </a:r>
            <a:r>
              <a:rPr lang="en-US" sz="1200" dirty="0">
                <a:solidFill>
                  <a:srgbClr val="000000"/>
                </a:solidFill>
                <a:latin typeface="Courier New" panose="02070309020205020404" pitchFamily="49" charset="0"/>
              </a:rPr>
              <a:t> pipe </a:t>
            </a:r>
            <a:r>
              <a:rPr lang="en-US" sz="1200" dirty="0">
                <a:solidFill>
                  <a:srgbClr val="800080"/>
                </a:solidFill>
                <a:latin typeface="Courier New" panose="02070309020205020404" pitchFamily="49" charset="0"/>
              </a:rPr>
              <a:t>"&amp;gsconfigdir./sasgsub -</a:t>
            </a:r>
            <a:r>
              <a:rPr lang="en-US" sz="1200" dirty="0" err="1">
                <a:solidFill>
                  <a:srgbClr val="800080"/>
                </a:solidFill>
                <a:latin typeface="Courier New" panose="02070309020205020404" pitchFamily="49" charset="0"/>
              </a:rPr>
              <a:t>Gridsubmitpgm</a:t>
            </a:r>
            <a:r>
              <a:rPr lang="en-US" sz="1200" dirty="0">
                <a:solidFill>
                  <a:srgbClr val="800080"/>
                </a:solidFill>
                <a:latin typeface="Courier New" panose="02070309020205020404" pitchFamily="49" charset="0"/>
              </a:rPr>
              <a:t> &amp;</a:t>
            </a:r>
            <a:r>
              <a:rPr lang="en-US" sz="1200" dirty="0" err="1">
                <a:solidFill>
                  <a:srgbClr val="800080"/>
                </a:solidFill>
                <a:latin typeface="Courier New" panose="02070309020205020404" pitchFamily="49" charset="0"/>
              </a:rPr>
              <a:t>mypgm</a:t>
            </a:r>
            <a:r>
              <a:rPr lang="en-US" sz="1200" dirty="0">
                <a:solidFill>
                  <a:srgbClr val="800080"/>
                </a:solidFill>
                <a:latin typeface="Courier New" panose="02070309020205020404" pitchFamily="49" charset="0"/>
              </a:rPr>
              <a:t> -</a:t>
            </a:r>
            <a:r>
              <a:rPr lang="en-US" sz="1200" dirty="0" err="1">
                <a:solidFill>
                  <a:srgbClr val="800080"/>
                </a:solidFill>
                <a:latin typeface="Courier New" panose="02070309020205020404" pitchFamily="49" charset="0"/>
              </a:rPr>
              <a:t>Gridjobopts</a:t>
            </a:r>
            <a:r>
              <a:rPr lang="en-US" sz="1200" dirty="0">
                <a:solidFill>
                  <a:srgbClr val="800080"/>
                </a:solidFill>
                <a:latin typeface="Courier New" panose="02070309020205020404" pitchFamily="49" charset="0"/>
              </a:rPr>
              <a:t> queue=&amp;que"</a:t>
            </a:r>
            <a:r>
              <a:rPr lang="en-US" sz="1200" dirty="0">
                <a:solidFill>
                  <a:srgbClr val="000000"/>
                </a:solidFill>
                <a:latin typeface="Courier New" panose="02070309020205020404" pitchFamily="49" charset="0"/>
              </a:rPr>
              <a:t> LRECL=</a:t>
            </a:r>
            <a:r>
              <a:rPr lang="en-US" sz="1200" b="1" dirty="0">
                <a:solidFill>
                  <a:srgbClr val="008080"/>
                </a:solidFill>
                <a:latin typeface="Courier New" panose="02070309020205020404" pitchFamily="49" charset="0"/>
              </a:rPr>
              <a:t>2000</a:t>
            </a:r>
            <a:r>
              <a:rPr lang="en-US" sz="1200" dirty="0">
                <a:solidFill>
                  <a:srgbClr val="000000"/>
                </a:solidFill>
                <a:latin typeface="Courier New" panose="02070309020205020404" pitchFamily="49" charset="0"/>
              </a:rPr>
              <a:t>;</a:t>
            </a:r>
          </a:p>
          <a:p>
            <a:pPr marL="0" indent="0">
              <a:buNone/>
            </a:pPr>
            <a:endParaRPr lang="en-US" sz="1200" dirty="0">
              <a:solidFill>
                <a:srgbClr val="000000"/>
              </a:solidFill>
              <a:latin typeface="Courier New" panose="02070309020205020404" pitchFamily="49" charset="0"/>
            </a:endParaRPr>
          </a:p>
          <a:p>
            <a:pPr marL="0" indent="0">
              <a:buNone/>
            </a:pPr>
            <a:r>
              <a:rPr lang="en-US" sz="1200" dirty="0">
                <a:solidFill>
                  <a:srgbClr val="000000"/>
                </a:solidFill>
                <a:latin typeface="Courier New" panose="02070309020205020404" pitchFamily="49" charset="0"/>
              </a:rPr>
              <a:t>data _null_ ;</a:t>
            </a:r>
          </a:p>
          <a:p>
            <a:pPr marL="0" indent="0">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infile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cmdout</a:t>
            </a:r>
            <a:r>
              <a:rPr lang="en-US" sz="1200"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input;</a:t>
            </a:r>
          </a:p>
          <a:p>
            <a:pPr marL="0" indent="0">
              <a:buNone/>
            </a:pPr>
            <a:r>
              <a:rPr lang="en-US" sz="1200" dirty="0">
                <a:solidFill>
                  <a:srgbClr val="000000"/>
                </a:solidFill>
                <a:latin typeface="Courier New" panose="02070309020205020404" pitchFamily="49" charset="0"/>
              </a:rPr>
              <a:t>  file print </a:t>
            </a:r>
            <a:r>
              <a:rPr lang="en-US" sz="1200" dirty="0" err="1">
                <a:solidFill>
                  <a:srgbClr val="000000"/>
                </a:solidFill>
                <a:latin typeface="Courier New" panose="02070309020205020404" pitchFamily="49" charset="0"/>
              </a:rPr>
              <a:t>notitles</a:t>
            </a:r>
            <a:r>
              <a:rPr lang="en-US" sz="1200"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if _n_ = </a:t>
            </a:r>
            <a:r>
              <a:rPr lang="en-US" sz="1200" b="1" dirty="0">
                <a:solidFill>
                  <a:srgbClr val="008080"/>
                </a:solidFill>
                <a:latin typeface="Courier New" panose="02070309020205020404" pitchFamily="49" charset="0"/>
              </a:rPr>
              <a:t>1</a:t>
            </a:r>
            <a:r>
              <a:rPr lang="en-US" sz="1200" dirty="0">
                <a:solidFill>
                  <a:srgbClr val="000000"/>
                </a:solidFill>
                <a:latin typeface="Courier New" panose="02070309020205020404" pitchFamily="49" charset="0"/>
              </a:rPr>
              <a:t> then put </a:t>
            </a:r>
            <a:r>
              <a:rPr lang="en-US" sz="1200" dirty="0">
                <a:solidFill>
                  <a:srgbClr val="800080"/>
                </a:solidFill>
                <a:latin typeface="Courier New" panose="02070309020205020404" pitchFamily="49" charset="0"/>
              </a:rPr>
              <a:t>"My </a:t>
            </a:r>
            <a:r>
              <a:rPr lang="en-US" sz="1200" dirty="0" err="1">
                <a:solidFill>
                  <a:srgbClr val="800080"/>
                </a:solidFill>
                <a:latin typeface="Courier New" panose="02070309020205020404" pitchFamily="49" charset="0"/>
              </a:rPr>
              <a:t>SASgsub</a:t>
            </a:r>
            <a:r>
              <a:rPr lang="en-US" sz="1200" dirty="0">
                <a:solidFill>
                  <a:srgbClr val="800080"/>
                </a:solidFill>
                <a:latin typeface="Courier New" panose="02070309020205020404" pitchFamily="49" charset="0"/>
              </a:rPr>
              <a:t> Job"</a:t>
            </a:r>
            <a:r>
              <a:rPr lang="en-US" sz="1200"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put _</a:t>
            </a:r>
            <a:r>
              <a:rPr lang="en-US" sz="1200" dirty="0" err="1">
                <a:solidFill>
                  <a:srgbClr val="000000"/>
                </a:solidFill>
                <a:latin typeface="Courier New" panose="02070309020205020404" pitchFamily="49" charset="0"/>
              </a:rPr>
              <a:t>infile</a:t>
            </a:r>
            <a:r>
              <a:rPr lang="en-US" sz="1200" dirty="0">
                <a:solidFill>
                  <a:srgbClr val="000000"/>
                </a:solidFill>
                <a:latin typeface="Courier New" panose="02070309020205020404" pitchFamily="49" charset="0"/>
              </a:rPr>
              <a:t>_;</a:t>
            </a:r>
          </a:p>
          <a:p>
            <a:pPr marL="0" indent="0">
              <a:buNone/>
            </a:pPr>
            <a:r>
              <a:rPr lang="en-US" sz="1200" dirty="0">
                <a:solidFill>
                  <a:srgbClr val="000000"/>
                </a:solidFill>
                <a:latin typeface="Courier New" panose="02070309020205020404" pitchFamily="49" charset="0"/>
              </a:rPr>
              <a:t>run;</a:t>
            </a:r>
          </a:p>
          <a:p>
            <a:pPr marL="0" indent="0">
              <a:buNone/>
            </a:pPr>
            <a:r>
              <a:rPr lang="en-US" sz="1200" b="1" dirty="0">
                <a:solidFill>
                  <a:srgbClr val="000080"/>
                </a:solidFill>
                <a:latin typeface="Courier New" panose="02070309020205020404" pitchFamily="49" charset="0"/>
              </a:rPr>
              <a:t>%mend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smygsub</a:t>
            </a:r>
            <a:r>
              <a:rPr lang="en-US" sz="1200" dirty="0">
                <a:solidFill>
                  <a:srgbClr val="000000"/>
                </a:solidFill>
                <a:latin typeface="Courier New" panose="02070309020205020404" pitchFamily="49" charset="0"/>
              </a:rPr>
              <a:t>;</a:t>
            </a:r>
          </a:p>
        </p:txBody>
      </p:sp>
      <p:cxnSp>
        <p:nvCxnSpPr>
          <p:cNvPr id="6" name="Straight Arrow Connector 5"/>
          <p:cNvCxnSpPr>
            <a:cxnSpLocks/>
          </p:cNvCxnSpPr>
          <p:nvPr/>
        </p:nvCxnSpPr>
        <p:spPr>
          <a:xfrm flipH="1" flipV="1">
            <a:off x="7427288" y="1876335"/>
            <a:ext cx="428000" cy="44822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333375" y="3559083"/>
            <a:ext cx="8696325" cy="1489167"/>
          </a:xfrm>
          <a:prstGeom prst="rect">
            <a:avLst/>
          </a:prstGeom>
        </p:spPr>
      </p:pic>
      <p:sp>
        <p:nvSpPr>
          <p:cNvPr id="8" name="Oval Callout 7"/>
          <p:cNvSpPr/>
          <p:nvPr/>
        </p:nvSpPr>
        <p:spPr>
          <a:xfrm>
            <a:off x="5221705" y="1900989"/>
            <a:ext cx="2070020" cy="1610237"/>
          </a:xfrm>
          <a:prstGeom prst="wedgeEllipse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8A0000"/>
                </a:solidFill>
                <a:latin typeface="+mj-lt"/>
              </a:rPr>
              <a:t>Tradeoff:</a:t>
            </a:r>
          </a:p>
          <a:p>
            <a:pPr algn="ctr"/>
            <a:r>
              <a:rPr lang="en-US" sz="1600" b="1" dirty="0">
                <a:solidFill>
                  <a:srgbClr val="8A0000"/>
                </a:solidFill>
                <a:latin typeface="+mj-lt"/>
              </a:rPr>
              <a:t>Outputs are not as pretty and no SAS Tables</a:t>
            </a:r>
          </a:p>
        </p:txBody>
      </p:sp>
      <p:cxnSp>
        <p:nvCxnSpPr>
          <p:cNvPr id="9" name="Straight Arrow Connector 8"/>
          <p:cNvCxnSpPr>
            <a:cxnSpLocks/>
          </p:cNvCxnSpPr>
          <p:nvPr/>
        </p:nvCxnSpPr>
        <p:spPr>
          <a:xfrm flipH="1" flipV="1">
            <a:off x="1943784" y="3698991"/>
            <a:ext cx="437466" cy="45855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7248A0FC-129E-46DA-B86D-FDFF5A7DF0D6}"/>
              </a:ext>
            </a:extLst>
          </p:cNvPr>
          <p:cNvSpPr>
            <a:spLocks noGrp="1"/>
          </p:cNvSpPr>
          <p:nvPr>
            <p:ph type="title"/>
          </p:nvPr>
        </p:nvSpPr>
        <p:spPr>
          <a:xfrm>
            <a:off x="408744" y="200130"/>
            <a:ext cx="8281232" cy="334878"/>
          </a:xfrm>
        </p:spPr>
        <p:txBody>
          <a:bodyPr/>
          <a:lstStyle/>
          <a:p>
            <a:r>
              <a:rPr lang="en-US" dirty="0"/>
              <a:t>SASGSUB Macros - Easily Customizable</a:t>
            </a:r>
          </a:p>
        </p:txBody>
      </p:sp>
    </p:spTree>
    <p:extLst>
      <p:ext uri="{BB962C8B-B14F-4D97-AF65-F5344CB8AC3E}">
        <p14:creationId xmlns:p14="http://schemas.microsoft.com/office/powerpoint/2010/main" val="494114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620646"/>
            <a:ext cx="6054720" cy="1066959"/>
          </a:xfrm>
        </p:spPr>
        <p:txBody>
          <a:bodyPr/>
          <a:lstStyle/>
          <a:p>
            <a:r>
              <a:rPr lang="en-US" dirty="0"/>
              <a:t>Submitting </a:t>
            </a:r>
            <a:r>
              <a:rPr lang="en-US" dirty="0" err="1"/>
              <a:t>SASgsub</a:t>
            </a:r>
            <a:r>
              <a:rPr lang="en-US" dirty="0"/>
              <a:t> with EGuide</a:t>
            </a:r>
          </a:p>
          <a:p>
            <a:r>
              <a:rPr lang="en-US" dirty="0">
                <a:solidFill>
                  <a:schemeClr val="tx2">
                    <a:lumMod val="75000"/>
                    <a:lumOff val="25000"/>
                  </a:schemeClr>
                </a:solidFill>
              </a:rPr>
              <a:t>						</a:t>
            </a:r>
          </a:p>
          <a:p>
            <a:r>
              <a:rPr lang="en-US" sz="1800" dirty="0">
                <a:solidFill>
                  <a:schemeClr val="tx2">
                    <a:lumMod val="75000"/>
                    <a:lumOff val="25000"/>
                  </a:schemeClr>
                </a:solidFill>
              </a:rPr>
              <a:t>						SAS Admin Role Grid Macros</a:t>
            </a:r>
          </a:p>
        </p:txBody>
      </p:sp>
      <p:sp>
        <p:nvSpPr>
          <p:cNvPr id="4" name="Content Placeholder 3"/>
          <p:cNvSpPr>
            <a:spLocks noGrp="1"/>
          </p:cNvSpPr>
          <p:nvPr>
            <p:ph sz="quarter" idx="11"/>
          </p:nvPr>
        </p:nvSpPr>
        <p:spPr>
          <a:xfrm>
            <a:off x="2056562" y="2122863"/>
            <a:ext cx="2515438" cy="409023"/>
          </a:xfrm>
        </p:spPr>
        <p:txBody>
          <a:bodyPr/>
          <a:lstStyle/>
          <a:p>
            <a:pPr marL="0" indent="0">
              <a:buNone/>
            </a:pPr>
            <a:r>
              <a:rPr lang="en-US" sz="2400" dirty="0"/>
              <a:t>%</a:t>
            </a:r>
            <a:r>
              <a:rPr lang="en-US" sz="2400" dirty="0" err="1"/>
              <a:t>gjobsall</a:t>
            </a:r>
            <a:r>
              <a:rPr lang="en-US" sz="2400" dirty="0"/>
              <a:t>;</a:t>
            </a:r>
          </a:p>
        </p:txBody>
      </p:sp>
      <p:sp>
        <p:nvSpPr>
          <p:cNvPr id="5" name="Rectangle 4"/>
          <p:cNvSpPr/>
          <p:nvPr/>
        </p:nvSpPr>
        <p:spPr>
          <a:xfrm>
            <a:off x="2068804" y="2122863"/>
            <a:ext cx="1379246" cy="378445"/>
          </a:xfrm>
          <a:prstGeom prst="rect">
            <a:avLst/>
          </a:prstGeom>
          <a:noFill/>
          <a:ln w="222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056562" y="2571750"/>
            <a:ext cx="6601811"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latin typeface="+mj-lt"/>
              </a:rPr>
              <a:t>Macro call for monitoring Grid jobs for all users</a:t>
            </a:r>
          </a:p>
        </p:txBody>
      </p:sp>
      <p:sp>
        <p:nvSpPr>
          <p:cNvPr id="7" name="Title 6">
            <a:extLst>
              <a:ext uri="{FF2B5EF4-FFF2-40B4-BE49-F238E27FC236}">
                <a16:creationId xmlns:a16="http://schemas.microsoft.com/office/drawing/2014/main" id="{DCF0BD32-8C7C-43CF-B685-6B2B07045F36}"/>
              </a:ext>
            </a:extLst>
          </p:cNvPr>
          <p:cNvSpPr>
            <a:spLocks noGrp="1"/>
          </p:cNvSpPr>
          <p:nvPr>
            <p:ph type="title"/>
          </p:nvPr>
        </p:nvSpPr>
        <p:spPr>
          <a:xfrm>
            <a:off x="514350" y="171759"/>
            <a:ext cx="8232776" cy="409023"/>
          </a:xfrm>
        </p:spPr>
        <p:txBody>
          <a:bodyPr/>
          <a:lstStyle/>
          <a:p>
            <a:r>
              <a:rPr lang="en-US" dirty="0"/>
              <a:t>SASGSUB Macros</a:t>
            </a:r>
          </a:p>
        </p:txBody>
      </p:sp>
    </p:spTree>
    <p:extLst>
      <p:ext uri="{BB962C8B-B14F-4D97-AF65-F5344CB8AC3E}">
        <p14:creationId xmlns:p14="http://schemas.microsoft.com/office/powerpoint/2010/main" val="981825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6687" y="579398"/>
            <a:ext cx="8584281" cy="4092614"/>
          </a:xfrm>
          <a:prstGeom prst="rect">
            <a:avLst/>
          </a:prstGeom>
        </p:spPr>
      </p:pic>
      <p:cxnSp>
        <p:nvCxnSpPr>
          <p:cNvPr id="12" name="Straight Arrow Connector 11"/>
          <p:cNvCxnSpPr/>
          <p:nvPr/>
        </p:nvCxnSpPr>
        <p:spPr>
          <a:xfrm flipH="1">
            <a:off x="1533881" y="1334024"/>
            <a:ext cx="527529" cy="63700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559178" y="1937299"/>
            <a:ext cx="549101" cy="63507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267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542682" y="1716864"/>
            <a:ext cx="3887186" cy="409023"/>
          </a:xfrm>
        </p:spPr>
        <p:txBody>
          <a:bodyPr/>
          <a:lstStyle/>
          <a:p>
            <a:pPr marL="0" indent="0">
              <a:buNone/>
            </a:pPr>
            <a:r>
              <a:rPr lang="en-US" sz="2400" dirty="0"/>
              <a:t>%</a:t>
            </a:r>
            <a:r>
              <a:rPr lang="en-US" sz="2400" dirty="0" err="1"/>
              <a:t>bhosts</a:t>
            </a:r>
            <a:r>
              <a:rPr lang="en-US" sz="2400" dirty="0"/>
              <a:t>;</a:t>
            </a:r>
          </a:p>
        </p:txBody>
      </p:sp>
      <p:sp>
        <p:nvSpPr>
          <p:cNvPr id="5" name="Rectangle 4"/>
          <p:cNvSpPr/>
          <p:nvPr/>
        </p:nvSpPr>
        <p:spPr>
          <a:xfrm>
            <a:off x="2542682" y="1716864"/>
            <a:ext cx="1245477" cy="409023"/>
          </a:xfrm>
          <a:prstGeom prst="rect">
            <a:avLst/>
          </a:prstGeom>
          <a:noFill/>
          <a:ln w="22225">
            <a:solidFill>
              <a:srgbClr val="8A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490896" y="2488370"/>
            <a:ext cx="4449161" cy="4370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monitoring Grid servers</a:t>
            </a:r>
          </a:p>
        </p:txBody>
      </p:sp>
      <p:sp>
        <p:nvSpPr>
          <p:cNvPr id="7" name="Title 6">
            <a:extLst>
              <a:ext uri="{FF2B5EF4-FFF2-40B4-BE49-F238E27FC236}">
                <a16:creationId xmlns:a16="http://schemas.microsoft.com/office/drawing/2014/main" id="{B451F2E3-002A-4542-B516-5625CB5D33E5}"/>
              </a:ext>
            </a:extLst>
          </p:cNvPr>
          <p:cNvSpPr>
            <a:spLocks noGrp="1"/>
          </p:cNvSpPr>
          <p:nvPr>
            <p:ph type="title"/>
          </p:nvPr>
        </p:nvSpPr>
        <p:spPr>
          <a:xfrm>
            <a:off x="455612" y="375364"/>
            <a:ext cx="8232776" cy="459621"/>
          </a:xfrm>
        </p:spPr>
        <p:txBody>
          <a:body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2958953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7261"/>
            <a:ext cx="8232775" cy="419013"/>
          </a:xfrm>
        </p:spPr>
        <p:txBody>
          <a:bodyPr/>
          <a:lstStyle/>
          <a:p>
            <a:r>
              <a:rPr lang="en-US" dirty="0"/>
              <a:t>SASGSUB Macros</a:t>
            </a:r>
          </a:p>
        </p:txBody>
      </p:sp>
      <p:sp>
        <p:nvSpPr>
          <p:cNvPr id="3" name="Text Placeholder 2"/>
          <p:cNvSpPr>
            <a:spLocks noGrp="1"/>
          </p:cNvSpPr>
          <p:nvPr>
            <p:ph type="body" sz="quarter" idx="12"/>
          </p:nvPr>
        </p:nvSpPr>
        <p:spPr>
          <a:xfrm flipH="1">
            <a:off x="457199" y="794673"/>
            <a:ext cx="6054720" cy="369332"/>
          </a:xfrm>
        </p:spPr>
        <p:txBody>
          <a:bodyPr/>
          <a:lstStyle/>
          <a:p>
            <a:r>
              <a:rPr lang="en-US" sz="1800" dirty="0"/>
              <a:t>Agenda</a:t>
            </a:r>
          </a:p>
        </p:txBody>
      </p:sp>
      <p:sp>
        <p:nvSpPr>
          <p:cNvPr id="4" name="Content Placeholder 3"/>
          <p:cNvSpPr>
            <a:spLocks noGrp="1"/>
          </p:cNvSpPr>
          <p:nvPr>
            <p:ph sz="quarter" idx="11"/>
          </p:nvPr>
        </p:nvSpPr>
        <p:spPr>
          <a:xfrm>
            <a:off x="1209675" y="1899770"/>
            <a:ext cx="6724650" cy="1343958"/>
          </a:xfrm>
        </p:spPr>
        <p:txBody>
          <a:bodyPr/>
          <a:lstStyle/>
          <a:p>
            <a:r>
              <a:rPr lang="en-US" dirty="0"/>
              <a:t>Why submit SASGSUB from SAS</a:t>
            </a:r>
            <a:r>
              <a:rPr lang="en-US" baseline="30000" dirty="0"/>
              <a:t>®</a:t>
            </a:r>
            <a:r>
              <a:rPr lang="en-US" dirty="0"/>
              <a:t> Enterprise Guide</a:t>
            </a:r>
            <a:r>
              <a:rPr lang="en-US" baseline="30000" dirty="0"/>
              <a:t>®</a:t>
            </a:r>
            <a:endParaRPr lang="en-US" dirty="0"/>
          </a:p>
          <a:p>
            <a:r>
              <a:rPr lang="en-US" dirty="0"/>
              <a:t>Calling SASGSUB Macros in SAS</a:t>
            </a:r>
            <a:r>
              <a:rPr lang="en-US" baseline="30000" dirty="0"/>
              <a:t>®</a:t>
            </a:r>
            <a:r>
              <a:rPr lang="en-US" dirty="0"/>
              <a:t> Enterprise Guide</a:t>
            </a:r>
            <a:r>
              <a:rPr lang="en-US" baseline="30000" dirty="0"/>
              <a:t>®</a:t>
            </a:r>
            <a:endParaRPr lang="en-US" dirty="0"/>
          </a:p>
          <a:p>
            <a:r>
              <a:rPr lang="en-US" dirty="0"/>
              <a:t>Admin Grid macros</a:t>
            </a:r>
          </a:p>
          <a:p>
            <a:r>
              <a:rPr lang="en-US" dirty="0"/>
              <a:t>Setup for SASGSUB Macros</a:t>
            </a:r>
          </a:p>
        </p:txBody>
      </p:sp>
    </p:spTree>
    <p:extLst>
      <p:ext uri="{BB962C8B-B14F-4D97-AF65-F5344CB8AC3E}">
        <p14:creationId xmlns:p14="http://schemas.microsoft.com/office/powerpoint/2010/main" val="11198980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1462" y="519260"/>
            <a:ext cx="8791575" cy="3952875"/>
          </a:xfrm>
          <a:prstGeom prst="rect">
            <a:avLst/>
          </a:prstGeom>
        </p:spPr>
      </p:pic>
      <p:cxnSp>
        <p:nvCxnSpPr>
          <p:cNvPr id="12" name="Straight Arrow Connector 11"/>
          <p:cNvCxnSpPr/>
          <p:nvPr/>
        </p:nvCxnSpPr>
        <p:spPr>
          <a:xfrm flipH="1">
            <a:off x="4308235" y="892092"/>
            <a:ext cx="527529" cy="63700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662615" y="1736800"/>
            <a:ext cx="549101" cy="63507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2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280744" y="1621159"/>
            <a:ext cx="3363311" cy="424732"/>
          </a:xfrm>
        </p:spPr>
        <p:txBody>
          <a:bodyPr/>
          <a:lstStyle/>
          <a:p>
            <a:pPr marL="0" indent="0">
              <a:buNone/>
            </a:pPr>
            <a:r>
              <a:rPr lang="en-US" sz="2400" dirty="0"/>
              <a:t>%</a:t>
            </a:r>
            <a:r>
              <a:rPr lang="en-US" sz="2400" dirty="0" err="1"/>
              <a:t>bqueues</a:t>
            </a:r>
            <a:r>
              <a:rPr lang="en-US" sz="2400" dirty="0"/>
              <a:t>;</a:t>
            </a:r>
          </a:p>
        </p:txBody>
      </p:sp>
      <p:sp>
        <p:nvSpPr>
          <p:cNvPr id="5" name="Rectangle 4"/>
          <p:cNvSpPr/>
          <p:nvPr/>
        </p:nvSpPr>
        <p:spPr>
          <a:xfrm>
            <a:off x="2280744" y="1567053"/>
            <a:ext cx="1548306" cy="478838"/>
          </a:xfrm>
          <a:prstGeom prst="rect">
            <a:avLst/>
          </a:prstGeom>
          <a:noFill/>
          <a:ln w="22225">
            <a:solidFill>
              <a:srgbClr val="8A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147393" y="2349255"/>
            <a:ext cx="4792061" cy="4370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monitoring Grid queues</a:t>
            </a:r>
          </a:p>
        </p:txBody>
      </p:sp>
      <p:sp>
        <p:nvSpPr>
          <p:cNvPr id="7" name="Title 6">
            <a:extLst>
              <a:ext uri="{FF2B5EF4-FFF2-40B4-BE49-F238E27FC236}">
                <a16:creationId xmlns:a16="http://schemas.microsoft.com/office/drawing/2014/main" id="{F636CCA5-833A-498D-96A6-1EBD0E243429}"/>
              </a:ext>
            </a:extLst>
          </p:cNvPr>
          <p:cNvSpPr txBox="1">
            <a:spLocks/>
          </p:cNvSpPr>
          <p:nvPr/>
        </p:nvSpPr>
        <p:spPr>
          <a:xfrm>
            <a:off x="455612" y="364924"/>
            <a:ext cx="8232776" cy="45962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771209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8175" y="602708"/>
            <a:ext cx="7535278" cy="4225313"/>
          </a:xfrm>
          <a:prstGeom prst="rect">
            <a:avLst/>
          </a:prstGeom>
        </p:spPr>
      </p:pic>
      <p:cxnSp>
        <p:nvCxnSpPr>
          <p:cNvPr id="12" name="Straight Arrow Connector 11"/>
          <p:cNvCxnSpPr/>
          <p:nvPr/>
        </p:nvCxnSpPr>
        <p:spPr>
          <a:xfrm flipH="1" flipV="1">
            <a:off x="2422574" y="1286161"/>
            <a:ext cx="425362"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927437" y="1286161"/>
            <a:ext cx="438856"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921921" y="1286161"/>
            <a:ext cx="438856"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407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1079608" y="1618633"/>
            <a:ext cx="5611211" cy="424732"/>
          </a:xfrm>
        </p:spPr>
        <p:txBody>
          <a:bodyPr/>
          <a:lstStyle/>
          <a:p>
            <a:pPr marL="0" indent="0">
              <a:buNone/>
            </a:pPr>
            <a:r>
              <a:rPr lang="en-US" sz="2400" dirty="0"/>
              <a:t>%</a:t>
            </a:r>
            <a:r>
              <a:rPr lang="en-US" sz="2400" dirty="0" err="1"/>
              <a:t>lsload</a:t>
            </a:r>
            <a:r>
              <a:rPr lang="en-US" sz="2400" dirty="0"/>
              <a:t>; %</a:t>
            </a:r>
            <a:r>
              <a:rPr lang="en-US" sz="2400" dirty="0" err="1"/>
              <a:t>lsloadl</a:t>
            </a:r>
            <a:r>
              <a:rPr lang="en-US" sz="2400" dirty="0"/>
              <a:t>; %</a:t>
            </a:r>
            <a:r>
              <a:rPr lang="en-US" sz="2400" dirty="0" err="1"/>
              <a:t>lshosts</a:t>
            </a:r>
            <a:r>
              <a:rPr lang="en-US" sz="2400" dirty="0"/>
              <a:t>;</a:t>
            </a:r>
          </a:p>
        </p:txBody>
      </p:sp>
      <p:sp>
        <p:nvSpPr>
          <p:cNvPr id="5" name="Rectangle 4"/>
          <p:cNvSpPr/>
          <p:nvPr/>
        </p:nvSpPr>
        <p:spPr>
          <a:xfrm>
            <a:off x="995471" y="1583744"/>
            <a:ext cx="3738454" cy="459621"/>
          </a:xfrm>
          <a:prstGeom prst="rect">
            <a:avLst/>
          </a:prstGeom>
          <a:noFill/>
          <a:ln w="22225">
            <a:solidFill>
              <a:srgbClr val="A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995471" y="2359748"/>
            <a:ext cx="7440011" cy="1914370"/>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monitoring Grid node resources like CPU and Memory Utilization.</a:t>
            </a:r>
          </a:p>
          <a:p>
            <a:pPr marL="0" indent="0">
              <a:buFont typeface="Arial" pitchFamily="34" charset="0"/>
              <a:buNone/>
            </a:pPr>
            <a:br>
              <a:rPr lang="en-US" sz="2000" dirty="0">
                <a:latin typeface="+mj-lt"/>
              </a:rPr>
            </a:br>
            <a:r>
              <a:rPr lang="en-US" sz="2000" b="1" dirty="0" err="1">
                <a:latin typeface="+mj-lt"/>
              </a:rPr>
              <a:t>lsloadl</a:t>
            </a:r>
            <a:r>
              <a:rPr lang="en-US" sz="2000" dirty="0">
                <a:latin typeface="+mj-lt"/>
              </a:rPr>
              <a:t> shows additional columns like any custom ELIMs you may have created.</a:t>
            </a:r>
          </a:p>
        </p:txBody>
      </p:sp>
      <p:sp>
        <p:nvSpPr>
          <p:cNvPr id="7" name="Title 6">
            <a:extLst>
              <a:ext uri="{FF2B5EF4-FFF2-40B4-BE49-F238E27FC236}">
                <a16:creationId xmlns:a16="http://schemas.microsoft.com/office/drawing/2014/main" id="{47C33624-B39C-44CE-ADC1-1058FF36F69C}"/>
              </a:ext>
            </a:extLst>
          </p:cNvPr>
          <p:cNvSpPr txBox="1">
            <a:spLocks/>
          </p:cNvSpPr>
          <p:nvPr/>
        </p:nvSpPr>
        <p:spPr>
          <a:xfrm>
            <a:off x="351439" y="355714"/>
            <a:ext cx="8232776" cy="45962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714602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04755" y="602708"/>
            <a:ext cx="8085221" cy="3579900"/>
          </a:xfrm>
          <a:prstGeom prst="rect">
            <a:avLst/>
          </a:prstGeom>
        </p:spPr>
      </p:pic>
      <p:pic>
        <p:nvPicPr>
          <p:cNvPr id="8" name="Picture 7"/>
          <p:cNvPicPr>
            <a:picLocks noChangeAspect="1"/>
          </p:cNvPicPr>
          <p:nvPr/>
        </p:nvPicPr>
        <p:blipFill>
          <a:blip r:embed="rId4"/>
          <a:stretch>
            <a:fillRect/>
          </a:stretch>
        </p:blipFill>
        <p:spPr>
          <a:xfrm>
            <a:off x="604755" y="602708"/>
            <a:ext cx="8085221" cy="4095739"/>
          </a:xfrm>
          <a:prstGeom prst="rect">
            <a:avLst/>
          </a:prstGeom>
        </p:spPr>
      </p:pic>
      <p:cxnSp>
        <p:nvCxnSpPr>
          <p:cNvPr id="12" name="Straight Arrow Connector 11"/>
          <p:cNvCxnSpPr/>
          <p:nvPr/>
        </p:nvCxnSpPr>
        <p:spPr>
          <a:xfrm flipH="1" flipV="1">
            <a:off x="5318174" y="1539271"/>
            <a:ext cx="425362"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8507252" y="1539271"/>
            <a:ext cx="438856"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046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endParaRPr lang="en-US"/>
          </a:p>
        </p:txBody>
      </p:sp>
      <p:pic>
        <p:nvPicPr>
          <p:cNvPr id="5" name="Picture 4"/>
          <p:cNvPicPr>
            <a:picLocks noChangeAspect="1"/>
          </p:cNvPicPr>
          <p:nvPr/>
        </p:nvPicPr>
        <p:blipFill>
          <a:blip r:embed="rId3"/>
          <a:stretch>
            <a:fillRect/>
          </a:stretch>
        </p:blipFill>
        <p:spPr>
          <a:xfrm>
            <a:off x="-11759" y="811183"/>
            <a:ext cx="9170693" cy="3203864"/>
          </a:xfrm>
          <a:prstGeom prst="rect">
            <a:avLst/>
          </a:prstGeom>
        </p:spPr>
      </p:pic>
    </p:spTree>
    <p:extLst>
      <p:ext uri="{BB962C8B-B14F-4D97-AF65-F5344CB8AC3E}">
        <p14:creationId xmlns:p14="http://schemas.microsoft.com/office/powerpoint/2010/main" val="7621147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23232" y="1019383"/>
            <a:ext cx="8384490" cy="1658146"/>
          </a:xfrm>
        </p:spPr>
        <p:txBody>
          <a:bodyPr/>
          <a:lstStyle/>
          <a:p>
            <a:pPr marL="0" indent="0">
              <a:buNone/>
            </a:pPr>
            <a:r>
              <a:rPr lang="en-US" sz="2000" dirty="0"/>
              <a:t>%</a:t>
            </a:r>
            <a:r>
              <a:rPr lang="en-US" sz="2000" b="1" i="1" dirty="0" err="1"/>
              <a:t>bacctq</a:t>
            </a:r>
            <a:r>
              <a:rPr lang="en-US" sz="2000" b="1" i="1" dirty="0"/>
              <a:t> </a:t>
            </a:r>
            <a:r>
              <a:rPr lang="en-US" sz="2000" dirty="0"/>
              <a:t>(</a:t>
            </a:r>
            <a:r>
              <a:rPr lang="en-US" sz="2000" dirty="0" err="1"/>
              <a:t>guser</a:t>
            </a:r>
            <a:r>
              <a:rPr lang="en-US" sz="2000" dirty="0"/>
              <a:t>=all, que=normal); </a:t>
            </a:r>
            <a:r>
              <a:rPr lang="en-US" sz="1600" dirty="0">
                <a:solidFill>
                  <a:schemeClr val="accent5"/>
                </a:solidFill>
              </a:rPr>
              <a:t>/* Individual user or all, and a queue */</a:t>
            </a:r>
          </a:p>
          <a:p>
            <a:pPr marL="0" indent="0">
              <a:buNone/>
            </a:pPr>
            <a:r>
              <a:rPr lang="en-US" sz="2000" dirty="0"/>
              <a:t>%</a:t>
            </a:r>
            <a:r>
              <a:rPr lang="en-US" sz="2000" b="1" i="1" dirty="0"/>
              <a:t>bacct   </a:t>
            </a:r>
            <a:r>
              <a:rPr lang="en-US" sz="2000" dirty="0"/>
              <a:t>(</a:t>
            </a:r>
            <a:r>
              <a:rPr lang="en-US" sz="2000" dirty="0" err="1"/>
              <a:t>guser</a:t>
            </a:r>
            <a:r>
              <a:rPr lang="en-US" sz="2000" dirty="0"/>
              <a:t>=all); </a:t>
            </a:r>
            <a:r>
              <a:rPr lang="en-US" sz="1600" dirty="0">
                <a:solidFill>
                  <a:schemeClr val="accent5"/>
                </a:solidFill>
              </a:rPr>
              <a:t>/* Individual user or all, and all queues */</a:t>
            </a:r>
            <a:br>
              <a:rPr lang="en-US" sz="1600" dirty="0">
                <a:solidFill>
                  <a:schemeClr val="accent5"/>
                </a:solidFill>
              </a:rPr>
            </a:br>
            <a:endParaRPr lang="en-US" sz="1600" dirty="0">
              <a:solidFill>
                <a:schemeClr val="accent5"/>
              </a:solidFill>
            </a:endParaRPr>
          </a:p>
          <a:p>
            <a:pPr marL="0" indent="0">
              <a:buNone/>
            </a:pPr>
            <a:r>
              <a:rPr lang="en-US" sz="2000" dirty="0">
                <a:solidFill>
                  <a:schemeClr val="tx1"/>
                </a:solidFill>
              </a:rPr>
              <a:t>%bacct(</a:t>
            </a:r>
            <a:r>
              <a:rPr lang="en-US" sz="2000" dirty="0" err="1">
                <a:solidFill>
                  <a:schemeClr val="tx1"/>
                </a:solidFill>
              </a:rPr>
              <a:t>guser</a:t>
            </a:r>
            <a:r>
              <a:rPr lang="en-US" sz="2000" dirty="0">
                <a:solidFill>
                  <a:schemeClr val="tx1"/>
                </a:solidFill>
              </a:rPr>
              <a:t>=‘</a:t>
            </a:r>
            <a:r>
              <a:rPr lang="en-US" sz="2000" dirty="0" err="1">
                <a:solidFill>
                  <a:schemeClr val="tx1"/>
                </a:solidFill>
              </a:rPr>
              <a:t>sasdemo</a:t>
            </a:r>
            <a:r>
              <a:rPr lang="en-US" sz="2000" dirty="0">
                <a:solidFill>
                  <a:schemeClr val="tx1"/>
                </a:solidFill>
              </a:rPr>
              <a:t> </a:t>
            </a:r>
            <a:r>
              <a:rPr lang="en-US" sz="2000" dirty="0" err="1">
                <a:solidFill>
                  <a:schemeClr val="tx1"/>
                </a:solidFill>
              </a:rPr>
              <a:t>sasdbg</a:t>
            </a:r>
            <a:r>
              <a:rPr lang="en-US" sz="2000" dirty="0">
                <a:solidFill>
                  <a:schemeClr val="tx1"/>
                </a:solidFill>
              </a:rPr>
              <a:t>'); </a:t>
            </a:r>
            <a:r>
              <a:rPr lang="en-US" sz="1600" dirty="0">
                <a:solidFill>
                  <a:schemeClr val="accent5"/>
                </a:solidFill>
              </a:rPr>
              <a:t>/* note quotes on multi values*/</a:t>
            </a:r>
          </a:p>
          <a:p>
            <a:pPr marL="0" indent="0">
              <a:buNone/>
            </a:pPr>
            <a:r>
              <a:rPr lang="en-US" sz="2000" dirty="0">
                <a:solidFill>
                  <a:schemeClr val="tx1"/>
                </a:solidFill>
              </a:rPr>
              <a:t>%</a:t>
            </a:r>
            <a:r>
              <a:rPr lang="en-US" sz="2000" dirty="0" err="1">
                <a:solidFill>
                  <a:schemeClr val="tx1"/>
                </a:solidFill>
              </a:rPr>
              <a:t>bacctq</a:t>
            </a:r>
            <a:r>
              <a:rPr lang="en-US" sz="2000" dirty="0">
                <a:solidFill>
                  <a:schemeClr val="tx1"/>
                </a:solidFill>
              </a:rPr>
              <a:t>(</a:t>
            </a:r>
            <a:r>
              <a:rPr lang="en-US" sz="2000" dirty="0" err="1">
                <a:solidFill>
                  <a:schemeClr val="tx1"/>
                </a:solidFill>
              </a:rPr>
              <a:t>guser</a:t>
            </a:r>
            <a:r>
              <a:rPr lang="en-US" sz="2000" dirty="0">
                <a:solidFill>
                  <a:schemeClr val="tx1"/>
                </a:solidFill>
              </a:rPr>
              <a:t>=</a:t>
            </a:r>
            <a:r>
              <a:rPr lang="en-US" sz="2000" dirty="0" err="1">
                <a:solidFill>
                  <a:schemeClr val="tx1"/>
                </a:solidFill>
              </a:rPr>
              <a:t>sasdemo,que</a:t>
            </a:r>
            <a:r>
              <a:rPr lang="en-US" sz="2000" dirty="0">
                <a:solidFill>
                  <a:schemeClr val="tx1"/>
                </a:solidFill>
              </a:rPr>
              <a:t>='</a:t>
            </a:r>
            <a:r>
              <a:rPr lang="en-US" sz="2000" dirty="0" err="1">
                <a:solidFill>
                  <a:schemeClr val="tx1"/>
                </a:solidFill>
              </a:rPr>
              <a:t>EM_normal</a:t>
            </a:r>
            <a:r>
              <a:rPr lang="en-US" sz="2000" dirty="0">
                <a:solidFill>
                  <a:schemeClr val="tx1"/>
                </a:solidFill>
              </a:rPr>
              <a:t> EG_normal </a:t>
            </a:r>
            <a:r>
              <a:rPr lang="en-US" sz="2000" dirty="0" err="1">
                <a:solidFill>
                  <a:schemeClr val="tx1"/>
                </a:solidFill>
              </a:rPr>
              <a:t>SS_normal</a:t>
            </a:r>
            <a:r>
              <a:rPr lang="en-US" sz="2000" dirty="0">
                <a:solidFill>
                  <a:schemeClr val="tx1"/>
                </a:solidFill>
              </a:rPr>
              <a:t>');</a:t>
            </a:r>
            <a:endParaRPr lang="en-US" dirty="0">
              <a:solidFill>
                <a:schemeClr val="accent5"/>
              </a:solidFill>
            </a:endParaRPr>
          </a:p>
        </p:txBody>
      </p:sp>
      <p:sp>
        <p:nvSpPr>
          <p:cNvPr id="5" name="Rectangle 4"/>
          <p:cNvSpPr/>
          <p:nvPr/>
        </p:nvSpPr>
        <p:spPr>
          <a:xfrm>
            <a:off x="599089" y="1059784"/>
            <a:ext cx="942462" cy="643575"/>
          </a:xfrm>
          <a:prstGeom prst="rect">
            <a:avLst/>
          </a:prstGeom>
          <a:noFill/>
          <a:ln w="22225">
            <a:solidFill>
              <a:srgbClr val="A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599089" y="2988799"/>
            <a:ext cx="8232776"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rgbClr val="AC0000"/>
                </a:solidFill>
                <a:latin typeface="+mj-lt"/>
              </a:rPr>
              <a:t>Macro call for Grid history summary for user and/or queue for last 3 months.</a:t>
            </a:r>
          </a:p>
        </p:txBody>
      </p:sp>
      <p:sp>
        <p:nvSpPr>
          <p:cNvPr id="7" name="Rectangle 6"/>
          <p:cNvSpPr/>
          <p:nvPr/>
        </p:nvSpPr>
        <p:spPr>
          <a:xfrm>
            <a:off x="1544487" y="1055612"/>
            <a:ext cx="1063246" cy="643575"/>
          </a:xfrm>
          <a:prstGeom prst="rect">
            <a:avLst/>
          </a:prstGeom>
          <a:noFill/>
          <a:ln w="22225">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Content Placeholder 3"/>
          <p:cNvSpPr txBox="1">
            <a:spLocks/>
          </p:cNvSpPr>
          <p:nvPr/>
        </p:nvSpPr>
        <p:spPr>
          <a:xfrm>
            <a:off x="1266081" y="3530768"/>
            <a:ext cx="7124386"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tx2">
                    <a:lumMod val="75000"/>
                    <a:lumOff val="25000"/>
                  </a:schemeClr>
                </a:solidFill>
                <a:latin typeface="+mj-lt"/>
              </a:rPr>
              <a:t>Provide </a:t>
            </a:r>
            <a:r>
              <a:rPr lang="en-US" dirty="0" err="1">
                <a:solidFill>
                  <a:schemeClr val="tx2">
                    <a:lumMod val="75000"/>
                    <a:lumOff val="25000"/>
                  </a:schemeClr>
                </a:solidFill>
                <a:latin typeface="+mj-lt"/>
              </a:rPr>
              <a:t>userid</a:t>
            </a:r>
            <a:r>
              <a:rPr lang="en-US" dirty="0">
                <a:solidFill>
                  <a:schemeClr val="tx2">
                    <a:lumMod val="75000"/>
                    <a:lumOff val="25000"/>
                  </a:schemeClr>
                </a:solidFill>
                <a:latin typeface="+mj-lt"/>
              </a:rPr>
              <a:t> for an individual user or “all” for all users (</a:t>
            </a:r>
            <a:r>
              <a:rPr lang="en-US" b="1" i="1" dirty="0">
                <a:solidFill>
                  <a:schemeClr val="tx2">
                    <a:lumMod val="75000"/>
                    <a:lumOff val="25000"/>
                  </a:schemeClr>
                </a:solidFill>
                <a:latin typeface="+mj-lt"/>
              </a:rPr>
              <a:t>all</a:t>
            </a:r>
            <a:r>
              <a:rPr lang="en-US" dirty="0">
                <a:solidFill>
                  <a:schemeClr val="tx2">
                    <a:lumMod val="75000"/>
                    <a:lumOff val="25000"/>
                  </a:schemeClr>
                </a:solidFill>
                <a:latin typeface="+mj-lt"/>
              </a:rPr>
              <a:t> is the default).</a:t>
            </a:r>
          </a:p>
        </p:txBody>
      </p:sp>
      <p:sp>
        <p:nvSpPr>
          <p:cNvPr id="10" name="Content Placeholder 3"/>
          <p:cNvSpPr txBox="1">
            <a:spLocks/>
          </p:cNvSpPr>
          <p:nvPr/>
        </p:nvSpPr>
        <p:spPr>
          <a:xfrm>
            <a:off x="1654233" y="4018030"/>
            <a:ext cx="4898967"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accent6">
                    <a:lumMod val="75000"/>
                  </a:schemeClr>
                </a:solidFill>
                <a:latin typeface="+mj-lt"/>
              </a:rPr>
              <a:t>Provide queue desired (</a:t>
            </a:r>
            <a:r>
              <a:rPr lang="en-US" b="1" i="1" dirty="0">
                <a:solidFill>
                  <a:schemeClr val="accent6">
                    <a:lumMod val="75000"/>
                  </a:schemeClr>
                </a:solidFill>
                <a:latin typeface="+mj-lt"/>
              </a:rPr>
              <a:t>normal</a:t>
            </a:r>
            <a:r>
              <a:rPr lang="en-US" dirty="0">
                <a:solidFill>
                  <a:schemeClr val="accent6">
                    <a:lumMod val="75000"/>
                  </a:schemeClr>
                </a:solidFill>
                <a:latin typeface="+mj-lt"/>
              </a:rPr>
              <a:t> is the default).</a:t>
            </a:r>
          </a:p>
        </p:txBody>
      </p:sp>
      <p:sp>
        <p:nvSpPr>
          <p:cNvPr id="12" name="Rectangle 11"/>
          <p:cNvSpPr/>
          <p:nvPr/>
        </p:nvSpPr>
        <p:spPr>
          <a:xfrm>
            <a:off x="2607733" y="1059784"/>
            <a:ext cx="1487857" cy="344452"/>
          </a:xfrm>
          <a:prstGeom prst="rect">
            <a:avLst/>
          </a:prstGeom>
          <a:noFill/>
          <a:ln w="2222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Title 6">
            <a:extLst>
              <a:ext uri="{FF2B5EF4-FFF2-40B4-BE49-F238E27FC236}">
                <a16:creationId xmlns:a16="http://schemas.microsoft.com/office/drawing/2014/main" id="{3BA735C0-E274-4ABA-B53A-E4CCE39535EF}"/>
              </a:ext>
            </a:extLst>
          </p:cNvPr>
          <p:cNvSpPr txBox="1">
            <a:spLocks/>
          </p:cNvSpPr>
          <p:nvPr/>
        </p:nvSpPr>
        <p:spPr>
          <a:xfrm>
            <a:off x="523232" y="220182"/>
            <a:ext cx="8232776" cy="45962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065695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P spid="7" grpId="0" animBg="1"/>
      <p:bldP spid="7" grpId="1" animBg="1"/>
      <p:bldP spid="9" grpId="0"/>
      <p:bldP spid="10"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Grid Monitoring with EGuide</a:t>
            </a:r>
          </a:p>
        </p:txBody>
      </p:sp>
      <p:pic>
        <p:nvPicPr>
          <p:cNvPr id="4" name="Picture 3"/>
          <p:cNvPicPr>
            <a:picLocks noChangeAspect="1"/>
          </p:cNvPicPr>
          <p:nvPr/>
        </p:nvPicPr>
        <p:blipFill>
          <a:blip r:embed="rId3"/>
          <a:stretch>
            <a:fillRect/>
          </a:stretch>
        </p:blipFill>
        <p:spPr>
          <a:xfrm>
            <a:off x="4704800" y="435025"/>
            <a:ext cx="4174236" cy="4213174"/>
          </a:xfrm>
          <a:prstGeom prst="rect">
            <a:avLst/>
          </a:prstGeom>
        </p:spPr>
      </p:pic>
      <p:pic>
        <p:nvPicPr>
          <p:cNvPr id="7" name="Picture 6"/>
          <p:cNvPicPr>
            <a:picLocks noChangeAspect="1"/>
          </p:cNvPicPr>
          <p:nvPr/>
        </p:nvPicPr>
        <p:blipFill>
          <a:blip r:embed="rId4"/>
          <a:stretch>
            <a:fillRect/>
          </a:stretch>
        </p:blipFill>
        <p:spPr>
          <a:xfrm>
            <a:off x="63980" y="435024"/>
            <a:ext cx="4508020" cy="4213175"/>
          </a:xfrm>
          <a:prstGeom prst="rect">
            <a:avLst/>
          </a:prstGeom>
        </p:spPr>
      </p:pic>
      <p:sp>
        <p:nvSpPr>
          <p:cNvPr id="10" name="TextBox 9">
            <a:extLst>
              <a:ext uri="{FF2B5EF4-FFF2-40B4-BE49-F238E27FC236}">
                <a16:creationId xmlns:a16="http://schemas.microsoft.com/office/drawing/2014/main" id="{ACB28A99-E2DD-47A1-815B-A4143976D21C}"/>
              </a:ext>
            </a:extLst>
          </p:cNvPr>
          <p:cNvSpPr txBox="1"/>
          <p:nvPr/>
        </p:nvSpPr>
        <p:spPr>
          <a:xfrm>
            <a:off x="1100666" y="310635"/>
            <a:ext cx="2980266" cy="369332"/>
          </a:xfrm>
          <a:prstGeom prst="rect">
            <a:avLst/>
          </a:prstGeom>
          <a:solidFill>
            <a:schemeClr val="bg1"/>
          </a:solidFill>
        </p:spPr>
        <p:txBody>
          <a:bodyPr wrap="square" rtlCol="0">
            <a:spAutoFit/>
          </a:bodyPr>
          <a:lstStyle/>
          <a:p>
            <a:r>
              <a:rPr lang="en-US" b="1" dirty="0">
                <a:latin typeface="+mj-lt"/>
              </a:rPr>
              <a:t>bacct</a:t>
            </a:r>
            <a:r>
              <a:rPr lang="en-US" dirty="0">
                <a:latin typeface="+mj-lt"/>
              </a:rPr>
              <a:t> status for users </a:t>
            </a:r>
            <a:r>
              <a:rPr lang="en-US" b="1" i="1" dirty="0">
                <a:latin typeface="+mj-lt"/>
              </a:rPr>
              <a:t>ALL</a:t>
            </a:r>
          </a:p>
        </p:txBody>
      </p:sp>
      <p:sp>
        <p:nvSpPr>
          <p:cNvPr id="8" name="Rectangle 7">
            <a:extLst>
              <a:ext uri="{FF2B5EF4-FFF2-40B4-BE49-F238E27FC236}">
                <a16:creationId xmlns:a16="http://schemas.microsoft.com/office/drawing/2014/main" id="{3DAA2065-0834-4A71-BA41-34D52B9CDE99}"/>
              </a:ext>
            </a:extLst>
          </p:cNvPr>
          <p:cNvSpPr/>
          <p:nvPr/>
        </p:nvSpPr>
        <p:spPr>
          <a:xfrm>
            <a:off x="1024464" y="330752"/>
            <a:ext cx="2607735" cy="276175"/>
          </a:xfrm>
          <a:prstGeom prst="rect">
            <a:avLst/>
          </a:prstGeom>
          <a:noFill/>
          <a:ln>
            <a:solidFill>
              <a:srgbClr val="AC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1" name="TextBox 10">
            <a:extLst>
              <a:ext uri="{FF2B5EF4-FFF2-40B4-BE49-F238E27FC236}">
                <a16:creationId xmlns:a16="http://schemas.microsoft.com/office/drawing/2014/main" id="{19DCC26B-63D7-4A29-A6E1-4806EDF98A44}"/>
              </a:ext>
            </a:extLst>
          </p:cNvPr>
          <p:cNvSpPr txBox="1"/>
          <p:nvPr/>
        </p:nvSpPr>
        <p:spPr>
          <a:xfrm>
            <a:off x="4808616" y="284173"/>
            <a:ext cx="4203220" cy="369332"/>
          </a:xfrm>
          <a:prstGeom prst="rect">
            <a:avLst/>
          </a:prstGeom>
          <a:solidFill>
            <a:schemeClr val="bg1"/>
          </a:solidFill>
        </p:spPr>
        <p:txBody>
          <a:bodyPr wrap="square" rtlCol="0">
            <a:spAutoFit/>
          </a:bodyPr>
          <a:lstStyle/>
          <a:p>
            <a:r>
              <a:rPr lang="en-US" b="1" dirty="0">
                <a:latin typeface="+mj-lt"/>
              </a:rPr>
              <a:t>bacct</a:t>
            </a:r>
            <a:r>
              <a:rPr lang="en-US" dirty="0">
                <a:latin typeface="+mj-lt"/>
              </a:rPr>
              <a:t> status for </a:t>
            </a:r>
            <a:r>
              <a:rPr lang="en-US" b="1" i="1" dirty="0">
                <a:latin typeface="+mj-lt"/>
              </a:rPr>
              <a:t>ALL </a:t>
            </a:r>
            <a:r>
              <a:rPr lang="en-US" dirty="0">
                <a:latin typeface="+mj-lt"/>
              </a:rPr>
              <a:t>on </a:t>
            </a:r>
            <a:r>
              <a:rPr lang="en-US" b="1" dirty="0">
                <a:latin typeface="+mj-lt"/>
              </a:rPr>
              <a:t>queue EG_normal</a:t>
            </a:r>
          </a:p>
        </p:txBody>
      </p:sp>
      <p:sp>
        <p:nvSpPr>
          <p:cNvPr id="9" name="Rectangle 8">
            <a:extLst>
              <a:ext uri="{FF2B5EF4-FFF2-40B4-BE49-F238E27FC236}">
                <a16:creationId xmlns:a16="http://schemas.microsoft.com/office/drawing/2014/main" id="{EC80BB47-1B5F-437C-9656-2C57831B1F79}"/>
              </a:ext>
            </a:extLst>
          </p:cNvPr>
          <p:cNvSpPr/>
          <p:nvPr/>
        </p:nvSpPr>
        <p:spPr>
          <a:xfrm>
            <a:off x="4736874" y="310635"/>
            <a:ext cx="4142161" cy="276175"/>
          </a:xfrm>
          <a:prstGeom prst="rect">
            <a:avLst/>
          </a:prstGeom>
          <a:noFill/>
          <a:ln>
            <a:solidFill>
              <a:srgbClr val="AC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Tree>
    <p:extLst>
      <p:ext uri="{BB962C8B-B14F-4D97-AF65-F5344CB8AC3E}">
        <p14:creationId xmlns:p14="http://schemas.microsoft.com/office/powerpoint/2010/main" val="16875283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1301822" y="1022928"/>
            <a:ext cx="4836511" cy="720454"/>
          </a:xfrm>
        </p:spPr>
        <p:txBody>
          <a:bodyPr/>
          <a:lstStyle/>
          <a:p>
            <a:pPr marL="0" indent="0">
              <a:buNone/>
            </a:pPr>
            <a:r>
              <a:rPr lang="en-US" sz="2000" b="1" dirty="0"/>
              <a:t>%egoshl</a:t>
            </a:r>
          </a:p>
          <a:p>
            <a:pPr marL="0" indent="0">
              <a:buNone/>
            </a:pPr>
            <a:r>
              <a:rPr lang="en-US" sz="2000" b="1" dirty="0"/>
              <a:t>%egoshv</a:t>
            </a:r>
            <a:r>
              <a:rPr lang="en-US" sz="2000" b="1" i="1" dirty="0"/>
              <a:t>         </a:t>
            </a:r>
            <a:r>
              <a:rPr lang="en-US" sz="2000" dirty="0"/>
              <a:t>(service=ServiceDirector);</a:t>
            </a:r>
          </a:p>
        </p:txBody>
      </p:sp>
      <p:sp>
        <p:nvSpPr>
          <p:cNvPr id="5" name="Rectangle 4"/>
          <p:cNvSpPr/>
          <p:nvPr/>
        </p:nvSpPr>
        <p:spPr>
          <a:xfrm>
            <a:off x="1301821" y="996518"/>
            <a:ext cx="1500645" cy="746863"/>
          </a:xfrm>
          <a:prstGeom prst="rect">
            <a:avLst/>
          </a:prstGeom>
          <a:noFill/>
          <a:ln w="222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 name="Rectangle 6"/>
          <p:cNvSpPr/>
          <p:nvPr/>
        </p:nvSpPr>
        <p:spPr>
          <a:xfrm>
            <a:off x="2802466" y="1361210"/>
            <a:ext cx="2693277" cy="378445"/>
          </a:xfrm>
          <a:prstGeom prst="rect">
            <a:avLst/>
          </a:prstGeom>
          <a:noFill/>
          <a:ln>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1301822" y="2038078"/>
            <a:ext cx="1686910" cy="10673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rgbClr val="AC0000"/>
                </a:solidFill>
                <a:latin typeface="+mj-lt"/>
              </a:rPr>
              <a:t>Macro call for listing of EGO services</a:t>
            </a:r>
          </a:p>
        </p:txBody>
      </p:sp>
      <p:sp>
        <p:nvSpPr>
          <p:cNvPr id="9" name="Content Placeholder 3"/>
          <p:cNvSpPr txBox="1">
            <a:spLocks/>
          </p:cNvSpPr>
          <p:nvPr/>
        </p:nvSpPr>
        <p:spPr>
          <a:xfrm>
            <a:off x="3468804" y="1925190"/>
            <a:ext cx="1814396" cy="10673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rgbClr val="00517E"/>
                </a:solidFill>
                <a:latin typeface="+mj-lt"/>
              </a:rPr>
              <a:t>Provide EGO Service name to report on</a:t>
            </a:r>
          </a:p>
        </p:txBody>
      </p:sp>
      <p:sp>
        <p:nvSpPr>
          <p:cNvPr id="10" name="Title 6">
            <a:extLst>
              <a:ext uri="{FF2B5EF4-FFF2-40B4-BE49-F238E27FC236}">
                <a16:creationId xmlns:a16="http://schemas.microsoft.com/office/drawing/2014/main" id="{BD605AF0-9CA0-4D37-8A88-A6E0DB651962}"/>
              </a:ext>
            </a:extLst>
          </p:cNvPr>
          <p:cNvSpPr txBox="1">
            <a:spLocks/>
          </p:cNvSpPr>
          <p:nvPr/>
        </p:nvSpPr>
        <p:spPr>
          <a:xfrm>
            <a:off x="455612" y="354444"/>
            <a:ext cx="8232776" cy="30345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736353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810062"/>
            <a:ext cx="6054720" cy="338554"/>
          </a:xfrm>
        </p:spPr>
        <p:txBody>
          <a:bodyPr/>
          <a:lstStyle/>
          <a:p>
            <a:r>
              <a:rPr lang="en-US" dirty="0"/>
              <a:t>Grid Monitoring with EGuide</a:t>
            </a:r>
          </a:p>
        </p:txBody>
      </p:sp>
      <p:sp>
        <p:nvSpPr>
          <p:cNvPr id="4" name="Content Placeholder 3"/>
          <p:cNvSpPr>
            <a:spLocks noGrp="1"/>
          </p:cNvSpPr>
          <p:nvPr>
            <p:ph sz="quarter" idx="11"/>
          </p:nvPr>
        </p:nvSpPr>
        <p:spPr>
          <a:xfrm>
            <a:off x="457200" y="2178162"/>
            <a:ext cx="8232776" cy="394210"/>
          </a:xfrm>
        </p:spPr>
        <p:txBody>
          <a:bodyPr/>
          <a:lstStyle/>
          <a:p>
            <a:endParaRPr lang="en-US" dirty="0"/>
          </a:p>
        </p:txBody>
      </p:sp>
      <p:pic>
        <p:nvPicPr>
          <p:cNvPr id="5" name="Picture 4"/>
          <p:cNvPicPr>
            <a:picLocks noChangeAspect="1"/>
          </p:cNvPicPr>
          <p:nvPr/>
        </p:nvPicPr>
        <p:blipFill>
          <a:blip r:embed="rId3"/>
          <a:stretch>
            <a:fillRect/>
          </a:stretch>
        </p:blipFill>
        <p:spPr>
          <a:xfrm>
            <a:off x="581025" y="1704975"/>
            <a:ext cx="7981950" cy="1733550"/>
          </a:xfrm>
          <a:prstGeom prst="rect">
            <a:avLst/>
          </a:prstGeom>
        </p:spPr>
      </p:pic>
      <p:pic>
        <p:nvPicPr>
          <p:cNvPr id="6" name="Picture 5"/>
          <p:cNvPicPr>
            <a:picLocks noChangeAspect="1"/>
          </p:cNvPicPr>
          <p:nvPr/>
        </p:nvPicPr>
        <p:blipFill>
          <a:blip r:embed="rId4"/>
          <a:stretch>
            <a:fillRect/>
          </a:stretch>
        </p:blipFill>
        <p:spPr>
          <a:xfrm>
            <a:off x="1813734" y="602708"/>
            <a:ext cx="4653568" cy="4497333"/>
          </a:xfrm>
          <a:prstGeom prst="rect">
            <a:avLst/>
          </a:prstGeom>
        </p:spPr>
      </p:pic>
    </p:spTree>
    <p:extLst>
      <p:ext uri="{BB962C8B-B14F-4D97-AF65-F5344CB8AC3E}">
        <p14:creationId xmlns:p14="http://schemas.microsoft.com/office/powerpoint/2010/main" val="784193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64153"/>
            <a:ext cx="8124825" cy="412121"/>
          </a:xfrm>
        </p:spPr>
        <p:txBody>
          <a:bodyPr/>
          <a:lstStyle/>
          <a:p>
            <a:r>
              <a:rPr lang="en-US" dirty="0"/>
              <a:t>SASGSUB Macros</a:t>
            </a:r>
          </a:p>
        </p:txBody>
      </p:sp>
      <p:sp>
        <p:nvSpPr>
          <p:cNvPr id="3" name="Text Placeholder 2"/>
          <p:cNvSpPr>
            <a:spLocks noGrp="1"/>
          </p:cNvSpPr>
          <p:nvPr>
            <p:ph type="body" sz="quarter" idx="12"/>
          </p:nvPr>
        </p:nvSpPr>
        <p:spPr>
          <a:xfrm flipH="1">
            <a:off x="457200" y="810062"/>
            <a:ext cx="6054720" cy="338554"/>
          </a:xfrm>
        </p:spPr>
        <p:txBody>
          <a:bodyPr/>
          <a:lstStyle/>
          <a:p>
            <a:r>
              <a:rPr lang="en-US" dirty="0"/>
              <a:t>Why Submit </a:t>
            </a:r>
            <a:r>
              <a:rPr lang="en-US" dirty="0" err="1"/>
              <a:t>gsub</a:t>
            </a:r>
            <a:r>
              <a:rPr lang="en-US" dirty="0"/>
              <a:t> from SAS</a:t>
            </a:r>
            <a:r>
              <a:rPr lang="en-US" b="0" baseline="30000" dirty="0"/>
              <a:t>®</a:t>
            </a:r>
            <a:r>
              <a:rPr lang="en-US" dirty="0"/>
              <a:t> Enterprise Guide</a:t>
            </a:r>
            <a:r>
              <a:rPr lang="en-US" b="0" baseline="30000" dirty="0"/>
              <a:t>®</a:t>
            </a:r>
            <a:endParaRPr lang="en-US" dirty="0"/>
          </a:p>
        </p:txBody>
      </p:sp>
      <p:sp>
        <p:nvSpPr>
          <p:cNvPr id="4" name="Content Placeholder 3"/>
          <p:cNvSpPr>
            <a:spLocks noGrp="1"/>
          </p:cNvSpPr>
          <p:nvPr>
            <p:ph sz="quarter" idx="11"/>
          </p:nvPr>
        </p:nvSpPr>
        <p:spPr>
          <a:xfrm>
            <a:off x="509231" y="1362551"/>
            <a:ext cx="8020759" cy="3347455"/>
          </a:xfrm>
        </p:spPr>
        <p:txBody>
          <a:bodyPr/>
          <a:lstStyle/>
          <a:p>
            <a:r>
              <a:rPr lang="en-US" sz="1600" dirty="0"/>
              <a:t>Submit and forget (disconnect EGuide or from the network)</a:t>
            </a:r>
          </a:p>
          <a:p>
            <a:r>
              <a:rPr lang="en-US" sz="1600" dirty="0"/>
              <a:t>Frees up EGuide session</a:t>
            </a:r>
          </a:p>
          <a:p>
            <a:r>
              <a:rPr lang="en-US" sz="1600" dirty="0"/>
              <a:t>No c</a:t>
            </a:r>
            <a:r>
              <a:rPr lang="en-US" sz="1600" u="sng" dirty="0"/>
              <a:t>lient</a:t>
            </a:r>
            <a:r>
              <a:rPr lang="en-US" sz="1600" dirty="0"/>
              <a:t> Install and config of LSF and SASGSUB (everything stays on the server)</a:t>
            </a:r>
          </a:p>
          <a:p>
            <a:r>
              <a:rPr lang="en-US" sz="1600" dirty="0"/>
              <a:t>No need for shared file access between compute and client tier</a:t>
            </a:r>
          </a:p>
          <a:p>
            <a:r>
              <a:rPr lang="en-US" sz="1600" dirty="0"/>
              <a:t>No need for </a:t>
            </a:r>
            <a:r>
              <a:rPr lang="en-US" sz="1600" dirty="0" err="1"/>
              <a:t>WinSSH</a:t>
            </a:r>
            <a:r>
              <a:rPr lang="en-US" sz="1600" dirty="0"/>
              <a:t> and keys setup for each user for staging when Unix Server is SSH</a:t>
            </a:r>
          </a:p>
          <a:p>
            <a:r>
              <a:rPr lang="en-US" sz="1600" dirty="0"/>
              <a:t>Single client application access to SAS Grid </a:t>
            </a:r>
            <a:br>
              <a:rPr lang="en-US" sz="1600" dirty="0"/>
            </a:br>
            <a:r>
              <a:rPr lang="en-US" sz="1600" dirty="0"/>
              <a:t>(user only needs EGuide, no need to change interfaces to submit to SASGSUB)</a:t>
            </a:r>
          </a:p>
          <a:p>
            <a:r>
              <a:rPr lang="en-US" sz="1600" dirty="0"/>
              <a:t>Customers also like to submit these macros from SAS Studio and DMS</a:t>
            </a:r>
          </a:p>
          <a:p>
            <a:pPr marL="0" indent="0">
              <a:buNone/>
            </a:pPr>
            <a:endParaRPr lang="en-US" sz="1000" dirty="0"/>
          </a:p>
          <a:p>
            <a:pPr marL="0" indent="0">
              <a:buNone/>
            </a:pPr>
            <a:r>
              <a:rPr lang="en-US" sz="1200" dirty="0">
                <a:solidFill>
                  <a:srgbClr val="8A0000"/>
                </a:solidFill>
              </a:rPr>
              <a:t>Disclaimer: </a:t>
            </a:r>
            <a:br>
              <a:rPr lang="en-US" sz="1200" dirty="0">
                <a:solidFill>
                  <a:srgbClr val="8A0000"/>
                </a:solidFill>
              </a:rPr>
            </a:br>
            <a:r>
              <a:rPr lang="en-US" sz="1200" dirty="0">
                <a:solidFill>
                  <a:srgbClr val="8A0000"/>
                </a:solidFill>
              </a:rPr>
              <a:t>These are not production macros delivered with SAS software, however, they are leveraging BASE SAS code. They have been tested on RHEL and might need slight changes for different O/S, versions, or shells. They have been implemented successfully at customers running on RHEL, Solaris, AIX and Windows.</a:t>
            </a:r>
            <a:endParaRPr lang="en-US" dirty="0"/>
          </a:p>
        </p:txBody>
      </p:sp>
    </p:spTree>
    <p:extLst>
      <p:ext uri="{BB962C8B-B14F-4D97-AF65-F5344CB8AC3E}">
        <p14:creationId xmlns:p14="http://schemas.microsoft.com/office/powerpoint/2010/main" val="19584423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solidFill>
                  <a:schemeClr val="bg2">
                    <a:lumMod val="25000"/>
                  </a:schemeClr>
                </a:solidFill>
              </a:rPr>
              <a:t>Required setup</a:t>
            </a:r>
          </a:p>
        </p:txBody>
      </p:sp>
      <p:sp>
        <p:nvSpPr>
          <p:cNvPr id="4" name="Content Placeholder 3"/>
          <p:cNvSpPr>
            <a:spLocks noGrp="1"/>
          </p:cNvSpPr>
          <p:nvPr>
            <p:ph sz="quarter" idx="11"/>
          </p:nvPr>
        </p:nvSpPr>
        <p:spPr>
          <a:xfrm>
            <a:off x="615142" y="2571750"/>
            <a:ext cx="8232776" cy="1938992"/>
          </a:xfrm>
        </p:spPr>
        <p:txBody>
          <a:bodyPr/>
          <a:lstStyle/>
          <a:p>
            <a:pPr marL="457200" indent="-457200">
              <a:buFont typeface="+mj-lt"/>
              <a:buAutoNum type="arabicPeriod"/>
            </a:pPr>
            <a:r>
              <a:rPr lang="en-US" dirty="0"/>
              <a:t>Copy macros to SAS Grid Shared file system</a:t>
            </a:r>
          </a:p>
          <a:p>
            <a:pPr marL="457200" indent="-457200">
              <a:buFont typeface="+mj-lt"/>
              <a:buAutoNum type="arabicPeriod"/>
            </a:pPr>
            <a:r>
              <a:rPr lang="en-US" dirty="0"/>
              <a:t>Edit appserver_autoexec.sas (add macro var for sasgsub config directory)</a:t>
            </a:r>
          </a:p>
          <a:p>
            <a:pPr marL="457200" indent="-457200">
              <a:buFont typeface="+mj-lt"/>
              <a:buAutoNum type="arabicPeriod"/>
            </a:pPr>
            <a:r>
              <a:rPr lang="en-US" dirty="0"/>
              <a:t>Validate </a:t>
            </a:r>
            <a:r>
              <a:rPr lang="en-US" dirty="0" err="1"/>
              <a:t>sasgsub.cfg</a:t>
            </a:r>
            <a:r>
              <a:rPr lang="en-US" dirty="0"/>
              <a:t> does not have _prompt_ for metapass</a:t>
            </a:r>
          </a:p>
          <a:p>
            <a:pPr marL="457200" indent="-457200">
              <a:buFont typeface="+mj-lt"/>
              <a:buAutoNum type="arabicPeriod"/>
            </a:pPr>
            <a:r>
              <a:rPr lang="en-US" dirty="0"/>
              <a:t>Set up Application Server Context </a:t>
            </a:r>
          </a:p>
          <a:p>
            <a:pPr marL="793750" lvl="1" indent="-457200">
              <a:buFont typeface="+mj-lt"/>
              <a:buAutoNum type="alphaUcPeriod"/>
            </a:pPr>
            <a:r>
              <a:rPr lang="en-US" sz="1400" dirty="0"/>
              <a:t>For file navigation to outputs</a:t>
            </a:r>
          </a:p>
          <a:p>
            <a:pPr marL="793750" lvl="1" indent="-457200">
              <a:buFont typeface="+mj-lt"/>
              <a:buAutoNum type="alphaUcPeriod"/>
            </a:pPr>
            <a:r>
              <a:rPr lang="en-US" sz="1400" dirty="0"/>
              <a:t>For xcmd permissions</a:t>
            </a:r>
          </a:p>
        </p:txBody>
      </p:sp>
      <p:sp>
        <p:nvSpPr>
          <p:cNvPr id="5" name="TextBox 4"/>
          <p:cNvSpPr txBox="1"/>
          <p:nvPr/>
        </p:nvSpPr>
        <p:spPr>
          <a:xfrm>
            <a:off x="615142" y="1332048"/>
            <a:ext cx="8231188" cy="830997"/>
          </a:xfrm>
          <a:prstGeom prst="rect">
            <a:avLst/>
          </a:prstGeom>
          <a:noFill/>
        </p:spPr>
        <p:txBody>
          <a:bodyPr wrap="square" rtlCol="0">
            <a:spAutoFit/>
          </a:bodyPr>
          <a:lstStyle/>
          <a:p>
            <a:r>
              <a:rPr lang="en-US" dirty="0">
                <a:latin typeface="+mj-lt"/>
              </a:rPr>
              <a:t>If you like any of the previous macros then this is what you need to do to make them work in your environment. </a:t>
            </a:r>
          </a:p>
          <a:p>
            <a:r>
              <a:rPr lang="en-US" sz="1200" dirty="0">
                <a:latin typeface="+mj-lt"/>
              </a:rPr>
              <a:t>Assumes sasgsub has previously been installed/configured on the clustered file system</a:t>
            </a:r>
          </a:p>
        </p:txBody>
      </p:sp>
      <p:sp>
        <p:nvSpPr>
          <p:cNvPr id="8" name="Title 6">
            <a:extLst>
              <a:ext uri="{FF2B5EF4-FFF2-40B4-BE49-F238E27FC236}">
                <a16:creationId xmlns:a16="http://schemas.microsoft.com/office/drawing/2014/main" id="{E844C1CC-9B30-4F8A-A31D-4DB02903D7DB}"/>
              </a:ext>
            </a:extLst>
          </p:cNvPr>
          <p:cNvSpPr txBox="1">
            <a:spLocks/>
          </p:cNvSpPr>
          <p:nvPr/>
        </p:nvSpPr>
        <p:spPr>
          <a:xfrm>
            <a:off x="455612" y="354445"/>
            <a:ext cx="8232776" cy="278314"/>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6257258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45430" y="1549208"/>
            <a:ext cx="8232776" cy="2905411"/>
          </a:xfrm>
        </p:spPr>
        <p:txBody>
          <a:bodyPr/>
          <a:lstStyle/>
          <a:p>
            <a:pPr marL="457200" indent="-457200">
              <a:buFont typeface="+mj-lt"/>
              <a:buAutoNum type="arabicPeriod"/>
            </a:pPr>
            <a:r>
              <a:rPr lang="en-US" b="1" dirty="0">
                <a:solidFill>
                  <a:schemeClr val="tx2">
                    <a:lumMod val="75000"/>
                    <a:lumOff val="25000"/>
                  </a:schemeClr>
                </a:solidFill>
              </a:rPr>
              <a:t>Macros or .sas files should be copied to the following directory:</a:t>
            </a:r>
            <a:br>
              <a:rPr lang="en-US" b="1" dirty="0">
                <a:solidFill>
                  <a:schemeClr val="tx2">
                    <a:lumMod val="75000"/>
                    <a:lumOff val="25000"/>
                  </a:schemeClr>
                </a:solidFill>
              </a:rPr>
            </a:br>
            <a:endParaRPr lang="en-US" b="1" dirty="0">
              <a:solidFill>
                <a:schemeClr val="tx2">
                  <a:lumMod val="75000"/>
                  <a:lumOff val="25000"/>
                </a:schemeClr>
              </a:solidFill>
            </a:endParaRPr>
          </a:p>
          <a:p>
            <a:pPr marL="0" indent="0">
              <a:buNone/>
            </a:pPr>
            <a:r>
              <a:rPr lang="en-US" sz="1600" b="1" dirty="0">
                <a:solidFill>
                  <a:schemeClr val="tx2">
                    <a:lumMod val="75000"/>
                    <a:lumOff val="25000"/>
                  </a:schemeClr>
                </a:solidFill>
                <a:latin typeface="Consolas" panose="020B0609020204030204" pitchFamily="49" charset="0"/>
              </a:rPr>
              <a:t>    </a:t>
            </a:r>
            <a:r>
              <a:rPr lang="en-US" sz="1600" dirty="0">
                <a:latin typeface="Consolas" panose="020B0609020204030204" pitchFamily="49" charset="0"/>
              </a:rPr>
              <a:t>&lt;</a:t>
            </a:r>
            <a:r>
              <a:rPr lang="en-US" sz="1600" dirty="0" err="1">
                <a:latin typeface="Consolas" panose="020B0609020204030204" pitchFamily="49" charset="0"/>
              </a:rPr>
              <a:t>SASConfigDir</a:t>
            </a:r>
            <a:r>
              <a:rPr lang="en-US" sz="1600" dirty="0">
                <a:latin typeface="Consolas" panose="020B0609020204030204" pitchFamily="49" charset="0"/>
              </a:rPr>
              <a:t>&gt;\Lev1\SASApp\SASEnvironment\</a:t>
            </a:r>
            <a:r>
              <a:rPr lang="en-US" sz="1600" dirty="0" err="1">
                <a:latin typeface="Consolas" panose="020B0609020204030204" pitchFamily="49" charset="0"/>
              </a:rPr>
              <a:t>SASMacro</a:t>
            </a:r>
            <a:endParaRPr lang="en-US" dirty="0">
              <a:latin typeface="Consolas" panose="020B0609020204030204" pitchFamily="49" charset="0"/>
            </a:endParaRPr>
          </a:p>
          <a:p>
            <a:endParaRPr lang="en-US" dirty="0"/>
          </a:p>
          <a:p>
            <a:pPr marL="0" indent="0">
              <a:buNone/>
            </a:pPr>
            <a:r>
              <a:rPr lang="en-US" dirty="0"/>
              <a:t>Alternatively if you want to provide macros to all Server Context then update</a:t>
            </a:r>
          </a:p>
          <a:p>
            <a:pPr lvl="1"/>
            <a:r>
              <a:rPr lang="en-US" dirty="0"/>
              <a:t> </a:t>
            </a:r>
            <a:r>
              <a:rPr lang="en-US" sz="1600" dirty="0">
                <a:latin typeface="Consolas" panose="020B0609020204030204" pitchFamily="49" charset="0"/>
              </a:rPr>
              <a:t>the &lt;SASHOME&gt;/</a:t>
            </a:r>
            <a:r>
              <a:rPr lang="en-US" sz="1600" dirty="0" err="1">
                <a:latin typeface="Consolas" panose="020B0609020204030204" pitchFamily="49" charset="0"/>
              </a:rPr>
              <a:t>SASFoundation</a:t>
            </a:r>
            <a:r>
              <a:rPr lang="en-US" sz="1600" dirty="0">
                <a:latin typeface="Consolas" panose="020B0609020204030204" pitchFamily="49" charset="0"/>
              </a:rPr>
              <a:t>/9.X/sasv9_local.cfg</a:t>
            </a:r>
            <a:r>
              <a:rPr lang="en-US" dirty="0"/>
              <a:t> with below</a:t>
            </a:r>
          </a:p>
          <a:p>
            <a:pPr marL="182880" lvl="1" indent="0">
              <a:buNone/>
            </a:pPr>
            <a:r>
              <a:rPr lang="en-US" i="1" dirty="0">
                <a:solidFill>
                  <a:schemeClr val="accent3"/>
                </a:solidFill>
              </a:rPr>
              <a:t>		-insert </a:t>
            </a:r>
            <a:r>
              <a:rPr lang="en-US" sz="1600" i="1" dirty="0" err="1">
                <a:solidFill>
                  <a:schemeClr val="accent3"/>
                </a:solidFill>
                <a:latin typeface="Consolas" panose="020B0609020204030204" pitchFamily="49" charset="0"/>
              </a:rPr>
              <a:t>sasautos</a:t>
            </a:r>
            <a:r>
              <a:rPr lang="en-US" sz="1600" i="1" dirty="0">
                <a:solidFill>
                  <a:schemeClr val="accent3"/>
                </a:solidFill>
                <a:latin typeface="Consolas" panose="020B0609020204030204" pitchFamily="49" charset="0"/>
              </a:rPr>
              <a:t> /sas/</a:t>
            </a:r>
            <a:r>
              <a:rPr lang="en-US" sz="1600" i="1" dirty="0" err="1">
                <a:solidFill>
                  <a:schemeClr val="accent3"/>
                </a:solidFill>
                <a:latin typeface="Consolas" panose="020B0609020204030204" pitchFamily="49" charset="0"/>
              </a:rPr>
              <a:t>DGMacros</a:t>
            </a:r>
            <a:endParaRPr lang="en-US" sz="1600" i="1" dirty="0">
              <a:solidFill>
                <a:schemeClr val="accent3"/>
              </a:solidFill>
              <a:latin typeface="Consolas" panose="020B0609020204030204" pitchFamily="49" charset="0"/>
            </a:endParaRPr>
          </a:p>
          <a:p>
            <a:pPr marL="182880" lvl="1" indent="0">
              <a:buNone/>
            </a:pPr>
            <a:r>
              <a:rPr lang="en-US" i="1" dirty="0">
                <a:solidFill>
                  <a:schemeClr val="accent3"/>
                </a:solidFill>
              </a:rPr>
              <a:t> 		(</a:t>
            </a:r>
            <a:r>
              <a:rPr lang="en-US" sz="1600" dirty="0">
                <a:latin typeface="Consolas" panose="020B0609020204030204" pitchFamily="49" charset="0"/>
              </a:rPr>
              <a:t>/sas/</a:t>
            </a:r>
            <a:r>
              <a:rPr lang="en-US" sz="1600" dirty="0" err="1">
                <a:latin typeface="Consolas" panose="020B0609020204030204" pitchFamily="49" charset="0"/>
              </a:rPr>
              <a:t>DGMacros</a:t>
            </a:r>
            <a:r>
              <a:rPr lang="en-US" sz="1600" dirty="0">
                <a:latin typeface="Consolas" panose="020B0609020204030204" pitchFamily="49" charset="0"/>
              </a:rPr>
              <a:t> </a:t>
            </a:r>
            <a:r>
              <a:rPr lang="en-US" dirty="0"/>
              <a:t>would be where you extract the macros. Any location on the  </a:t>
            </a:r>
          </a:p>
          <a:p>
            <a:pPr marL="182880" lvl="1" indent="0">
              <a:buNone/>
            </a:pPr>
            <a:r>
              <a:rPr lang="en-US" dirty="0"/>
              <a:t>            clustered file system will be fine.</a:t>
            </a:r>
          </a:p>
        </p:txBody>
      </p:sp>
      <p:sp>
        <p:nvSpPr>
          <p:cNvPr id="6" name="Title 5">
            <a:extLst>
              <a:ext uri="{FF2B5EF4-FFF2-40B4-BE49-F238E27FC236}">
                <a16:creationId xmlns:a16="http://schemas.microsoft.com/office/drawing/2014/main" id="{5AC8F4BA-94FE-47D6-A420-B17D5EB86AD5}"/>
              </a:ext>
            </a:extLst>
          </p:cNvPr>
          <p:cNvSpPr>
            <a:spLocks noGrp="1"/>
          </p:cNvSpPr>
          <p:nvPr>
            <p:ph type="title"/>
          </p:nvPr>
        </p:nvSpPr>
        <p:spPr/>
        <p:txBody>
          <a:bodyPr/>
          <a:lstStyle/>
          <a:p>
            <a:r>
              <a:rPr lang="en-US" dirty="0"/>
              <a:t>SASGSUB Macros -    </a:t>
            </a:r>
            <a:r>
              <a:rPr lang="en-US" dirty="0">
                <a:solidFill>
                  <a:schemeClr val="accent5">
                    <a:lumMod val="60000"/>
                    <a:lumOff val="40000"/>
                  </a:schemeClr>
                </a:solidFill>
              </a:rPr>
              <a:t>Step 1</a:t>
            </a:r>
            <a:r>
              <a:rPr lang="en-US" dirty="0"/>
              <a:t>: Extract zip file</a:t>
            </a:r>
          </a:p>
        </p:txBody>
      </p:sp>
    </p:spTree>
    <p:extLst>
      <p:ext uri="{BB962C8B-B14F-4D97-AF65-F5344CB8AC3E}">
        <p14:creationId xmlns:p14="http://schemas.microsoft.com/office/powerpoint/2010/main" val="15943820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741948" y="888182"/>
            <a:ext cx="8232776" cy="4020909"/>
          </a:xfrm>
        </p:spPr>
        <p:txBody>
          <a:bodyPr/>
          <a:lstStyle/>
          <a:p>
            <a:pPr marL="0" lvl="1" indent="0">
              <a:lnSpc>
                <a:spcPct val="90000"/>
              </a:lnSpc>
              <a:spcBef>
                <a:spcPct val="35000"/>
              </a:spcBef>
              <a:buNone/>
            </a:pPr>
            <a:r>
              <a:rPr lang="en-US" sz="1600" b="1" dirty="0"/>
              <a:t>Windows </a:t>
            </a:r>
          </a:p>
          <a:p>
            <a:pPr lvl="1">
              <a:buClr>
                <a:schemeClr val="tx2">
                  <a:lumMod val="75000"/>
                  <a:lumOff val="25000"/>
                </a:schemeClr>
              </a:buClr>
              <a:buFont typeface="Wingdings" panose="05000000000000000000" pitchFamily="2" charset="2"/>
              <a:buChar char="§"/>
            </a:pPr>
            <a:r>
              <a:rPr lang="en-US" sz="1400" dirty="0"/>
              <a:t>i.e. </a:t>
            </a:r>
            <a:r>
              <a:rPr lang="en-US" sz="1200" b="1" dirty="0">
                <a:latin typeface="Consolas" panose="020B0609020204030204" pitchFamily="49" charset="0"/>
              </a:rPr>
              <a:t>C:\SAS\Config\Lev1\SASApp\appserver_autoexec_usermods.sas</a:t>
            </a:r>
          </a:p>
          <a:p>
            <a:pPr lvl="1">
              <a:buClr>
                <a:schemeClr val="tx2">
                  <a:lumMod val="75000"/>
                  <a:lumOff val="25000"/>
                </a:schemeClr>
              </a:buClr>
              <a:buFont typeface="Wingdings" panose="05000000000000000000" pitchFamily="2" charset="2"/>
              <a:buChar char="§"/>
            </a:pPr>
            <a:r>
              <a:rPr lang="en-US" sz="1400" dirty="0"/>
              <a:t>Add:  </a:t>
            </a:r>
            <a:r>
              <a:rPr lang="en-US" sz="1200" b="1" dirty="0">
                <a:latin typeface="Consolas" panose="020B0609020204030204" pitchFamily="49" charset="0"/>
              </a:rPr>
              <a:t>%let gsconfigdir=C:\SAS\Config\Lev1\Applications\SASGridManagerClientUtility\9.4;</a:t>
            </a:r>
            <a:endParaRPr lang="en-US" sz="400" b="1" dirty="0">
              <a:latin typeface="Consolas" panose="020B0609020204030204" pitchFamily="49" charset="0"/>
            </a:endParaRPr>
          </a:p>
          <a:p>
            <a:pPr marL="0" indent="0">
              <a:buNone/>
            </a:pPr>
            <a:br>
              <a:rPr lang="en-US" sz="700" dirty="0"/>
            </a:br>
            <a:r>
              <a:rPr lang="en-US" sz="1600" b="1" dirty="0"/>
              <a:t>Unix</a:t>
            </a:r>
          </a:p>
          <a:p>
            <a:pPr lvl="1">
              <a:buClr>
                <a:srgbClr val="00517E"/>
              </a:buClr>
              <a:buFont typeface="Wingdings" panose="05000000000000000000" pitchFamily="2" charset="2"/>
              <a:buChar char="§"/>
            </a:pPr>
            <a:r>
              <a:rPr lang="en-US" sz="1400" dirty="0"/>
              <a:t>i.e. </a:t>
            </a:r>
            <a:r>
              <a:rPr lang="en-US" sz="1200" b="1" dirty="0">
                <a:latin typeface="Consolas" panose="020B0609020204030204" pitchFamily="49" charset="0"/>
              </a:rPr>
              <a:t>/SAS/Config/Lev1/SASApp/appserver_autoexec_usermods.sas</a:t>
            </a:r>
          </a:p>
          <a:p>
            <a:pPr lvl="1">
              <a:buClr>
                <a:srgbClr val="00517E"/>
              </a:buClr>
              <a:buFont typeface="Wingdings" panose="05000000000000000000" pitchFamily="2" charset="2"/>
              <a:buChar char="§"/>
            </a:pPr>
            <a:r>
              <a:rPr lang="en-US" sz="1400" dirty="0"/>
              <a:t>Add:</a:t>
            </a:r>
            <a:r>
              <a:rPr lang="en-US" sz="1200" dirty="0"/>
              <a:t> </a:t>
            </a:r>
            <a:r>
              <a:rPr lang="en-US" sz="1200" b="1" dirty="0">
                <a:latin typeface="Consolas" panose="020B0609020204030204" pitchFamily="49" charset="0"/>
              </a:rPr>
              <a:t> %let gsconfigdir=/SAS/Config/Lev1/Applications/SASGridManagerClientUtility/9.4;</a:t>
            </a:r>
          </a:p>
          <a:p>
            <a:pPr marL="0" indent="0">
              <a:buNone/>
            </a:pPr>
            <a:br>
              <a:rPr lang="en-US" dirty="0"/>
            </a:br>
            <a:r>
              <a:rPr lang="en-US" sz="1400" b="1" dirty="0">
                <a:solidFill>
                  <a:schemeClr val="tx2">
                    <a:lumMod val="75000"/>
                    <a:lumOff val="25000"/>
                  </a:schemeClr>
                </a:solidFill>
              </a:rPr>
              <a:t>Alternatively</a:t>
            </a:r>
            <a:r>
              <a:rPr lang="en-US" sz="1400" dirty="0"/>
              <a:t>, if you want to provide macros to all Server Context then create/update</a:t>
            </a:r>
          </a:p>
          <a:p>
            <a:pPr lvl="1">
              <a:buClr>
                <a:srgbClr val="00517E"/>
              </a:buClr>
              <a:buFont typeface="Wingdings" panose="05000000000000000000" pitchFamily="2" charset="2"/>
              <a:buChar char="§"/>
            </a:pPr>
            <a:r>
              <a:rPr lang="en-US" sz="1200" b="1" dirty="0">
                <a:latin typeface="Consolas" panose="020B0609020204030204" pitchFamily="49" charset="0"/>
              </a:rPr>
              <a:t>&lt;SASHOME&gt;/SASFoundation/9.4/autoexec.sas</a:t>
            </a:r>
          </a:p>
          <a:p>
            <a:pPr lvl="1">
              <a:buClr>
                <a:srgbClr val="00517E"/>
              </a:buClr>
              <a:buFont typeface="Wingdings" panose="05000000000000000000" pitchFamily="2" charset="2"/>
              <a:buChar char="§"/>
            </a:pPr>
            <a:r>
              <a:rPr lang="en-US" sz="1400" dirty="0"/>
              <a:t>Add:</a:t>
            </a:r>
            <a:r>
              <a:rPr lang="en-US" sz="1200" dirty="0"/>
              <a:t>  </a:t>
            </a:r>
            <a:r>
              <a:rPr lang="en-US" sz="1200" b="1" dirty="0">
                <a:latin typeface="Consolas" panose="020B0609020204030204" pitchFamily="49" charset="0"/>
              </a:rPr>
              <a:t>%let gsconfigdir=/SAS/Config/Lev1/Applications/SASGridManagerClientUtility/9.4;</a:t>
            </a:r>
          </a:p>
          <a:p>
            <a:pPr marL="182880" lvl="1" indent="0">
              <a:buNone/>
            </a:pPr>
            <a:r>
              <a:rPr lang="en-US" sz="1600" dirty="0"/>
              <a:t>    The </a:t>
            </a:r>
            <a:r>
              <a:rPr lang="en-US" sz="1200" b="1" dirty="0"/>
              <a:t>&amp;</a:t>
            </a:r>
            <a:r>
              <a:rPr lang="en-US" sz="1200" b="1" dirty="0">
                <a:latin typeface="Consolas" panose="020B0609020204030204" pitchFamily="49" charset="0"/>
              </a:rPr>
              <a:t>gsconfigdir</a:t>
            </a:r>
            <a:r>
              <a:rPr lang="en-US" sz="1600" dirty="0"/>
              <a:t> value should be the location of the sasgsub command:</a:t>
            </a:r>
            <a:br>
              <a:rPr lang="en-US" sz="1600" dirty="0"/>
            </a:br>
            <a:endParaRPr lang="en-US" sz="1600" dirty="0"/>
          </a:p>
          <a:p>
            <a:pPr lvl="2">
              <a:buClr>
                <a:srgbClr val="00517E"/>
              </a:buClr>
              <a:buSzPct val="50000"/>
              <a:buFont typeface="Wingdings" panose="05000000000000000000" pitchFamily="2" charset="2"/>
              <a:buChar char="Ø"/>
            </a:pPr>
            <a:r>
              <a:rPr lang="en-US" sz="1400" dirty="0"/>
              <a:t>Windows:  sasgsub.cmd</a:t>
            </a:r>
          </a:p>
          <a:p>
            <a:pPr lvl="2">
              <a:buClr>
                <a:srgbClr val="00517E"/>
              </a:buClr>
              <a:buSzPct val="50000"/>
              <a:buFont typeface="Wingdings" panose="05000000000000000000" pitchFamily="2" charset="2"/>
              <a:buChar char="Ø"/>
            </a:pPr>
            <a:r>
              <a:rPr lang="en-US" sz="1400" dirty="0"/>
              <a:t>Unix:  sasgsub</a:t>
            </a:r>
          </a:p>
        </p:txBody>
      </p:sp>
      <p:sp>
        <p:nvSpPr>
          <p:cNvPr id="5" name="Title 5">
            <a:extLst>
              <a:ext uri="{FF2B5EF4-FFF2-40B4-BE49-F238E27FC236}">
                <a16:creationId xmlns:a16="http://schemas.microsoft.com/office/drawing/2014/main" id="{2B3FD5B8-CCFC-40F9-8275-4E8C3FD4B972}"/>
              </a:ext>
            </a:extLst>
          </p:cNvPr>
          <p:cNvSpPr txBox="1">
            <a:spLocks/>
          </p:cNvSpPr>
          <p:nvPr/>
        </p:nvSpPr>
        <p:spPr>
          <a:xfrm>
            <a:off x="455612" y="234409"/>
            <a:ext cx="8232776" cy="45139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2</a:t>
            </a:r>
            <a:r>
              <a:rPr lang="en-US" dirty="0"/>
              <a:t>: Edit appserver_autoexec.sas</a:t>
            </a:r>
          </a:p>
        </p:txBody>
      </p:sp>
    </p:spTree>
    <p:extLst>
      <p:ext uri="{BB962C8B-B14F-4D97-AF65-F5344CB8AC3E}">
        <p14:creationId xmlns:p14="http://schemas.microsoft.com/office/powerpoint/2010/main" val="38192787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86514" y="1404071"/>
            <a:ext cx="8232776" cy="721993"/>
          </a:xfrm>
        </p:spPr>
        <p:txBody>
          <a:bodyPr/>
          <a:lstStyle/>
          <a:p>
            <a:pPr marL="0" indent="0">
              <a:buNone/>
            </a:pPr>
            <a:r>
              <a:rPr lang="en-US" sz="1600" dirty="0"/>
              <a:t>Because we are using the xcmd, there cannot be any interactive windows popping up.  The _prompt_ value for metapass would cause an interactive window to activate which we cannot interact with.</a:t>
            </a:r>
          </a:p>
        </p:txBody>
      </p:sp>
      <p:sp>
        <p:nvSpPr>
          <p:cNvPr id="6" name="Rectangle 5"/>
          <p:cNvSpPr/>
          <p:nvPr/>
        </p:nvSpPr>
        <p:spPr>
          <a:xfrm>
            <a:off x="386514" y="2298780"/>
            <a:ext cx="7985961" cy="2739211"/>
          </a:xfrm>
          <a:prstGeom prst="rect">
            <a:avLst/>
          </a:prstGeom>
        </p:spPr>
        <p:txBody>
          <a:bodyPr wrap="square">
            <a:spAutoFit/>
          </a:bodyPr>
          <a:lstStyle/>
          <a:p>
            <a:pPr lvl="0" fontAlgn="base">
              <a:spcBef>
                <a:spcPct val="0"/>
              </a:spcBef>
              <a:spcAft>
                <a:spcPct val="0"/>
              </a:spcAft>
            </a:pPr>
            <a:r>
              <a:rPr lang="en-US" sz="1400" dirty="0">
                <a:solidFill>
                  <a:srgbClr val="292929"/>
                </a:solidFill>
                <a:latin typeface="Arial" charset="0"/>
              </a:rPr>
              <a:t>Open  </a:t>
            </a:r>
            <a:r>
              <a:rPr lang="en-US" sz="1200" b="1" dirty="0">
                <a:solidFill>
                  <a:srgbClr val="292929"/>
                </a:solidFill>
                <a:latin typeface="Consolas" panose="020B0609020204030204" pitchFamily="49" charset="0"/>
              </a:rPr>
              <a:t>&lt;SASConfgDir&gt;/Lev1/Applications/SASGridManagerClientUtility/9.3/sasgsub.cfg</a:t>
            </a:r>
          </a:p>
          <a:p>
            <a:pPr lvl="0" fontAlgn="base">
              <a:spcBef>
                <a:spcPct val="0"/>
              </a:spcBef>
              <a:spcAft>
                <a:spcPct val="0"/>
              </a:spcAft>
            </a:pPr>
            <a:endParaRPr lang="en-US" sz="1400" dirty="0">
              <a:solidFill>
                <a:srgbClr val="292929"/>
              </a:solidFill>
              <a:latin typeface="Arial" charset="0"/>
            </a:endParaRPr>
          </a:p>
          <a:p>
            <a:pPr marL="285750" lvl="0" indent="-285750" fontAlgn="base">
              <a:spcBef>
                <a:spcPct val="0"/>
              </a:spcBef>
              <a:spcAft>
                <a:spcPct val="0"/>
              </a:spcAft>
              <a:buClr>
                <a:schemeClr val="tx2">
                  <a:lumMod val="75000"/>
                  <a:lumOff val="25000"/>
                </a:schemeClr>
              </a:buClr>
              <a:buFont typeface="Wingdings" panose="05000000000000000000" pitchFamily="2" charset="2"/>
              <a:buChar char="§"/>
            </a:pPr>
            <a:r>
              <a:rPr lang="en-US" sz="1400" dirty="0">
                <a:solidFill>
                  <a:srgbClr val="292929"/>
                </a:solidFill>
                <a:latin typeface="Arial" charset="0"/>
              </a:rPr>
              <a:t>Navigate to </a:t>
            </a:r>
            <a:r>
              <a:rPr lang="en-US" sz="1400" i="1" dirty="0">
                <a:solidFill>
                  <a:srgbClr val="292929"/>
                </a:solidFill>
                <a:latin typeface="Arial" charset="0"/>
              </a:rPr>
              <a:t>Metauser</a:t>
            </a:r>
            <a:r>
              <a:rPr lang="en-US" sz="1400" dirty="0">
                <a:solidFill>
                  <a:srgbClr val="292929"/>
                </a:solidFill>
                <a:latin typeface="Arial" charset="0"/>
              </a:rPr>
              <a:t> and </a:t>
            </a:r>
            <a:r>
              <a:rPr lang="en-US" sz="1400" i="1" dirty="0">
                <a:solidFill>
                  <a:srgbClr val="292929"/>
                </a:solidFill>
                <a:latin typeface="Arial" charset="0"/>
              </a:rPr>
              <a:t>Metapass</a:t>
            </a:r>
            <a:r>
              <a:rPr lang="en-US" sz="1400" dirty="0">
                <a:solidFill>
                  <a:srgbClr val="292929"/>
                </a:solidFill>
                <a:latin typeface="Arial" charset="0"/>
              </a:rPr>
              <a:t> value</a:t>
            </a:r>
          </a:p>
          <a:p>
            <a:pPr marL="285750" lvl="0" indent="-285750" fontAlgn="base">
              <a:spcBef>
                <a:spcPct val="0"/>
              </a:spcBef>
              <a:spcAft>
                <a:spcPct val="0"/>
              </a:spcAft>
              <a:buClr>
                <a:schemeClr val="tx2">
                  <a:lumMod val="75000"/>
                  <a:lumOff val="25000"/>
                </a:schemeClr>
              </a:buClr>
              <a:buFont typeface="Wingdings" panose="05000000000000000000" pitchFamily="2" charset="2"/>
              <a:buChar char="§"/>
            </a:pPr>
            <a:r>
              <a:rPr lang="en-US" sz="1400" dirty="0">
                <a:solidFill>
                  <a:srgbClr val="292929"/>
                </a:solidFill>
                <a:latin typeface="Arial" charset="0"/>
              </a:rPr>
              <a:t>Enter a valid metadata user and password:</a:t>
            </a:r>
          </a:p>
          <a:p>
            <a:pPr lvl="0" fontAlgn="base">
              <a:spcBef>
                <a:spcPct val="0"/>
              </a:spcBef>
              <a:spcAft>
                <a:spcPct val="0"/>
              </a:spcAft>
            </a:pPr>
            <a:r>
              <a:rPr lang="en-US" sz="1400" dirty="0">
                <a:solidFill>
                  <a:srgbClr val="292929"/>
                </a:solidFill>
                <a:latin typeface="Arial" charset="0"/>
              </a:rPr>
              <a:t>i.e. </a:t>
            </a:r>
          </a:p>
          <a:p>
            <a:pPr marL="461963" lvl="1" fontAlgn="base">
              <a:spcBef>
                <a:spcPct val="0"/>
              </a:spcBef>
              <a:spcAft>
                <a:spcPct val="0"/>
              </a:spcAft>
            </a:pPr>
            <a:r>
              <a:rPr lang="en-US" sz="1200" dirty="0">
                <a:solidFill>
                  <a:srgbClr val="292929"/>
                </a:solidFill>
                <a:latin typeface="Arial" panose="020B0604020202020204" pitchFamily="34" charset="0"/>
                <a:cs typeface="Arial" panose="020B0604020202020204" pitchFamily="34" charset="0"/>
              </a:rPr>
              <a:t>-METAUSER      sasgsub@saspw</a:t>
            </a:r>
          </a:p>
          <a:p>
            <a:pPr marL="461963" lvl="1" fontAlgn="base">
              <a:spcBef>
                <a:spcPct val="0"/>
              </a:spcBef>
              <a:spcAft>
                <a:spcPct val="0"/>
              </a:spcAft>
            </a:pPr>
            <a:r>
              <a:rPr lang="en-US" sz="1200" dirty="0">
                <a:solidFill>
                  <a:srgbClr val="292929"/>
                </a:solidFill>
                <a:latin typeface="Arial" panose="020B0604020202020204" pitchFamily="34" charset="0"/>
                <a:cs typeface="Arial" panose="020B0604020202020204" pitchFamily="34" charset="0"/>
              </a:rPr>
              <a:t>-METAPASS      </a:t>
            </a:r>
            <a:r>
              <a:rPr lang="en-US" sz="1200" dirty="0">
                <a:latin typeface="Arial" panose="020B0604020202020204" pitchFamily="34" charset="0"/>
                <a:cs typeface="Arial" panose="020B0604020202020204" pitchFamily="34" charset="0"/>
              </a:rPr>
              <a:t>{SAS002}1D57933958C580064BD3DCA81A33DFB2</a:t>
            </a:r>
            <a:r>
              <a:rPr lang="en-US" sz="1200" dirty="0">
                <a:solidFill>
                  <a:srgbClr val="292929"/>
                </a:solidFill>
                <a:latin typeface="Arial" panose="020B0604020202020204" pitchFamily="34" charset="0"/>
                <a:cs typeface="Arial" panose="020B0604020202020204" pitchFamily="34" charset="0"/>
              </a:rPr>
              <a:t> </a:t>
            </a:r>
            <a:br>
              <a:rPr lang="en-US" sz="1200" dirty="0">
                <a:solidFill>
                  <a:srgbClr val="292929"/>
                </a:solidFill>
                <a:latin typeface="Arial" panose="020B0604020202020204" pitchFamily="34" charset="0"/>
                <a:cs typeface="Arial" panose="020B0604020202020204" pitchFamily="34" charset="0"/>
              </a:rPr>
            </a:br>
            <a:endParaRPr lang="en-US" sz="1200" dirty="0">
              <a:solidFill>
                <a:srgbClr val="292929"/>
              </a:solidFill>
              <a:latin typeface="Arial" panose="020B0604020202020204" pitchFamily="34" charset="0"/>
              <a:cs typeface="Arial" panose="020B0604020202020204" pitchFamily="34" charset="0"/>
            </a:endParaRPr>
          </a:p>
          <a:p>
            <a:pPr marL="4763" fontAlgn="base">
              <a:spcBef>
                <a:spcPct val="0"/>
              </a:spcBef>
              <a:spcAft>
                <a:spcPct val="0"/>
              </a:spcAft>
            </a:pPr>
            <a:r>
              <a:rPr lang="en-US" sz="1400" dirty="0">
                <a:solidFill>
                  <a:srgbClr val="292929"/>
                </a:solidFill>
                <a:latin typeface="Arial" charset="0"/>
              </a:rPr>
              <a:t>or comment out:</a:t>
            </a:r>
            <a:br>
              <a:rPr lang="en-US" sz="1400" dirty="0">
                <a:solidFill>
                  <a:srgbClr val="292929"/>
                </a:solidFill>
                <a:latin typeface="Arial" charset="0"/>
              </a:rPr>
            </a:br>
            <a:endParaRPr lang="en-US" sz="1400" dirty="0">
              <a:solidFill>
                <a:srgbClr val="292929"/>
              </a:solidFill>
              <a:latin typeface="Arial" charset="0"/>
            </a:endParaRPr>
          </a:p>
          <a:p>
            <a:pPr marL="461963" lvl="1" fontAlgn="base">
              <a:spcBef>
                <a:spcPct val="0"/>
              </a:spcBef>
              <a:spcAft>
                <a:spcPct val="0"/>
              </a:spcAft>
            </a:pPr>
            <a:r>
              <a:rPr lang="en-US" sz="1200" b="1" dirty="0">
                <a:solidFill>
                  <a:srgbClr val="292929"/>
                </a:solidFill>
                <a:latin typeface="Arial" charset="0"/>
              </a:rPr>
              <a:t>/*</a:t>
            </a:r>
            <a:r>
              <a:rPr lang="en-US" sz="1200" dirty="0">
                <a:solidFill>
                  <a:srgbClr val="292929"/>
                </a:solidFill>
                <a:latin typeface="Arial" charset="0"/>
              </a:rPr>
              <a:t>-METAUSER      sasgsub@saspw */ /* metadata server will honor session users authentication </a:t>
            </a:r>
            <a:r>
              <a:rPr lang="en-US" sz="1200" b="1" dirty="0">
                <a:solidFill>
                  <a:srgbClr val="292929"/>
                </a:solidFill>
                <a:latin typeface="Arial" charset="0"/>
              </a:rPr>
              <a:t>*/</a:t>
            </a:r>
          </a:p>
          <a:p>
            <a:pPr marL="461963" lvl="1" fontAlgn="base">
              <a:spcBef>
                <a:spcPct val="0"/>
              </a:spcBef>
              <a:spcAft>
                <a:spcPct val="0"/>
              </a:spcAft>
            </a:pPr>
            <a:r>
              <a:rPr lang="en-US" sz="1200" b="1" dirty="0">
                <a:solidFill>
                  <a:srgbClr val="292929"/>
                </a:solidFill>
                <a:latin typeface="Arial" charset="0"/>
              </a:rPr>
              <a:t>/*</a:t>
            </a:r>
            <a:r>
              <a:rPr lang="en-US" sz="1200" dirty="0">
                <a:solidFill>
                  <a:srgbClr val="292929"/>
                </a:solidFill>
                <a:latin typeface="Arial" charset="0"/>
              </a:rPr>
              <a:t>-METAPASS       _prompt_  </a:t>
            </a:r>
            <a:r>
              <a:rPr lang="en-US" sz="1200" b="1" dirty="0">
                <a:solidFill>
                  <a:srgbClr val="292929"/>
                </a:solidFill>
                <a:latin typeface="Arial" charset="0"/>
              </a:rPr>
              <a:t>*/</a:t>
            </a:r>
          </a:p>
          <a:p>
            <a:pPr marL="461963" lvl="1" fontAlgn="base">
              <a:spcBef>
                <a:spcPct val="0"/>
              </a:spcBef>
              <a:spcAft>
                <a:spcPct val="0"/>
              </a:spcAft>
            </a:pPr>
            <a:endParaRPr lang="en-US" sz="1400" dirty="0">
              <a:solidFill>
                <a:srgbClr val="292929"/>
              </a:solidFill>
              <a:latin typeface="Arial" charset="0"/>
            </a:endParaRPr>
          </a:p>
        </p:txBody>
      </p:sp>
      <p:sp>
        <p:nvSpPr>
          <p:cNvPr id="7" name="Title 5">
            <a:extLst>
              <a:ext uri="{FF2B5EF4-FFF2-40B4-BE49-F238E27FC236}">
                <a16:creationId xmlns:a16="http://schemas.microsoft.com/office/drawing/2014/main" id="{798EEE9B-489E-486E-8E3B-A63A9AF2254C}"/>
              </a:ext>
            </a:extLst>
          </p:cNvPr>
          <p:cNvSpPr txBox="1">
            <a:spLocks/>
          </p:cNvSpPr>
          <p:nvPr/>
        </p:nvSpPr>
        <p:spPr>
          <a:xfrm>
            <a:off x="455612" y="262373"/>
            <a:ext cx="8232776" cy="798232"/>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3</a:t>
            </a:r>
            <a:r>
              <a:rPr lang="en-US" dirty="0"/>
              <a:t>: </a:t>
            </a:r>
          </a:p>
          <a:p>
            <a:r>
              <a:rPr lang="en-US" dirty="0">
                <a:solidFill>
                  <a:schemeClr val="accent5">
                    <a:lumMod val="60000"/>
                    <a:lumOff val="40000"/>
                  </a:schemeClr>
                </a:solidFill>
              </a:rPr>
              <a:t>Validate sasgsub.cfg does not have _prompt_ for metapass</a:t>
            </a:r>
          </a:p>
        </p:txBody>
      </p:sp>
    </p:spTree>
    <p:extLst>
      <p:ext uri="{BB962C8B-B14F-4D97-AF65-F5344CB8AC3E}">
        <p14:creationId xmlns:p14="http://schemas.microsoft.com/office/powerpoint/2010/main" val="37908811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88962" y="1642361"/>
            <a:ext cx="8232776" cy="2800318"/>
          </a:xfrm>
        </p:spPr>
        <p:txBody>
          <a:bodyPr/>
          <a:lstStyle/>
          <a:p>
            <a:r>
              <a:rPr lang="en-US" dirty="0"/>
              <a:t>Because users may need to edit or create sas code, we want the file navigation to be set for locations the user can access.</a:t>
            </a:r>
          </a:p>
          <a:p>
            <a:r>
              <a:rPr lang="en-US" dirty="0"/>
              <a:t>In SAS Management Console</a:t>
            </a:r>
          </a:p>
          <a:p>
            <a:pPr lvl="1"/>
            <a:r>
              <a:rPr lang="en-US" sz="1400" dirty="0"/>
              <a:t>Expand </a:t>
            </a:r>
            <a:r>
              <a:rPr lang="en-US" sz="1400" i="1" dirty="0"/>
              <a:t>Server Manager</a:t>
            </a:r>
            <a:r>
              <a:rPr lang="en-US" sz="1400" dirty="0"/>
              <a:t>, </a:t>
            </a:r>
            <a:r>
              <a:rPr lang="en-US" sz="1400" i="1" dirty="0" err="1"/>
              <a:t>SASApp</a:t>
            </a:r>
            <a:r>
              <a:rPr lang="en-US" sz="1400" dirty="0"/>
              <a:t>, </a:t>
            </a:r>
            <a:r>
              <a:rPr lang="en-US" sz="1400" i="1" dirty="0" err="1"/>
              <a:t>SASApp</a:t>
            </a:r>
            <a:r>
              <a:rPr lang="en-US" sz="1400" i="1" dirty="0"/>
              <a:t> – Logical Workspace Server</a:t>
            </a:r>
          </a:p>
          <a:p>
            <a:pPr lvl="1"/>
            <a:r>
              <a:rPr lang="en-US" sz="1400" dirty="0"/>
              <a:t>Right Click </a:t>
            </a:r>
            <a:r>
              <a:rPr lang="en-US" sz="1400" i="1" dirty="0" err="1"/>
              <a:t>SASApp</a:t>
            </a:r>
            <a:r>
              <a:rPr lang="en-US" sz="1400" i="1" dirty="0"/>
              <a:t> - Workspace Server </a:t>
            </a:r>
            <a:r>
              <a:rPr lang="en-US" sz="1400" dirty="0"/>
              <a:t>and Select </a:t>
            </a:r>
            <a:r>
              <a:rPr lang="en-US" sz="1400" i="1" dirty="0"/>
              <a:t>Properties</a:t>
            </a:r>
          </a:p>
          <a:p>
            <a:pPr lvl="1"/>
            <a:r>
              <a:rPr lang="en-US" sz="1400" dirty="0"/>
              <a:t>Click the </a:t>
            </a:r>
            <a:r>
              <a:rPr lang="en-US" sz="1400" i="1" dirty="0"/>
              <a:t>Options</a:t>
            </a:r>
            <a:r>
              <a:rPr lang="en-US" sz="1400" dirty="0"/>
              <a:t> Tab</a:t>
            </a:r>
          </a:p>
          <a:p>
            <a:pPr lvl="1"/>
            <a:r>
              <a:rPr lang="en-US" sz="1400" dirty="0"/>
              <a:t>Click on the </a:t>
            </a:r>
            <a:r>
              <a:rPr lang="en-US" sz="1400" i="1" dirty="0"/>
              <a:t>Advanced Options </a:t>
            </a:r>
            <a:r>
              <a:rPr lang="en-US" sz="1400" dirty="0"/>
              <a:t>button</a:t>
            </a:r>
          </a:p>
          <a:p>
            <a:pPr lvl="1"/>
            <a:r>
              <a:rPr lang="en-US" sz="1400" dirty="0"/>
              <a:t>Click the </a:t>
            </a:r>
            <a:r>
              <a:rPr lang="en-US" sz="1400" i="1" dirty="0"/>
              <a:t>File Navigation </a:t>
            </a:r>
            <a:r>
              <a:rPr lang="en-US" sz="1400" dirty="0"/>
              <a:t>Tab and Click the </a:t>
            </a:r>
            <a:r>
              <a:rPr lang="en-US" sz="1400" i="1" dirty="0"/>
              <a:t>Path</a:t>
            </a:r>
            <a:r>
              <a:rPr lang="en-US" sz="1400" dirty="0"/>
              <a:t> radio button</a:t>
            </a:r>
          </a:p>
          <a:p>
            <a:pPr lvl="1"/>
            <a:r>
              <a:rPr lang="en-US" sz="1400" dirty="0"/>
              <a:t>Enter the desired start path, i.e. </a:t>
            </a:r>
            <a:r>
              <a:rPr lang="en-US" sz="1200" b="1" dirty="0">
                <a:latin typeface="Consolas" panose="020B0609020204030204" pitchFamily="49" charset="0"/>
              </a:rPr>
              <a:t>C:\sas\pgms or /sas/</a:t>
            </a:r>
            <a:r>
              <a:rPr lang="en-US" sz="1200" b="1" dirty="0" err="1">
                <a:latin typeface="Consolas" panose="020B0609020204030204" pitchFamily="49" charset="0"/>
              </a:rPr>
              <a:t>pgms</a:t>
            </a:r>
            <a:r>
              <a:rPr lang="en-US" sz="1400" dirty="0"/>
              <a:t>.</a:t>
            </a:r>
            <a:br>
              <a:rPr lang="en-US" sz="1400" dirty="0"/>
            </a:br>
            <a:r>
              <a:rPr lang="en-US" sz="1400" dirty="0"/>
              <a:t>This location must exist on the compute tier.</a:t>
            </a:r>
          </a:p>
        </p:txBody>
      </p:sp>
      <p:sp>
        <p:nvSpPr>
          <p:cNvPr id="5" name="Title 5">
            <a:extLst>
              <a:ext uri="{FF2B5EF4-FFF2-40B4-BE49-F238E27FC236}">
                <a16:creationId xmlns:a16="http://schemas.microsoft.com/office/drawing/2014/main" id="{20284DAE-C52E-436B-9FB6-980C37C48F24}"/>
              </a:ext>
            </a:extLst>
          </p:cNvPr>
          <p:cNvSpPr txBox="1">
            <a:spLocks/>
          </p:cNvSpPr>
          <p:nvPr/>
        </p:nvSpPr>
        <p:spPr>
          <a:xfrm>
            <a:off x="588962" y="260079"/>
            <a:ext cx="8232776" cy="94007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4 a) </a:t>
            </a:r>
            <a:r>
              <a:rPr lang="en-US" dirty="0"/>
              <a:t> </a:t>
            </a:r>
          </a:p>
          <a:p>
            <a:r>
              <a:rPr lang="en-US" dirty="0"/>
              <a:t>Set up Application Server Context - file Navigation</a:t>
            </a:r>
          </a:p>
        </p:txBody>
      </p:sp>
    </p:spTree>
    <p:extLst>
      <p:ext uri="{BB962C8B-B14F-4D97-AF65-F5344CB8AC3E}">
        <p14:creationId xmlns:p14="http://schemas.microsoft.com/office/powerpoint/2010/main" val="8539730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06387" y="1401613"/>
            <a:ext cx="8232776" cy="3034164"/>
          </a:xfrm>
        </p:spPr>
        <p:txBody>
          <a:bodyPr/>
          <a:lstStyle/>
          <a:p>
            <a:r>
              <a:rPr lang="en-US" dirty="0"/>
              <a:t>Because these macros need the xcmd capabilities, it must be enabled.</a:t>
            </a:r>
          </a:p>
          <a:p>
            <a:r>
              <a:rPr lang="en-US" dirty="0"/>
              <a:t>In SAS Management Console</a:t>
            </a:r>
          </a:p>
          <a:p>
            <a:pPr lvl="1"/>
            <a:r>
              <a:rPr lang="en-US" dirty="0"/>
              <a:t>Expand </a:t>
            </a:r>
            <a:r>
              <a:rPr lang="en-US" sz="1800" i="1" dirty="0"/>
              <a:t>Server Manager</a:t>
            </a:r>
            <a:r>
              <a:rPr lang="en-US" sz="1800" dirty="0"/>
              <a:t>, </a:t>
            </a:r>
            <a:r>
              <a:rPr lang="en-US" sz="1800" i="1" dirty="0" err="1"/>
              <a:t>SASApp</a:t>
            </a:r>
            <a:r>
              <a:rPr lang="en-US" sz="1800" dirty="0"/>
              <a:t>, </a:t>
            </a:r>
            <a:r>
              <a:rPr lang="en-US" sz="1800" i="1" dirty="0" err="1"/>
              <a:t>SASApp</a:t>
            </a:r>
            <a:r>
              <a:rPr lang="en-US" sz="1800" i="1" dirty="0"/>
              <a:t> – Logical Workspace Serve</a:t>
            </a:r>
            <a:r>
              <a:rPr lang="en-US" sz="1800" dirty="0"/>
              <a:t>r</a:t>
            </a:r>
          </a:p>
          <a:p>
            <a:pPr lvl="1"/>
            <a:r>
              <a:rPr lang="en-US" sz="1800" dirty="0"/>
              <a:t>Right Click </a:t>
            </a:r>
            <a:r>
              <a:rPr lang="en-US" sz="1800" dirty="0" err="1"/>
              <a:t>SASApp</a:t>
            </a:r>
            <a:r>
              <a:rPr lang="en-US" sz="1800" dirty="0"/>
              <a:t> - Workspace Server and Select Properties</a:t>
            </a:r>
          </a:p>
          <a:p>
            <a:pPr lvl="1"/>
            <a:r>
              <a:rPr lang="en-US" sz="1800" dirty="0"/>
              <a:t>Click the </a:t>
            </a:r>
            <a:r>
              <a:rPr lang="en-US" sz="1800" i="1" dirty="0"/>
              <a:t>Options</a:t>
            </a:r>
            <a:r>
              <a:rPr lang="en-US" sz="1800" dirty="0"/>
              <a:t> Tab</a:t>
            </a:r>
          </a:p>
          <a:p>
            <a:pPr lvl="1"/>
            <a:r>
              <a:rPr lang="en-US" sz="1800" dirty="0"/>
              <a:t>Click on the </a:t>
            </a:r>
            <a:r>
              <a:rPr lang="en-US" sz="1800" i="1" dirty="0"/>
              <a:t>Advanced Options </a:t>
            </a:r>
            <a:r>
              <a:rPr lang="en-US" sz="1800" dirty="0"/>
              <a:t>button</a:t>
            </a:r>
          </a:p>
          <a:p>
            <a:pPr lvl="1"/>
            <a:r>
              <a:rPr lang="en-US" sz="1800" dirty="0"/>
              <a:t>Click the </a:t>
            </a:r>
            <a:r>
              <a:rPr lang="en-US" sz="1800" i="1" dirty="0"/>
              <a:t>Launch Properties </a:t>
            </a:r>
            <a:r>
              <a:rPr lang="en-US" sz="1800" dirty="0"/>
              <a:t>Tab </a:t>
            </a:r>
          </a:p>
          <a:p>
            <a:pPr lvl="1"/>
            <a:r>
              <a:rPr lang="en-US" sz="1800" dirty="0"/>
              <a:t>Check the </a:t>
            </a:r>
            <a:r>
              <a:rPr lang="en-US" sz="1800" i="1" dirty="0"/>
              <a:t>Allow XCMD </a:t>
            </a:r>
            <a:r>
              <a:rPr lang="en-US" sz="1800" dirty="0"/>
              <a:t>box</a:t>
            </a:r>
          </a:p>
          <a:p>
            <a:pPr lvl="2"/>
            <a:r>
              <a:rPr lang="en-US" dirty="0"/>
              <a:t>This requires refreshing </a:t>
            </a:r>
            <a:r>
              <a:rPr lang="en-US" dirty="0" err="1"/>
              <a:t>spawner</a:t>
            </a:r>
            <a:r>
              <a:rPr lang="en-US" dirty="0"/>
              <a:t>(s) or bouncing the object </a:t>
            </a:r>
            <a:r>
              <a:rPr lang="en-US" dirty="0" err="1"/>
              <a:t>spawner</a:t>
            </a:r>
            <a:r>
              <a:rPr lang="en-US" dirty="0"/>
              <a:t>(s)</a:t>
            </a:r>
          </a:p>
        </p:txBody>
      </p:sp>
      <p:sp>
        <p:nvSpPr>
          <p:cNvPr id="5" name="Title 5">
            <a:extLst>
              <a:ext uri="{FF2B5EF4-FFF2-40B4-BE49-F238E27FC236}">
                <a16:creationId xmlns:a16="http://schemas.microsoft.com/office/drawing/2014/main" id="{8DCD8206-E924-466A-8E71-050F4B5C5A16}"/>
              </a:ext>
            </a:extLst>
          </p:cNvPr>
          <p:cNvSpPr txBox="1">
            <a:spLocks/>
          </p:cNvSpPr>
          <p:nvPr/>
        </p:nvSpPr>
        <p:spPr>
          <a:xfrm>
            <a:off x="303212" y="116898"/>
            <a:ext cx="8232776" cy="94007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4 b) </a:t>
            </a:r>
            <a:r>
              <a:rPr lang="en-US" dirty="0"/>
              <a:t> </a:t>
            </a:r>
          </a:p>
          <a:p>
            <a:r>
              <a:rPr lang="en-US" dirty="0"/>
              <a:t>Set up Application Server Context – XCMD Permissions</a:t>
            </a:r>
          </a:p>
        </p:txBody>
      </p:sp>
    </p:spTree>
    <p:extLst>
      <p:ext uri="{BB962C8B-B14F-4D97-AF65-F5344CB8AC3E}">
        <p14:creationId xmlns:p14="http://schemas.microsoft.com/office/powerpoint/2010/main" val="36946335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492" y="319086"/>
            <a:ext cx="7890707" cy="428625"/>
          </a:xfrm>
        </p:spPr>
        <p:txBody>
          <a:bodyPr/>
          <a:lstStyle/>
          <a:p>
            <a:r>
              <a:rPr lang="en-US" dirty="0"/>
              <a:t>Resources</a:t>
            </a:r>
          </a:p>
        </p:txBody>
      </p:sp>
      <p:sp>
        <p:nvSpPr>
          <p:cNvPr id="4" name="Content Placeholder 3"/>
          <p:cNvSpPr>
            <a:spLocks noGrp="1"/>
          </p:cNvSpPr>
          <p:nvPr>
            <p:ph sz="quarter" idx="11"/>
          </p:nvPr>
        </p:nvSpPr>
        <p:spPr>
          <a:xfrm>
            <a:off x="1396167" y="1470488"/>
            <a:ext cx="5899983" cy="1953163"/>
          </a:xfrm>
        </p:spPr>
        <p:txBody>
          <a:bodyPr/>
          <a:lstStyle/>
          <a:p>
            <a:pPr marL="347663" lvl="0" indent="-347663" defTabSz="914400" fontAlgn="base">
              <a:lnSpc>
                <a:spcPct val="90000"/>
              </a:lnSpc>
              <a:spcBef>
                <a:spcPct val="35000"/>
              </a:spcBef>
              <a:spcAft>
                <a:spcPct val="17000"/>
              </a:spcAft>
              <a:buClr>
                <a:srgbClr val="00539B"/>
              </a:buClr>
              <a:buSzTx/>
              <a:buFont typeface="Wingdings" pitchFamily="2" charset="2"/>
              <a:buChar char="§"/>
            </a:pPr>
            <a:r>
              <a:rPr lang="en-US" sz="2000" kern="0" dirty="0">
                <a:solidFill>
                  <a:srgbClr val="292929"/>
                </a:solidFill>
                <a:ea typeface="ＭＳ Ｐゴシック" pitchFamily="-112" charset="-128"/>
                <a:hlinkClick r:id="rId3"/>
              </a:rPr>
              <a:t>SASGSUB Overview</a:t>
            </a:r>
          </a:p>
          <a:p>
            <a:pPr marL="347663" lvl="0" indent="-347663" defTabSz="914400" fontAlgn="base">
              <a:lnSpc>
                <a:spcPct val="90000"/>
              </a:lnSpc>
              <a:spcBef>
                <a:spcPct val="35000"/>
              </a:spcBef>
              <a:spcAft>
                <a:spcPct val="17000"/>
              </a:spcAft>
              <a:buClr>
                <a:srgbClr val="00539B"/>
              </a:buClr>
              <a:buSzTx/>
              <a:buFont typeface="Wingdings" pitchFamily="2" charset="2"/>
              <a:buChar char="§"/>
            </a:pPr>
            <a:r>
              <a:rPr lang="en-US" sz="2000" kern="0" dirty="0">
                <a:solidFill>
                  <a:srgbClr val="292929"/>
                </a:solidFill>
                <a:ea typeface="ＭＳ Ｐゴシック" pitchFamily="-112" charset="-128"/>
                <a:hlinkClick r:id="rId3"/>
              </a:rPr>
              <a:t>SASGSUB commands</a:t>
            </a:r>
            <a:endParaRPr lang="en-US" sz="2000" kern="0" dirty="0">
              <a:solidFill>
                <a:srgbClr val="292929"/>
              </a:solidFill>
              <a:ea typeface="ＭＳ Ｐゴシック" pitchFamily="-112" charset="-128"/>
            </a:endParaRPr>
          </a:p>
          <a:p>
            <a:pPr marL="347663" lvl="0" indent="-347663" defTabSz="914400" fontAlgn="base">
              <a:lnSpc>
                <a:spcPct val="90000"/>
              </a:lnSpc>
              <a:spcBef>
                <a:spcPct val="35000"/>
              </a:spcBef>
              <a:spcAft>
                <a:spcPct val="17000"/>
              </a:spcAft>
              <a:buClr>
                <a:srgbClr val="00539B"/>
              </a:buClr>
              <a:buSzTx/>
              <a:buFont typeface="Wingdings" pitchFamily="2" charset="2"/>
              <a:buChar char="§"/>
            </a:pPr>
            <a:r>
              <a:rPr lang="en-US" sz="2000" kern="0" dirty="0">
                <a:solidFill>
                  <a:srgbClr val="292929"/>
                </a:solidFill>
                <a:ea typeface="ＭＳ Ｐゴシック" pitchFamily="-112" charset="-128"/>
                <a:hlinkClick r:id="rId4"/>
              </a:rPr>
              <a:t>SASGSUB Syntax</a:t>
            </a:r>
            <a:endParaRPr lang="en-US" sz="2000" kern="0" dirty="0">
              <a:solidFill>
                <a:srgbClr val="292929"/>
              </a:solidFill>
              <a:ea typeface="ＭＳ Ｐゴシック" pitchFamily="-112" charset="-128"/>
            </a:endParaRPr>
          </a:p>
          <a:p>
            <a:pPr marL="347663" lvl="0" indent="-347663" defTabSz="914400" fontAlgn="base">
              <a:lnSpc>
                <a:spcPct val="90000"/>
              </a:lnSpc>
              <a:spcBef>
                <a:spcPct val="35000"/>
              </a:spcBef>
              <a:spcAft>
                <a:spcPct val="17000"/>
              </a:spcAft>
              <a:buClr>
                <a:srgbClr val="00539B"/>
              </a:buClr>
              <a:buSzTx/>
              <a:buFont typeface="Wingdings" pitchFamily="2" charset="2"/>
              <a:buChar char="§"/>
            </a:pPr>
            <a:endParaRPr lang="en-US" sz="1600" kern="0" dirty="0">
              <a:solidFill>
                <a:srgbClr val="292929"/>
              </a:solidFill>
              <a:ea typeface="ＭＳ Ｐゴシック" pitchFamily="-112" charset="-128"/>
            </a:endParaRPr>
          </a:p>
          <a:p>
            <a:pPr marL="347663" lvl="0" indent="-347663" defTabSz="914400" fontAlgn="base">
              <a:lnSpc>
                <a:spcPct val="90000"/>
              </a:lnSpc>
              <a:spcBef>
                <a:spcPct val="35000"/>
              </a:spcBef>
              <a:spcAft>
                <a:spcPct val="17000"/>
              </a:spcAft>
              <a:buClr>
                <a:srgbClr val="00539B"/>
              </a:buClr>
              <a:buSzTx/>
              <a:buFont typeface="Wingdings" pitchFamily="2" charset="2"/>
              <a:buChar char="§"/>
            </a:pPr>
            <a:endParaRPr lang="en-US" sz="1600" kern="0" dirty="0">
              <a:solidFill>
                <a:srgbClr val="292929"/>
              </a:solidFill>
              <a:ea typeface="ＭＳ Ｐゴシック" pitchFamily="-112" charset="-128"/>
            </a:endParaRPr>
          </a:p>
        </p:txBody>
      </p:sp>
    </p:spTree>
    <p:extLst>
      <p:ext uri="{BB962C8B-B14F-4D97-AF65-F5344CB8AC3E}">
        <p14:creationId xmlns:p14="http://schemas.microsoft.com/office/powerpoint/2010/main" val="30543949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54"/>
            <a:ext cx="8258174" cy="338554"/>
          </a:xfrm>
        </p:spPr>
        <p:txBody>
          <a:bodyPr/>
          <a:lstStyle/>
          <a:p>
            <a:r>
              <a:rPr lang="en-US" dirty="0"/>
              <a:t>SASGSUB Macros</a:t>
            </a:r>
          </a:p>
        </p:txBody>
      </p:sp>
      <p:sp>
        <p:nvSpPr>
          <p:cNvPr id="3" name="Text Placeholder 2"/>
          <p:cNvSpPr>
            <a:spLocks noGrp="1"/>
          </p:cNvSpPr>
          <p:nvPr>
            <p:ph type="body" sz="quarter" idx="12"/>
          </p:nvPr>
        </p:nvSpPr>
        <p:spPr>
          <a:xfrm flipH="1">
            <a:off x="595149" y="1144415"/>
            <a:ext cx="6054720" cy="338554"/>
          </a:xfrm>
        </p:spPr>
        <p:txBody>
          <a:bodyPr/>
          <a:lstStyle/>
          <a:p>
            <a:r>
              <a:rPr lang="en-US" cap="none" dirty="0">
                <a:latin typeface="+mj-lt"/>
              </a:rPr>
              <a:t>Submitting </a:t>
            </a:r>
            <a:r>
              <a:rPr lang="en-US" cap="none" dirty="0" err="1">
                <a:latin typeface="+mj-lt"/>
              </a:rPr>
              <a:t>gsub</a:t>
            </a:r>
            <a:r>
              <a:rPr lang="en-US" cap="none" dirty="0">
                <a:latin typeface="+mj-lt"/>
              </a:rPr>
              <a:t> with EGuide</a:t>
            </a:r>
          </a:p>
        </p:txBody>
      </p:sp>
      <p:sp>
        <p:nvSpPr>
          <p:cNvPr id="4" name="Content Placeholder 3"/>
          <p:cNvSpPr>
            <a:spLocks noGrp="1"/>
          </p:cNvSpPr>
          <p:nvPr>
            <p:ph sz="quarter" idx="11"/>
          </p:nvPr>
        </p:nvSpPr>
        <p:spPr>
          <a:xfrm>
            <a:off x="595149" y="1596236"/>
            <a:ext cx="8516767" cy="1134221"/>
          </a:xfrm>
        </p:spPr>
        <p:txBody>
          <a:bodyPr/>
          <a:lstStyle/>
          <a:p>
            <a:r>
              <a:rPr lang="en-US" sz="1400" dirty="0"/>
              <a:t>%</a:t>
            </a:r>
            <a:r>
              <a:rPr lang="en-US" sz="1400" dirty="0" err="1"/>
              <a:t>mygsub</a:t>
            </a:r>
            <a:r>
              <a:rPr lang="en-US" sz="1400" dirty="0"/>
              <a:t> %</a:t>
            </a:r>
            <a:r>
              <a:rPr lang="en-US" sz="1400" dirty="0" err="1"/>
              <a:t>mygsubnight</a:t>
            </a:r>
            <a:r>
              <a:rPr lang="en-US" sz="1400" dirty="0"/>
              <a:t> %</a:t>
            </a:r>
            <a:r>
              <a:rPr lang="en-US" sz="1400" dirty="0" err="1"/>
              <a:t>mygsubpri</a:t>
            </a:r>
            <a:r>
              <a:rPr lang="en-US" sz="1400" dirty="0"/>
              <a:t> </a:t>
            </a:r>
          </a:p>
          <a:p>
            <a:r>
              <a:rPr lang="en-US" sz="1400" dirty="0"/>
              <a:t>%</a:t>
            </a:r>
            <a:r>
              <a:rPr lang="en-US" sz="1400" dirty="0" err="1"/>
              <a:t>gjobs</a:t>
            </a:r>
            <a:r>
              <a:rPr lang="en-US" sz="1400" dirty="0"/>
              <a:t> and %</a:t>
            </a:r>
            <a:r>
              <a:rPr lang="en-US" sz="1400" dirty="0" err="1"/>
              <a:t>gsstatus</a:t>
            </a:r>
            <a:r>
              <a:rPr lang="en-US" sz="1400" dirty="0"/>
              <a:t> – reports on job status</a:t>
            </a:r>
          </a:p>
          <a:p>
            <a:r>
              <a:rPr lang="en-US" sz="1400" dirty="0"/>
              <a:t>%</a:t>
            </a:r>
            <a:r>
              <a:rPr lang="en-US" sz="1400" dirty="0" err="1"/>
              <a:t>gsresults</a:t>
            </a:r>
            <a:r>
              <a:rPr lang="en-US" sz="1400" dirty="0"/>
              <a:t> – move job results to a different directory</a:t>
            </a:r>
          </a:p>
          <a:p>
            <a:r>
              <a:rPr lang="en-US" sz="1400" dirty="0"/>
              <a:t>%</a:t>
            </a:r>
            <a:r>
              <a:rPr lang="en-US" sz="1400" dirty="0" err="1"/>
              <a:t>gskill</a:t>
            </a:r>
            <a:r>
              <a:rPr lang="en-US" sz="1400" dirty="0"/>
              <a:t> – terminate a </a:t>
            </a:r>
            <a:r>
              <a:rPr lang="en-US" sz="1400" dirty="0" err="1"/>
              <a:t>gsub</a:t>
            </a:r>
            <a:r>
              <a:rPr lang="en-US" sz="1400" dirty="0"/>
              <a:t> job</a:t>
            </a:r>
          </a:p>
        </p:txBody>
      </p:sp>
      <p:sp>
        <p:nvSpPr>
          <p:cNvPr id="6" name="TextBox 5"/>
          <p:cNvSpPr txBox="1"/>
          <p:nvPr/>
        </p:nvSpPr>
        <p:spPr>
          <a:xfrm>
            <a:off x="457200" y="610555"/>
            <a:ext cx="4844716" cy="369332"/>
          </a:xfrm>
          <a:prstGeom prst="rect">
            <a:avLst/>
          </a:prstGeom>
          <a:noFill/>
        </p:spPr>
        <p:txBody>
          <a:bodyPr wrap="square" rtlCol="0">
            <a:spAutoFit/>
          </a:bodyPr>
          <a:lstStyle/>
          <a:p>
            <a:r>
              <a:rPr lang="en-US" b="1" dirty="0"/>
              <a:t>Macros for the SAS User Role</a:t>
            </a:r>
          </a:p>
        </p:txBody>
      </p:sp>
      <p:sp>
        <p:nvSpPr>
          <p:cNvPr id="8" name="Content Placeholder 3"/>
          <p:cNvSpPr txBox="1">
            <a:spLocks/>
          </p:cNvSpPr>
          <p:nvPr/>
        </p:nvSpPr>
        <p:spPr>
          <a:xfrm>
            <a:off x="595149" y="2763112"/>
            <a:ext cx="7558251" cy="1921745"/>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Clr>
                <a:schemeClr val="accent3">
                  <a:lumMod val="75000"/>
                  <a:lumOff val="25000"/>
                </a:schemeClr>
              </a:buClr>
              <a:buNone/>
            </a:pPr>
            <a:r>
              <a:rPr lang="en-US" sz="1600" b="1" dirty="0">
                <a:latin typeface="+mj-lt"/>
              </a:rPr>
              <a:t>Macros for the SAS Admin role</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gjobsall</a:t>
            </a:r>
            <a:r>
              <a:rPr lang="en-US" sz="1400" dirty="0">
                <a:latin typeface="+mj-lt"/>
              </a:rPr>
              <a:t> – reports on job status of all users</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bhosts</a:t>
            </a:r>
            <a:r>
              <a:rPr lang="en-US" sz="1400" dirty="0">
                <a:latin typeface="+mj-lt"/>
              </a:rPr>
              <a:t> – reports on Grid node status and number of jobs by machine</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bqueues</a:t>
            </a:r>
            <a:r>
              <a:rPr lang="en-US" sz="1400" dirty="0">
                <a:latin typeface="+mj-lt"/>
              </a:rPr>
              <a:t> - reports on queue priority, status, and number of jobs by queue</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lsload</a:t>
            </a:r>
            <a:r>
              <a:rPr lang="en-US" sz="1400" dirty="0">
                <a:latin typeface="+mj-lt"/>
              </a:rPr>
              <a:t>, %</a:t>
            </a:r>
            <a:r>
              <a:rPr lang="en-US" sz="1400" dirty="0" err="1">
                <a:latin typeface="+mj-lt"/>
              </a:rPr>
              <a:t>lsloadl</a:t>
            </a:r>
            <a:r>
              <a:rPr lang="en-US" sz="1400" dirty="0">
                <a:latin typeface="+mj-lt"/>
              </a:rPr>
              <a:t>, %</a:t>
            </a:r>
            <a:r>
              <a:rPr lang="en-US" sz="1400" dirty="0" err="1">
                <a:latin typeface="+mj-lt"/>
              </a:rPr>
              <a:t>lshosts</a:t>
            </a:r>
            <a:r>
              <a:rPr lang="en-US" sz="1400" dirty="0">
                <a:latin typeface="+mj-lt"/>
              </a:rPr>
              <a:t> – reports on Grid node resources</a:t>
            </a:r>
          </a:p>
          <a:p>
            <a:pPr>
              <a:buClr>
                <a:schemeClr val="accent3">
                  <a:lumMod val="75000"/>
                  <a:lumOff val="25000"/>
                </a:schemeClr>
              </a:buClr>
              <a:buFont typeface="Wingdings" panose="05000000000000000000" pitchFamily="2" charset="2"/>
              <a:buChar char="§"/>
            </a:pPr>
            <a:r>
              <a:rPr lang="en-US" sz="1400" dirty="0">
                <a:latin typeface="+mj-lt"/>
              </a:rPr>
              <a:t>%bacct and %</a:t>
            </a:r>
            <a:r>
              <a:rPr lang="en-US" sz="1400" dirty="0" err="1">
                <a:latin typeface="+mj-lt"/>
              </a:rPr>
              <a:t>bacctq</a:t>
            </a:r>
            <a:r>
              <a:rPr lang="en-US" sz="1400" dirty="0">
                <a:latin typeface="+mj-lt"/>
              </a:rPr>
              <a:t> – reports Grid history by user and/or queue</a:t>
            </a:r>
          </a:p>
          <a:p>
            <a:pPr>
              <a:buClr>
                <a:schemeClr val="accent3">
                  <a:lumMod val="75000"/>
                  <a:lumOff val="25000"/>
                </a:schemeClr>
              </a:buClr>
              <a:buFont typeface="Wingdings" panose="05000000000000000000" pitchFamily="2" charset="2"/>
              <a:buChar char="§"/>
            </a:pPr>
            <a:r>
              <a:rPr lang="en-US" sz="1400" dirty="0">
                <a:latin typeface="+mj-lt"/>
              </a:rPr>
              <a:t>%egoshl and %egoshv – reports EGO service list and individual services information</a:t>
            </a:r>
            <a:endParaRPr lang="en-US" dirty="0"/>
          </a:p>
        </p:txBody>
      </p:sp>
    </p:spTree>
    <p:extLst>
      <p:ext uri="{BB962C8B-B14F-4D97-AF65-F5344CB8AC3E}">
        <p14:creationId xmlns:p14="http://schemas.microsoft.com/office/powerpoint/2010/main" val="21512879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06" y="271133"/>
            <a:ext cx="8121394" cy="338554"/>
          </a:xfrm>
        </p:spPr>
        <p:txBody>
          <a:bodyPr/>
          <a:lstStyle/>
          <a:p>
            <a:r>
              <a:rPr lang="en-US" dirty="0"/>
              <a:t>SASGSUB Macros</a:t>
            </a:r>
          </a:p>
        </p:txBody>
      </p:sp>
      <p:sp>
        <p:nvSpPr>
          <p:cNvPr id="3" name="Text Placeholder 2"/>
          <p:cNvSpPr>
            <a:spLocks noGrp="1"/>
          </p:cNvSpPr>
          <p:nvPr>
            <p:ph type="body" sz="quarter" idx="12"/>
          </p:nvPr>
        </p:nvSpPr>
        <p:spPr>
          <a:xfrm flipH="1">
            <a:off x="457200" y="665465"/>
            <a:ext cx="6054720" cy="338554"/>
          </a:xfrm>
        </p:spPr>
        <p:txBody>
          <a:bodyPr/>
          <a:lstStyle/>
          <a:p>
            <a:r>
              <a:rPr lang="en-US" dirty="0"/>
              <a:t>Submitting </a:t>
            </a:r>
            <a:r>
              <a:rPr lang="en-US" dirty="0" err="1"/>
              <a:t>SASgsub</a:t>
            </a:r>
            <a:r>
              <a:rPr lang="en-US" dirty="0"/>
              <a:t> with EGuide</a:t>
            </a:r>
          </a:p>
        </p:txBody>
      </p:sp>
      <p:sp>
        <p:nvSpPr>
          <p:cNvPr id="4" name="Content Placeholder 3"/>
          <p:cNvSpPr>
            <a:spLocks noGrp="1"/>
          </p:cNvSpPr>
          <p:nvPr>
            <p:ph sz="quarter" idx="11"/>
          </p:nvPr>
        </p:nvSpPr>
        <p:spPr>
          <a:xfrm>
            <a:off x="803531" y="1088084"/>
            <a:ext cx="4887311" cy="1681999"/>
          </a:xfrm>
        </p:spPr>
        <p:txBody>
          <a:bodyPr/>
          <a:lstStyle/>
          <a:p>
            <a:pPr marL="0" indent="0">
              <a:buNone/>
            </a:pPr>
            <a:r>
              <a:rPr lang="en-US" dirty="0"/>
              <a:t>         </a:t>
            </a:r>
          </a:p>
          <a:p>
            <a:pPr marL="0" indent="0">
              <a:buNone/>
            </a:pPr>
            <a:r>
              <a:rPr lang="en-US" dirty="0"/>
              <a:t>%</a:t>
            </a:r>
            <a:r>
              <a:rPr lang="en-US" b="1" i="1" dirty="0" err="1"/>
              <a:t>mygsub</a:t>
            </a:r>
            <a:r>
              <a:rPr lang="en-US" b="1" i="1" dirty="0"/>
              <a:t>            </a:t>
            </a:r>
            <a:r>
              <a:rPr lang="en-US" dirty="0"/>
              <a:t>(/shared/</a:t>
            </a:r>
            <a:r>
              <a:rPr lang="en-US" dirty="0" err="1"/>
              <a:t>apgm</a:t>
            </a:r>
            <a:r>
              <a:rPr lang="en-US" dirty="0"/>
              <a:t>/sleep1.sas);</a:t>
            </a:r>
          </a:p>
          <a:p>
            <a:pPr marL="0" indent="0">
              <a:buNone/>
            </a:pPr>
            <a:r>
              <a:rPr lang="en-US" dirty="0"/>
              <a:t>%</a:t>
            </a:r>
            <a:r>
              <a:rPr lang="en-US" b="1" i="1" dirty="0" err="1"/>
              <a:t>mygsubnight</a:t>
            </a:r>
            <a:r>
              <a:rPr lang="en-US" b="1" i="1" dirty="0"/>
              <a:t> </a:t>
            </a:r>
            <a:r>
              <a:rPr lang="en-US" dirty="0"/>
              <a:t>(/shared/</a:t>
            </a:r>
            <a:r>
              <a:rPr lang="en-US" dirty="0" err="1"/>
              <a:t>apgm</a:t>
            </a:r>
            <a:r>
              <a:rPr lang="en-US" dirty="0"/>
              <a:t>/sleep1.sas);</a:t>
            </a:r>
          </a:p>
          <a:p>
            <a:pPr marL="0" indent="0">
              <a:buNone/>
            </a:pPr>
            <a:r>
              <a:rPr lang="en-US" dirty="0"/>
              <a:t> %</a:t>
            </a:r>
            <a:r>
              <a:rPr lang="en-US" b="1" i="1" dirty="0" err="1"/>
              <a:t>mygsubpri</a:t>
            </a:r>
            <a:r>
              <a:rPr lang="en-US" b="1" i="1" dirty="0"/>
              <a:t>     </a:t>
            </a:r>
            <a:r>
              <a:rPr lang="en-US" dirty="0"/>
              <a:t>(/shared/</a:t>
            </a:r>
            <a:r>
              <a:rPr lang="en-US" dirty="0" err="1"/>
              <a:t>apgm</a:t>
            </a:r>
            <a:r>
              <a:rPr lang="en-US" dirty="0"/>
              <a:t>/sleep1.sas);</a:t>
            </a:r>
          </a:p>
          <a:p>
            <a:pPr marL="0" indent="0">
              <a:buNone/>
            </a:pPr>
            <a:endParaRPr lang="en-US" dirty="0"/>
          </a:p>
        </p:txBody>
      </p:sp>
      <p:sp>
        <p:nvSpPr>
          <p:cNvPr id="5" name="Rectangle 4"/>
          <p:cNvSpPr/>
          <p:nvPr/>
        </p:nvSpPr>
        <p:spPr>
          <a:xfrm>
            <a:off x="803529" y="1349770"/>
            <a:ext cx="1533271" cy="106957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 name="Rectangle 6"/>
          <p:cNvSpPr/>
          <p:nvPr/>
        </p:nvSpPr>
        <p:spPr>
          <a:xfrm>
            <a:off x="2336801" y="1349770"/>
            <a:ext cx="2728942" cy="1069579"/>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803531" y="2498097"/>
            <a:ext cx="1872996" cy="10673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tx2">
                    <a:lumMod val="90000"/>
                    <a:lumOff val="10000"/>
                  </a:schemeClr>
                </a:solidFill>
                <a:latin typeface="+mj-lt"/>
              </a:rPr>
              <a:t>Macro call for batch submission of </a:t>
            </a:r>
            <a:r>
              <a:rPr lang="en-US" dirty="0" err="1">
                <a:solidFill>
                  <a:schemeClr val="tx2">
                    <a:lumMod val="90000"/>
                    <a:lumOff val="10000"/>
                  </a:schemeClr>
                </a:solidFill>
                <a:latin typeface="+mj-lt"/>
              </a:rPr>
              <a:t>gsub</a:t>
            </a:r>
            <a:endParaRPr lang="en-US" dirty="0">
              <a:solidFill>
                <a:schemeClr val="tx2">
                  <a:lumMod val="90000"/>
                  <a:lumOff val="10000"/>
                </a:schemeClr>
              </a:solidFill>
              <a:latin typeface="+mj-lt"/>
            </a:endParaRPr>
          </a:p>
        </p:txBody>
      </p:sp>
      <p:sp>
        <p:nvSpPr>
          <p:cNvPr id="9" name="Content Placeholder 3"/>
          <p:cNvSpPr txBox="1">
            <a:spLocks/>
          </p:cNvSpPr>
          <p:nvPr/>
        </p:nvSpPr>
        <p:spPr>
          <a:xfrm>
            <a:off x="2802530" y="2484572"/>
            <a:ext cx="2728941" cy="734945"/>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accent5">
                    <a:lumMod val="75000"/>
                  </a:schemeClr>
                </a:solidFill>
                <a:latin typeface="+mj-lt"/>
              </a:rPr>
              <a:t>SAS program residing on shared file system</a:t>
            </a:r>
          </a:p>
        </p:txBody>
      </p:sp>
    </p:spTree>
    <p:extLst>
      <p:ext uri="{BB962C8B-B14F-4D97-AF65-F5344CB8AC3E}">
        <p14:creationId xmlns:p14="http://schemas.microsoft.com/office/powerpoint/2010/main" val="3405993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Submitting </a:t>
            </a:r>
            <a:r>
              <a:rPr lang="en-US" dirty="0" err="1"/>
              <a:t>SASgsub</a:t>
            </a:r>
            <a:r>
              <a:rPr lang="en-US" dirty="0"/>
              <a:t> with EGuide</a:t>
            </a:r>
          </a:p>
        </p:txBody>
      </p:sp>
      <p:sp>
        <p:nvSpPr>
          <p:cNvPr id="4" name="Content Placeholder 3"/>
          <p:cNvSpPr>
            <a:spLocks noGrp="1"/>
          </p:cNvSpPr>
          <p:nvPr>
            <p:ph sz="quarter" idx="11"/>
          </p:nvPr>
        </p:nvSpPr>
        <p:spPr>
          <a:xfrm>
            <a:off x="457200" y="2178162"/>
            <a:ext cx="8232776" cy="394210"/>
          </a:xfrm>
        </p:spPr>
        <p:txBody>
          <a:bodyPr/>
          <a:lstStyle/>
          <a:p>
            <a:endParaRPr lang="en-US" dirty="0"/>
          </a:p>
        </p:txBody>
      </p:sp>
      <p:pic>
        <p:nvPicPr>
          <p:cNvPr id="8" name="Picture 7"/>
          <p:cNvPicPr>
            <a:picLocks noChangeAspect="1"/>
          </p:cNvPicPr>
          <p:nvPr/>
        </p:nvPicPr>
        <p:blipFill>
          <a:blip r:embed="rId3"/>
          <a:stretch>
            <a:fillRect/>
          </a:stretch>
        </p:blipFill>
        <p:spPr>
          <a:xfrm>
            <a:off x="334006" y="602708"/>
            <a:ext cx="7003866" cy="4197866"/>
          </a:xfrm>
          <a:prstGeom prst="rect">
            <a:avLst/>
          </a:prstGeom>
        </p:spPr>
      </p:pic>
      <p:pic>
        <p:nvPicPr>
          <p:cNvPr id="9" name="Picture 8"/>
          <p:cNvPicPr>
            <a:picLocks noChangeAspect="1"/>
          </p:cNvPicPr>
          <p:nvPr/>
        </p:nvPicPr>
        <p:blipFill>
          <a:blip r:embed="rId4"/>
          <a:stretch>
            <a:fillRect/>
          </a:stretch>
        </p:blipFill>
        <p:spPr>
          <a:xfrm>
            <a:off x="163513" y="602708"/>
            <a:ext cx="8820150" cy="4000500"/>
          </a:xfrm>
          <a:prstGeom prst="rect">
            <a:avLst/>
          </a:prstGeom>
        </p:spPr>
      </p:pic>
      <p:cxnSp>
        <p:nvCxnSpPr>
          <p:cNvPr id="12" name="Straight Arrow Connector 11"/>
          <p:cNvCxnSpPr/>
          <p:nvPr/>
        </p:nvCxnSpPr>
        <p:spPr>
          <a:xfrm flipH="1" flipV="1">
            <a:off x="3137374" y="1518053"/>
            <a:ext cx="488731" cy="84345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37373" y="3515234"/>
            <a:ext cx="488731" cy="84345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955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nodeType="clickEffect">
                                  <p:stCondLst>
                                    <p:cond delay="0"/>
                                  </p:stCondLst>
                                  <p:childTnLst>
                                    <p:animMotion origin="layout" path="M -1.66667E-6 -4.93827E-7 L 0.47674 0.10463 " pathEditMode="relative" rAng="0" ptsTypes="AA">
                                      <p:cBhvr>
                                        <p:cTn id="18" dur="2000" fill="hold"/>
                                        <p:tgtEl>
                                          <p:spTgt spid="12"/>
                                        </p:tgtEl>
                                        <p:attrNameLst>
                                          <p:attrName>ppt_x</p:attrName>
                                          <p:attrName>ppt_y</p:attrName>
                                        </p:attrNameLst>
                                      </p:cBhvr>
                                      <p:rCtr x="23837" y="5216"/>
                                    </p:animMotion>
                                  </p:childTnLst>
                                </p:cTn>
                              </p:par>
                              <p:par>
                                <p:cTn id="19" presetID="49" presetClass="path" presetSubtype="0" accel="50000" decel="50000" fill="hold" nodeType="withEffect">
                                  <p:stCondLst>
                                    <p:cond delay="0"/>
                                  </p:stCondLst>
                                  <p:childTnLst>
                                    <p:animMotion origin="layout" path="M -1.66667E-6 -2.09877E-6 L 0.47327 0.10957 " pathEditMode="relative" rAng="0" ptsTypes="AA">
                                      <p:cBhvr>
                                        <p:cTn id="20" dur="2000" fill="hold"/>
                                        <p:tgtEl>
                                          <p:spTgt spid="13"/>
                                        </p:tgtEl>
                                        <p:attrNameLst>
                                          <p:attrName>ppt_x</p:attrName>
                                          <p:attrName>ppt_y</p:attrName>
                                        </p:attrNameLst>
                                      </p:cBhvr>
                                      <p:rCtr x="23663" y="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671535"/>
            <a:ext cx="6054720" cy="338554"/>
          </a:xfrm>
        </p:spPr>
        <p:txBody>
          <a:bodyPr/>
          <a:lstStyle/>
          <a:p>
            <a:r>
              <a:rPr lang="en-US" dirty="0"/>
              <a:t>Grid Monitoring with EGuide</a:t>
            </a:r>
          </a:p>
        </p:txBody>
      </p:sp>
      <p:sp>
        <p:nvSpPr>
          <p:cNvPr id="4" name="Content Placeholder 3"/>
          <p:cNvSpPr>
            <a:spLocks noGrp="1"/>
          </p:cNvSpPr>
          <p:nvPr>
            <p:ph sz="quarter" idx="11"/>
          </p:nvPr>
        </p:nvSpPr>
        <p:spPr>
          <a:xfrm>
            <a:off x="2387491" y="1680664"/>
            <a:ext cx="1696436" cy="461793"/>
          </a:xfrm>
        </p:spPr>
        <p:txBody>
          <a:bodyPr/>
          <a:lstStyle/>
          <a:p>
            <a:pPr marL="0" indent="0">
              <a:buNone/>
            </a:pPr>
            <a:r>
              <a:rPr lang="en-US" sz="2800" dirty="0"/>
              <a:t>%</a:t>
            </a:r>
            <a:r>
              <a:rPr lang="en-US" sz="2800" dirty="0" err="1"/>
              <a:t>gjobs</a:t>
            </a:r>
            <a:r>
              <a:rPr lang="en-US" sz="2800" dirty="0"/>
              <a:t>;</a:t>
            </a:r>
          </a:p>
        </p:txBody>
      </p:sp>
      <p:sp>
        <p:nvSpPr>
          <p:cNvPr id="5" name="Rectangle 4"/>
          <p:cNvSpPr/>
          <p:nvPr/>
        </p:nvSpPr>
        <p:spPr>
          <a:xfrm>
            <a:off x="2387491" y="1679415"/>
            <a:ext cx="1245477" cy="461793"/>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299794" y="2443321"/>
            <a:ext cx="5053506" cy="505972"/>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400" dirty="0">
                <a:latin typeface="+mj-lt"/>
              </a:rPr>
              <a:t>Macro call for monitoring Grid jobs</a:t>
            </a:r>
          </a:p>
        </p:txBody>
      </p:sp>
      <p:sp>
        <p:nvSpPr>
          <p:cNvPr id="7" name="Title 6">
            <a:extLst>
              <a:ext uri="{FF2B5EF4-FFF2-40B4-BE49-F238E27FC236}">
                <a16:creationId xmlns:a16="http://schemas.microsoft.com/office/drawing/2014/main" id="{1C98F472-EF1D-49E9-A6CC-8290BFECABBB}"/>
              </a:ext>
            </a:extLst>
          </p:cNvPr>
          <p:cNvSpPr>
            <a:spLocks noGrp="1"/>
          </p:cNvSpPr>
          <p:nvPr>
            <p:ph type="title"/>
          </p:nvPr>
        </p:nvSpPr>
        <p:spPr>
          <a:xfrm>
            <a:off x="457200" y="171760"/>
            <a:ext cx="8232776" cy="422976"/>
          </a:xfrm>
        </p:spPr>
        <p:txBody>
          <a:bodyPr/>
          <a:lstStyle/>
          <a:p>
            <a:r>
              <a:rPr lang="en-US" dirty="0"/>
              <a:t>SASGSUB Macros</a:t>
            </a:r>
          </a:p>
        </p:txBody>
      </p:sp>
    </p:spTree>
    <p:extLst>
      <p:ext uri="{BB962C8B-B14F-4D97-AF65-F5344CB8AC3E}">
        <p14:creationId xmlns:p14="http://schemas.microsoft.com/office/powerpoint/2010/main" val="2335424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Grid Monitoring with EGuide</a:t>
            </a:r>
          </a:p>
        </p:txBody>
      </p:sp>
      <p:sp>
        <p:nvSpPr>
          <p:cNvPr id="4" name="Content Placeholder 3"/>
          <p:cNvSpPr>
            <a:spLocks noGrp="1"/>
          </p:cNvSpPr>
          <p:nvPr>
            <p:ph sz="quarter" idx="11"/>
          </p:nvPr>
        </p:nvSpPr>
        <p:spPr>
          <a:xfrm>
            <a:off x="457200" y="2178162"/>
            <a:ext cx="8232776" cy="394210"/>
          </a:xfrm>
        </p:spPr>
        <p:txBody>
          <a:bodyPr/>
          <a:lstStyle/>
          <a:p>
            <a:endParaRPr lang="en-US" dirty="0"/>
          </a:p>
        </p:txBody>
      </p:sp>
      <p:pic>
        <p:nvPicPr>
          <p:cNvPr id="10" name="Picture 9"/>
          <p:cNvPicPr>
            <a:picLocks noChangeAspect="1"/>
          </p:cNvPicPr>
          <p:nvPr/>
        </p:nvPicPr>
        <p:blipFill>
          <a:blip r:embed="rId3"/>
          <a:stretch>
            <a:fillRect/>
          </a:stretch>
        </p:blipFill>
        <p:spPr>
          <a:xfrm>
            <a:off x="285750" y="725049"/>
            <a:ext cx="8858250" cy="4162425"/>
          </a:xfrm>
          <a:prstGeom prst="rect">
            <a:avLst/>
          </a:prstGeom>
        </p:spPr>
      </p:pic>
      <p:cxnSp>
        <p:nvCxnSpPr>
          <p:cNvPr id="12" name="Straight Arrow Connector 11"/>
          <p:cNvCxnSpPr/>
          <p:nvPr/>
        </p:nvCxnSpPr>
        <p:spPr>
          <a:xfrm flipH="1">
            <a:off x="2656829" y="3726483"/>
            <a:ext cx="527529" cy="63700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35257" y="3408947"/>
            <a:ext cx="549101" cy="63507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56829" y="2711116"/>
            <a:ext cx="527529" cy="55633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90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Grid Monitoring </a:t>
            </a:r>
            <a:r>
              <a:rPr lang="en-US" dirty="0" err="1"/>
              <a:t>gsub</a:t>
            </a:r>
            <a:r>
              <a:rPr lang="en-US" dirty="0"/>
              <a:t> jobs with EGuide</a:t>
            </a:r>
          </a:p>
        </p:txBody>
      </p:sp>
      <p:sp>
        <p:nvSpPr>
          <p:cNvPr id="4" name="Content Placeholder 3"/>
          <p:cNvSpPr>
            <a:spLocks noGrp="1"/>
          </p:cNvSpPr>
          <p:nvPr>
            <p:ph sz="quarter" idx="11"/>
          </p:nvPr>
        </p:nvSpPr>
        <p:spPr>
          <a:xfrm>
            <a:off x="1221827" y="1788034"/>
            <a:ext cx="7063281" cy="720454"/>
          </a:xfrm>
        </p:spPr>
        <p:txBody>
          <a:bodyPr/>
          <a:lstStyle/>
          <a:p>
            <a:pPr marL="0" indent="0">
              <a:buNone/>
            </a:pPr>
            <a:r>
              <a:rPr lang="en-US" sz="2000" dirty="0">
                <a:solidFill>
                  <a:schemeClr val="accent5"/>
                </a:solidFill>
              </a:rPr>
              <a:t>/* provide </a:t>
            </a:r>
            <a:r>
              <a:rPr lang="en-US" sz="2000" dirty="0" err="1">
                <a:solidFill>
                  <a:schemeClr val="accent5"/>
                </a:solidFill>
              </a:rPr>
              <a:t>jobid</a:t>
            </a:r>
            <a:r>
              <a:rPr lang="en-US" sz="2000" dirty="0">
                <a:solidFill>
                  <a:schemeClr val="accent5"/>
                </a:solidFill>
              </a:rPr>
              <a:t> for individual job or “all” for all </a:t>
            </a:r>
            <a:r>
              <a:rPr lang="en-US" sz="2000" dirty="0" err="1">
                <a:solidFill>
                  <a:schemeClr val="accent5"/>
                </a:solidFill>
              </a:rPr>
              <a:t>gsub</a:t>
            </a:r>
            <a:r>
              <a:rPr lang="en-US" sz="2000" dirty="0">
                <a:solidFill>
                  <a:schemeClr val="accent5"/>
                </a:solidFill>
              </a:rPr>
              <a:t> jobs */</a:t>
            </a:r>
          </a:p>
          <a:p>
            <a:pPr marL="0" indent="0">
              <a:buNone/>
            </a:pPr>
            <a:r>
              <a:rPr lang="en-US" sz="2000" dirty="0"/>
              <a:t>%</a:t>
            </a:r>
            <a:r>
              <a:rPr lang="en-US" sz="2000" b="1" i="1" dirty="0" err="1"/>
              <a:t>gsstatus</a:t>
            </a:r>
            <a:r>
              <a:rPr lang="en-US" sz="2000" dirty="0"/>
              <a:t>(</a:t>
            </a:r>
            <a:r>
              <a:rPr lang="en-US" sz="2000" dirty="0" err="1"/>
              <a:t>jobid</a:t>
            </a:r>
            <a:r>
              <a:rPr lang="en-US" sz="2000" dirty="0"/>
              <a:t>=all);</a:t>
            </a:r>
            <a:endParaRPr lang="en-US" sz="2000" dirty="0">
              <a:solidFill>
                <a:schemeClr val="accent5"/>
              </a:solidFill>
            </a:endParaRPr>
          </a:p>
        </p:txBody>
      </p:sp>
      <p:sp>
        <p:nvSpPr>
          <p:cNvPr id="5" name="Rectangle 4"/>
          <p:cNvSpPr/>
          <p:nvPr/>
        </p:nvSpPr>
        <p:spPr>
          <a:xfrm>
            <a:off x="1221827" y="2124531"/>
            <a:ext cx="1165664" cy="378445"/>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1221827" y="2802826"/>
            <a:ext cx="6582761" cy="505972"/>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400" dirty="0">
                <a:latin typeface="+mj-lt"/>
              </a:rPr>
              <a:t>Macro call for monitoring </a:t>
            </a:r>
            <a:r>
              <a:rPr lang="en-US" sz="2400" b="1" dirty="0">
                <a:latin typeface="+mj-lt"/>
              </a:rPr>
              <a:t>status</a:t>
            </a:r>
            <a:r>
              <a:rPr lang="en-US" sz="2400" dirty="0">
                <a:latin typeface="+mj-lt"/>
              </a:rPr>
              <a:t> of </a:t>
            </a:r>
            <a:r>
              <a:rPr lang="en-US" sz="2400" dirty="0" err="1">
                <a:latin typeface="+mj-lt"/>
              </a:rPr>
              <a:t>gsub</a:t>
            </a:r>
            <a:r>
              <a:rPr lang="en-US" sz="2400" dirty="0">
                <a:latin typeface="+mj-lt"/>
              </a:rPr>
              <a:t> jobs</a:t>
            </a:r>
          </a:p>
        </p:txBody>
      </p:sp>
      <p:sp>
        <p:nvSpPr>
          <p:cNvPr id="7" name="Title 6">
            <a:extLst>
              <a:ext uri="{FF2B5EF4-FFF2-40B4-BE49-F238E27FC236}">
                <a16:creationId xmlns:a16="http://schemas.microsoft.com/office/drawing/2014/main" id="{B7C43DB5-B997-4E66-922E-5E967BF568D9}"/>
              </a:ext>
            </a:extLst>
          </p:cNvPr>
          <p:cNvSpPr>
            <a:spLocks noGrp="1"/>
          </p:cNvSpPr>
          <p:nvPr>
            <p:ph type="title"/>
          </p:nvPr>
        </p:nvSpPr>
        <p:spPr>
          <a:xfrm>
            <a:off x="455612" y="284716"/>
            <a:ext cx="8232776" cy="416993"/>
          </a:xfrm>
        </p:spPr>
        <p:txBody>
          <a:bodyPr/>
          <a:lstStyle/>
          <a:p>
            <a:r>
              <a:rPr lang="en-US" dirty="0"/>
              <a:t>SASGSUB Macros</a:t>
            </a:r>
          </a:p>
        </p:txBody>
      </p:sp>
    </p:spTree>
    <p:extLst>
      <p:ext uri="{BB962C8B-B14F-4D97-AF65-F5344CB8AC3E}">
        <p14:creationId xmlns:p14="http://schemas.microsoft.com/office/powerpoint/2010/main" val="3020739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theme/theme1.xml><?xml version="1.0" encoding="utf-8"?>
<a:theme xmlns:a="http://schemas.openxmlformats.org/drawingml/2006/main" name="SAS Master,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FFA566C9-D4FB-D64B-9137-837611523DD4}"/>
    </a:ext>
  </a:extLst>
</a:theme>
</file>

<file path=ppt/theme/theme2.xml><?xml version="1.0" encoding="utf-8"?>
<a:theme xmlns:a="http://schemas.openxmlformats.org/drawingml/2006/main" name="SAS - Blue Master">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AA045A88-3190-B348-B653-3851E888E997}"/>
    </a:ext>
  </a:extLst>
</a:theme>
</file>

<file path=ppt/theme/theme3.xml><?xml version="1.0" encoding="utf-8"?>
<a:theme xmlns:a="http://schemas.openxmlformats.org/drawingml/2006/main" name="SAS Viya Master -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77E655EF-E6C4-7447-B06A-102074CEF917}"/>
    </a:ext>
  </a:extLst>
</a:theme>
</file>

<file path=ppt/theme/theme4.xml><?xml version="1.0" encoding="utf-8"?>
<a:theme xmlns:a="http://schemas.openxmlformats.org/drawingml/2006/main" name="Viya Master - Blu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C76C9DD6-4155-2448-8C12-D5F3FC7D4600}"/>
    </a:ext>
  </a:extLst>
</a:theme>
</file>

<file path=ppt/theme/theme5.xml><?xml version="1.0" encoding="utf-8"?>
<a:theme xmlns:a="http://schemas.openxmlformats.org/drawingml/2006/main" name="Confidential Master -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1DC2788A-BA16-B74F-BB0A-500A0DC9DCDA}"/>
    </a:ext>
  </a:extLst>
</a:theme>
</file>

<file path=ppt/theme/theme6.xml><?xml version="1.0" encoding="utf-8"?>
<a:theme xmlns:a="http://schemas.openxmlformats.org/drawingml/2006/main" name="Confidential - Blue Master">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D76E88E4-AFB3-4140-83E0-978D43C4954F}"/>
    </a:ext>
  </a:extLst>
</a:theme>
</file>

<file path=ppt/theme/theme7.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27859d8f-6750-407e-aa47-fba89d8acaed" xsi:nil="true"/>
    <Extension xmlns="27859d8f-6750-407e-aa47-fba89d8acaed">POTX</Extension>
    <_x0032_013 xmlns="27859d8f-6750-407e-aa47-fba89d8acaed" xsi:nil="true"/>
    <Ratio xmlns="27859d8f-6750-407e-aa47-fba89d8acaed">16x9</Ratio>
    <Order0 xmlns="27859d8f-6750-407e-aa47-fba89d8acaed" xsi:nil="true"/>
    <Year xmlns="27859d8f-6750-407e-aa47-fba89d8acaed">2017</Year>
    <Template_x0020_Type xmlns="27859d8f-6750-407e-aa47-fba89d8acaed">Standard</Template_x0020_Type>
    <Office_x0020_Version xmlns="27859d8f-6750-407e-aa47-fba89d8acaed" xsi:nil="true"/>
    <Updated xmlns="27859d8f-6750-407e-aa47-fba89d8acaed" xsi:nil="true"/>
    <Status xmlns="27859d8f-6750-407e-aa47-fba89d8acaed">Final</Status>
    <Audience xmlns="27859d8f-6750-407e-aa47-fba89d8acaed">Customer Ready / External</Audience>
    <Target_x0020_Audience xmlns="27859d8f-6750-407e-aa47-fba89d8acaed" xsi:nil="true"/>
    <Copyright xmlns="27859d8f-6750-407e-aa47-fba89d8acaed">n/a</Copyright>
    <Use xmlns="27859d8f-6750-407e-aa47-fba89d8acaed">Template</Use>
    <Owner xmlns="27859d8f-6750-407e-aa47-fba89d8aca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BAB130CD55FC4E81C56B543F99CD21" ma:contentTypeVersion="16" ma:contentTypeDescription="Create a new document." ma:contentTypeScope="" ma:versionID="0d1f5562a9d1a8e4049c7e3ed74b3f8d">
  <xsd:schema xmlns:xsd="http://www.w3.org/2001/XMLSchema" xmlns:xs="http://www.w3.org/2001/XMLSchema" xmlns:p="http://schemas.microsoft.com/office/2006/metadata/properties" xmlns:ns2="27859d8f-6750-407e-aa47-fba89d8acaed" targetNamespace="http://schemas.microsoft.com/office/2006/metadata/properties" ma:root="true" ma:fieldsID="91267138a936e10244e5298669e4180a" ns2:_="">
    <xsd:import namespace="27859d8f-6750-407e-aa47-fba89d8acaed"/>
    <xsd:element name="properties">
      <xsd:complexType>
        <xsd:sequence>
          <xsd:element name="documentManagement">
            <xsd:complexType>
              <xsd:all>
                <xsd:element ref="ns2:Owner" minOccurs="0"/>
                <xsd:element ref="ns2:Description0" minOccurs="0"/>
                <xsd:element ref="ns2:Status" minOccurs="0"/>
                <xsd:element ref="ns2:Template_x0020_Type" minOccurs="0"/>
                <xsd:element ref="ns2:Office_x0020_Version" minOccurs="0"/>
                <xsd:element ref="ns2:Extension" minOccurs="0"/>
                <xsd:element ref="ns2:Ratio" minOccurs="0"/>
                <xsd:element ref="ns2:Use" minOccurs="0"/>
                <xsd:element ref="ns2:Updated" minOccurs="0"/>
                <xsd:element ref="ns2:Order0" minOccurs="0"/>
                <xsd:element ref="ns2:Audience" minOccurs="0"/>
                <xsd:element ref="ns2:_x0032_013" minOccurs="0"/>
                <xsd:element ref="ns2:Copyright" minOccurs="0"/>
                <xsd:element ref="ns2:Year" minOccurs="0"/>
                <xsd:element ref="ns2: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9d8f-6750-407e-aa47-fba89d8acaed" elementFormDefault="qualified">
    <xsd:import namespace="http://schemas.microsoft.com/office/2006/documentManagement/types"/>
    <xsd:import namespace="http://schemas.microsoft.com/office/infopath/2007/PartnerControls"/>
    <xsd:element name="Owner" ma:index="8" nillable="true" ma:displayName="Owner" ma:internalName="Owner">
      <xsd:simpleType>
        <xsd:restriction base="dms:Text">
          <xsd:maxLength value="255"/>
        </xsd:restriction>
      </xsd:simpleType>
    </xsd:element>
    <xsd:element name="Description0" ma:index="9" nillable="true" ma:displayName="Description" ma:internalName="Description0">
      <xsd:simpleType>
        <xsd:restriction base="dms:Note">
          <xsd:maxLength value="255"/>
        </xsd:restriction>
      </xsd:simpleType>
    </xsd:element>
    <xsd:element name="Status" ma:index="10" nillable="true" ma:displayName="Status" ma:format="Dropdown" ma:internalName="Status">
      <xsd:simpleType>
        <xsd:restriction base="dms:Choice">
          <xsd:enumeration value="Rough"/>
          <xsd:enumeration value="Draft"/>
          <xsd:enumeration value="In Review"/>
          <xsd:enumeration value="Final"/>
        </xsd:restriction>
      </xsd:simpleType>
    </xsd:element>
    <xsd:element name="Template_x0020_Type" ma:index="11" nillable="true" ma:displayName="Template Type" ma:format="Dropdown" ma:internalName="Template_x0020_Type">
      <xsd:simpleType>
        <xsd:restriction base="dms:Choice">
          <xsd:enumeration value="Standard"/>
          <xsd:enumeration value="Specialty"/>
          <xsd:enumeration value="SAS Federal Sub-Brand"/>
          <xsd:enumeration value="SAS Best Practices Sub-Brand"/>
          <xsd:enumeration value="SAS Partner"/>
          <xsd:enumeration value="2016 Standard"/>
          <xsd:enumeration value="2015 Standard"/>
          <xsd:enumeration value="2014 Standard"/>
          <xsd:enumeration value="2013 Standard"/>
          <xsd:enumeration value="2012 Standard"/>
          <xsd:enumeration value="Standard"/>
          <xsd:enumeration value="Optional"/>
          <xsd:enumeration value="Other"/>
        </xsd:restriction>
      </xsd:simpleType>
    </xsd:element>
    <xsd:element name="Office_x0020_Version" ma:index="12" nillable="true" ma:displayName="Office Version" ma:format="Dropdown" ma:internalName="Office_x0020_Version">
      <xsd:simpleType>
        <xsd:restriction base="dms:Choice">
          <xsd:enumeration value="2010"/>
          <xsd:enumeration value="2007"/>
          <xsd:enumeration value="2003"/>
        </xsd:restriction>
      </xsd:simpleType>
    </xsd:element>
    <xsd:element name="Extension" ma:index="13" nillable="true" ma:displayName="Extension" ma:format="Dropdown" ma:internalName="Extension">
      <xsd:simpleType>
        <xsd:restriction base="dms:Choice">
          <xsd:enumeration value="PPT"/>
          <xsd:enumeration value="POT"/>
          <xsd:enumeration value="PPTX"/>
          <xsd:enumeration value="POTX"/>
        </xsd:restriction>
      </xsd:simpleType>
    </xsd:element>
    <xsd:element name="Ratio" ma:index="14" nillable="true" ma:displayName="Ratio" ma:format="Dropdown" ma:internalName="Ratio">
      <xsd:simpleType>
        <xsd:restriction base="dms:Choice">
          <xsd:enumeration value="4x3"/>
          <xsd:enumeration value="16x9"/>
        </xsd:restriction>
      </xsd:simpleType>
    </xsd:element>
    <xsd:element name="Use" ma:index="15" nillable="true" ma:displayName="Use" ma:format="Dropdown" ma:internalName="Use">
      <xsd:simpleType>
        <xsd:restriction base="dms:Choice">
          <xsd:enumeration value="n/a"/>
          <xsd:enumeration value="About SAS"/>
          <xsd:enumeration value="BA Message"/>
          <xsd:enumeration value="Graphics Library"/>
          <xsd:enumeration value="Template"/>
          <xsd:enumeration value="User Guide"/>
        </xsd:restriction>
      </xsd:simpleType>
    </xsd:element>
    <xsd:element name="Updated" ma:index="16" nillable="true" ma:displayName="Updated" ma:format="DateOnly" ma:internalName="Updated">
      <xsd:simpleType>
        <xsd:restriction base="dms:DateTime"/>
      </xsd:simpleType>
    </xsd:element>
    <xsd:element name="Order0" ma:index="17" nillable="true" ma:displayName="Order" ma:description="For About SAS and BA Message slides, the order for them to appear in the view on the page." ma:internalName="Order0">
      <xsd:simpleType>
        <xsd:restriction base="dms:Number"/>
      </xsd:simpleType>
    </xsd:element>
    <xsd:element name="Audience" ma:index="18" nillable="true" ma:displayName="Audience" ma:internalName="Audience">
      <xsd:simpleType>
        <xsd:restriction base="dms:Text">
          <xsd:maxLength value="255"/>
        </xsd:restriction>
      </xsd:simpleType>
    </xsd:element>
    <xsd:element name="_x0032_013" ma:index="19" nillable="true" ma:displayName="2013" ma:format="Dropdown" ma:internalName="_x0032_013">
      <xsd:simpleType>
        <xsd:restriction base="dms:Choice">
          <xsd:enumeration value="Yes"/>
          <xsd:enumeration value="No"/>
          <xsd:enumeration value="n/a"/>
        </xsd:restriction>
      </xsd:simpleType>
    </xsd:element>
    <xsd:element name="Copyright" ma:index="20" nillable="true" ma:displayName="Copyright" ma:format="Dropdown" ma:internalName="Copyright">
      <xsd:simpleType>
        <xsd:restriction base="dms:Choice">
          <xsd:enumeration value="n/a"/>
          <xsd:enumeration value="2016"/>
          <xsd:enumeration value="2015"/>
          <xsd:enumeration value="2014"/>
          <xsd:enumeration value="2013"/>
          <xsd:enumeration value="2012"/>
        </xsd:restriction>
      </xsd:simpleType>
    </xsd:element>
    <xsd:element name="Year" ma:index="21" nillable="true" ma:displayName="Year" ma:default="2017" ma:format="Dropdown" ma:internalName="Year">
      <xsd:simpleType>
        <xsd:restriction base="dms:Choice">
          <xsd:enumeration value="2017"/>
          <xsd:enumeration value="2016"/>
          <xsd:enumeration value="2015"/>
          <xsd:enumeration value="2014"/>
          <xsd:enumeration value="2013"/>
          <xsd:enumeration value="2012"/>
        </xsd:restriction>
      </xsd:simpleType>
    </xsd:element>
    <xsd:element name="Target_x0020_Audience" ma:index="22" nillable="true" ma:displayName="Target Audience" ma:description="Use for templates targeted to a specific presenter" ma:format="Dropdown" ma:internalName="Target_x0020_Audience">
      <xsd:simpleType>
        <xsd:union memberTypes="dms:Text">
          <xsd:simpleType>
            <xsd:restriction base="dms:Choice">
              <xsd:enumeration value="Beacon Accounts Only"/>
              <xsd:enumeration value="Customer Success"/>
              <xsd:enumeration value="SAS Best Practices"/>
              <xsd:enumeration value="Parnters"/>
              <xsd:enumeration value="VSTI"/>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BE8351-0CBC-418B-A366-CF833116012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7859d8f-6750-407e-aa47-fba89d8acaed"/>
    <ds:schemaRef ds:uri="http://www.w3.org/XML/1998/namespace"/>
    <ds:schemaRef ds:uri="http://purl.org/dc/dcmitype/"/>
  </ds:schemaRefs>
</ds:datastoreItem>
</file>

<file path=customXml/itemProps2.xml><?xml version="1.0" encoding="utf-8"?>
<ds:datastoreItem xmlns:ds="http://schemas.openxmlformats.org/officeDocument/2006/customXml" ds:itemID="{C39FFAD7-AEAC-4092-B3A0-4E6224950BD4}">
  <ds:schemaRefs>
    <ds:schemaRef ds:uri="http://schemas.microsoft.com/sharepoint/v3/contenttype/forms"/>
  </ds:schemaRefs>
</ds:datastoreItem>
</file>

<file path=customXml/itemProps3.xml><?xml version="1.0" encoding="utf-8"?>
<ds:datastoreItem xmlns:ds="http://schemas.openxmlformats.org/officeDocument/2006/customXml" ds:itemID="{FC42774E-3E67-415F-A28D-4422B3E8B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9d8f-6750-407e-aa47-fba89d8aca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SAS-External-16x9</Template>
  <TotalTime>0</TotalTime>
  <Words>2508</Words>
  <Application>Microsoft Office PowerPoint</Application>
  <PresentationFormat>On-screen Show (16:9)</PresentationFormat>
  <Paragraphs>258</Paragraphs>
  <Slides>36</Slides>
  <Notes>36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36</vt:i4>
      </vt:variant>
    </vt:vector>
  </HeadingPairs>
  <TitlesOfParts>
    <vt:vector size="48" baseType="lpstr">
      <vt:lpstr>Arial</vt:lpstr>
      <vt:lpstr>Calibri</vt:lpstr>
      <vt:lpstr>Calibri Light</vt:lpstr>
      <vt:lpstr>Consolas</vt:lpstr>
      <vt:lpstr>Courier New</vt:lpstr>
      <vt:lpstr>Wingdings</vt:lpstr>
      <vt:lpstr>SAS Master, White</vt:lpstr>
      <vt:lpstr>SAS - Blue Master</vt:lpstr>
      <vt:lpstr>SAS Viya Master - white</vt:lpstr>
      <vt:lpstr>Viya Master - Blue</vt:lpstr>
      <vt:lpstr>Confidential Master - White</vt:lpstr>
      <vt:lpstr>Confidential - Blue Master</vt:lpstr>
      <vt:lpstr>SASGSUB Macros SAS Grid Manager Client Utility  </vt:lpstr>
      <vt:lpstr>SASGSUB Macros</vt:lpstr>
      <vt:lpstr>SASGSUB Macros</vt:lpstr>
      <vt:lpstr>SASGSUB Macros</vt:lpstr>
      <vt:lpstr>SASGSUB Macros</vt:lpstr>
      <vt:lpstr>PowerPoint Presentation</vt:lpstr>
      <vt:lpstr>SASGSUB Macros</vt:lpstr>
      <vt:lpstr>PowerPoint Presentation</vt:lpstr>
      <vt:lpstr>SASGSUB Macros</vt:lpstr>
      <vt:lpstr>PowerPoint Presentation</vt:lpstr>
      <vt:lpstr>gsub Macros</vt:lpstr>
      <vt:lpstr>PowerPoint Presentation</vt:lpstr>
      <vt:lpstr>SASGSUB Macros</vt:lpstr>
      <vt:lpstr>PowerPoint Presentation</vt:lpstr>
      <vt:lpstr>SASGSUB Macros - Easily Customizable</vt:lpstr>
      <vt:lpstr>SASGSUB Macros - Easily Customizable</vt:lpstr>
      <vt:lpstr>SASGSUB Macros</vt:lpstr>
      <vt:lpstr>PowerPoint Presentation</vt:lpstr>
      <vt:lpstr>SASGSUB -   SAS Admin Role Grid Macros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SASGSUB Macros -    Step 1: Extract zip file</vt:lpstr>
      <vt:lpstr>PowerPoint Presentation</vt:lpstr>
      <vt:lpstr>PowerPoint Presentation</vt:lpstr>
      <vt:lpstr>PowerPoint Presentation</vt:lpstr>
      <vt:lpstr>PowerPoint Presentation</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2018-10-15T20:59:00Z</dcterms:created>
  <dcterms:modified xsi:type="dcterms:W3CDTF">2024-04-26T15:49:12Z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0x01010000BAB130CD55FC4E81C56B543F99CD21</vt:lpwstr>
  </property>
</Properties>
</file>