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</p:sldMasterIdLst>
  <p:notesMasterIdLst>
    <p:notesMasterId r:id="rId44"/>
  </p:notesMasterIdLst>
  <p:handoutMasterIdLst>
    <p:handoutMasterId r:id="rId45"/>
  </p:handoutMasterIdLst>
  <p:sldIdLst>
    <p:sldId id="256" r:id="rId10"/>
    <p:sldId id="258" r:id="rId11"/>
    <p:sldId id="259" r:id="rId12"/>
    <p:sldId id="270" r:id="rId13"/>
    <p:sldId id="271" r:id="rId14"/>
    <p:sldId id="260" r:id="rId15"/>
    <p:sldId id="261" r:id="rId16"/>
    <p:sldId id="262" r:id="rId17"/>
    <p:sldId id="263" r:id="rId18"/>
    <p:sldId id="264" r:id="rId19"/>
    <p:sldId id="268" r:id="rId20"/>
    <p:sldId id="269" r:id="rId21"/>
    <p:sldId id="273" r:id="rId22"/>
    <p:sldId id="265" r:id="rId23"/>
    <p:sldId id="266" r:id="rId24"/>
    <p:sldId id="284" r:id="rId25"/>
    <p:sldId id="283" r:id="rId26"/>
    <p:sldId id="285" r:id="rId27"/>
    <p:sldId id="286" r:id="rId28"/>
    <p:sldId id="287" r:id="rId29"/>
    <p:sldId id="288" r:id="rId30"/>
    <p:sldId id="297" r:id="rId31"/>
    <p:sldId id="298" r:id="rId32"/>
    <p:sldId id="289" r:id="rId33"/>
    <p:sldId id="290" r:id="rId34"/>
    <p:sldId id="296" r:id="rId35"/>
    <p:sldId id="274" r:id="rId36"/>
    <p:sldId id="275" r:id="rId37"/>
    <p:sldId id="276" r:id="rId38"/>
    <p:sldId id="277" r:id="rId39"/>
    <p:sldId id="281" r:id="rId40"/>
    <p:sldId id="299" r:id="rId41"/>
    <p:sldId id="300" r:id="rId42"/>
    <p:sldId id="272" r:id="rId4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7E"/>
    <a:srgbClr val="AC0000"/>
    <a:srgbClr val="8A0000"/>
    <a:srgbClr val="DB3856"/>
    <a:srgbClr val="04304B"/>
    <a:srgbClr val="262626"/>
    <a:srgbClr val="1F344C"/>
    <a:srgbClr val="294665"/>
    <a:srgbClr val="19BBB7"/>
    <a:srgbClr val="086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293" autoAdjust="0"/>
  </p:normalViewPr>
  <p:slideViewPr>
    <p:cSldViewPr snapToGrid="0" snapToObjects="1" showGuides="1">
      <p:cViewPr varScale="1">
        <p:scale>
          <a:sx n="69" d="100"/>
          <a:sy n="69" d="100"/>
        </p:scale>
        <p:origin x="1224" y="52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44" d="100"/>
          <a:sy n="144" d="100"/>
        </p:scale>
        <p:origin x="684" y="-2624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24331" y="1581745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24331" y="5014341"/>
            <a:ext cx="5586984" cy="336765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None/>
      <a:defRPr sz="11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160020" indent="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None/>
      <a:tabLst/>
      <a:defRPr sz="1100" kern="1200" baseline="0">
        <a:solidFill>
          <a:schemeClr val="tx1"/>
        </a:solidFill>
        <a:latin typeface="+mn-lt"/>
        <a:ea typeface="+mn-ea"/>
        <a:cs typeface="Arial" pitchFamily="34" charset="0"/>
      </a:defRPr>
    </a:lvl2pPr>
    <a:lvl3pPr marL="333058" indent="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None/>
      <a:tabLst/>
      <a:defRPr sz="1100" kern="1200" baseline="0">
        <a:solidFill>
          <a:schemeClr val="tx1"/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gsstatus</a:t>
            </a:r>
            <a:r>
              <a:rPr lang="en-US" baseline="0" dirty="0"/>
              <a:t> is designed to only show sasgsub jobs submitted not other Grid sessions like EGuide, DI, etc.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Notice only the </a:t>
            </a:r>
            <a:r>
              <a:rPr lang="en-US" baseline="0" dirty="0" err="1"/>
              <a:t>gsub</a:t>
            </a:r>
            <a:r>
              <a:rPr lang="en-US" baseline="0" dirty="0"/>
              <a:t> jobs appear this time unlike the %</a:t>
            </a:r>
            <a:r>
              <a:rPr lang="en-US" baseline="0" dirty="0" err="1"/>
              <a:t>gjobs</a:t>
            </a:r>
            <a:r>
              <a:rPr lang="en-US" baseline="0" dirty="0"/>
              <a:t>.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example also shows the results of jobs at various status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RC:0 means no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25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gsresults</a:t>
            </a:r>
            <a:r>
              <a:rPr lang="en-US" baseline="0" dirty="0"/>
              <a:t> is designed for users to move results/job directory to more suitable location than the default Gridwork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gsresults</a:t>
            </a:r>
            <a:r>
              <a:rPr lang="en-US" baseline="0" dirty="0"/>
              <a:t> is designed for users to move results/job directory to more suitable location than the default Gridwork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7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gskill</a:t>
            </a:r>
            <a:r>
              <a:rPr lang="en-US" baseline="0" dirty="0"/>
              <a:t> is designed to kill your </a:t>
            </a:r>
            <a:r>
              <a:rPr lang="en-US" baseline="0" dirty="0" err="1"/>
              <a:t>gsub</a:t>
            </a:r>
            <a:r>
              <a:rPr lang="en-US" baseline="0" dirty="0"/>
              <a:t> job.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8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these macros</a:t>
            </a:r>
            <a:r>
              <a:rPr lang="en-US" baseline="0" dirty="0"/>
              <a:t> also create </a:t>
            </a:r>
            <a:r>
              <a:rPr lang="en-US" baseline="0" dirty="0" err="1"/>
              <a:t>saswork</a:t>
            </a:r>
            <a:r>
              <a:rPr lang="en-US" baseline="0" dirty="0"/>
              <a:t> tables for other uses if you need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93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macros</a:t>
            </a:r>
            <a:r>
              <a:rPr lang="en-US" baseline="0" dirty="0"/>
              <a:t> are easily customizable for most SAS programmers.  Edit the command in the filename statement and any parsing in the data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9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gjobsall</a:t>
            </a:r>
            <a:r>
              <a:rPr lang="en-US" dirty="0"/>
              <a:t> show</a:t>
            </a:r>
            <a:r>
              <a:rPr lang="en-US" baseline="0" dirty="0"/>
              <a:t> all Grid jobs.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44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gjobsall</a:t>
            </a:r>
            <a:r>
              <a:rPr lang="en-US" dirty="0"/>
              <a:t> shows</a:t>
            </a:r>
            <a:r>
              <a:rPr lang="en-US" baseline="0" dirty="0"/>
              <a:t> all Grid jobs including Grid launched sessions like EGuide, AMO, EM, DI, FS,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67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bhosts</a:t>
            </a:r>
            <a:r>
              <a:rPr lang="en-US" dirty="0"/>
              <a:t> shows</a:t>
            </a:r>
            <a:r>
              <a:rPr lang="en-US" baseline="0" dirty="0"/>
              <a:t> all Grid nodes status and number of jobs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65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bhosts</a:t>
            </a:r>
            <a:r>
              <a:rPr lang="en-US" dirty="0"/>
              <a:t> shows</a:t>
            </a:r>
            <a:r>
              <a:rPr lang="en-US" baseline="0" dirty="0"/>
              <a:t> all Grid nodes status and number of jobs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Notice we have set max job slots to 0 on the </a:t>
            </a:r>
            <a:r>
              <a:rPr lang="en-US" baseline="0" dirty="0" err="1"/>
              <a:t>the</a:t>
            </a:r>
            <a:r>
              <a:rPr lang="en-US" baseline="0" dirty="0"/>
              <a:t> master, so it is in closed status, while other nodes are in closed status due to having 5 jobs running which meets their max job limit.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9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bqueues</a:t>
            </a:r>
            <a:r>
              <a:rPr lang="en-US" dirty="0"/>
              <a:t> shows</a:t>
            </a:r>
            <a:r>
              <a:rPr lang="en-US" baseline="0" dirty="0"/>
              <a:t> all Grid queues status and number of jobs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28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bqueues</a:t>
            </a:r>
            <a:r>
              <a:rPr lang="en-US" dirty="0"/>
              <a:t> shows</a:t>
            </a:r>
            <a:r>
              <a:rPr lang="en-US" baseline="0" dirty="0"/>
              <a:t> all Grid queues priority, status and number of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52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gskill</a:t>
            </a:r>
            <a:r>
              <a:rPr lang="en-US" baseline="0" dirty="0"/>
              <a:t> is designed to kill your </a:t>
            </a:r>
            <a:r>
              <a:rPr lang="en-US" baseline="0" dirty="0" err="1"/>
              <a:t>gsub</a:t>
            </a:r>
            <a:r>
              <a:rPr lang="en-US" baseline="0" dirty="0"/>
              <a:t> job.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71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bqueues</a:t>
            </a:r>
            <a:r>
              <a:rPr lang="en-US" dirty="0"/>
              <a:t> shows</a:t>
            </a:r>
            <a:r>
              <a:rPr lang="en-US" baseline="0" dirty="0"/>
              <a:t> all Grid queues priority, status and number of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9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lsload</a:t>
            </a:r>
            <a:r>
              <a:rPr lang="en-US" dirty="0"/>
              <a:t> and %</a:t>
            </a:r>
            <a:r>
              <a:rPr lang="en-US" dirty="0" err="1"/>
              <a:t>lsloadl</a:t>
            </a:r>
            <a:r>
              <a:rPr lang="en-US" dirty="0"/>
              <a:t> shows</a:t>
            </a:r>
            <a:r>
              <a:rPr lang="en-US" baseline="0" dirty="0"/>
              <a:t> all Grid resources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62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lsload</a:t>
            </a:r>
            <a:r>
              <a:rPr lang="en-US"/>
              <a:t> shows</a:t>
            </a:r>
            <a:r>
              <a:rPr lang="en-US" baseline="0"/>
              <a:t> </a:t>
            </a:r>
            <a:r>
              <a:rPr lang="en-US" baseline="0" dirty="0"/>
              <a:t>all Grid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75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70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09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9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0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79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78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8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6576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charset="0"/>
              <a:buNone/>
              <a:tabLst/>
              <a:defRPr/>
            </a:pP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Note: It is a requirement that the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authinfo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rPr>
              <a:t> file be in UTF8 encoding.</a:t>
            </a:r>
          </a:p>
          <a:p>
            <a:r>
              <a:rPr lang="en-US" dirty="0"/>
              <a:t>“default” must be lowercase in the </a:t>
            </a:r>
            <a:r>
              <a:rPr lang="en-US" dirty="0" err="1"/>
              <a:t>authinfo</a:t>
            </a:r>
            <a:r>
              <a:rPr lang="en-US" dirty="0"/>
              <a:t> file.</a:t>
            </a:r>
          </a:p>
          <a:p>
            <a:r>
              <a:rPr lang="en-US" dirty="0"/>
              <a:t>If the customer has many users then these steps could be put into a SAS macro</a:t>
            </a:r>
          </a:p>
        </p:txBody>
      </p:sp>
    </p:spTree>
    <p:extLst>
      <p:ext uri="{BB962C8B-B14F-4D97-AF65-F5344CB8AC3E}">
        <p14:creationId xmlns:p14="http://schemas.microsoft.com/office/powerpoint/2010/main" val="2348535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%</a:t>
            </a:r>
            <a:r>
              <a:rPr lang="en-US" sz="1100" dirty="0" err="1"/>
              <a:t>mygsub</a:t>
            </a:r>
            <a:r>
              <a:rPr lang="en-US" sz="1100" dirty="0"/>
              <a:t>,</a:t>
            </a:r>
            <a:r>
              <a:rPr lang="en-US" sz="1100" baseline="0" dirty="0"/>
              <a:t> %</a:t>
            </a:r>
            <a:r>
              <a:rPr lang="en-US" sz="1100" baseline="0" dirty="0" err="1"/>
              <a:t>gsstatus</a:t>
            </a:r>
            <a:r>
              <a:rPr lang="en-US" sz="1100" baseline="0" dirty="0"/>
              <a:t>, and %</a:t>
            </a:r>
            <a:r>
              <a:rPr lang="en-US" sz="1100" baseline="0" dirty="0" err="1"/>
              <a:t>gsresults</a:t>
            </a:r>
            <a:r>
              <a:rPr lang="en-US" sz="1100" baseline="0" dirty="0"/>
              <a:t> require the setup steps in later slides to set the &amp;gsconfigdir macro variable.</a:t>
            </a:r>
          </a:p>
          <a:p>
            <a:pPr marL="0" indent="0">
              <a:buNone/>
            </a:pPr>
            <a:r>
              <a:rPr lang="en-US" sz="1100" baseline="0" dirty="0"/>
              <a:t>All Grid macros require xcmd to be enabled.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These are the main Grid macros</a:t>
            </a:r>
            <a:r>
              <a:rPr lang="en-US" sz="1100" baseline="0" dirty="0"/>
              <a:t> users will use, lets discuss each on the next slides. </a:t>
            </a:r>
          </a:p>
          <a:p>
            <a:pPr marL="0" indent="0">
              <a:buNone/>
            </a:pPr>
            <a:r>
              <a:rPr lang="en-US" sz="1100" baseline="0" dirty="0"/>
              <a:t>Admin macros require Grid Admin Client on the </a:t>
            </a:r>
            <a:r>
              <a:rPr lang="en-US" sz="1100" baseline="0" dirty="0" err="1"/>
              <a:t>gridnodes</a:t>
            </a:r>
            <a:r>
              <a:rPr lang="en-US" sz="1100" baseline="0" dirty="0"/>
              <a:t> and user must have an </a:t>
            </a:r>
            <a:r>
              <a:rPr lang="en-US" sz="1100" baseline="0" dirty="0" err="1"/>
              <a:t>authinfo</a:t>
            </a:r>
            <a:r>
              <a:rPr lang="en-US" sz="1100" baseline="0" dirty="0"/>
              <a:t> file in their home directory.</a:t>
            </a:r>
          </a:p>
          <a:p>
            <a:pPr marL="0" indent="0">
              <a:buNone/>
            </a:pPr>
            <a:endParaRPr lang="en-US" sz="1100" baseline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5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1581150"/>
            <a:ext cx="5576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2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mygsub</a:t>
            </a:r>
            <a:r>
              <a:rPr lang="en-US" baseline="0" dirty="0"/>
              <a:t> results give </a:t>
            </a:r>
            <a:r>
              <a:rPr lang="en-US" baseline="0" dirty="0" err="1"/>
              <a:t>jobid</a:t>
            </a:r>
            <a:r>
              <a:rPr lang="en-US" baseline="0" dirty="0"/>
              <a:t>, job directory and job log.  This example is the default locations of sasgsub to the Gridwork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8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gjobs</a:t>
            </a:r>
            <a:r>
              <a:rPr lang="en-US" dirty="0"/>
              <a:t> show</a:t>
            </a:r>
            <a:r>
              <a:rPr lang="en-US" baseline="0" dirty="0"/>
              <a:t> all Grid jobs for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4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</a:t>
            </a:r>
            <a:r>
              <a:rPr lang="en-US" dirty="0" err="1"/>
              <a:t>gjobs</a:t>
            </a:r>
            <a:r>
              <a:rPr lang="en-US" dirty="0"/>
              <a:t> show</a:t>
            </a:r>
            <a:r>
              <a:rPr lang="en-US" baseline="0" dirty="0"/>
              <a:t> all Grid jobs for the user including Grid launched sessions like EGuide, AMO, EM, DI, FS, etc.</a:t>
            </a:r>
          </a:p>
          <a:p>
            <a:r>
              <a:rPr lang="en-US" baseline="0" dirty="0"/>
              <a:t>Notice the job from </a:t>
            </a:r>
            <a:r>
              <a:rPr lang="en-US" baseline="0" dirty="0" err="1"/>
              <a:t>mygsubnight</a:t>
            </a:r>
            <a:r>
              <a:rPr lang="en-US" baseline="0" dirty="0"/>
              <a:t> is Pending while the others have already run and have a status of DONE and EGuide sessions are in status of RUN as 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914400"/>
            <a:ext cx="5905500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</a:t>
            </a:r>
            <a:r>
              <a:rPr lang="en-US" dirty="0" err="1"/>
              <a:t>gsstatus</a:t>
            </a:r>
            <a:r>
              <a:rPr lang="en-US" baseline="0" dirty="0"/>
              <a:t> is designed to only show sasgsub jobs submitted not other Grid sessions like EGuide, DI, etc.</a:t>
            </a:r>
          </a:p>
          <a:p>
            <a:pPr marL="0" marR="0" indent="0" algn="l" defTabSz="1828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status for a specific </a:t>
            </a:r>
            <a:r>
              <a:rPr lang="en-US" baseline="0" dirty="0" err="1"/>
              <a:t>jobid</a:t>
            </a:r>
            <a:r>
              <a:rPr lang="en-US" baseline="0" dirty="0"/>
              <a:t> or “all” for all </a:t>
            </a:r>
            <a:r>
              <a:rPr lang="en-US" baseline="0" dirty="0" err="1"/>
              <a:t>gsub</a:t>
            </a:r>
            <a:r>
              <a:rPr lang="en-US" baseline="0" dirty="0"/>
              <a:t> jobs.  “all” is the default if you just submit %</a:t>
            </a:r>
            <a:r>
              <a:rPr lang="en-US" baseline="0" dirty="0" err="1"/>
              <a:t>gsstatus</a:t>
            </a:r>
            <a:r>
              <a:rPr lang="en-US" baseline="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3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1759"/>
            <a:ext cx="8232776" cy="584775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457200" y="810062"/>
            <a:ext cx="6054720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" y="1748513"/>
            <a:ext cx="8232776" cy="1646476"/>
          </a:xfrm>
        </p:spPr>
        <p:txBody>
          <a:bodyPr wrap="square" anchor="ctr">
            <a:spAutoFit/>
          </a:bodyPr>
          <a:lstStyle>
            <a:lvl1pPr marL="182880" indent="-182880"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1800" baseline="0">
                <a:solidFill>
                  <a:schemeClr val="tx1"/>
                </a:solidFill>
                <a:latin typeface="+mj-lt"/>
              </a:defRPr>
            </a:lvl2pPr>
            <a:lvl3pPr>
              <a:defRPr sz="1800" baseline="0">
                <a:solidFill>
                  <a:schemeClr val="tx1"/>
                </a:solidFill>
                <a:latin typeface="+mj-lt"/>
              </a:defRPr>
            </a:lvl3pPr>
            <a:lvl4pPr>
              <a:defRPr sz="1800" baseline="0">
                <a:solidFill>
                  <a:schemeClr val="tx1"/>
                </a:solidFill>
                <a:latin typeface="+mj-lt"/>
              </a:defRPr>
            </a:lvl4pPr>
            <a:lvl5pPr>
              <a:defRPr sz="1800" baseline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0603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  <p:sldLayoutId id="2147484014" r:id="rId1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ocumentation.sas.com/?docsetId=gridref&amp;docsetTarget=p0bjesvjde359nn1bfikmlzfk80b.htm&amp;docsetVersion=9.4&amp;locale=en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go.documentation.sas.com/api/docsets/authinfo/9.4/content/authinfo.pdf" TargetMode="External"/><Relationship Id="rId5" Type="http://schemas.openxmlformats.org/officeDocument/2006/relationships/hyperlink" Target="https://documentation.sas.com/?docsetId=gridref&amp;docsetVersion=9.4&amp;docsetTarget=p06aiubre5f12jn1aenwejyniwor.htm&amp;locale=en" TargetMode="External"/><Relationship Id="rId4" Type="http://schemas.openxmlformats.org/officeDocument/2006/relationships/hyperlink" Target="http://support.sas.com/documentation/cdl/en/gridref/67371/HTML/default/viewer.htm#n0dmh9glhm6k21n1pazpuckzt7rv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044" y="1379204"/>
            <a:ext cx="6611112" cy="1446550"/>
          </a:xfrm>
        </p:spPr>
        <p:txBody>
          <a:bodyPr/>
          <a:lstStyle/>
          <a:p>
            <a:pPr algn="r"/>
            <a:r>
              <a:rPr lang="en-US" dirty="0"/>
              <a:t>SASGSUB Macros</a:t>
            </a:r>
            <a:br>
              <a:rPr lang="en-US" dirty="0"/>
            </a:br>
            <a:r>
              <a:rPr lang="en-US" sz="2800" dirty="0"/>
              <a:t>SAS Grid Manager Client Utility</a:t>
            </a:r>
            <a:br>
              <a:rPr lang="en-US" sz="2800" dirty="0"/>
            </a:br>
            <a:r>
              <a:rPr lang="en-US" sz="2800" dirty="0"/>
              <a:t>with new SAS Grid Manager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9E7D7-6BC9-4A17-881D-D6CFEFAAE1CD}"/>
              </a:ext>
            </a:extLst>
          </p:cNvPr>
          <p:cNvSpPr txBox="1"/>
          <p:nvPr/>
        </p:nvSpPr>
        <p:spPr>
          <a:xfrm>
            <a:off x="129473" y="4376756"/>
            <a:ext cx="326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David Glemaker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Principal Technical Architect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SAS Health Analytics Practice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1213184"/>
            <a:ext cx="7191375" cy="25146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253287" y="2265902"/>
            <a:ext cx="360948" cy="2967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4235" y="2229625"/>
            <a:ext cx="120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Finished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253286" y="2873417"/>
            <a:ext cx="360949" cy="2967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14235" y="2745007"/>
            <a:ext cx="1505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Pending</a:t>
            </a:r>
          </a:p>
          <a:p>
            <a:r>
              <a:rPr lang="en-US" sz="1600" dirty="0"/>
              <a:t>Night queue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7253286" y="3335543"/>
            <a:ext cx="360949" cy="2967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4234" y="3314655"/>
            <a:ext cx="150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Running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120641" y="2285412"/>
            <a:ext cx="488731" cy="84345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15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8" grpId="0" animBg="1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Get results option for </a:t>
            </a:r>
            <a:r>
              <a:rPr lang="en-US" dirty="0" err="1"/>
              <a:t>gsub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583369" y="1455637"/>
            <a:ext cx="5503231" cy="720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/* individual </a:t>
            </a:r>
            <a:r>
              <a:rPr lang="en-US" dirty="0" err="1">
                <a:solidFill>
                  <a:schemeClr val="accent5"/>
                </a:solidFill>
              </a:rPr>
              <a:t>jobid</a:t>
            </a:r>
            <a:r>
              <a:rPr lang="en-US" dirty="0">
                <a:solidFill>
                  <a:schemeClr val="accent5"/>
                </a:solidFill>
              </a:rPr>
              <a:t> or all */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%</a:t>
            </a:r>
            <a:r>
              <a:rPr lang="en-US" sz="2000" b="1" i="1" dirty="0" err="1"/>
              <a:t>gsresults</a:t>
            </a:r>
            <a:r>
              <a:rPr lang="en-US" sz="2000" dirty="0"/>
              <a:t>(</a:t>
            </a:r>
            <a:r>
              <a:rPr lang="en-US" sz="2000" dirty="0" err="1"/>
              <a:t>jobid</a:t>
            </a:r>
            <a:r>
              <a:rPr lang="en-US" sz="2000" dirty="0"/>
              <a:t>=all, </a:t>
            </a:r>
            <a:r>
              <a:rPr lang="en-US" sz="2000" dirty="0" err="1"/>
              <a:t>mydir</a:t>
            </a:r>
            <a:r>
              <a:rPr lang="en-US" sz="2000" dirty="0"/>
              <a:t>=/home/</a:t>
            </a:r>
            <a:r>
              <a:rPr lang="en-US" sz="2000" dirty="0" err="1"/>
              <a:t>sasdbg</a:t>
            </a:r>
            <a:r>
              <a:rPr lang="en-US" sz="2000" dirty="0"/>
              <a:t>); 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3369" y="1797671"/>
            <a:ext cx="1197931" cy="37844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3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22397" y="2261187"/>
            <a:ext cx="1400176" cy="13677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+mj-lt"/>
              </a:rPr>
              <a:t>Macro call for moving results/job directory of </a:t>
            </a:r>
            <a:r>
              <a:rPr lang="en-US" sz="1400" dirty="0" err="1">
                <a:latin typeface="+mj-lt"/>
              </a:rPr>
              <a:t>gsub</a:t>
            </a:r>
            <a:r>
              <a:rPr lang="en-US" sz="1400" dirty="0">
                <a:latin typeface="+mj-lt"/>
              </a:rPr>
              <a:t> jobs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1300" y="1797671"/>
            <a:ext cx="1024439" cy="369614"/>
          </a:xfrm>
          <a:prstGeom prst="rect">
            <a:avLst/>
          </a:prstGeom>
          <a:noFill/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722573" y="2263411"/>
            <a:ext cx="1141891" cy="188481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+mj-lt"/>
              </a:rPr>
              <a:t>Provide </a:t>
            </a:r>
            <a:r>
              <a:rPr lang="en-US" sz="1400" dirty="0" err="1">
                <a:latin typeface="+mj-lt"/>
              </a:rPr>
              <a:t>jobid</a:t>
            </a:r>
            <a:r>
              <a:rPr lang="en-US" sz="1400" dirty="0">
                <a:latin typeface="+mj-lt"/>
              </a:rPr>
              <a:t> for an individual job or “all” for all jobs (all is the default)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228851" y="2263411"/>
            <a:ext cx="2101373" cy="8506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>
                <a:latin typeface="+mj-lt"/>
              </a:rPr>
              <a:t>Provide new location to move results (must exist on shared file system) </a:t>
            </a:r>
            <a:endParaRPr lang="en-US" sz="14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5739" y="1802050"/>
            <a:ext cx="2309311" cy="365236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8AC6287-8369-4D25-9189-17C5DCC3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760"/>
            <a:ext cx="8232776" cy="422976"/>
          </a:xfrm>
        </p:spPr>
        <p:txBody>
          <a:bodyPr/>
          <a:lstStyle/>
          <a:p>
            <a:r>
              <a:rPr lang="en-US" dirty="0" err="1"/>
              <a:t>gsub</a:t>
            </a:r>
            <a:r>
              <a:rPr lang="en-US" dirty="0"/>
              <a:t> Macros</a:t>
            </a:r>
          </a:p>
        </p:txBody>
      </p:sp>
    </p:spTree>
    <p:extLst>
      <p:ext uri="{BB962C8B-B14F-4D97-AF65-F5344CB8AC3E}">
        <p14:creationId xmlns:p14="http://schemas.microsoft.com/office/powerpoint/2010/main" val="10171186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7" grpId="0" animBg="1"/>
      <p:bldP spid="7" grpId="1" animBg="1"/>
      <p:bldP spid="9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790575" y="314762"/>
            <a:ext cx="6054720" cy="338554"/>
          </a:xfrm>
        </p:spPr>
        <p:txBody>
          <a:bodyPr/>
          <a:lstStyle/>
          <a:p>
            <a:r>
              <a:rPr lang="en-US" dirty="0"/>
              <a:t>Get results option for </a:t>
            </a:r>
            <a:r>
              <a:rPr lang="en-US" dirty="0" err="1"/>
              <a:t>gsub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1847850"/>
            <a:ext cx="88296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4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700327"/>
            <a:ext cx="6054720" cy="338554"/>
          </a:xfrm>
        </p:spPr>
        <p:txBody>
          <a:bodyPr/>
          <a:lstStyle/>
          <a:p>
            <a:r>
              <a:rPr lang="en-US" dirty="0"/>
              <a:t>Killing </a:t>
            </a:r>
            <a:r>
              <a:rPr lang="en-US" dirty="0" err="1"/>
              <a:t>gsub</a:t>
            </a:r>
            <a:r>
              <a:rPr lang="en-US" dirty="0"/>
              <a:t> jobs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246789" y="1100459"/>
            <a:ext cx="5668361" cy="6942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/* provide </a:t>
            </a:r>
            <a:r>
              <a:rPr lang="en-US" dirty="0" err="1">
                <a:solidFill>
                  <a:schemeClr val="accent5"/>
                </a:solidFill>
              </a:rPr>
              <a:t>jobid</a:t>
            </a:r>
            <a:r>
              <a:rPr lang="en-US" dirty="0">
                <a:solidFill>
                  <a:schemeClr val="accent5"/>
                </a:solidFill>
              </a:rPr>
              <a:t> for individual job */</a:t>
            </a:r>
          </a:p>
          <a:p>
            <a:pPr marL="0" indent="0">
              <a:buNone/>
            </a:pPr>
            <a:r>
              <a:rPr lang="en-US" sz="2000" dirty="0"/>
              <a:t>%</a:t>
            </a:r>
            <a:r>
              <a:rPr lang="en-US" sz="2000" b="1" i="1" dirty="0" err="1"/>
              <a:t>gskill</a:t>
            </a:r>
            <a:r>
              <a:rPr lang="en-US" sz="2000" dirty="0"/>
              <a:t>(</a:t>
            </a:r>
            <a:r>
              <a:rPr lang="en-US" sz="2000" dirty="0" err="1"/>
              <a:t>jobid</a:t>
            </a:r>
            <a:r>
              <a:rPr lang="en-US" sz="2000" dirty="0"/>
              <a:t>=1234);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6789" y="1388087"/>
            <a:ext cx="1448786" cy="4277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246789" y="1997344"/>
            <a:ext cx="5173061" cy="4370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</a:rPr>
              <a:t>Macro call for killing </a:t>
            </a:r>
            <a:r>
              <a:rPr lang="en-US" sz="2000" dirty="0" err="1">
                <a:latin typeface="+mj-lt"/>
              </a:rPr>
              <a:t>gsub</a:t>
            </a:r>
            <a:r>
              <a:rPr lang="en-US" sz="2000" dirty="0">
                <a:latin typeface="+mj-lt"/>
              </a:rPr>
              <a:t> job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571750"/>
            <a:ext cx="878205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840662"/>
            <a:ext cx="8782050" cy="12763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2B6502F-6DAE-426A-B65E-E5846440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759"/>
            <a:ext cx="8232776" cy="338555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</p:spTree>
    <p:extLst>
      <p:ext uri="{BB962C8B-B14F-4D97-AF65-F5344CB8AC3E}">
        <p14:creationId xmlns:p14="http://schemas.microsoft.com/office/powerpoint/2010/main" val="1413217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6" y="550279"/>
            <a:ext cx="7529282" cy="42048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018161" y="4333450"/>
            <a:ext cx="315965" cy="42172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52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8" y="200130"/>
            <a:ext cx="8281232" cy="338554"/>
          </a:xfrm>
        </p:spPr>
        <p:txBody>
          <a:bodyPr/>
          <a:lstStyle/>
          <a:p>
            <a:r>
              <a:rPr lang="en-US" dirty="0"/>
              <a:t>SASGSUB Macros - Easily Customizable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23875" y="770048"/>
            <a:ext cx="7172325" cy="3834768"/>
          </a:xfrm>
        </p:spPr>
        <p:txBody>
          <a:bodyPr/>
          <a:lstStyle/>
          <a:p>
            <a:pPr marL="0" indent="0">
              <a:buNone/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%macro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mygsub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mypgm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options spool;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filename results pipe 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"&amp;gsconfigdir./sasgsub -</a:t>
            </a:r>
            <a:r>
              <a:rPr lang="en-US" sz="1050" dirty="0" err="1">
                <a:solidFill>
                  <a:srgbClr val="800080"/>
                </a:solidFill>
                <a:latin typeface="Courier New" panose="02070309020205020404" pitchFamily="49" charset="0"/>
              </a:rPr>
              <a:t>Gridsubmitpgm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 &amp;</a:t>
            </a:r>
            <a:r>
              <a:rPr lang="en-US" sz="1050" dirty="0" err="1">
                <a:solidFill>
                  <a:srgbClr val="800080"/>
                </a:solidFill>
                <a:latin typeface="Courier New" panose="02070309020205020404" pitchFamily="49" charset="0"/>
              </a:rPr>
              <a:t>mypgm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data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mygsubjob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infile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results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dlm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":"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missover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truncover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length Job </a:t>
            </a:r>
            <a: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</a:rPr>
              <a:t>$200.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Info </a:t>
            </a:r>
            <a: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</a:rPr>
              <a:t>$200.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info2 </a:t>
            </a:r>
            <a:r>
              <a:rPr lang="en-US" sz="1050" dirty="0">
                <a:solidFill>
                  <a:srgbClr val="008080"/>
                </a:solidFill>
                <a:latin typeface="Courier New" panose="02070309020205020404" pitchFamily="49" charset="0"/>
              </a:rPr>
              <a:t>$200.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input Job Info Info2;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if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(job,</a:t>
            </a:r>
            <a:r>
              <a:rPr lang="en-US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 not in (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"J"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 then delete;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  if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substr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(info2,</a:t>
            </a:r>
            <a:r>
              <a:rPr lang="en-US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 not in (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 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 then info=compress(info)||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":"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||compress(info2);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title 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"My </a:t>
            </a:r>
            <a:r>
              <a:rPr lang="en-US" sz="1050" dirty="0" err="1">
                <a:solidFill>
                  <a:srgbClr val="800080"/>
                </a:solidFill>
                <a:latin typeface="Courier New" panose="02070309020205020404" pitchFamily="49" charset="0"/>
              </a:rPr>
              <a:t>SASgsub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 Job"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proc print data=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mygsubjob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 where info ne </a:t>
            </a:r>
            <a:r>
              <a:rPr lang="en-US" sz="1050" dirty="0">
                <a:solidFill>
                  <a:srgbClr val="800080"/>
                </a:solidFill>
                <a:latin typeface="Courier New" panose="02070309020205020404" pitchFamily="49" charset="0"/>
              </a:rPr>
              <a:t>" "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var job info;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run;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options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nospool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%mend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mygsub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6171061" y="1503516"/>
            <a:ext cx="239264" cy="45863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7290129" y="2916034"/>
            <a:ext cx="301296" cy="5129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35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620646"/>
            <a:ext cx="6054720" cy="1066959"/>
          </a:xfrm>
        </p:spPr>
        <p:txBody>
          <a:bodyPr/>
          <a:lstStyle/>
          <a:p>
            <a:r>
              <a:rPr lang="en-US" dirty="0"/>
              <a:t>Submitting </a:t>
            </a:r>
            <a:r>
              <a:rPr lang="en-US" dirty="0" err="1"/>
              <a:t>SASgsub</a:t>
            </a:r>
            <a:r>
              <a:rPr lang="en-US" dirty="0"/>
              <a:t> with EGuide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					</a:t>
            </a:r>
          </a:p>
          <a:p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					SAS Admin Role Grid Macros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056562" y="2122863"/>
            <a:ext cx="2515438" cy="4090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%</a:t>
            </a:r>
            <a:r>
              <a:rPr lang="en-US" sz="2400" dirty="0" err="1"/>
              <a:t>gjobs</a:t>
            </a:r>
            <a:r>
              <a:rPr lang="en-US" sz="2400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8804" y="2122863"/>
            <a:ext cx="1379246" cy="378445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95528" y="2735292"/>
            <a:ext cx="7862845" cy="4025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+mj-lt"/>
              </a:rPr>
              <a:t>Macro call for monitoring Grid jobs for all users when run as grid admin user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CF0BD32-8C7C-43CF-B685-6B2B0704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71759"/>
            <a:ext cx="8232776" cy="409023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</p:spTree>
    <p:extLst>
      <p:ext uri="{BB962C8B-B14F-4D97-AF65-F5344CB8AC3E}">
        <p14:creationId xmlns:p14="http://schemas.microsoft.com/office/powerpoint/2010/main" val="981825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579398"/>
            <a:ext cx="8584281" cy="409261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533881" y="1334024"/>
            <a:ext cx="527529" cy="6370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59178" y="1937299"/>
            <a:ext cx="549101" cy="6350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67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542682" y="1716864"/>
            <a:ext cx="3887186" cy="4090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%</a:t>
            </a:r>
            <a:r>
              <a:rPr lang="en-US" sz="2400" dirty="0" err="1"/>
              <a:t>bhosts</a:t>
            </a:r>
            <a:r>
              <a:rPr lang="en-US" sz="2400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2682" y="1716864"/>
            <a:ext cx="1245477" cy="409023"/>
          </a:xfrm>
          <a:prstGeom prst="rect">
            <a:avLst/>
          </a:prstGeom>
          <a:noFill/>
          <a:ln w="22225">
            <a:solidFill>
              <a:srgbClr val="8A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490896" y="2488370"/>
            <a:ext cx="4449161" cy="4370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</a:rPr>
              <a:t>Macro call for monitoring Grid servers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451F2E3-002A-4542-B516-5625CB5D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375364"/>
            <a:ext cx="8232776" cy="459621"/>
          </a:xfrm>
        </p:spPr>
        <p:txBody>
          <a:bodyPr/>
          <a:lstStyle/>
          <a:p>
            <a:r>
              <a:rPr lang="en-US" dirty="0"/>
              <a:t>SASGSUB -  	</a:t>
            </a:r>
            <a:r>
              <a:rPr lang="en-US" dirty="0">
                <a:solidFill>
                  <a:schemeClr val="accent2"/>
                </a:solidFill>
              </a:rPr>
              <a:t>SAS Admin Role Grid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532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519260"/>
            <a:ext cx="8791575" cy="39528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308235" y="892092"/>
            <a:ext cx="527529" cy="6370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662615" y="1736800"/>
            <a:ext cx="549101" cy="6350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5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7261"/>
            <a:ext cx="8232775" cy="419013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199" y="794673"/>
            <a:ext cx="6054720" cy="369332"/>
          </a:xfrm>
        </p:spPr>
        <p:txBody>
          <a:bodyPr/>
          <a:lstStyle/>
          <a:p>
            <a:r>
              <a:rPr lang="en-US" sz="1800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209675" y="1730750"/>
            <a:ext cx="6724650" cy="1681999"/>
          </a:xfrm>
        </p:spPr>
        <p:txBody>
          <a:bodyPr/>
          <a:lstStyle/>
          <a:p>
            <a:r>
              <a:rPr lang="en-US" dirty="0"/>
              <a:t>Why submit SASGSUB from SAS</a:t>
            </a:r>
            <a:r>
              <a:rPr lang="en-US" baseline="30000" dirty="0"/>
              <a:t>®</a:t>
            </a:r>
            <a:r>
              <a:rPr lang="en-US" dirty="0"/>
              <a:t> Enterprise Guide</a:t>
            </a:r>
            <a:r>
              <a:rPr lang="en-US" baseline="30000" dirty="0"/>
              <a:t>®</a:t>
            </a:r>
            <a:endParaRPr lang="en-US" dirty="0"/>
          </a:p>
          <a:p>
            <a:r>
              <a:rPr lang="en-US" dirty="0"/>
              <a:t>Calling SASGSUB Macros in SAS</a:t>
            </a:r>
            <a:r>
              <a:rPr lang="en-US" baseline="30000" dirty="0"/>
              <a:t>®</a:t>
            </a:r>
            <a:r>
              <a:rPr lang="en-US" dirty="0"/>
              <a:t> Enterprise Guide</a:t>
            </a:r>
            <a:r>
              <a:rPr lang="en-US" baseline="30000" dirty="0"/>
              <a:t>®</a:t>
            </a:r>
            <a:endParaRPr lang="en-US" dirty="0"/>
          </a:p>
          <a:p>
            <a:r>
              <a:rPr lang="en-US" dirty="0"/>
              <a:t>Admin Grid macros</a:t>
            </a:r>
          </a:p>
          <a:p>
            <a:r>
              <a:rPr lang="en-US" dirty="0"/>
              <a:t>Setup for SASGSUB Macros</a:t>
            </a:r>
          </a:p>
          <a:p>
            <a:r>
              <a:rPr lang="en-US" dirty="0"/>
              <a:t>Setup for Admin Macros</a:t>
            </a:r>
          </a:p>
        </p:txBody>
      </p:sp>
    </p:spTree>
    <p:extLst>
      <p:ext uri="{BB962C8B-B14F-4D97-AF65-F5344CB8AC3E}">
        <p14:creationId xmlns:p14="http://schemas.microsoft.com/office/powerpoint/2010/main" val="11198980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280744" y="1621159"/>
            <a:ext cx="3363311" cy="4247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%</a:t>
            </a:r>
            <a:r>
              <a:rPr lang="en-US" sz="2400" dirty="0" err="1"/>
              <a:t>bqueues</a:t>
            </a:r>
            <a:r>
              <a:rPr lang="en-US" sz="2400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0744" y="1567053"/>
            <a:ext cx="1548306" cy="478838"/>
          </a:xfrm>
          <a:prstGeom prst="rect">
            <a:avLst/>
          </a:prstGeom>
          <a:noFill/>
          <a:ln w="22225">
            <a:solidFill>
              <a:srgbClr val="8A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147393" y="2349255"/>
            <a:ext cx="4792061" cy="4370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</a:rPr>
              <a:t>Macro call for monitoring Grid queues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36CCA5-833A-498D-96A6-1EBD0E243429}"/>
              </a:ext>
            </a:extLst>
          </p:cNvPr>
          <p:cNvSpPr txBox="1">
            <a:spLocks/>
          </p:cNvSpPr>
          <p:nvPr/>
        </p:nvSpPr>
        <p:spPr>
          <a:xfrm>
            <a:off x="455612" y="364924"/>
            <a:ext cx="8232776" cy="45962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-  	</a:t>
            </a:r>
            <a:r>
              <a:rPr lang="en-US" dirty="0">
                <a:solidFill>
                  <a:schemeClr val="accent2"/>
                </a:solidFill>
              </a:rPr>
              <a:t>SAS Admin Role Grid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09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602708"/>
            <a:ext cx="7535278" cy="422531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422574" y="1286161"/>
            <a:ext cx="425362" cy="63889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927437" y="1286161"/>
            <a:ext cx="438856" cy="63889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21921" y="1286161"/>
            <a:ext cx="438856" cy="63889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07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700327"/>
            <a:ext cx="6054720" cy="338554"/>
          </a:xfrm>
        </p:spPr>
        <p:txBody>
          <a:bodyPr/>
          <a:lstStyle/>
          <a:p>
            <a:r>
              <a:rPr lang="en-US" dirty="0"/>
              <a:t>Killing Grid jobs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246789" y="1100459"/>
            <a:ext cx="5668361" cy="6942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/* provide </a:t>
            </a:r>
            <a:r>
              <a:rPr lang="en-US" dirty="0" err="1">
                <a:solidFill>
                  <a:schemeClr val="accent5"/>
                </a:solidFill>
              </a:rPr>
              <a:t>jobid</a:t>
            </a:r>
            <a:r>
              <a:rPr lang="en-US" dirty="0">
                <a:solidFill>
                  <a:schemeClr val="accent5"/>
                </a:solidFill>
              </a:rPr>
              <a:t> for individual job */</a:t>
            </a:r>
          </a:p>
          <a:p>
            <a:pPr marL="0" indent="0">
              <a:buNone/>
            </a:pPr>
            <a:r>
              <a:rPr lang="en-US" sz="2000" dirty="0"/>
              <a:t>%</a:t>
            </a:r>
            <a:r>
              <a:rPr lang="en-US" sz="2000" b="1" i="1" dirty="0"/>
              <a:t>kill</a:t>
            </a:r>
            <a:r>
              <a:rPr lang="en-US" sz="2000" dirty="0"/>
              <a:t>(</a:t>
            </a:r>
            <a:r>
              <a:rPr lang="en-US" sz="2000" dirty="0" err="1"/>
              <a:t>jobid</a:t>
            </a:r>
            <a:r>
              <a:rPr lang="en-US" sz="2000" dirty="0"/>
              <a:t>=1234);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6789" y="1388087"/>
            <a:ext cx="1448786" cy="42779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246789" y="1997344"/>
            <a:ext cx="5173061" cy="4370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</a:rPr>
              <a:t>Macro call for killing grid job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571750"/>
            <a:ext cx="878205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840662"/>
            <a:ext cx="8782050" cy="12763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2B6502F-6DAE-426A-B65E-E5846440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759"/>
            <a:ext cx="8232776" cy="338555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</p:spTree>
    <p:extLst>
      <p:ext uri="{BB962C8B-B14F-4D97-AF65-F5344CB8AC3E}">
        <p14:creationId xmlns:p14="http://schemas.microsoft.com/office/powerpoint/2010/main" val="2648704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602708"/>
            <a:ext cx="7535278" cy="422531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422574" y="1286161"/>
            <a:ext cx="425362" cy="63889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927437" y="1286161"/>
            <a:ext cx="438856" cy="63889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21921" y="1286161"/>
            <a:ext cx="438856" cy="63889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9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079608" y="1618633"/>
            <a:ext cx="5611211" cy="42473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%</a:t>
            </a:r>
            <a:r>
              <a:rPr lang="en-US" sz="2400" dirty="0" err="1"/>
              <a:t>lsload</a:t>
            </a:r>
            <a:r>
              <a:rPr lang="en-US" sz="2400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471" y="1583744"/>
            <a:ext cx="3738454" cy="459621"/>
          </a:xfrm>
          <a:prstGeom prst="rect">
            <a:avLst/>
          </a:prstGeom>
          <a:noFill/>
          <a:ln w="22225">
            <a:solidFill>
              <a:srgbClr val="A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995471" y="2544414"/>
            <a:ext cx="7440011" cy="15450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+mj-lt"/>
              </a:rPr>
              <a:t>Macro call for monitoring Grid node resources like CPU and Memory Utilization.</a:t>
            </a:r>
          </a:p>
          <a:p>
            <a:pPr marL="0" indent="0">
              <a:buFont typeface="Arial" pitchFamily="34" charset="0"/>
              <a:buNone/>
            </a:pP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C33624-B39C-44CE-ADC1-1058FF36F69C}"/>
              </a:ext>
            </a:extLst>
          </p:cNvPr>
          <p:cNvSpPr txBox="1">
            <a:spLocks/>
          </p:cNvSpPr>
          <p:nvPr/>
        </p:nvSpPr>
        <p:spPr>
          <a:xfrm>
            <a:off x="351439" y="355714"/>
            <a:ext cx="8232776" cy="45962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-  	</a:t>
            </a:r>
            <a:r>
              <a:rPr lang="en-US" dirty="0">
                <a:solidFill>
                  <a:schemeClr val="accent2"/>
                </a:solidFill>
              </a:rPr>
              <a:t>SAS Admin Role Grid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02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DE4888-4202-4DB7-940D-876186ED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0494"/>
            <a:ext cx="9144000" cy="13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469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Required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15142" y="2571750"/>
            <a:ext cx="8232776" cy="19389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Copy macros to SAS Grid shared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Edit appserver_autoexec.sas (add macro var for sasgsub config directory)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Validate </a:t>
            </a:r>
            <a:r>
              <a:rPr lang="en-US" dirty="0" err="1"/>
              <a:t>sasgsub.cfg</a:t>
            </a:r>
            <a:r>
              <a:rPr lang="en-US" dirty="0"/>
              <a:t> does not have _prompt_ for metapass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up Application Server Context </a:t>
            </a:r>
          </a:p>
          <a:p>
            <a:pPr marL="793750" lvl="1" indent="-457200">
              <a:buFont typeface="+mj-lt"/>
              <a:buAutoNum type="alphaUcPeriod"/>
            </a:pPr>
            <a:r>
              <a:rPr lang="en-US" sz="1400" dirty="0"/>
              <a:t>For file navigation to outputs</a:t>
            </a:r>
          </a:p>
          <a:p>
            <a:pPr marL="793750" lvl="1" indent="-457200">
              <a:buFont typeface="+mj-lt"/>
              <a:buAutoNum type="alphaUcPeriod"/>
            </a:pPr>
            <a:r>
              <a:rPr lang="en-US" sz="1400" dirty="0"/>
              <a:t>For xcmd permissions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142" y="1332048"/>
            <a:ext cx="8231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If you like any of the previous macros then this is what you need to do to make them work in your environment. </a:t>
            </a:r>
          </a:p>
          <a:p>
            <a:r>
              <a:rPr lang="en-US" sz="1200" dirty="0">
                <a:latin typeface="+mj-lt"/>
              </a:rPr>
              <a:t>Assumes sasgsub has previously been installed/configured on the clustered file system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844C1CC-9B30-4F8A-A31D-4DB02903D7DB}"/>
              </a:ext>
            </a:extLst>
          </p:cNvPr>
          <p:cNvSpPr txBox="1">
            <a:spLocks/>
          </p:cNvSpPr>
          <p:nvPr/>
        </p:nvSpPr>
        <p:spPr>
          <a:xfrm>
            <a:off x="455612" y="354445"/>
            <a:ext cx="8232776" cy="27831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-  	</a:t>
            </a:r>
            <a:r>
              <a:rPr lang="en-US" dirty="0">
                <a:solidFill>
                  <a:schemeClr val="accent2"/>
                </a:solidFill>
              </a:rPr>
              <a:t>SAS Admin Role Grid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2586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45430" y="1549208"/>
            <a:ext cx="8232776" cy="290541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Macros or .sas files should </a:t>
            </a:r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</a:rPr>
              <a:t>be copied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 the following directory:</a:t>
            </a:r>
            <a:b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SASConfigDir</a:t>
            </a:r>
            <a:r>
              <a:rPr lang="en-US" sz="1600" dirty="0">
                <a:latin typeface="Consolas" panose="020B0609020204030204" pitchFamily="49" charset="0"/>
              </a:rPr>
              <a:t>&gt;/Lev1/</a:t>
            </a:r>
            <a:r>
              <a:rPr lang="en-US" sz="1600" dirty="0" err="1">
                <a:latin typeface="Consolas" panose="020B0609020204030204" pitchFamily="49" charset="0"/>
              </a:rPr>
              <a:t>SASApp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SASEnvironment</a:t>
            </a:r>
            <a:r>
              <a:rPr lang="en-US" sz="1600" dirty="0">
                <a:latin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</a:rPr>
              <a:t>SASMacro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Alternatively if you want to provide macros to all Server Context then update</a:t>
            </a:r>
          </a:p>
          <a:p>
            <a:pPr lvl="1"/>
            <a:r>
              <a:rPr lang="en-US" dirty="0"/>
              <a:t> </a:t>
            </a:r>
            <a:r>
              <a:rPr lang="en-US" sz="1600" dirty="0">
                <a:latin typeface="Consolas" panose="020B0609020204030204" pitchFamily="49" charset="0"/>
              </a:rPr>
              <a:t>the &lt;SASHOME&gt;/</a:t>
            </a:r>
            <a:r>
              <a:rPr lang="en-US" sz="1600" dirty="0" err="1">
                <a:latin typeface="Consolas" panose="020B0609020204030204" pitchFamily="49" charset="0"/>
              </a:rPr>
              <a:t>SASFoundation</a:t>
            </a:r>
            <a:r>
              <a:rPr lang="en-US" sz="1600" dirty="0">
                <a:latin typeface="Consolas" panose="020B0609020204030204" pitchFamily="49" charset="0"/>
              </a:rPr>
              <a:t>/9.X/sasv9_local.cfg</a:t>
            </a:r>
            <a:r>
              <a:rPr lang="en-US" dirty="0"/>
              <a:t> with below</a:t>
            </a:r>
          </a:p>
          <a:p>
            <a:pPr marL="182880" lvl="1" indent="0">
              <a:buNone/>
            </a:pPr>
            <a:r>
              <a:rPr lang="en-US" i="1" dirty="0">
                <a:solidFill>
                  <a:schemeClr val="accent3"/>
                </a:solidFill>
              </a:rPr>
              <a:t>		-insert </a:t>
            </a:r>
            <a:r>
              <a:rPr lang="en-US" sz="1600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sasautos</a:t>
            </a:r>
            <a:r>
              <a:rPr lang="en-US" sz="1600" i="1" dirty="0">
                <a:solidFill>
                  <a:schemeClr val="accent3"/>
                </a:solidFill>
                <a:latin typeface="Consolas" panose="020B0609020204030204" pitchFamily="49" charset="0"/>
              </a:rPr>
              <a:t> /sas/</a:t>
            </a:r>
            <a:r>
              <a:rPr lang="en-US" sz="1600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DGMacros</a:t>
            </a:r>
            <a:endParaRPr lang="en-US" sz="1600" i="1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182880" lvl="1" indent="0">
              <a:buNone/>
            </a:pPr>
            <a:r>
              <a:rPr lang="en-US" i="1" dirty="0">
                <a:solidFill>
                  <a:schemeClr val="accent3"/>
                </a:solidFill>
              </a:rPr>
              <a:t> 		(</a:t>
            </a:r>
            <a:r>
              <a:rPr lang="en-US" sz="1600" dirty="0">
                <a:latin typeface="Consolas" panose="020B0609020204030204" pitchFamily="49" charset="0"/>
              </a:rPr>
              <a:t>/sas/</a:t>
            </a:r>
            <a:r>
              <a:rPr lang="en-US" sz="1600" dirty="0" err="1">
                <a:latin typeface="Consolas" panose="020B0609020204030204" pitchFamily="49" charset="0"/>
              </a:rPr>
              <a:t>DGMacros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dirty="0"/>
              <a:t>would be where you extract the macros. Any location on the  </a:t>
            </a:r>
          </a:p>
          <a:p>
            <a:pPr marL="182880" lvl="1" indent="0">
              <a:buNone/>
            </a:pPr>
            <a:r>
              <a:rPr lang="en-US" dirty="0"/>
              <a:t>            clustered file system will be fine.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8F4BA-94FE-47D6-A420-B17D5EB8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SASGSUB Macros -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1</a:t>
            </a:r>
            <a:r>
              <a:rPr lang="en-US" dirty="0"/>
              <a:t>: Extract zip file</a:t>
            </a:r>
          </a:p>
        </p:txBody>
      </p:sp>
    </p:spTree>
    <p:extLst>
      <p:ext uri="{BB962C8B-B14F-4D97-AF65-F5344CB8AC3E}">
        <p14:creationId xmlns:p14="http://schemas.microsoft.com/office/powerpoint/2010/main" val="15943820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741948" y="888182"/>
            <a:ext cx="8232776" cy="4020909"/>
          </a:xfrm>
        </p:spPr>
        <p:txBody>
          <a:bodyPr/>
          <a:lstStyle/>
          <a:p>
            <a:pPr marL="0" lvl="1" indent="0">
              <a:lnSpc>
                <a:spcPct val="90000"/>
              </a:lnSpc>
              <a:spcBef>
                <a:spcPct val="35000"/>
              </a:spcBef>
              <a:buNone/>
            </a:pPr>
            <a:r>
              <a:rPr lang="en-US" sz="1600" b="1" dirty="0"/>
              <a:t>Windows 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i.e. </a:t>
            </a:r>
            <a:r>
              <a:rPr lang="en-US" sz="1200" b="1" dirty="0">
                <a:latin typeface="Consolas" panose="020B0609020204030204" pitchFamily="49" charset="0"/>
              </a:rPr>
              <a:t>C:\SAS\Config\Lev1\SASApp\appserver_autoexec_usermods.sas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Add:  </a:t>
            </a:r>
            <a:r>
              <a:rPr lang="en-US" sz="1200" b="1" dirty="0">
                <a:latin typeface="Consolas" panose="020B0609020204030204" pitchFamily="49" charset="0"/>
              </a:rPr>
              <a:t>%let gsconfigdir=C:\SAS\Config\Lev1\Applications\SASGridManagerClientUtility\9.4;</a:t>
            </a:r>
            <a:endParaRPr lang="en-US" sz="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700" dirty="0"/>
            </a:br>
            <a:r>
              <a:rPr lang="en-US" sz="1600" b="1" dirty="0"/>
              <a:t>Unix</a:t>
            </a:r>
          </a:p>
          <a:p>
            <a:pPr lvl="1">
              <a:buClr>
                <a:srgbClr val="00517E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i.e. </a:t>
            </a:r>
            <a:r>
              <a:rPr lang="en-US" sz="1200" b="1" dirty="0">
                <a:latin typeface="Consolas" panose="020B0609020204030204" pitchFamily="49" charset="0"/>
              </a:rPr>
              <a:t>/SAS/Config/Lev1/SASApp/appserver_autoexec_usermods.sas</a:t>
            </a:r>
          </a:p>
          <a:p>
            <a:pPr lvl="1">
              <a:buClr>
                <a:srgbClr val="00517E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Add:</a:t>
            </a:r>
            <a:r>
              <a:rPr lang="en-US" sz="1200" dirty="0"/>
              <a:t> </a:t>
            </a:r>
            <a:r>
              <a:rPr lang="en-US" sz="1200" b="1" dirty="0">
                <a:latin typeface="Consolas" panose="020B0609020204030204" pitchFamily="49" charset="0"/>
              </a:rPr>
              <a:t> %let gsconfigdir=/SAS/Config/Lev1/Applications/SASGridManagerClientUtility/9.4;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Alternatively</a:t>
            </a:r>
            <a:r>
              <a:rPr lang="en-US" sz="1400" dirty="0"/>
              <a:t>, if you want to provide macros to all Server Context then create/update</a:t>
            </a:r>
          </a:p>
          <a:p>
            <a:pPr lvl="1">
              <a:buClr>
                <a:srgbClr val="00517E"/>
              </a:buClr>
              <a:buFont typeface="Wingdings" panose="05000000000000000000" pitchFamily="2" charset="2"/>
              <a:buChar char="§"/>
            </a:pPr>
            <a:r>
              <a:rPr lang="en-US" sz="1200" b="1" dirty="0">
                <a:latin typeface="Consolas" panose="020B0609020204030204" pitchFamily="49" charset="0"/>
              </a:rPr>
              <a:t>&lt;SASHOME&gt;/SASFoundation/9.4/autoexec.sas</a:t>
            </a:r>
          </a:p>
          <a:p>
            <a:pPr lvl="1">
              <a:buClr>
                <a:srgbClr val="00517E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Add:</a:t>
            </a:r>
            <a:r>
              <a:rPr lang="en-US" sz="1200" dirty="0"/>
              <a:t>  </a:t>
            </a:r>
            <a:r>
              <a:rPr lang="en-US" sz="1200" b="1" dirty="0">
                <a:latin typeface="Consolas" panose="020B0609020204030204" pitchFamily="49" charset="0"/>
              </a:rPr>
              <a:t>%let gsconfigdir=/SAS/Config/Lev1/Applications/SASGridManagerClientUtility/9.4;</a:t>
            </a:r>
          </a:p>
          <a:p>
            <a:pPr marL="182880" lvl="1" indent="0">
              <a:buNone/>
            </a:pPr>
            <a:r>
              <a:rPr lang="en-US" sz="1600" dirty="0"/>
              <a:t>    The </a:t>
            </a:r>
            <a:r>
              <a:rPr lang="en-US" sz="1200" b="1" dirty="0"/>
              <a:t>&amp;</a:t>
            </a:r>
            <a:r>
              <a:rPr lang="en-US" sz="1200" b="1" dirty="0">
                <a:latin typeface="Consolas" panose="020B0609020204030204" pitchFamily="49" charset="0"/>
              </a:rPr>
              <a:t>gsconfigdir</a:t>
            </a:r>
            <a:r>
              <a:rPr lang="en-US" sz="1600" dirty="0"/>
              <a:t> value should be the location of the sasgsub command:</a:t>
            </a:r>
            <a:br>
              <a:rPr lang="en-US" sz="1600" dirty="0"/>
            </a:br>
            <a:endParaRPr lang="en-US" sz="1600" dirty="0"/>
          </a:p>
          <a:p>
            <a:pPr lvl="2">
              <a:buClr>
                <a:srgbClr val="00517E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sz="1400" dirty="0"/>
              <a:t>Windows:  sasgsub.cmd</a:t>
            </a:r>
          </a:p>
          <a:p>
            <a:pPr lvl="2">
              <a:buClr>
                <a:srgbClr val="00517E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sz="1400" dirty="0"/>
              <a:t>Unix:  sasgsub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2B3FD5B8-CCFC-40F9-8275-4E8C3FD4B972}"/>
              </a:ext>
            </a:extLst>
          </p:cNvPr>
          <p:cNvSpPr txBox="1">
            <a:spLocks/>
          </p:cNvSpPr>
          <p:nvPr/>
        </p:nvSpPr>
        <p:spPr>
          <a:xfrm>
            <a:off x="455612" y="234409"/>
            <a:ext cx="8232776" cy="45139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Macros -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2</a:t>
            </a:r>
            <a:r>
              <a:rPr lang="en-US" dirty="0"/>
              <a:t>: Edit appserver_autoexec.sas</a:t>
            </a:r>
          </a:p>
        </p:txBody>
      </p:sp>
    </p:spTree>
    <p:extLst>
      <p:ext uri="{BB962C8B-B14F-4D97-AF65-F5344CB8AC3E}">
        <p14:creationId xmlns:p14="http://schemas.microsoft.com/office/powerpoint/2010/main" val="381927873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86514" y="1404071"/>
            <a:ext cx="8232776" cy="72199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Because we are using the xcmd, there cannot be any interactive windows popping up.  The _prompt_ value for metapass would cause an interactive window to activate which we cannot interact with.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14" y="2298780"/>
            <a:ext cx="798596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92929"/>
                </a:solidFill>
                <a:latin typeface="Arial" charset="0"/>
              </a:rPr>
              <a:t>Open  </a:t>
            </a:r>
            <a:r>
              <a:rPr lang="en-US" sz="1200" b="1" dirty="0">
                <a:solidFill>
                  <a:srgbClr val="292929"/>
                </a:solidFill>
                <a:latin typeface="Consolas" panose="020B0609020204030204" pitchFamily="49" charset="0"/>
              </a:rPr>
              <a:t>&lt;SASConfgDir&gt;/Lev1/Applications/SASGridManagerClientUtility/9.3/sasgsub.cfg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92929"/>
              </a:solidFill>
              <a:latin typeface="Arial" charset="0"/>
            </a:endParaRP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92929"/>
                </a:solidFill>
                <a:latin typeface="Arial" charset="0"/>
              </a:rPr>
              <a:t>Navigate to </a:t>
            </a:r>
            <a:r>
              <a:rPr lang="en-US" sz="1400" i="1" dirty="0">
                <a:solidFill>
                  <a:srgbClr val="292929"/>
                </a:solidFill>
                <a:latin typeface="Arial" charset="0"/>
              </a:rPr>
              <a:t>Metauser</a:t>
            </a:r>
            <a:r>
              <a:rPr lang="en-US" sz="1400" dirty="0">
                <a:solidFill>
                  <a:srgbClr val="292929"/>
                </a:solidFill>
                <a:latin typeface="Arial" charset="0"/>
              </a:rPr>
              <a:t> and </a:t>
            </a:r>
            <a:r>
              <a:rPr lang="en-US" sz="1400" i="1" dirty="0">
                <a:solidFill>
                  <a:srgbClr val="292929"/>
                </a:solidFill>
                <a:latin typeface="Arial" charset="0"/>
              </a:rPr>
              <a:t>Metapass</a:t>
            </a:r>
            <a:r>
              <a:rPr lang="en-US" sz="1400" dirty="0">
                <a:solidFill>
                  <a:srgbClr val="292929"/>
                </a:solidFill>
                <a:latin typeface="Arial" charset="0"/>
              </a:rPr>
              <a:t> value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292929"/>
                </a:solidFill>
                <a:latin typeface="Arial" charset="0"/>
              </a:rPr>
              <a:t>Enter a valid metadata user and password: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92929"/>
                </a:solidFill>
                <a:latin typeface="Arial" charset="0"/>
              </a:rPr>
              <a:t>i.e. </a:t>
            </a:r>
          </a:p>
          <a:p>
            <a:pPr marL="461963" lvl="1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-METAUSER      sasgsub@saspw</a:t>
            </a:r>
          </a:p>
          <a:p>
            <a:pPr marL="461963" lvl="1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-METAPASS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{SAS002}1D57933958C580064BD3DCA81A33DFB2</a:t>
            </a:r>
            <a:r>
              <a:rPr lang="en-US" sz="12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200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63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92929"/>
                </a:solidFill>
                <a:latin typeface="Arial" charset="0"/>
              </a:rPr>
              <a:t>or comment out:</a:t>
            </a:r>
            <a:br>
              <a:rPr lang="en-US" sz="1400" dirty="0">
                <a:solidFill>
                  <a:srgbClr val="292929"/>
                </a:solidFill>
                <a:latin typeface="Arial" charset="0"/>
              </a:rPr>
            </a:br>
            <a:endParaRPr lang="en-US" sz="1400" dirty="0">
              <a:solidFill>
                <a:srgbClr val="292929"/>
              </a:solidFill>
              <a:latin typeface="Arial" charset="0"/>
            </a:endParaRPr>
          </a:p>
          <a:p>
            <a:pPr marL="461963" lvl="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292929"/>
                </a:solidFill>
                <a:latin typeface="Arial" charset="0"/>
              </a:rPr>
              <a:t>/*</a:t>
            </a:r>
            <a:r>
              <a:rPr lang="en-US" sz="1200" dirty="0">
                <a:solidFill>
                  <a:srgbClr val="292929"/>
                </a:solidFill>
                <a:latin typeface="Arial" charset="0"/>
              </a:rPr>
              <a:t>-METAUSER      sasgsub@saspw */ /* metadata server will honor session users authentication </a:t>
            </a:r>
            <a:r>
              <a:rPr lang="en-US" sz="1200" b="1" dirty="0">
                <a:solidFill>
                  <a:srgbClr val="292929"/>
                </a:solidFill>
                <a:latin typeface="Arial" charset="0"/>
              </a:rPr>
              <a:t>*/</a:t>
            </a:r>
          </a:p>
          <a:p>
            <a:pPr marL="461963" lvl="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292929"/>
                </a:solidFill>
                <a:latin typeface="Arial" charset="0"/>
              </a:rPr>
              <a:t>/*</a:t>
            </a:r>
            <a:r>
              <a:rPr lang="en-US" sz="1200" dirty="0">
                <a:solidFill>
                  <a:srgbClr val="292929"/>
                </a:solidFill>
                <a:latin typeface="Arial" charset="0"/>
              </a:rPr>
              <a:t>-METAPASS       _prompt_  </a:t>
            </a:r>
            <a:r>
              <a:rPr lang="en-US" sz="1200" b="1" dirty="0">
                <a:solidFill>
                  <a:srgbClr val="292929"/>
                </a:solidFill>
                <a:latin typeface="Arial" charset="0"/>
              </a:rPr>
              <a:t>*/</a:t>
            </a:r>
          </a:p>
          <a:p>
            <a:pPr marL="461963" lvl="1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292929"/>
              </a:solidFill>
              <a:latin typeface="Arial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798EEE9B-489E-486E-8E3B-A63A9AF2254C}"/>
              </a:ext>
            </a:extLst>
          </p:cNvPr>
          <p:cNvSpPr txBox="1">
            <a:spLocks/>
          </p:cNvSpPr>
          <p:nvPr/>
        </p:nvSpPr>
        <p:spPr>
          <a:xfrm>
            <a:off x="455612" y="262373"/>
            <a:ext cx="8232776" cy="79823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Macros -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3</a:t>
            </a:r>
            <a:r>
              <a:rPr lang="en-US" dirty="0"/>
              <a:t>: 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Validate sasgsub.cfg does not have _prompt_ for metapass</a:t>
            </a:r>
          </a:p>
        </p:txBody>
      </p:sp>
    </p:spTree>
    <p:extLst>
      <p:ext uri="{BB962C8B-B14F-4D97-AF65-F5344CB8AC3E}">
        <p14:creationId xmlns:p14="http://schemas.microsoft.com/office/powerpoint/2010/main" val="37908811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4153"/>
            <a:ext cx="8124825" cy="412121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810062"/>
            <a:ext cx="6054720" cy="338554"/>
          </a:xfrm>
        </p:spPr>
        <p:txBody>
          <a:bodyPr/>
          <a:lstStyle/>
          <a:p>
            <a:r>
              <a:rPr lang="en-US" dirty="0"/>
              <a:t>Why Submit </a:t>
            </a:r>
            <a:r>
              <a:rPr lang="en-US" dirty="0" err="1"/>
              <a:t>gsub</a:t>
            </a:r>
            <a:r>
              <a:rPr lang="en-US" dirty="0"/>
              <a:t> from SAS</a:t>
            </a:r>
            <a:r>
              <a:rPr lang="en-US" b="0" baseline="30000" dirty="0"/>
              <a:t>®</a:t>
            </a:r>
            <a:r>
              <a:rPr lang="en-US" dirty="0"/>
              <a:t> Enterprise Guide</a:t>
            </a:r>
            <a:r>
              <a:rPr lang="en-US" b="0" baseline="30000" dirty="0"/>
              <a:t>®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09231" y="1362551"/>
            <a:ext cx="8020759" cy="3347455"/>
          </a:xfrm>
        </p:spPr>
        <p:txBody>
          <a:bodyPr/>
          <a:lstStyle/>
          <a:p>
            <a:r>
              <a:rPr lang="en-US" sz="1600" dirty="0"/>
              <a:t>Submit and forget (disconnect EGuide or from the network)</a:t>
            </a:r>
          </a:p>
          <a:p>
            <a:r>
              <a:rPr lang="en-US" sz="1600" dirty="0"/>
              <a:t>Frees up EGuide session</a:t>
            </a:r>
          </a:p>
          <a:p>
            <a:r>
              <a:rPr lang="en-US" sz="1600" dirty="0"/>
              <a:t>No c</a:t>
            </a:r>
            <a:r>
              <a:rPr lang="en-US" sz="1600" u="sng" dirty="0"/>
              <a:t>lient</a:t>
            </a:r>
            <a:r>
              <a:rPr lang="en-US" sz="1600" dirty="0"/>
              <a:t> Install and config of Grid Manager and SASGSUB (everything stays on the server)</a:t>
            </a:r>
          </a:p>
          <a:p>
            <a:r>
              <a:rPr lang="en-US" sz="1600" dirty="0"/>
              <a:t>No need for shared file access between compute and client tier</a:t>
            </a:r>
          </a:p>
          <a:p>
            <a:r>
              <a:rPr lang="en-US" sz="1600" dirty="0"/>
              <a:t>No need for </a:t>
            </a:r>
            <a:r>
              <a:rPr lang="en-US" sz="1600" dirty="0" err="1"/>
              <a:t>WinSSH</a:t>
            </a:r>
            <a:r>
              <a:rPr lang="en-US" sz="1600" dirty="0"/>
              <a:t> and keys setup for each user for staging when Unix Server is SSH</a:t>
            </a:r>
          </a:p>
          <a:p>
            <a:r>
              <a:rPr lang="en-US" sz="1600" dirty="0"/>
              <a:t>Single client application access to SAS Grid </a:t>
            </a:r>
            <a:br>
              <a:rPr lang="en-US" sz="1600" dirty="0"/>
            </a:br>
            <a:r>
              <a:rPr lang="en-US" sz="1600" dirty="0"/>
              <a:t>(user only needs EGuide, no need to change interfaces to submit to SASGSUB)</a:t>
            </a:r>
          </a:p>
          <a:p>
            <a:r>
              <a:rPr lang="en-US" sz="1600" dirty="0"/>
              <a:t>Customers also like to submit these macros from SAS Studio and DMS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200" dirty="0">
                <a:solidFill>
                  <a:srgbClr val="8A0000"/>
                </a:solidFill>
              </a:rPr>
              <a:t>Disclaimer: </a:t>
            </a:r>
            <a:br>
              <a:rPr lang="en-US" sz="1200" dirty="0">
                <a:solidFill>
                  <a:srgbClr val="8A0000"/>
                </a:solidFill>
              </a:rPr>
            </a:br>
            <a:r>
              <a:rPr lang="en-US" sz="1200" dirty="0">
                <a:solidFill>
                  <a:srgbClr val="8A0000"/>
                </a:solidFill>
              </a:rPr>
              <a:t>These are not production macros delivered with SAS software, however, they are leveraging BASE SAS code. They have been tested on RHEL and might need slight changes for different O/S, versions, or shells. They have been implemented successfully at customers running on RHEL, Solaris, AIX and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4233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88962" y="1642361"/>
            <a:ext cx="8232776" cy="2800318"/>
          </a:xfrm>
        </p:spPr>
        <p:txBody>
          <a:bodyPr/>
          <a:lstStyle/>
          <a:p>
            <a:r>
              <a:rPr lang="en-US" dirty="0"/>
              <a:t>Because users may need to edit or create sas code, we want the file navigation to be set for locations the user can access.</a:t>
            </a:r>
          </a:p>
          <a:p>
            <a:r>
              <a:rPr lang="en-US" dirty="0"/>
              <a:t>In SAS Management Console</a:t>
            </a:r>
          </a:p>
          <a:p>
            <a:pPr lvl="1"/>
            <a:r>
              <a:rPr lang="en-US" sz="1400" dirty="0"/>
              <a:t>Expand </a:t>
            </a:r>
            <a:r>
              <a:rPr lang="en-US" sz="1400" i="1" dirty="0"/>
              <a:t>Server Manager</a:t>
            </a:r>
            <a:r>
              <a:rPr lang="en-US" sz="1400" dirty="0"/>
              <a:t>, </a:t>
            </a:r>
            <a:r>
              <a:rPr lang="en-US" sz="1400" i="1" dirty="0" err="1"/>
              <a:t>SASApp</a:t>
            </a:r>
            <a:r>
              <a:rPr lang="en-US" sz="1400" dirty="0"/>
              <a:t>, </a:t>
            </a:r>
            <a:r>
              <a:rPr lang="en-US" sz="1400" i="1" dirty="0" err="1"/>
              <a:t>SASApp</a:t>
            </a:r>
            <a:r>
              <a:rPr lang="en-US" sz="1400" i="1" dirty="0"/>
              <a:t> – Logical Workspace Server</a:t>
            </a:r>
          </a:p>
          <a:p>
            <a:pPr lvl="1"/>
            <a:r>
              <a:rPr lang="en-US" sz="1400" dirty="0"/>
              <a:t>Right Click </a:t>
            </a:r>
            <a:r>
              <a:rPr lang="en-US" sz="1400" i="1" dirty="0" err="1"/>
              <a:t>SASApp</a:t>
            </a:r>
            <a:r>
              <a:rPr lang="en-US" sz="1400" i="1" dirty="0"/>
              <a:t> - Workspace Server </a:t>
            </a:r>
            <a:r>
              <a:rPr lang="en-US" sz="1400" dirty="0"/>
              <a:t>and Select </a:t>
            </a:r>
            <a:r>
              <a:rPr lang="en-US" sz="1400" i="1" dirty="0"/>
              <a:t>Properties</a:t>
            </a:r>
          </a:p>
          <a:p>
            <a:pPr lvl="1"/>
            <a:r>
              <a:rPr lang="en-US" sz="1400" dirty="0"/>
              <a:t>Click the </a:t>
            </a:r>
            <a:r>
              <a:rPr lang="en-US" sz="1400" i="1" dirty="0"/>
              <a:t>Options</a:t>
            </a:r>
            <a:r>
              <a:rPr lang="en-US" sz="1400" dirty="0"/>
              <a:t> Tab</a:t>
            </a:r>
          </a:p>
          <a:p>
            <a:pPr lvl="1"/>
            <a:r>
              <a:rPr lang="en-US" sz="1400" dirty="0"/>
              <a:t>Click on the </a:t>
            </a:r>
            <a:r>
              <a:rPr lang="en-US" sz="1400" i="1" dirty="0"/>
              <a:t>Advanced Options </a:t>
            </a:r>
            <a:r>
              <a:rPr lang="en-US" sz="1400" dirty="0"/>
              <a:t>button</a:t>
            </a:r>
          </a:p>
          <a:p>
            <a:pPr lvl="1"/>
            <a:r>
              <a:rPr lang="en-US" sz="1400" dirty="0"/>
              <a:t>Click the </a:t>
            </a:r>
            <a:r>
              <a:rPr lang="en-US" sz="1400" i="1" dirty="0"/>
              <a:t>File Navigation </a:t>
            </a:r>
            <a:r>
              <a:rPr lang="en-US" sz="1400" dirty="0"/>
              <a:t>Tab and Click the </a:t>
            </a:r>
            <a:r>
              <a:rPr lang="en-US" sz="1400" i="1" dirty="0"/>
              <a:t>Path</a:t>
            </a:r>
            <a:r>
              <a:rPr lang="en-US" sz="1400" dirty="0"/>
              <a:t> radio button</a:t>
            </a:r>
          </a:p>
          <a:p>
            <a:pPr lvl="1"/>
            <a:r>
              <a:rPr lang="en-US" sz="1400" dirty="0"/>
              <a:t>Enter the desired start path, i.e. </a:t>
            </a:r>
            <a:r>
              <a:rPr lang="en-US" sz="1200" b="1" dirty="0">
                <a:latin typeface="Consolas" panose="020B0609020204030204" pitchFamily="49" charset="0"/>
              </a:rPr>
              <a:t>C:\sas\pgms or /sas/</a:t>
            </a:r>
            <a:r>
              <a:rPr lang="en-US" sz="1200" b="1" dirty="0" err="1">
                <a:latin typeface="Consolas" panose="020B0609020204030204" pitchFamily="49" charset="0"/>
              </a:rPr>
              <a:t>pgms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This location must exist on the compute tier shared file system.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20284DAE-C52E-436B-9FB6-980C37C48F24}"/>
              </a:ext>
            </a:extLst>
          </p:cNvPr>
          <p:cNvSpPr txBox="1">
            <a:spLocks/>
          </p:cNvSpPr>
          <p:nvPr/>
        </p:nvSpPr>
        <p:spPr>
          <a:xfrm>
            <a:off x="588962" y="260079"/>
            <a:ext cx="8232776" cy="9400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Macros -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4 a) </a:t>
            </a:r>
            <a:r>
              <a:rPr lang="en-US" dirty="0"/>
              <a:t> </a:t>
            </a:r>
          </a:p>
          <a:p>
            <a:r>
              <a:rPr lang="en-US" dirty="0"/>
              <a:t>Set up Application Server Context - file Navigation</a:t>
            </a:r>
          </a:p>
        </p:txBody>
      </p:sp>
    </p:spTree>
    <p:extLst>
      <p:ext uri="{BB962C8B-B14F-4D97-AF65-F5344CB8AC3E}">
        <p14:creationId xmlns:p14="http://schemas.microsoft.com/office/powerpoint/2010/main" val="85397302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06387" y="1401613"/>
            <a:ext cx="8232776" cy="3034164"/>
          </a:xfrm>
        </p:spPr>
        <p:txBody>
          <a:bodyPr/>
          <a:lstStyle/>
          <a:p>
            <a:r>
              <a:rPr lang="en-US" dirty="0"/>
              <a:t>Because these macros need the xcmd capabilities, it must be enabled.</a:t>
            </a:r>
          </a:p>
          <a:p>
            <a:r>
              <a:rPr lang="en-US" dirty="0"/>
              <a:t>In SAS Management Console</a:t>
            </a:r>
          </a:p>
          <a:p>
            <a:pPr lvl="1"/>
            <a:r>
              <a:rPr lang="en-US" dirty="0"/>
              <a:t>Expand </a:t>
            </a:r>
            <a:r>
              <a:rPr lang="en-US" sz="1800" i="1" dirty="0"/>
              <a:t>Server Manager</a:t>
            </a:r>
            <a:r>
              <a:rPr lang="en-US" sz="1800" dirty="0"/>
              <a:t>, </a:t>
            </a:r>
            <a:r>
              <a:rPr lang="en-US" sz="1800" i="1" dirty="0" err="1"/>
              <a:t>SASApp</a:t>
            </a:r>
            <a:r>
              <a:rPr lang="en-US" sz="1800" dirty="0"/>
              <a:t>, </a:t>
            </a:r>
            <a:r>
              <a:rPr lang="en-US" sz="1800" i="1" dirty="0" err="1"/>
              <a:t>SASApp</a:t>
            </a:r>
            <a:r>
              <a:rPr lang="en-US" sz="1800" i="1" dirty="0"/>
              <a:t> – Logical Workspace Serve</a:t>
            </a:r>
            <a:r>
              <a:rPr lang="en-US" sz="1800" dirty="0"/>
              <a:t>r</a:t>
            </a:r>
          </a:p>
          <a:p>
            <a:pPr lvl="1"/>
            <a:r>
              <a:rPr lang="en-US" sz="1800" dirty="0"/>
              <a:t>Right Click </a:t>
            </a:r>
            <a:r>
              <a:rPr lang="en-US" sz="1800" dirty="0" err="1"/>
              <a:t>SASApp</a:t>
            </a:r>
            <a:r>
              <a:rPr lang="en-US" sz="1800" dirty="0"/>
              <a:t> - Workspace Server and Select Properties</a:t>
            </a:r>
          </a:p>
          <a:p>
            <a:pPr lvl="1"/>
            <a:r>
              <a:rPr lang="en-US" sz="1800" dirty="0"/>
              <a:t>Click the </a:t>
            </a:r>
            <a:r>
              <a:rPr lang="en-US" sz="1800" i="1" dirty="0"/>
              <a:t>Options</a:t>
            </a:r>
            <a:r>
              <a:rPr lang="en-US" sz="1800" dirty="0"/>
              <a:t> Tab</a:t>
            </a:r>
          </a:p>
          <a:p>
            <a:pPr lvl="1"/>
            <a:r>
              <a:rPr lang="en-US" sz="1800" dirty="0"/>
              <a:t>Click on the </a:t>
            </a:r>
            <a:r>
              <a:rPr lang="en-US" sz="1800" i="1" dirty="0"/>
              <a:t>Advanced Options </a:t>
            </a:r>
            <a:r>
              <a:rPr lang="en-US" sz="1800" dirty="0"/>
              <a:t>button</a:t>
            </a:r>
          </a:p>
          <a:p>
            <a:pPr lvl="1"/>
            <a:r>
              <a:rPr lang="en-US" sz="1800" dirty="0"/>
              <a:t>Click the </a:t>
            </a:r>
            <a:r>
              <a:rPr lang="en-US" sz="1800" i="1" dirty="0"/>
              <a:t>Launch Properties </a:t>
            </a:r>
            <a:r>
              <a:rPr lang="en-US" sz="1800" dirty="0"/>
              <a:t>Tab </a:t>
            </a:r>
          </a:p>
          <a:p>
            <a:pPr lvl="1"/>
            <a:r>
              <a:rPr lang="en-US" sz="1800" dirty="0"/>
              <a:t>Check the </a:t>
            </a:r>
            <a:r>
              <a:rPr lang="en-US" sz="1800" i="1" dirty="0"/>
              <a:t>Allow XCMD </a:t>
            </a:r>
            <a:r>
              <a:rPr lang="en-US" sz="1800" dirty="0"/>
              <a:t>box</a:t>
            </a:r>
          </a:p>
          <a:p>
            <a:pPr lvl="2"/>
            <a:r>
              <a:rPr lang="en-US" dirty="0"/>
              <a:t>This requires refreshing </a:t>
            </a:r>
            <a:r>
              <a:rPr lang="en-US" dirty="0" err="1"/>
              <a:t>spawner</a:t>
            </a:r>
            <a:r>
              <a:rPr lang="en-US" dirty="0"/>
              <a:t>(s) or restarting the object </a:t>
            </a:r>
            <a:r>
              <a:rPr lang="en-US" dirty="0" err="1"/>
              <a:t>spawner</a:t>
            </a:r>
            <a:r>
              <a:rPr lang="en-US" dirty="0"/>
              <a:t>(s)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8DCD8206-E924-466A-8E71-050F4B5C5A16}"/>
              </a:ext>
            </a:extLst>
          </p:cNvPr>
          <p:cNvSpPr txBox="1">
            <a:spLocks/>
          </p:cNvSpPr>
          <p:nvPr/>
        </p:nvSpPr>
        <p:spPr>
          <a:xfrm>
            <a:off x="303212" y="116898"/>
            <a:ext cx="8232776" cy="9400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SASGSUB Macros -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4 b) </a:t>
            </a:r>
            <a:r>
              <a:rPr lang="en-US" dirty="0"/>
              <a:t> </a:t>
            </a:r>
          </a:p>
          <a:p>
            <a:r>
              <a:rPr lang="en-US" dirty="0"/>
              <a:t>Set up Application Server Context – XCMD Permissions</a:t>
            </a:r>
          </a:p>
        </p:txBody>
      </p:sp>
    </p:spTree>
    <p:extLst>
      <p:ext uri="{BB962C8B-B14F-4D97-AF65-F5344CB8AC3E}">
        <p14:creationId xmlns:p14="http://schemas.microsoft.com/office/powerpoint/2010/main" val="369463351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Required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15142" y="3207309"/>
            <a:ext cx="8232776" cy="667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Authinfo</a:t>
            </a:r>
            <a:r>
              <a:rPr lang="en-US" dirty="0"/>
              <a:t> file in shared home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permissions on </a:t>
            </a:r>
            <a:r>
              <a:rPr lang="en-US" dirty="0" err="1"/>
              <a:t>authinfo</a:t>
            </a:r>
            <a:r>
              <a:rPr lang="en-US" dirty="0"/>
              <a:t>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142" y="1332048"/>
            <a:ext cx="8231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If you like any of the previous admin macros then this is what you need to do to make them work in your environment. </a:t>
            </a:r>
          </a:p>
          <a:p>
            <a:r>
              <a:rPr lang="en-US" sz="1200" dirty="0">
                <a:latin typeface="+mj-lt"/>
              </a:rPr>
              <a:t>Assumes Grid Admin Client has previously been installed/configured on the clustered file system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844C1CC-9B30-4F8A-A31D-4DB02903D7DB}"/>
              </a:ext>
            </a:extLst>
          </p:cNvPr>
          <p:cNvSpPr txBox="1">
            <a:spLocks/>
          </p:cNvSpPr>
          <p:nvPr/>
        </p:nvSpPr>
        <p:spPr>
          <a:xfrm>
            <a:off x="455612" y="354445"/>
            <a:ext cx="8232776" cy="27831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182880" rtl="0" eaLnBrk="1" latinLnBrk="0" hangingPunct="1">
              <a:spcBef>
                <a:spcPct val="0"/>
              </a:spcBef>
              <a:buNone/>
              <a:defRPr lang="en-US" sz="2400" b="1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Admin -  	</a:t>
            </a:r>
            <a:r>
              <a:rPr lang="en-US" dirty="0">
                <a:solidFill>
                  <a:schemeClr val="accent2"/>
                </a:solidFill>
              </a:rPr>
              <a:t>SAS Admin Role Grid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430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45430" y="890312"/>
            <a:ext cx="8232776" cy="42232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Edit .</a:t>
            </a:r>
            <a:r>
              <a:rPr lang="en-US" sz="1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authinfo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file in your home directory (note the . as the first character)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i="1" dirty="0">
                <a:latin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200" b="1" i="1" dirty="0">
                <a:latin typeface="Consolas" panose="020B0609020204030204" pitchFamily="49" charset="0"/>
              </a:rPr>
              <a:t>    vi ~/.</a:t>
            </a:r>
            <a:r>
              <a:rPr lang="en-US" sz="1200" b="1" i="1" dirty="0" err="1">
                <a:latin typeface="Consolas" panose="020B0609020204030204" pitchFamily="49" charset="0"/>
              </a:rPr>
              <a:t>authinfo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/>
              <a:t>	add the following: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i="1" dirty="0"/>
              <a:t>default user &lt;</a:t>
            </a:r>
            <a:r>
              <a:rPr lang="en-US" sz="1200" i="1" dirty="0" err="1"/>
              <a:t>yourid</a:t>
            </a:r>
            <a:r>
              <a:rPr lang="en-US" sz="1200" i="1" dirty="0"/>
              <a:t>&gt; password &lt;</a:t>
            </a:r>
            <a:r>
              <a:rPr lang="en-US" sz="1200" i="1" dirty="0" err="1"/>
              <a:t>yourpassword</a:t>
            </a:r>
            <a:r>
              <a:rPr lang="en-US" sz="1200" i="1" dirty="0"/>
              <a:t>&gt;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>
                <a:solidFill>
                  <a:schemeClr val="accent1"/>
                </a:solidFill>
              </a:rPr>
              <a:t>Note that you can use proc </a:t>
            </a:r>
            <a:r>
              <a:rPr lang="en-US" sz="1200" dirty="0" err="1">
                <a:solidFill>
                  <a:schemeClr val="accent1"/>
                </a:solidFill>
              </a:rPr>
              <a:t>pwencode</a:t>
            </a:r>
            <a:r>
              <a:rPr lang="en-US" sz="1200" dirty="0">
                <a:solidFill>
                  <a:schemeClr val="accent1"/>
                </a:solidFill>
              </a:rPr>
              <a:t> for encrypted password values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Edit permission to protect the file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i="1" dirty="0">
                <a:latin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200" b="1" i="1" dirty="0">
                <a:latin typeface="Consolas" panose="020B0609020204030204" pitchFamily="49" charset="0"/>
              </a:rPr>
              <a:t>    </a:t>
            </a:r>
            <a:r>
              <a:rPr lang="en-US" sz="1200" b="1" i="1" dirty="0" err="1">
                <a:latin typeface="Consolas" panose="020B0609020204030204" pitchFamily="49" charset="0"/>
              </a:rPr>
              <a:t>chmod</a:t>
            </a:r>
            <a:r>
              <a:rPr lang="en-US" sz="1200" b="1" i="1" dirty="0">
                <a:latin typeface="Consolas" panose="020B0609020204030204" pitchFamily="49" charset="0"/>
              </a:rPr>
              <a:t> 600 ~/.</a:t>
            </a:r>
            <a:r>
              <a:rPr lang="en-US" sz="1200" b="1" i="1" dirty="0" err="1">
                <a:latin typeface="Consolas" panose="020B0609020204030204" pitchFamily="49" charset="0"/>
              </a:rPr>
              <a:t>authinfo</a:t>
            </a:r>
            <a:endParaRPr lang="en-US" sz="1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/>
              <a:t>	  Validate permissions with the following command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i="1" dirty="0"/>
              <a:t>ls –l ~/.</a:t>
            </a:r>
            <a:r>
              <a:rPr lang="en-US" sz="1200" i="1" dirty="0" err="1"/>
              <a:t>authinfo</a:t>
            </a:r>
            <a:endParaRPr lang="en-US" sz="1200" i="1" dirty="0"/>
          </a:p>
          <a:p>
            <a:pPr marL="0" indent="0">
              <a:buNone/>
            </a:pPr>
            <a:r>
              <a:rPr lang="en-US" sz="1200" i="1" dirty="0"/>
              <a:t>	  </a:t>
            </a:r>
          </a:p>
          <a:p>
            <a:pPr marL="0" indent="0">
              <a:buNone/>
            </a:pPr>
            <a:r>
              <a:rPr lang="en-US" sz="1200" dirty="0"/>
              <a:t>	should look like below:</a:t>
            </a:r>
          </a:p>
          <a:p>
            <a:pPr marL="0" indent="0">
              <a:buNone/>
            </a:pPr>
            <a:r>
              <a:rPr lang="en-US" sz="1200" i="1" dirty="0"/>
              <a:t>	</a:t>
            </a:r>
            <a:r>
              <a:rPr lang="en-US" sz="1200" i="1" dirty="0">
                <a:highlight>
                  <a:srgbClr val="FFFF00"/>
                </a:highlight>
              </a:rPr>
              <a:t>-</a:t>
            </a:r>
            <a:r>
              <a:rPr lang="en-US" sz="1200" i="1" dirty="0" err="1">
                <a:highlight>
                  <a:srgbClr val="FFFF00"/>
                </a:highlight>
              </a:rPr>
              <a:t>rw</a:t>
            </a:r>
            <a:r>
              <a:rPr lang="en-US" sz="1200" i="1" dirty="0">
                <a:highlight>
                  <a:srgbClr val="FFFF00"/>
                </a:highlight>
              </a:rPr>
              <a:t>-</a:t>
            </a:r>
            <a:r>
              <a:rPr lang="en-US" sz="1200" i="1" dirty="0"/>
              <a:t>------ 1 &lt;</a:t>
            </a:r>
            <a:r>
              <a:rPr lang="en-US" sz="1200" i="1" dirty="0" err="1"/>
              <a:t>yourid</a:t>
            </a:r>
            <a:r>
              <a:rPr lang="en-US" sz="1200" i="1" dirty="0"/>
              <a:t>&gt; &lt;</a:t>
            </a:r>
            <a:r>
              <a:rPr lang="en-US" sz="1200" i="1" dirty="0" err="1"/>
              <a:t>yourgroup</a:t>
            </a:r>
            <a:r>
              <a:rPr lang="en-US" sz="1200" i="1" dirty="0"/>
              <a:t>&gt; 67 Apr  4 17:39 /home/&lt;</a:t>
            </a:r>
            <a:r>
              <a:rPr lang="en-US" sz="1200" i="1" dirty="0" err="1"/>
              <a:t>yourid</a:t>
            </a:r>
            <a:r>
              <a:rPr lang="en-US" sz="1200" i="1" dirty="0"/>
              <a:t>&gt;/.</a:t>
            </a:r>
            <a:r>
              <a:rPr lang="en-US" sz="1200" i="1" dirty="0" err="1"/>
              <a:t>authinfo</a:t>
            </a:r>
            <a:endParaRPr lang="en-US" sz="1200" i="1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C8F4BA-94FE-47D6-A420-B17D5EB8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Macros -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Setup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48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492" y="319086"/>
            <a:ext cx="7890707" cy="428625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396167" y="1443814"/>
            <a:ext cx="5899983" cy="2683170"/>
          </a:xfrm>
        </p:spPr>
        <p:txBody>
          <a:bodyPr/>
          <a:lstStyle/>
          <a:p>
            <a:pPr marL="347663" lvl="0" indent="-347663" defTabSz="914400" fontAlgn="base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00539B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292929"/>
                </a:solidFill>
                <a:ea typeface="ＭＳ Ｐゴシック" pitchFamily="-112" charset="-128"/>
                <a:hlinkClick r:id="rId3"/>
              </a:rPr>
              <a:t>SASGSUB Overview</a:t>
            </a:r>
          </a:p>
          <a:p>
            <a:pPr marL="347663" lvl="0" indent="-347663" defTabSz="914400" fontAlgn="base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00539B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292929"/>
                </a:solidFill>
                <a:ea typeface="ＭＳ Ｐゴシック" pitchFamily="-112" charset="-128"/>
                <a:hlinkClick r:id="rId3"/>
              </a:rPr>
              <a:t>SASGSUB commands</a:t>
            </a:r>
            <a:endParaRPr lang="en-US" sz="2000" kern="0" dirty="0">
              <a:solidFill>
                <a:srgbClr val="292929"/>
              </a:solidFill>
              <a:ea typeface="ＭＳ Ｐゴシック" pitchFamily="-112" charset="-128"/>
            </a:endParaRPr>
          </a:p>
          <a:p>
            <a:pPr marL="347663" lvl="0" indent="-347663" defTabSz="914400" fontAlgn="base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00539B"/>
              </a:buClr>
              <a:buSzTx/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292929"/>
                </a:solidFill>
                <a:ea typeface="ＭＳ Ｐゴシック" pitchFamily="-112" charset="-128"/>
                <a:hlinkClick r:id="rId4"/>
              </a:rPr>
              <a:t>SASGSUB Syntax</a:t>
            </a:r>
            <a:endParaRPr lang="en-US" sz="2000" kern="0" dirty="0">
              <a:solidFill>
                <a:srgbClr val="292929"/>
              </a:solidFill>
              <a:ea typeface="ＭＳ Ｐゴシック" pitchFamily="-112" charset="-128"/>
            </a:endParaRPr>
          </a:p>
          <a:p>
            <a:pPr marL="347663" lvl="0" indent="-347663" defTabSz="914400" fontAlgn="base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00539B"/>
              </a:buClr>
              <a:buSzTx/>
            </a:pPr>
            <a:r>
              <a:rPr lang="en-US" dirty="0">
                <a:hlinkClick r:id="rId5"/>
              </a:rPr>
              <a:t>Using the SAS Workload Orchestrator Administration Utility :: Grid Computing in SAS® 9.4, Fifth Edition</a:t>
            </a:r>
            <a:endParaRPr lang="en-US" dirty="0"/>
          </a:p>
          <a:p>
            <a:pPr marL="347663" lvl="0" indent="-347663" defTabSz="914400" fontAlgn="base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00539B"/>
              </a:buClr>
              <a:buSzTx/>
            </a:pPr>
            <a:r>
              <a:rPr lang="en-US" sz="2000" kern="0" dirty="0" err="1">
                <a:solidFill>
                  <a:srgbClr val="292929"/>
                </a:solidFill>
                <a:ea typeface="ＭＳ Ｐゴシック" pitchFamily="-112" charset="-128"/>
                <a:hlinkClick r:id="rId6"/>
              </a:rPr>
              <a:t>Authinfo</a:t>
            </a:r>
            <a:r>
              <a:rPr lang="en-US" sz="2000" kern="0" dirty="0">
                <a:solidFill>
                  <a:srgbClr val="292929"/>
                </a:solidFill>
                <a:ea typeface="ＭＳ Ｐゴシック" pitchFamily="-112" charset="-128"/>
                <a:hlinkClick r:id="rId6"/>
              </a:rPr>
              <a:t> File</a:t>
            </a:r>
            <a:endParaRPr lang="en-US" sz="2000" kern="0" dirty="0">
              <a:solidFill>
                <a:srgbClr val="292929"/>
              </a:solidFill>
              <a:ea typeface="ＭＳ Ｐゴシック" pitchFamily="-112" charset="-128"/>
            </a:endParaRPr>
          </a:p>
          <a:p>
            <a:pPr marL="347663" lvl="0" indent="-347663" defTabSz="914400" fontAlgn="base">
              <a:lnSpc>
                <a:spcPct val="90000"/>
              </a:lnSpc>
              <a:spcBef>
                <a:spcPct val="35000"/>
              </a:spcBef>
              <a:spcAft>
                <a:spcPct val="17000"/>
              </a:spcAft>
              <a:buClr>
                <a:srgbClr val="00539B"/>
              </a:buClr>
              <a:buSzTx/>
              <a:buFont typeface="Wingdings" pitchFamily="2" charset="2"/>
              <a:buChar char="§"/>
            </a:pPr>
            <a:endParaRPr lang="en-US" sz="1600" kern="0" dirty="0">
              <a:solidFill>
                <a:srgbClr val="292929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43949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154"/>
            <a:ext cx="8258174" cy="338554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620319"/>
            <a:ext cx="6054720" cy="369332"/>
          </a:xfrm>
        </p:spPr>
        <p:txBody>
          <a:bodyPr/>
          <a:lstStyle/>
          <a:p>
            <a:pPr defTabSz="914400"/>
            <a:r>
              <a:rPr lang="en-US" sz="1800" dirty="0">
                <a:solidFill>
                  <a:schemeClr val="tx1"/>
                </a:solidFill>
              </a:rPr>
              <a:t>Submitting </a:t>
            </a:r>
            <a:r>
              <a:rPr lang="en-US" sz="1800" dirty="0" err="1">
                <a:solidFill>
                  <a:schemeClr val="tx1"/>
                </a:solidFill>
              </a:rPr>
              <a:t>gsub</a:t>
            </a:r>
            <a:r>
              <a:rPr lang="en-US" sz="1800" dirty="0">
                <a:solidFill>
                  <a:schemeClr val="tx1"/>
                </a:solidFill>
              </a:rPr>
              <a:t>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95149" y="1187744"/>
            <a:ext cx="8516767" cy="144610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Macros for the SAS User Role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mygsub</a:t>
            </a:r>
            <a:r>
              <a:rPr lang="en-US" sz="1400" dirty="0"/>
              <a:t> %</a:t>
            </a:r>
            <a:r>
              <a:rPr lang="en-US" sz="1400" dirty="0" err="1"/>
              <a:t>mygsubque</a:t>
            </a:r>
            <a:r>
              <a:rPr lang="en-US" sz="1400" dirty="0"/>
              <a:t> 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gjobs</a:t>
            </a:r>
            <a:r>
              <a:rPr lang="en-US" sz="1400" dirty="0"/>
              <a:t> and %</a:t>
            </a:r>
            <a:r>
              <a:rPr lang="en-US" sz="1400" dirty="0" err="1"/>
              <a:t>gsstatus</a:t>
            </a:r>
            <a:r>
              <a:rPr lang="en-US" sz="1400" dirty="0"/>
              <a:t> – reports on job status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gsresults</a:t>
            </a:r>
            <a:r>
              <a:rPr lang="en-US" sz="1400" dirty="0"/>
              <a:t> – move job results to a different directory</a:t>
            </a:r>
          </a:p>
          <a:p>
            <a:r>
              <a:rPr lang="en-US" sz="1400" dirty="0"/>
              <a:t>%</a:t>
            </a:r>
            <a:r>
              <a:rPr lang="en-US" sz="1400" dirty="0" err="1"/>
              <a:t>gskill</a:t>
            </a:r>
            <a:r>
              <a:rPr lang="en-US" sz="1400" dirty="0"/>
              <a:t> – terminate a </a:t>
            </a:r>
            <a:r>
              <a:rPr lang="en-US" sz="1400" dirty="0" err="1"/>
              <a:t>gsub</a:t>
            </a:r>
            <a:r>
              <a:rPr lang="en-US" sz="1400" dirty="0"/>
              <a:t> job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95149" y="2633846"/>
            <a:ext cx="7558251" cy="218027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3">
                  <a:lumMod val="75000"/>
                  <a:lumOff val="25000"/>
                </a:schemeClr>
              </a:buClr>
              <a:buNone/>
            </a:pPr>
            <a:r>
              <a:rPr lang="en-US" sz="1600" b="1" dirty="0">
                <a:latin typeface="+mj-lt"/>
              </a:rPr>
              <a:t>Macros for the SAS Admin role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</a:t>
            </a:r>
            <a:r>
              <a:rPr lang="en-US" sz="1400" dirty="0" err="1">
                <a:latin typeface="+mj-lt"/>
              </a:rPr>
              <a:t>gjobs</a:t>
            </a:r>
            <a:r>
              <a:rPr lang="en-US" sz="1400" dirty="0">
                <a:latin typeface="+mj-lt"/>
              </a:rPr>
              <a:t> – reports on job status of all users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</a:t>
            </a:r>
            <a:r>
              <a:rPr lang="en-US" sz="1400" dirty="0" err="1">
                <a:latin typeface="+mj-lt"/>
              </a:rPr>
              <a:t>bhosts</a:t>
            </a:r>
            <a:r>
              <a:rPr lang="en-US" sz="1400" dirty="0">
                <a:latin typeface="+mj-lt"/>
              </a:rPr>
              <a:t> – reports on Grid node status and number of jobs by machine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</a:t>
            </a:r>
            <a:r>
              <a:rPr lang="en-US" sz="1400" dirty="0" err="1">
                <a:latin typeface="+mj-lt"/>
              </a:rPr>
              <a:t>bqueues</a:t>
            </a:r>
            <a:r>
              <a:rPr lang="en-US" sz="1400" dirty="0">
                <a:latin typeface="+mj-lt"/>
              </a:rPr>
              <a:t> - reports on queue priority, status, and number of jobs by queue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</a:t>
            </a:r>
            <a:r>
              <a:rPr lang="en-US" sz="1400" dirty="0" err="1">
                <a:latin typeface="+mj-lt"/>
              </a:rPr>
              <a:t>lsload</a:t>
            </a:r>
            <a:r>
              <a:rPr lang="en-US" sz="1400" dirty="0">
                <a:latin typeface="+mj-lt"/>
              </a:rPr>
              <a:t> – reports on Grid node resources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%kill – terminates a grid job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%resume – resumes a suspended grid job</a:t>
            </a:r>
          </a:p>
          <a:p>
            <a:pPr>
              <a:buClr>
                <a:schemeClr val="accent3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%suspend – suspends a grid job</a:t>
            </a:r>
          </a:p>
        </p:txBody>
      </p:sp>
    </p:spTree>
    <p:extLst>
      <p:ext uri="{BB962C8B-B14F-4D97-AF65-F5344CB8AC3E}">
        <p14:creationId xmlns:p14="http://schemas.microsoft.com/office/powerpoint/2010/main" val="21512879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06" y="271133"/>
            <a:ext cx="8121394" cy="338554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665465"/>
            <a:ext cx="6054720" cy="338554"/>
          </a:xfrm>
        </p:spPr>
        <p:txBody>
          <a:bodyPr/>
          <a:lstStyle/>
          <a:p>
            <a:r>
              <a:rPr lang="en-US" dirty="0"/>
              <a:t>Submitting </a:t>
            </a:r>
            <a:r>
              <a:rPr lang="en-US" dirty="0" err="1"/>
              <a:t>SASgsub</a:t>
            </a:r>
            <a:r>
              <a:rPr lang="en-US" dirty="0"/>
              <a:t>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803531" y="1139380"/>
            <a:ext cx="7691245" cy="15794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b="1" i="1" dirty="0" err="1"/>
              <a:t>mygsub</a:t>
            </a:r>
            <a:r>
              <a:rPr lang="en-US" b="1" i="1" dirty="0"/>
              <a:t>            </a:t>
            </a:r>
            <a:r>
              <a:rPr lang="en-US" dirty="0"/>
              <a:t>(/shared/</a:t>
            </a:r>
            <a:r>
              <a:rPr lang="en-US" dirty="0" err="1"/>
              <a:t>apgm</a:t>
            </a:r>
            <a:r>
              <a:rPr lang="en-US" dirty="0"/>
              <a:t>/sleep1.sas);</a:t>
            </a:r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b="1" i="1" dirty="0" err="1"/>
              <a:t>mygsubque</a:t>
            </a:r>
            <a:r>
              <a:rPr lang="en-US" b="1" i="1" dirty="0"/>
              <a:t>     </a:t>
            </a:r>
            <a:r>
              <a:rPr lang="en-US" dirty="0"/>
              <a:t>(</a:t>
            </a:r>
            <a:r>
              <a:rPr lang="en-US" dirty="0" err="1"/>
              <a:t>mypgm</a:t>
            </a:r>
            <a:r>
              <a:rPr lang="en-US" dirty="0"/>
              <a:t>=/shared/</a:t>
            </a:r>
            <a:r>
              <a:rPr lang="en-US" dirty="0" err="1"/>
              <a:t>apgm</a:t>
            </a:r>
            <a:r>
              <a:rPr lang="en-US" dirty="0"/>
              <a:t>/sleep1.sas,que=</a:t>
            </a:r>
            <a:r>
              <a:rPr lang="en-US" dirty="0" err="1"/>
              <a:t>GS_normal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3529" y="1349770"/>
            <a:ext cx="1533271" cy="106957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36800" y="1349770"/>
            <a:ext cx="5060696" cy="106957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03531" y="2498097"/>
            <a:ext cx="1872996" cy="10673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Macro call for batch submission of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gsub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802530" y="2484572"/>
            <a:ext cx="2728941" cy="73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SAS program residing on shared file system</a:t>
            </a:r>
          </a:p>
        </p:txBody>
      </p:sp>
    </p:spTree>
    <p:extLst>
      <p:ext uri="{BB962C8B-B14F-4D97-AF65-F5344CB8AC3E}">
        <p14:creationId xmlns:p14="http://schemas.microsoft.com/office/powerpoint/2010/main" val="3405993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Submitting </a:t>
            </a:r>
            <a:r>
              <a:rPr lang="en-US" dirty="0" err="1"/>
              <a:t>SASgsub</a:t>
            </a:r>
            <a:r>
              <a:rPr lang="en-US" dirty="0"/>
              <a:t>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2178162"/>
            <a:ext cx="8232776" cy="3942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06" y="602708"/>
            <a:ext cx="7003866" cy="4197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13" y="602708"/>
            <a:ext cx="8820150" cy="40005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137374" y="1518053"/>
            <a:ext cx="488731" cy="84345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137373" y="3515234"/>
            <a:ext cx="488731" cy="84345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55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93827E-7 L 0.47674 0.1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7" y="52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09877E-6 L 0.47327 0.109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63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457200" y="671535"/>
            <a:ext cx="6054720" cy="338554"/>
          </a:xfrm>
        </p:spPr>
        <p:txBody>
          <a:bodyPr/>
          <a:lstStyle/>
          <a:p>
            <a:r>
              <a:rPr lang="en-US" dirty="0"/>
              <a:t>Grid Monitoring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387491" y="1680664"/>
            <a:ext cx="1696436" cy="46179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%</a:t>
            </a:r>
            <a:r>
              <a:rPr lang="en-US" sz="2800" dirty="0" err="1"/>
              <a:t>gjobs</a:t>
            </a:r>
            <a:r>
              <a:rPr lang="en-US" sz="2800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7491" y="1679415"/>
            <a:ext cx="1245477" cy="46179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299794" y="2443321"/>
            <a:ext cx="5472606" cy="5059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+mj-lt"/>
              </a:rPr>
              <a:t>Macro call for monitoring your grid jobs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C98F472-EF1D-49E9-A6CC-8290BFEC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760"/>
            <a:ext cx="8232776" cy="422976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</p:spTree>
    <p:extLst>
      <p:ext uri="{BB962C8B-B14F-4D97-AF65-F5344CB8AC3E}">
        <p14:creationId xmlns:p14="http://schemas.microsoft.com/office/powerpoint/2010/main" val="2335424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Grid Monitoring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2178162"/>
            <a:ext cx="8232776" cy="3942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725049"/>
            <a:ext cx="8858250" cy="41624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2656829" y="3726483"/>
            <a:ext cx="527529" cy="6370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35257" y="3408947"/>
            <a:ext cx="549101" cy="6350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56829" y="2711116"/>
            <a:ext cx="527529" cy="5563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90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Grid Monitoring </a:t>
            </a:r>
            <a:r>
              <a:rPr lang="en-US" dirty="0" err="1"/>
              <a:t>gsub</a:t>
            </a:r>
            <a:r>
              <a:rPr lang="en-US" dirty="0"/>
              <a:t> jobs with EGuide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221827" y="1788034"/>
            <a:ext cx="7063281" cy="72045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</a:rPr>
              <a:t>/* provide </a:t>
            </a:r>
            <a:r>
              <a:rPr lang="en-US" sz="2000" dirty="0" err="1">
                <a:solidFill>
                  <a:schemeClr val="accent5"/>
                </a:solidFill>
              </a:rPr>
              <a:t>jobid</a:t>
            </a:r>
            <a:r>
              <a:rPr lang="en-US" sz="2000" dirty="0">
                <a:solidFill>
                  <a:schemeClr val="accent5"/>
                </a:solidFill>
              </a:rPr>
              <a:t> for individual job or “all” for all </a:t>
            </a:r>
            <a:r>
              <a:rPr lang="en-US" sz="2000" dirty="0" err="1">
                <a:solidFill>
                  <a:schemeClr val="accent5"/>
                </a:solidFill>
              </a:rPr>
              <a:t>gsub</a:t>
            </a:r>
            <a:r>
              <a:rPr lang="en-US" sz="2000" dirty="0">
                <a:solidFill>
                  <a:schemeClr val="accent5"/>
                </a:solidFill>
              </a:rPr>
              <a:t> jobs */</a:t>
            </a:r>
          </a:p>
          <a:p>
            <a:pPr marL="0" indent="0">
              <a:buNone/>
            </a:pPr>
            <a:r>
              <a:rPr lang="en-US" sz="2000" dirty="0"/>
              <a:t>%</a:t>
            </a:r>
            <a:r>
              <a:rPr lang="en-US" sz="2000" b="1" i="1" dirty="0" err="1"/>
              <a:t>gsstatus</a:t>
            </a:r>
            <a:r>
              <a:rPr lang="en-US" sz="2000" dirty="0"/>
              <a:t>(</a:t>
            </a:r>
            <a:r>
              <a:rPr lang="en-US" sz="2000" dirty="0" err="1"/>
              <a:t>jobid</a:t>
            </a:r>
            <a:r>
              <a:rPr lang="en-US" sz="2000" dirty="0"/>
              <a:t>=all);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1827" y="2124531"/>
            <a:ext cx="1165664" cy="378445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221827" y="2802826"/>
            <a:ext cx="6582761" cy="5059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800" b="0" kern="1200" cap="none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tabLst/>
              <a:defRPr sz="16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4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2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2970" indent="-17145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 sz="10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>
                <a:latin typeface="+mj-lt"/>
              </a:rPr>
              <a:t>Macro call for monitoring </a:t>
            </a:r>
            <a:r>
              <a:rPr lang="en-US" sz="2400" b="1" dirty="0">
                <a:latin typeface="+mj-lt"/>
              </a:rPr>
              <a:t>status</a:t>
            </a:r>
            <a:r>
              <a:rPr lang="en-US" sz="2400" dirty="0">
                <a:latin typeface="+mj-lt"/>
              </a:rPr>
              <a:t> of </a:t>
            </a:r>
            <a:r>
              <a:rPr lang="en-US" sz="2400" dirty="0" err="1">
                <a:latin typeface="+mj-lt"/>
              </a:rPr>
              <a:t>gsub</a:t>
            </a:r>
            <a:r>
              <a:rPr lang="en-US" sz="2400" dirty="0">
                <a:latin typeface="+mj-lt"/>
              </a:rPr>
              <a:t> jobs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C43DB5-B997-4E66-922E-5E967BF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284716"/>
            <a:ext cx="8232776" cy="416993"/>
          </a:xfrm>
        </p:spPr>
        <p:txBody>
          <a:bodyPr/>
          <a:lstStyle/>
          <a:p>
            <a:r>
              <a:rPr lang="en-US" dirty="0"/>
              <a:t>SASGSUB Macros</a:t>
            </a:r>
          </a:p>
        </p:txBody>
      </p:sp>
    </p:spTree>
    <p:extLst>
      <p:ext uri="{BB962C8B-B14F-4D97-AF65-F5344CB8AC3E}">
        <p14:creationId xmlns:p14="http://schemas.microsoft.com/office/powerpoint/2010/main" val="3020739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27859d8f-6750-407e-aa47-fba89d8acaed" xsi:nil="true"/>
    <Extension xmlns="27859d8f-6750-407e-aa47-fba89d8acaed">POTX</Extension>
    <_x0032_013 xmlns="27859d8f-6750-407e-aa47-fba89d8acaed" xsi:nil="true"/>
    <Ratio xmlns="27859d8f-6750-407e-aa47-fba89d8acaed">16x9</Ratio>
    <Order0 xmlns="27859d8f-6750-407e-aa47-fba89d8acaed" xsi:nil="true"/>
    <Year xmlns="27859d8f-6750-407e-aa47-fba89d8acaed">2017</Year>
    <Template_x0020_Type xmlns="27859d8f-6750-407e-aa47-fba89d8acaed">Standard</Template_x0020_Type>
    <Office_x0020_Version xmlns="27859d8f-6750-407e-aa47-fba89d8acaed" xsi:nil="true"/>
    <Updated xmlns="27859d8f-6750-407e-aa47-fba89d8acaed" xsi:nil="true"/>
    <Status xmlns="27859d8f-6750-407e-aa47-fba89d8acaed">Final</Status>
    <Audience xmlns="27859d8f-6750-407e-aa47-fba89d8acaed">Customer Ready / External</Audience>
    <Target_x0020_Audience xmlns="27859d8f-6750-407e-aa47-fba89d8acaed" xsi:nil="true"/>
    <Copyright xmlns="27859d8f-6750-407e-aa47-fba89d8acaed">n/a</Copyright>
    <Use xmlns="27859d8f-6750-407e-aa47-fba89d8acaed">Template</Use>
    <Owner xmlns="27859d8f-6750-407e-aa47-fba89d8acaed" xsi:nil="true"/>
  </documentManagement>
</p:properties>
</file>

<file path=customXml/itemProps1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42774E-3E67-415F-A28D-4422B3E8B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BE8351-0CBC-418B-A366-CF8331160122}">
  <ds:schemaRefs>
    <ds:schemaRef ds:uri="http://purl.org/dc/elements/1.1/"/>
    <ds:schemaRef ds:uri="http://schemas.microsoft.com/office/2006/metadata/properties"/>
    <ds:schemaRef ds:uri="27859d8f-6750-407e-aa47-fba89d8acae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1785</Words>
  <Application>Microsoft Office PowerPoint</Application>
  <PresentationFormat>On-screen Show (16:9)</PresentationFormat>
  <Paragraphs>252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Courier New</vt:lpstr>
      <vt:lpstr>Wingdings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SASGSUB Macros SAS Grid Manager Client Utility with new SAS Grid Manager  </vt:lpstr>
      <vt:lpstr>SASGSUB Macros</vt:lpstr>
      <vt:lpstr>SASGSUB Macros</vt:lpstr>
      <vt:lpstr>SASGSUB Macros</vt:lpstr>
      <vt:lpstr>SASGSUB Macros</vt:lpstr>
      <vt:lpstr>PowerPoint Presentation</vt:lpstr>
      <vt:lpstr>SASGSUB Macros</vt:lpstr>
      <vt:lpstr>PowerPoint Presentation</vt:lpstr>
      <vt:lpstr>SASGSUB Macros</vt:lpstr>
      <vt:lpstr>PowerPoint Presentation</vt:lpstr>
      <vt:lpstr>gsub Macros</vt:lpstr>
      <vt:lpstr>PowerPoint Presentation</vt:lpstr>
      <vt:lpstr>SASGSUB Macros</vt:lpstr>
      <vt:lpstr>PowerPoint Presentation</vt:lpstr>
      <vt:lpstr>SASGSUB Macros - Easily Customizable</vt:lpstr>
      <vt:lpstr>SASGSUB Macros</vt:lpstr>
      <vt:lpstr>PowerPoint Presentation</vt:lpstr>
      <vt:lpstr>SASGSUB -   SAS Admin Role Grid Macros</vt:lpstr>
      <vt:lpstr>PowerPoint Presentation</vt:lpstr>
      <vt:lpstr>PowerPoint Presentation</vt:lpstr>
      <vt:lpstr>PowerPoint Presentation</vt:lpstr>
      <vt:lpstr>SASGSUB Macros</vt:lpstr>
      <vt:lpstr>PowerPoint Presentation</vt:lpstr>
      <vt:lpstr>PowerPoint Presentation</vt:lpstr>
      <vt:lpstr>PowerPoint Presentation</vt:lpstr>
      <vt:lpstr>PowerPoint Presentation</vt:lpstr>
      <vt:lpstr>SASGSUB Macros -    Step 1: Extract zip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Macros -    Setup Steps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2018-10-15T20:59:00Z</dcterms:created>
  <dcterms:modified xsi:type="dcterms:W3CDTF">2020-04-03T13:44:38Z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