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9"/>
  </p:notesMasterIdLst>
  <p:handoutMasterIdLst>
    <p:handoutMasterId r:id="rId50"/>
  </p:handoutMasterIdLst>
  <p:sldIdLst>
    <p:sldId id="259" r:id="rId2"/>
    <p:sldId id="309" r:id="rId3"/>
    <p:sldId id="470" r:id="rId4"/>
    <p:sldId id="421" r:id="rId5"/>
    <p:sldId id="506" r:id="rId6"/>
    <p:sldId id="516" r:id="rId7"/>
    <p:sldId id="509" r:id="rId8"/>
    <p:sldId id="519" r:id="rId9"/>
    <p:sldId id="513" r:id="rId10"/>
    <p:sldId id="514" r:id="rId11"/>
    <p:sldId id="515" r:id="rId12"/>
    <p:sldId id="518" r:id="rId13"/>
    <p:sldId id="520" r:id="rId14"/>
    <p:sldId id="521" r:id="rId15"/>
    <p:sldId id="508" r:id="rId16"/>
    <p:sldId id="507" r:id="rId17"/>
    <p:sldId id="471" r:id="rId18"/>
    <p:sldId id="510" r:id="rId19"/>
    <p:sldId id="511" r:id="rId20"/>
    <p:sldId id="512" r:id="rId21"/>
    <p:sldId id="517" r:id="rId22"/>
    <p:sldId id="504" r:id="rId23"/>
    <p:sldId id="468" r:id="rId24"/>
    <p:sldId id="473" r:id="rId25"/>
    <p:sldId id="505" r:id="rId26"/>
    <p:sldId id="472" r:id="rId27"/>
    <p:sldId id="422" r:id="rId28"/>
    <p:sldId id="448" r:id="rId29"/>
    <p:sldId id="449" r:id="rId30"/>
    <p:sldId id="450" r:id="rId31"/>
    <p:sldId id="451" r:id="rId32"/>
    <p:sldId id="452" r:id="rId33"/>
    <p:sldId id="453" r:id="rId34"/>
    <p:sldId id="486" r:id="rId35"/>
    <p:sldId id="458" r:id="rId36"/>
    <p:sldId id="455" r:id="rId37"/>
    <p:sldId id="503" r:id="rId38"/>
    <p:sldId id="474" r:id="rId39"/>
    <p:sldId id="378" r:id="rId40"/>
    <p:sldId id="379" r:id="rId41"/>
    <p:sldId id="380" r:id="rId42"/>
    <p:sldId id="381" r:id="rId43"/>
    <p:sldId id="382" r:id="rId44"/>
    <p:sldId id="383" r:id="rId45"/>
    <p:sldId id="384" r:id="rId46"/>
    <p:sldId id="385" r:id="rId47"/>
    <p:sldId id="429" r:id="rId48"/>
  </p:sldIdLst>
  <p:sldSz cx="9144000" cy="6858000" type="screen4x3"/>
  <p:notesSz cx="7010400" cy="9296400"/>
  <p:embeddedFontLst>
    <p:embeddedFont>
      <p:font typeface="Verdana" panose="020B0604030504040204" pitchFamily="34" charset="0"/>
      <p:regular r:id="rId51"/>
      <p:bold r:id="rId52"/>
      <p:italic r:id="rId53"/>
      <p:boldItalic r:id="rId54"/>
    </p:embeddedFont>
    <p:embeddedFont>
      <p:font typeface="msbm10" panose="020B0604020202020204"/>
      <p:regular r:id="rId55"/>
    </p:embeddedFont>
    <p:embeddedFont>
      <p:font typeface="Cambria Math" panose="02040503050406030204" pitchFamily="18" charset="0"/>
      <p:regular r:id="rId56"/>
    </p:embeddedFont>
  </p:embeddedFontLst>
  <p:custDataLst>
    <p:tags r:id="rId57"/>
  </p:custDataLst>
  <p:defaultTextStyle>
    <a:defPPr>
      <a:defRPr lang="en-US"/>
    </a:defPPr>
    <a:lvl1pPr algn="l" rtl="0" fontAlgn="base">
      <a:spcBef>
        <a:spcPct val="0"/>
      </a:spcBef>
      <a:spcAft>
        <a:spcPct val="0"/>
      </a:spcAft>
      <a:defRPr sz="1600" kern="1200">
        <a:solidFill>
          <a:schemeClr val="tx1"/>
        </a:solidFill>
        <a:latin typeface="Verdana" pitchFamily="34" charset="0"/>
        <a:ea typeface="+mn-ea"/>
        <a:cs typeface="+mn-cs"/>
      </a:defRPr>
    </a:lvl1pPr>
    <a:lvl2pPr marL="457200" algn="l" rtl="0" fontAlgn="base">
      <a:spcBef>
        <a:spcPct val="0"/>
      </a:spcBef>
      <a:spcAft>
        <a:spcPct val="0"/>
      </a:spcAft>
      <a:defRPr sz="1600" kern="1200">
        <a:solidFill>
          <a:schemeClr val="tx1"/>
        </a:solidFill>
        <a:latin typeface="Verdana" pitchFamily="34" charset="0"/>
        <a:ea typeface="+mn-ea"/>
        <a:cs typeface="+mn-cs"/>
      </a:defRPr>
    </a:lvl2pPr>
    <a:lvl3pPr marL="914400" algn="l" rtl="0" fontAlgn="base">
      <a:spcBef>
        <a:spcPct val="0"/>
      </a:spcBef>
      <a:spcAft>
        <a:spcPct val="0"/>
      </a:spcAft>
      <a:defRPr sz="1600" kern="1200">
        <a:solidFill>
          <a:schemeClr val="tx1"/>
        </a:solidFill>
        <a:latin typeface="Verdana" pitchFamily="34" charset="0"/>
        <a:ea typeface="+mn-ea"/>
        <a:cs typeface="+mn-cs"/>
      </a:defRPr>
    </a:lvl3pPr>
    <a:lvl4pPr marL="1371600" algn="l" rtl="0" fontAlgn="base">
      <a:spcBef>
        <a:spcPct val="0"/>
      </a:spcBef>
      <a:spcAft>
        <a:spcPct val="0"/>
      </a:spcAft>
      <a:defRPr sz="1600" kern="1200">
        <a:solidFill>
          <a:schemeClr val="tx1"/>
        </a:solidFill>
        <a:latin typeface="Verdana" pitchFamily="34" charset="0"/>
        <a:ea typeface="+mn-ea"/>
        <a:cs typeface="+mn-cs"/>
      </a:defRPr>
    </a:lvl4pPr>
    <a:lvl5pPr marL="1828800" algn="l" rtl="0" fontAlgn="base">
      <a:spcBef>
        <a:spcPct val="0"/>
      </a:spcBef>
      <a:spcAft>
        <a:spcPct val="0"/>
      </a:spcAft>
      <a:defRPr sz="1600" kern="1200">
        <a:solidFill>
          <a:schemeClr val="tx1"/>
        </a:solidFill>
        <a:latin typeface="Verdana" pitchFamily="34" charset="0"/>
        <a:ea typeface="+mn-ea"/>
        <a:cs typeface="+mn-cs"/>
      </a:defRPr>
    </a:lvl5pPr>
    <a:lvl6pPr marL="2286000" algn="l" defTabSz="914400" rtl="0" eaLnBrk="1" latinLnBrk="0" hangingPunct="1">
      <a:defRPr sz="1600" kern="1200">
        <a:solidFill>
          <a:schemeClr val="tx1"/>
        </a:solidFill>
        <a:latin typeface="Verdana" pitchFamily="34" charset="0"/>
        <a:ea typeface="+mn-ea"/>
        <a:cs typeface="+mn-cs"/>
      </a:defRPr>
    </a:lvl6pPr>
    <a:lvl7pPr marL="2743200" algn="l" defTabSz="914400" rtl="0" eaLnBrk="1" latinLnBrk="0" hangingPunct="1">
      <a:defRPr sz="1600" kern="1200">
        <a:solidFill>
          <a:schemeClr val="tx1"/>
        </a:solidFill>
        <a:latin typeface="Verdana" pitchFamily="34" charset="0"/>
        <a:ea typeface="+mn-ea"/>
        <a:cs typeface="+mn-cs"/>
      </a:defRPr>
    </a:lvl7pPr>
    <a:lvl8pPr marL="3200400" algn="l" defTabSz="914400" rtl="0" eaLnBrk="1" latinLnBrk="0" hangingPunct="1">
      <a:defRPr sz="1600" kern="1200">
        <a:solidFill>
          <a:schemeClr val="tx1"/>
        </a:solidFill>
        <a:latin typeface="Verdana" pitchFamily="34" charset="0"/>
        <a:ea typeface="+mn-ea"/>
        <a:cs typeface="+mn-cs"/>
      </a:defRPr>
    </a:lvl8pPr>
    <a:lvl9pPr marL="3657600" algn="l" defTabSz="914400" rtl="0" eaLnBrk="1" latinLnBrk="0" hangingPunct="1">
      <a:defRPr sz="16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66CC"/>
    <a:srgbClr val="FF66FF"/>
    <a:srgbClr val="CCEC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88731" autoAdjust="0"/>
  </p:normalViewPr>
  <p:slideViewPr>
    <p:cSldViewPr>
      <p:cViewPr varScale="1">
        <p:scale>
          <a:sx n="79" d="100"/>
          <a:sy n="79" d="100"/>
        </p:scale>
        <p:origin x="-7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80"/>
    </p:cViewPr>
  </p:sorterViewPr>
  <p:notesViewPr>
    <p:cSldViewPr>
      <p:cViewPr varScale="1">
        <p:scale>
          <a:sx n="85" d="100"/>
          <a:sy n="85" d="100"/>
        </p:scale>
        <p:origin x="-1908" y="77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31.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31.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8.wmf"/><Relationship Id="rId4"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baseline="-25000">
                <a:latin typeface="msbm10" pitchFamily="34" charset="0"/>
              </a:defRPr>
            </a:lvl1pPr>
          </a:lstStyle>
          <a:p>
            <a:pPr>
              <a:defRPr/>
            </a:pPr>
            <a:endParaRPr lang="en-US"/>
          </a:p>
        </p:txBody>
      </p:sp>
      <p:sp>
        <p:nvSpPr>
          <p:cNvPr id="35843"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aseline="-25000">
                <a:latin typeface="msbm10" pitchFamily="34" charset="0"/>
              </a:defRPr>
            </a:lvl1pPr>
          </a:lstStyle>
          <a:p>
            <a:pPr>
              <a:defRPr/>
            </a:pPr>
            <a:endParaRPr lang="en-US"/>
          </a:p>
        </p:txBody>
      </p:sp>
      <p:sp>
        <p:nvSpPr>
          <p:cNvPr id="35844"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baseline="-25000">
                <a:latin typeface="msbm10" pitchFamily="34" charset="0"/>
              </a:defRPr>
            </a:lvl1pPr>
          </a:lstStyle>
          <a:p>
            <a:pPr>
              <a:defRPr/>
            </a:pPr>
            <a:endParaRPr lang="en-US"/>
          </a:p>
        </p:txBody>
      </p:sp>
      <p:sp>
        <p:nvSpPr>
          <p:cNvPr id="35845"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aseline="-25000">
                <a:latin typeface="msbm10" pitchFamily="34" charset="0"/>
              </a:defRPr>
            </a:lvl1pPr>
          </a:lstStyle>
          <a:p>
            <a:pPr>
              <a:defRPr/>
            </a:pPr>
            <a:fld id="{8EF23D73-1A89-43DD-914E-04D2618539CE}" type="slidenum">
              <a:rPr lang="en-US"/>
              <a:pPr>
                <a:defRPr/>
              </a:pPr>
              <a:t>‹#›</a:t>
            </a:fld>
            <a:endParaRPr lang="en-US"/>
          </a:p>
        </p:txBody>
      </p:sp>
    </p:spTree>
    <p:extLst>
      <p:ext uri="{BB962C8B-B14F-4D97-AF65-F5344CB8AC3E}">
        <p14:creationId xmlns:p14="http://schemas.microsoft.com/office/powerpoint/2010/main" val="3099737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baseline="-25000">
                <a:latin typeface="msbm10" pitchFamily="34" charset="0"/>
              </a:defRPr>
            </a:lvl1pPr>
          </a:lstStyle>
          <a:p>
            <a:pPr>
              <a:defRPr/>
            </a:pPr>
            <a:endParaRPr lang="en-US"/>
          </a:p>
        </p:txBody>
      </p:sp>
      <p:sp>
        <p:nvSpPr>
          <p:cNvPr id="3379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aseline="-25000">
                <a:latin typeface="msbm10" pitchFamily="34" charset="0"/>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baseline="-25000">
                <a:latin typeface="msbm10" pitchFamily="34" charset="0"/>
              </a:defRPr>
            </a:lvl1pPr>
          </a:lstStyle>
          <a:p>
            <a:pPr>
              <a:defRPr/>
            </a:pPr>
            <a:endParaRPr lang="en-US"/>
          </a:p>
        </p:txBody>
      </p:sp>
      <p:sp>
        <p:nvSpPr>
          <p:cNvPr id="3379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aseline="-25000">
                <a:latin typeface="msbm10" pitchFamily="34" charset="0"/>
              </a:defRPr>
            </a:lvl1pPr>
          </a:lstStyle>
          <a:p>
            <a:pPr>
              <a:defRPr/>
            </a:pPr>
            <a:fld id="{7EA4E612-EB86-4282-8B7D-3157CB1A516A}" type="slidenum">
              <a:rPr lang="en-US"/>
              <a:pPr>
                <a:defRPr/>
              </a:pPr>
              <a:t>‹#›</a:t>
            </a:fld>
            <a:endParaRPr lang="en-US"/>
          </a:p>
        </p:txBody>
      </p:sp>
    </p:spTree>
    <p:extLst>
      <p:ext uri="{BB962C8B-B14F-4D97-AF65-F5344CB8AC3E}">
        <p14:creationId xmlns:p14="http://schemas.microsoft.com/office/powerpoint/2010/main" val="4231106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9686FD56-F015-4BCB-A228-3C197B2F49EF}" type="slidenum">
              <a:rPr lang="en-US" sz="1200" smtClean="0">
                <a:latin typeface="msbm10"/>
              </a:rPr>
              <a:pPr eaLnBrk="1" hangingPunct="1"/>
              <a:t>1</a:t>
            </a:fld>
            <a:endParaRPr lang="en-US" sz="1200" smtClean="0">
              <a:latin typeface="msbm1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Tree>
    <p:extLst>
      <p:ext uri="{BB962C8B-B14F-4D97-AF65-F5344CB8AC3E}">
        <p14:creationId xmlns:p14="http://schemas.microsoft.com/office/powerpoint/2010/main" val="2650901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170ABA87-6708-458B-815D-A2D565F5F427}" type="slidenum">
              <a:rPr lang="en-US" sz="1200" smtClean="0">
                <a:latin typeface="msbm10"/>
              </a:rPr>
              <a:pPr eaLnBrk="1" hangingPunct="1"/>
              <a:t>39</a:t>
            </a:fld>
            <a:endParaRPr lang="en-US" sz="1200" smtClean="0">
              <a:latin typeface="msbm10"/>
            </a:endParaRPr>
          </a:p>
        </p:txBody>
      </p:sp>
      <p:sp>
        <p:nvSpPr>
          <p:cNvPr id="83971" name="Rectangle 1026"/>
          <p:cNvSpPr>
            <a:spLocks noGrp="1" noRot="1" noChangeAspect="1" noChangeArrowheads="1" noTextEdit="1"/>
          </p:cNvSpPr>
          <p:nvPr>
            <p:ph type="sldImg"/>
          </p:nvPr>
        </p:nvSpPr>
        <p:spPr>
          <a:ln/>
        </p:spPr>
      </p:sp>
      <p:sp>
        <p:nvSpPr>
          <p:cNvPr id="839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84728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DA01B892-CFD2-4A5A-B757-A88A4D4FD7F6}" type="slidenum">
              <a:rPr lang="en-US" sz="1200" smtClean="0">
                <a:latin typeface="msbm10"/>
              </a:rPr>
              <a:pPr eaLnBrk="1" hangingPunct="1"/>
              <a:t>40</a:t>
            </a:fld>
            <a:endParaRPr lang="en-US" sz="1200" smtClean="0">
              <a:latin typeface="msbm10"/>
            </a:endParaRPr>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3272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2E58C8B2-E160-4B3C-871D-FFC07785D73C}" type="slidenum">
              <a:rPr lang="en-US" sz="1200" smtClean="0">
                <a:latin typeface="msbm10"/>
              </a:rPr>
              <a:pPr eaLnBrk="1" hangingPunct="1"/>
              <a:t>41</a:t>
            </a:fld>
            <a:endParaRPr lang="en-US" sz="1200" smtClean="0">
              <a:latin typeface="msbm10"/>
            </a:endParaRPr>
          </a:p>
        </p:txBody>
      </p:sp>
      <p:sp>
        <p:nvSpPr>
          <p:cNvPr id="86019" name="Rectangle 1026"/>
          <p:cNvSpPr>
            <a:spLocks noGrp="1" noRot="1" noChangeAspect="1" noChangeArrowheads="1" noTextEdit="1"/>
          </p:cNvSpPr>
          <p:nvPr>
            <p:ph type="sldImg"/>
          </p:nvPr>
        </p:nvSpPr>
        <p:spPr>
          <a:ln/>
        </p:spPr>
      </p:sp>
      <p:sp>
        <p:nvSpPr>
          <p:cNvPr id="860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90791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5866E22D-34D3-43F4-ADCE-6ABF2252EB09}" type="slidenum">
              <a:rPr lang="en-US" sz="1200" smtClean="0">
                <a:latin typeface="msbm10"/>
              </a:rPr>
              <a:pPr eaLnBrk="1" hangingPunct="1"/>
              <a:t>42</a:t>
            </a:fld>
            <a:endParaRPr lang="en-US" sz="1200" smtClean="0">
              <a:latin typeface="msbm10"/>
            </a:endParaRPr>
          </a:p>
        </p:txBody>
      </p:sp>
      <p:sp>
        <p:nvSpPr>
          <p:cNvPr id="87043" name="Rectangle 1026"/>
          <p:cNvSpPr>
            <a:spLocks noGrp="1" noRot="1" noChangeAspect="1" noChangeArrowheads="1" noTextEdit="1"/>
          </p:cNvSpPr>
          <p:nvPr>
            <p:ph type="sldImg"/>
          </p:nvPr>
        </p:nvSpPr>
        <p:spPr>
          <a:ln/>
        </p:spPr>
      </p:sp>
      <p:sp>
        <p:nvSpPr>
          <p:cNvPr id="870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66851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A47D9A8E-24B9-433E-9C1A-28C7BE00D849}" type="slidenum">
              <a:rPr lang="en-US" sz="1200" smtClean="0">
                <a:latin typeface="msbm10"/>
              </a:rPr>
              <a:pPr eaLnBrk="1" hangingPunct="1"/>
              <a:t>43</a:t>
            </a:fld>
            <a:endParaRPr lang="en-US" sz="1200" smtClean="0">
              <a:latin typeface="msbm10"/>
            </a:endParaRPr>
          </a:p>
        </p:txBody>
      </p:sp>
      <p:sp>
        <p:nvSpPr>
          <p:cNvPr id="88067" name="Rectangle 1026"/>
          <p:cNvSpPr>
            <a:spLocks noGrp="1" noRot="1" noChangeAspect="1" noChangeArrowheads="1" noTextEdit="1"/>
          </p:cNvSpPr>
          <p:nvPr>
            <p:ph type="sldImg"/>
          </p:nvPr>
        </p:nvSpPr>
        <p:spPr>
          <a:ln/>
        </p:spPr>
      </p:sp>
      <p:sp>
        <p:nvSpPr>
          <p:cNvPr id="880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19616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2E58BBB6-A606-40EF-A7A8-20E9D5955268}" type="slidenum">
              <a:rPr lang="en-US" sz="1200" smtClean="0">
                <a:latin typeface="msbm10"/>
              </a:rPr>
              <a:pPr eaLnBrk="1" hangingPunct="1"/>
              <a:t>44</a:t>
            </a:fld>
            <a:endParaRPr lang="en-US" sz="1200" smtClean="0">
              <a:latin typeface="msbm10"/>
            </a:endParaRPr>
          </a:p>
        </p:txBody>
      </p:sp>
      <p:sp>
        <p:nvSpPr>
          <p:cNvPr id="89091" name="Rectangle 1026"/>
          <p:cNvSpPr>
            <a:spLocks noGrp="1" noRot="1" noChangeAspect="1" noChangeArrowheads="1" noTextEdit="1"/>
          </p:cNvSpPr>
          <p:nvPr>
            <p:ph type="sldImg"/>
          </p:nvPr>
        </p:nvSpPr>
        <p:spPr>
          <a:ln/>
        </p:spPr>
      </p:sp>
      <p:sp>
        <p:nvSpPr>
          <p:cNvPr id="890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47925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F5A3FC38-089C-4991-80AF-60786B6B3B29}" type="slidenum">
              <a:rPr lang="en-US" sz="1200" smtClean="0">
                <a:latin typeface="msbm10"/>
              </a:rPr>
              <a:pPr eaLnBrk="1" hangingPunct="1"/>
              <a:t>45</a:t>
            </a:fld>
            <a:endParaRPr lang="en-US" sz="1200" smtClean="0">
              <a:latin typeface="msbm10"/>
            </a:endParaRPr>
          </a:p>
        </p:txBody>
      </p:sp>
      <p:sp>
        <p:nvSpPr>
          <p:cNvPr id="90115" name="Rectangle 1026"/>
          <p:cNvSpPr>
            <a:spLocks noGrp="1" noRot="1" noChangeAspect="1" noChangeArrowheads="1" noTextEdit="1"/>
          </p:cNvSpPr>
          <p:nvPr>
            <p:ph type="sldImg"/>
          </p:nvPr>
        </p:nvSpPr>
        <p:spPr>
          <a:ln/>
        </p:spPr>
      </p:sp>
      <p:sp>
        <p:nvSpPr>
          <p:cNvPr id="901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22217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FF77C223-3CC2-4A6E-B459-6819C53C9E64}" type="slidenum">
              <a:rPr lang="en-US" sz="1200" smtClean="0">
                <a:latin typeface="msbm10"/>
              </a:rPr>
              <a:pPr eaLnBrk="1" hangingPunct="1"/>
              <a:t>46</a:t>
            </a:fld>
            <a:endParaRPr lang="en-US" sz="1200" smtClean="0">
              <a:latin typeface="msbm10"/>
            </a:endParaRPr>
          </a:p>
        </p:txBody>
      </p:sp>
      <p:sp>
        <p:nvSpPr>
          <p:cNvPr id="91139" name="Rectangle 1026"/>
          <p:cNvSpPr>
            <a:spLocks noGrp="1" noRot="1" noChangeAspect="1" noChangeArrowheads="1" noTextEdit="1"/>
          </p:cNvSpPr>
          <p:nvPr>
            <p:ph type="sldImg"/>
          </p:nvPr>
        </p:nvSpPr>
        <p:spPr>
          <a:ln/>
        </p:spPr>
      </p:sp>
      <p:sp>
        <p:nvSpPr>
          <p:cNvPr id="911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1559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3A6D9E32-BDC2-47CC-8F44-BC8B62293D8A}" type="slidenum">
              <a:rPr lang="en-US" sz="1200" smtClean="0">
                <a:latin typeface="msbm10"/>
              </a:rPr>
              <a:pPr eaLnBrk="1" hangingPunct="1"/>
              <a:t>2</a:t>
            </a:fld>
            <a:endParaRPr lang="en-US" sz="1200" smtClean="0">
              <a:latin typeface="msbm10"/>
            </a:endParaRPr>
          </a:p>
        </p:txBody>
      </p:sp>
      <p:sp>
        <p:nvSpPr>
          <p:cNvPr id="66563" name="Rectangle 1026"/>
          <p:cNvSpPr>
            <a:spLocks noGrp="1" noRot="1" noChangeAspect="1" noChangeArrowheads="1" noTextEdit="1"/>
          </p:cNvSpPr>
          <p:nvPr>
            <p:ph type="sldImg"/>
          </p:nvPr>
        </p:nvSpPr>
        <p:spPr>
          <a:ln/>
        </p:spPr>
      </p:sp>
      <p:sp>
        <p:nvSpPr>
          <p:cNvPr id="665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44892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F4D16D4F-5D54-4A33-888B-3C4A4E5D623F}" type="slidenum">
              <a:rPr lang="en-US" sz="1200" smtClean="0">
                <a:latin typeface="msbm10"/>
              </a:rPr>
              <a:pPr eaLnBrk="1" hangingPunct="1"/>
              <a:t>4</a:t>
            </a:fld>
            <a:endParaRPr lang="en-US" sz="1200" smtClean="0">
              <a:latin typeface="msbm10"/>
            </a:endParaRPr>
          </a:p>
        </p:txBody>
      </p:sp>
      <p:sp>
        <p:nvSpPr>
          <p:cNvPr id="67587" name="Rectangle 1026"/>
          <p:cNvSpPr>
            <a:spLocks noGrp="1" noRot="1" noChangeAspect="1" noChangeArrowheads="1" noTextEdit="1"/>
          </p:cNvSpPr>
          <p:nvPr>
            <p:ph type="sldImg"/>
          </p:nvPr>
        </p:nvSpPr>
        <p:spPr>
          <a:ln/>
        </p:spPr>
      </p:sp>
      <p:sp>
        <p:nvSpPr>
          <p:cNvPr id="675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13759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3E99C4AB-B607-4EA5-BE76-42CBA25F0CA5}" type="slidenum">
              <a:rPr lang="en-US" sz="1200" smtClean="0">
                <a:latin typeface="msbm10"/>
              </a:rPr>
              <a:pPr eaLnBrk="1" hangingPunct="1"/>
              <a:t>23</a:t>
            </a:fld>
            <a:endParaRPr lang="en-US" sz="1200" smtClean="0">
              <a:latin typeface="msbm10"/>
            </a:endParaRPr>
          </a:p>
        </p:txBody>
      </p:sp>
      <p:sp>
        <p:nvSpPr>
          <p:cNvPr id="77827" name="Rectangle 1026"/>
          <p:cNvSpPr>
            <a:spLocks noGrp="1" noRot="1" noChangeAspect="1" noChangeArrowheads="1" noTextEdit="1"/>
          </p:cNvSpPr>
          <p:nvPr>
            <p:ph type="sldImg"/>
          </p:nvPr>
        </p:nvSpPr>
        <p:spPr>
          <a:ln/>
        </p:spPr>
      </p:sp>
      <p:sp>
        <p:nvSpPr>
          <p:cNvPr id="778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367526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3856CBBB-19D6-404E-8160-059E5533B1BF}" type="slidenum">
              <a:rPr lang="en-US" sz="1200" smtClean="0">
                <a:latin typeface="msbm10"/>
              </a:rPr>
              <a:pPr eaLnBrk="1" hangingPunct="1"/>
              <a:t>24</a:t>
            </a:fld>
            <a:endParaRPr lang="en-US" sz="1200" smtClean="0">
              <a:latin typeface="msbm10"/>
            </a:endParaRPr>
          </a:p>
        </p:txBody>
      </p:sp>
      <p:sp>
        <p:nvSpPr>
          <p:cNvPr id="76803" name="Rectangle 1026"/>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76804" name="Rectangle 1027"/>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n-US" baseline="0" dirty="0" smtClean="0"/>
                  <a:t>You know by inspection that the system has two equilibrium points:  </a:t>
                </a:r>
                <a14:m>
                  <m:oMath xmlns:m="http://schemas.openxmlformats.org/officeDocument/2006/math">
                    <m:r>
                      <a:rPr lang="en-US" i="1" baseline="0" smtClean="0">
                        <a:latin typeface="Cambria Math"/>
                        <a:ea typeface="Cambria Math"/>
                      </a:rPr>
                      <m:t>𝜃</m:t>
                    </m:r>
                    <m:r>
                      <a:rPr lang="en-US" b="0" i="1" baseline="0" smtClean="0">
                        <a:latin typeface="Cambria Math"/>
                        <a:ea typeface="Cambria Math"/>
                      </a:rPr>
                      <m:t>=0 </m:t>
                    </m:r>
                  </m:oMath>
                </a14:m>
                <a:r>
                  <a:rPr lang="en-US" dirty="0" smtClean="0"/>
                  <a:t>and </a:t>
                </a:r>
                <a14:m>
                  <m:oMath xmlns:m="http://schemas.openxmlformats.org/officeDocument/2006/math">
                    <m:r>
                      <a:rPr lang="en-US" i="1" baseline="0" smtClean="0">
                        <a:latin typeface="Cambria Math"/>
                        <a:ea typeface="Cambria Math"/>
                      </a:rPr>
                      <m:t>𝜃</m:t>
                    </m:r>
                    <m:r>
                      <a:rPr lang="en-US" b="0" i="1" baseline="0" smtClean="0">
                        <a:latin typeface="Cambria Math"/>
                        <a:ea typeface="Cambria Math"/>
                      </a:rPr>
                      <m:t>=</m:t>
                    </m:r>
                    <m:r>
                      <a:rPr lang="en-US" b="0" i="1" baseline="0" smtClean="0">
                        <a:latin typeface="Cambria Math"/>
                        <a:ea typeface="Cambria Math"/>
                      </a:rPr>
                      <m:t>𝜋</m:t>
                    </m:r>
                  </m:oMath>
                </a14:m>
                <a:endParaRPr lang="en-US" dirty="0" smtClean="0"/>
              </a:p>
              <a:p>
                <a:r>
                  <a:rPr lang="en-US" dirty="0" smtClean="0"/>
                  <a:t>The one at 0 is stable.</a:t>
                </a:r>
                <a:r>
                  <a:rPr lang="en-US" baseline="0" dirty="0" smtClean="0"/>
                  <a:t>   The one at the top is unstable.   The linearization process should reveal this.</a:t>
                </a:r>
                <a:endParaRPr lang="en-US" dirty="0" smtClean="0"/>
              </a:p>
            </p:txBody>
          </p:sp>
        </mc:Choice>
        <mc:Fallback xmlns="">
          <p:sp>
            <p:nvSpPr>
              <p:cNvPr id="7680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aseline="0" dirty="0" smtClean="0"/>
                  <a:t>You know by inspection that the system has two equilibrium points:  </a:t>
                </a:r>
                <a:r>
                  <a:rPr lang="en-US" i="0" baseline="0" smtClean="0">
                    <a:latin typeface="Cambria Math"/>
                    <a:ea typeface="Cambria Math"/>
                  </a:rPr>
                  <a:t>𝜃</a:t>
                </a:r>
                <a:r>
                  <a:rPr lang="en-US" b="0" i="0" baseline="0" smtClean="0">
                    <a:latin typeface="Cambria Math"/>
                    <a:ea typeface="Cambria Math"/>
                  </a:rPr>
                  <a:t>=0 </a:t>
                </a:r>
                <a:r>
                  <a:rPr lang="en-US" dirty="0" smtClean="0"/>
                  <a:t>and </a:t>
                </a:r>
                <a:r>
                  <a:rPr lang="en-US" i="0" baseline="0" smtClean="0">
                    <a:latin typeface="Cambria Math"/>
                    <a:ea typeface="Cambria Math"/>
                  </a:rPr>
                  <a:t>𝜃</a:t>
                </a:r>
                <a:r>
                  <a:rPr lang="en-US" b="0" i="0" baseline="0" smtClean="0">
                    <a:latin typeface="Cambria Math"/>
                    <a:ea typeface="Cambria Math"/>
                  </a:rPr>
                  <a:t>=𝜋</a:t>
                </a:r>
                <a:endParaRPr lang="en-US" dirty="0" smtClean="0"/>
              </a:p>
              <a:p>
                <a:r>
                  <a:rPr lang="en-US" dirty="0" smtClean="0"/>
                  <a:t>The one at 0 is stable.</a:t>
                </a:r>
                <a:r>
                  <a:rPr lang="en-US" baseline="0" dirty="0" smtClean="0"/>
                  <a:t>   The one at the top is unstable.   The linearization process should reveal this.</a:t>
                </a:r>
                <a:endParaRPr lang="en-US" dirty="0" smtClean="0"/>
              </a:p>
            </p:txBody>
          </p:sp>
        </mc:Fallback>
      </mc:AlternateContent>
    </p:spTree>
    <p:extLst>
      <p:ext uri="{BB962C8B-B14F-4D97-AF65-F5344CB8AC3E}">
        <p14:creationId xmlns:p14="http://schemas.microsoft.com/office/powerpoint/2010/main" val="307910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0E8BBC1D-B5B6-4A13-B6F2-34B46179905B}" type="slidenum">
              <a:rPr lang="en-US" sz="1200" smtClean="0">
                <a:latin typeface="msbm10"/>
              </a:rPr>
              <a:pPr eaLnBrk="1" hangingPunct="1"/>
              <a:t>27</a:t>
            </a:fld>
            <a:endParaRPr lang="en-US" sz="1200" smtClean="0">
              <a:latin typeface="msbm10"/>
            </a:endParaRPr>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goal is Transfer Functions</a:t>
            </a:r>
          </a:p>
        </p:txBody>
      </p:sp>
    </p:spTree>
    <p:extLst>
      <p:ext uri="{BB962C8B-B14F-4D97-AF65-F5344CB8AC3E}">
        <p14:creationId xmlns:p14="http://schemas.microsoft.com/office/powerpoint/2010/main" val="163444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Space is extremely</a:t>
            </a:r>
            <a:r>
              <a:rPr lang="en-US" baseline="0" dirty="0" smtClean="0"/>
              <a:t> useful as a bridge between different kinds of analysis tools.</a:t>
            </a:r>
            <a:endParaRPr lang="en-US" dirty="0"/>
          </a:p>
        </p:txBody>
      </p:sp>
      <p:sp>
        <p:nvSpPr>
          <p:cNvPr id="4" name="Slide Number Placeholder 3"/>
          <p:cNvSpPr>
            <a:spLocks noGrp="1"/>
          </p:cNvSpPr>
          <p:nvPr>
            <p:ph type="sldNum" sz="quarter" idx="10"/>
          </p:nvPr>
        </p:nvSpPr>
        <p:spPr/>
        <p:txBody>
          <a:bodyPr/>
          <a:lstStyle/>
          <a:p>
            <a:pPr>
              <a:defRPr/>
            </a:pPr>
            <a:fld id="{7EA4E612-EB86-4282-8B7D-3157CB1A516A}" type="slidenum">
              <a:rPr lang="en-US" smtClean="0"/>
              <a:pPr>
                <a:defRPr/>
              </a:pPr>
              <a:t>28</a:t>
            </a:fld>
            <a:endParaRPr lang="en-US"/>
          </a:p>
        </p:txBody>
      </p:sp>
    </p:spTree>
    <p:extLst>
      <p:ext uri="{BB962C8B-B14F-4D97-AF65-F5344CB8AC3E}">
        <p14:creationId xmlns:p14="http://schemas.microsoft.com/office/powerpoint/2010/main" val="326161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BD23AD85-F662-454A-ABCB-DB43F289DB2E}" type="slidenum">
              <a:rPr lang="en-US" sz="1200" smtClean="0">
                <a:latin typeface="msbm10"/>
              </a:rPr>
              <a:pPr eaLnBrk="1" hangingPunct="1"/>
              <a:t>35</a:t>
            </a:fld>
            <a:endParaRPr lang="en-US" sz="1200" smtClean="0">
              <a:latin typeface="msbm10"/>
            </a:endParaRPr>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70912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Verdana" pitchFamily="34" charset="0"/>
              </a:defRPr>
            </a:lvl1pPr>
            <a:lvl2pPr marL="742950" indent="-285750" defTabSz="931863" eaLnBrk="0" hangingPunct="0">
              <a:defRPr sz="1600">
                <a:solidFill>
                  <a:schemeClr val="tx1"/>
                </a:solidFill>
                <a:latin typeface="Verdana" pitchFamily="34" charset="0"/>
              </a:defRPr>
            </a:lvl2pPr>
            <a:lvl3pPr marL="1143000" indent="-228600" defTabSz="931863" eaLnBrk="0" hangingPunct="0">
              <a:defRPr sz="1600">
                <a:solidFill>
                  <a:schemeClr val="tx1"/>
                </a:solidFill>
                <a:latin typeface="Verdana" pitchFamily="34" charset="0"/>
              </a:defRPr>
            </a:lvl3pPr>
            <a:lvl4pPr marL="1600200" indent="-228600" defTabSz="931863" eaLnBrk="0" hangingPunct="0">
              <a:defRPr sz="1600">
                <a:solidFill>
                  <a:schemeClr val="tx1"/>
                </a:solidFill>
                <a:latin typeface="Verdana" pitchFamily="34" charset="0"/>
              </a:defRPr>
            </a:lvl4pPr>
            <a:lvl5pPr marL="2057400" indent="-228600" defTabSz="931863" eaLnBrk="0" hangingPunct="0">
              <a:defRPr sz="1600">
                <a:solidFill>
                  <a:schemeClr val="tx1"/>
                </a:solidFill>
                <a:latin typeface="Verdana" pitchFamily="34" charset="0"/>
              </a:defRPr>
            </a:lvl5pPr>
            <a:lvl6pPr marL="2514600" indent="-228600" defTabSz="931863" eaLnBrk="0" fontAlgn="base" hangingPunct="0">
              <a:spcBef>
                <a:spcPct val="0"/>
              </a:spcBef>
              <a:spcAft>
                <a:spcPct val="0"/>
              </a:spcAft>
              <a:defRPr sz="1600">
                <a:solidFill>
                  <a:schemeClr val="tx1"/>
                </a:solidFill>
                <a:latin typeface="Verdana" pitchFamily="34" charset="0"/>
              </a:defRPr>
            </a:lvl6pPr>
            <a:lvl7pPr marL="2971800" indent="-228600" defTabSz="931863" eaLnBrk="0" fontAlgn="base" hangingPunct="0">
              <a:spcBef>
                <a:spcPct val="0"/>
              </a:spcBef>
              <a:spcAft>
                <a:spcPct val="0"/>
              </a:spcAft>
              <a:defRPr sz="1600">
                <a:solidFill>
                  <a:schemeClr val="tx1"/>
                </a:solidFill>
                <a:latin typeface="Verdana" pitchFamily="34" charset="0"/>
              </a:defRPr>
            </a:lvl7pPr>
            <a:lvl8pPr marL="3429000" indent="-228600" defTabSz="931863" eaLnBrk="0" fontAlgn="base" hangingPunct="0">
              <a:spcBef>
                <a:spcPct val="0"/>
              </a:spcBef>
              <a:spcAft>
                <a:spcPct val="0"/>
              </a:spcAft>
              <a:defRPr sz="1600">
                <a:solidFill>
                  <a:schemeClr val="tx1"/>
                </a:solidFill>
                <a:latin typeface="Verdana" pitchFamily="34" charset="0"/>
              </a:defRPr>
            </a:lvl8pPr>
            <a:lvl9pPr marL="3886200" indent="-228600" defTabSz="931863" eaLnBrk="0" fontAlgn="base" hangingPunct="0">
              <a:spcBef>
                <a:spcPct val="0"/>
              </a:spcBef>
              <a:spcAft>
                <a:spcPct val="0"/>
              </a:spcAft>
              <a:defRPr sz="1600">
                <a:solidFill>
                  <a:schemeClr val="tx1"/>
                </a:solidFill>
                <a:latin typeface="Verdana" pitchFamily="34" charset="0"/>
              </a:defRPr>
            </a:lvl9pPr>
          </a:lstStyle>
          <a:p>
            <a:pPr eaLnBrk="1" hangingPunct="1"/>
            <a:fld id="{0E8BBC1D-B5B6-4A13-B6F2-34B46179905B}" type="slidenum">
              <a:rPr lang="en-US" sz="1200" smtClean="0">
                <a:latin typeface="msbm10"/>
              </a:rPr>
              <a:pPr eaLnBrk="1" hangingPunct="1"/>
              <a:t>36</a:t>
            </a:fld>
            <a:endParaRPr lang="en-US" sz="1200" smtClean="0">
              <a:latin typeface="msbm10"/>
            </a:endParaRPr>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xfrm>
            <a:off x="984920" y="4864224"/>
            <a:ext cx="5140325" cy="632755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More on this later.    Draw in Simulink now?</a:t>
            </a:r>
            <a:endParaRPr lang="en-US" dirty="0"/>
          </a:p>
        </p:txBody>
      </p:sp>
    </p:spTree>
    <p:extLst>
      <p:ext uri="{BB962C8B-B14F-4D97-AF65-F5344CB8AC3E}">
        <p14:creationId xmlns:p14="http://schemas.microsoft.com/office/powerpoint/2010/main" val="212268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506051-CE24-49B2-90AA-12F869034932}" type="slidenum">
              <a:rPr lang="en-US"/>
              <a:pPr>
                <a:defRPr/>
              </a:pPr>
              <a:t>‹#›</a:t>
            </a:fld>
            <a:endParaRPr lang="en-US"/>
          </a:p>
        </p:txBody>
      </p:sp>
    </p:spTree>
    <p:extLst>
      <p:ext uri="{BB962C8B-B14F-4D97-AF65-F5344CB8AC3E}">
        <p14:creationId xmlns:p14="http://schemas.microsoft.com/office/powerpoint/2010/main" val="18426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A0B06F-518D-4A05-874F-53CA99977A49}" type="slidenum">
              <a:rPr lang="en-US"/>
              <a:pPr>
                <a:defRPr/>
              </a:pPr>
              <a:t>‹#›</a:t>
            </a:fld>
            <a:endParaRPr lang="en-US"/>
          </a:p>
        </p:txBody>
      </p:sp>
    </p:spTree>
    <p:extLst>
      <p:ext uri="{BB962C8B-B14F-4D97-AF65-F5344CB8AC3E}">
        <p14:creationId xmlns:p14="http://schemas.microsoft.com/office/powerpoint/2010/main" val="62408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69D9E1-6B94-4A07-A50A-E6A636898650}" type="slidenum">
              <a:rPr lang="en-US"/>
              <a:pPr>
                <a:defRPr/>
              </a:pPr>
              <a:t>‹#›</a:t>
            </a:fld>
            <a:endParaRPr lang="en-US"/>
          </a:p>
        </p:txBody>
      </p:sp>
    </p:spTree>
    <p:extLst>
      <p:ext uri="{BB962C8B-B14F-4D97-AF65-F5344CB8AC3E}">
        <p14:creationId xmlns:p14="http://schemas.microsoft.com/office/powerpoint/2010/main" val="133004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0BD74F-3043-4461-98A7-AC7291454A9C}" type="slidenum">
              <a:rPr lang="en-US"/>
              <a:pPr>
                <a:defRPr/>
              </a:pPr>
              <a:t>‹#›</a:t>
            </a:fld>
            <a:endParaRPr lang="en-US"/>
          </a:p>
        </p:txBody>
      </p:sp>
    </p:spTree>
    <p:extLst>
      <p:ext uri="{BB962C8B-B14F-4D97-AF65-F5344CB8AC3E}">
        <p14:creationId xmlns:p14="http://schemas.microsoft.com/office/powerpoint/2010/main" val="271714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DE0FAD-368E-4ABF-B18F-E4E1DC9299CA}" type="slidenum">
              <a:rPr lang="en-US"/>
              <a:pPr>
                <a:defRPr/>
              </a:pPr>
              <a:t>‹#›</a:t>
            </a:fld>
            <a:endParaRPr lang="en-US"/>
          </a:p>
        </p:txBody>
      </p:sp>
    </p:spTree>
    <p:extLst>
      <p:ext uri="{BB962C8B-B14F-4D97-AF65-F5344CB8AC3E}">
        <p14:creationId xmlns:p14="http://schemas.microsoft.com/office/powerpoint/2010/main" val="111753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8C25CA-8EEB-4C63-96A7-369DB5ACC5B4}" type="slidenum">
              <a:rPr lang="en-US"/>
              <a:pPr>
                <a:defRPr/>
              </a:pPr>
              <a:t>‹#›</a:t>
            </a:fld>
            <a:endParaRPr lang="en-US"/>
          </a:p>
        </p:txBody>
      </p:sp>
    </p:spTree>
    <p:extLst>
      <p:ext uri="{BB962C8B-B14F-4D97-AF65-F5344CB8AC3E}">
        <p14:creationId xmlns:p14="http://schemas.microsoft.com/office/powerpoint/2010/main" val="151696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1C70D95-D772-4C84-9AA9-1C96CB5311D4}" type="slidenum">
              <a:rPr lang="en-US"/>
              <a:pPr>
                <a:defRPr/>
              </a:pPr>
              <a:t>‹#›</a:t>
            </a:fld>
            <a:endParaRPr lang="en-US"/>
          </a:p>
        </p:txBody>
      </p:sp>
    </p:spTree>
    <p:extLst>
      <p:ext uri="{BB962C8B-B14F-4D97-AF65-F5344CB8AC3E}">
        <p14:creationId xmlns:p14="http://schemas.microsoft.com/office/powerpoint/2010/main" val="293461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0791F4F-F2FF-4AAC-A925-FE79AD88FCC0}" type="slidenum">
              <a:rPr lang="en-US"/>
              <a:pPr>
                <a:defRPr/>
              </a:pPr>
              <a:t>‹#›</a:t>
            </a:fld>
            <a:endParaRPr lang="en-US"/>
          </a:p>
        </p:txBody>
      </p:sp>
    </p:spTree>
    <p:extLst>
      <p:ext uri="{BB962C8B-B14F-4D97-AF65-F5344CB8AC3E}">
        <p14:creationId xmlns:p14="http://schemas.microsoft.com/office/powerpoint/2010/main" val="76998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72EECF1-34CD-4C16-BACF-DAC8982090C0}" type="slidenum">
              <a:rPr lang="en-US"/>
              <a:pPr>
                <a:defRPr/>
              </a:pPr>
              <a:t>‹#›</a:t>
            </a:fld>
            <a:endParaRPr lang="en-US"/>
          </a:p>
        </p:txBody>
      </p:sp>
    </p:spTree>
    <p:extLst>
      <p:ext uri="{BB962C8B-B14F-4D97-AF65-F5344CB8AC3E}">
        <p14:creationId xmlns:p14="http://schemas.microsoft.com/office/powerpoint/2010/main" val="14792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068317-1CFE-4DBA-860E-45DB9E36D4AE}" type="slidenum">
              <a:rPr lang="en-US"/>
              <a:pPr>
                <a:defRPr/>
              </a:pPr>
              <a:t>‹#›</a:t>
            </a:fld>
            <a:endParaRPr lang="en-US"/>
          </a:p>
        </p:txBody>
      </p:sp>
    </p:spTree>
    <p:extLst>
      <p:ext uri="{BB962C8B-B14F-4D97-AF65-F5344CB8AC3E}">
        <p14:creationId xmlns:p14="http://schemas.microsoft.com/office/powerpoint/2010/main" val="278953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1A5654-B5B5-4BB3-817E-E31C2E181FE7}" type="slidenum">
              <a:rPr lang="en-US"/>
              <a:pPr>
                <a:defRPr/>
              </a:pPr>
              <a:t>‹#›</a:t>
            </a:fld>
            <a:endParaRPr lang="en-US"/>
          </a:p>
        </p:txBody>
      </p:sp>
    </p:spTree>
    <p:extLst>
      <p:ext uri="{BB962C8B-B14F-4D97-AF65-F5344CB8AC3E}">
        <p14:creationId xmlns:p14="http://schemas.microsoft.com/office/powerpoint/2010/main" val="260692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914400"/>
            <a:ext cx="7772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70866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D61BE76-D9ED-4DCC-BBE9-4F2F3EF5C94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Verdana" pitchFamily="34" charset="0"/>
        </a:defRPr>
      </a:lvl2pPr>
      <a:lvl3pPr algn="ctr" rtl="0" eaLnBrk="0" fontAlgn="base" hangingPunct="0">
        <a:spcBef>
          <a:spcPct val="0"/>
        </a:spcBef>
        <a:spcAft>
          <a:spcPct val="0"/>
        </a:spcAft>
        <a:defRPr sz="2000">
          <a:solidFill>
            <a:schemeClr val="tx2"/>
          </a:solidFill>
          <a:latin typeface="Verdana" pitchFamily="34" charset="0"/>
        </a:defRPr>
      </a:lvl3pPr>
      <a:lvl4pPr algn="ctr" rtl="0" eaLnBrk="0" fontAlgn="base" hangingPunct="0">
        <a:spcBef>
          <a:spcPct val="0"/>
        </a:spcBef>
        <a:spcAft>
          <a:spcPct val="0"/>
        </a:spcAft>
        <a:defRPr sz="2000">
          <a:solidFill>
            <a:schemeClr val="tx2"/>
          </a:solidFill>
          <a:latin typeface="Verdana" pitchFamily="34" charset="0"/>
        </a:defRPr>
      </a:lvl4pPr>
      <a:lvl5pPr algn="ctr" rtl="0" eaLnBrk="0" fontAlgn="base" hangingPunct="0">
        <a:spcBef>
          <a:spcPct val="0"/>
        </a:spcBef>
        <a:spcAft>
          <a:spcPct val="0"/>
        </a:spcAft>
        <a:defRPr sz="2000">
          <a:solidFill>
            <a:schemeClr val="tx2"/>
          </a:solidFill>
          <a:latin typeface="Verdana" pitchFamily="34" charset="0"/>
        </a:defRPr>
      </a:lvl5pPr>
      <a:lvl6pPr marL="457200" algn="ctr" rtl="0" fontAlgn="base">
        <a:spcBef>
          <a:spcPct val="0"/>
        </a:spcBef>
        <a:spcAft>
          <a:spcPct val="0"/>
        </a:spcAft>
        <a:defRPr sz="2000">
          <a:solidFill>
            <a:schemeClr val="tx2"/>
          </a:solidFill>
          <a:latin typeface="Verdana" pitchFamily="34" charset="0"/>
        </a:defRPr>
      </a:lvl6pPr>
      <a:lvl7pPr marL="914400" algn="ctr" rtl="0" fontAlgn="base">
        <a:spcBef>
          <a:spcPct val="0"/>
        </a:spcBef>
        <a:spcAft>
          <a:spcPct val="0"/>
        </a:spcAft>
        <a:defRPr sz="2000">
          <a:solidFill>
            <a:schemeClr val="tx2"/>
          </a:solidFill>
          <a:latin typeface="Verdana" pitchFamily="34" charset="0"/>
        </a:defRPr>
      </a:lvl7pPr>
      <a:lvl8pPr marL="1371600" algn="ctr" rtl="0" fontAlgn="base">
        <a:spcBef>
          <a:spcPct val="0"/>
        </a:spcBef>
        <a:spcAft>
          <a:spcPct val="0"/>
        </a:spcAft>
        <a:defRPr sz="2000">
          <a:solidFill>
            <a:schemeClr val="tx2"/>
          </a:solidFill>
          <a:latin typeface="Verdana" pitchFamily="34" charset="0"/>
        </a:defRPr>
      </a:lvl8pPr>
      <a:lvl9pPr marL="1828800" algn="ctr" rtl="0" fontAlgn="base">
        <a:spcBef>
          <a:spcPct val="0"/>
        </a:spcBef>
        <a:spcAft>
          <a:spcPct val="0"/>
        </a:spcAft>
        <a:defRPr sz="20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oleObject" Target="../embeddings/oleObject5.bin"/><Relationship Id="rId3" Type="http://schemas.openxmlformats.org/officeDocument/2006/relationships/image" Target="../media/image33.png"/><Relationship Id="rId7" Type="http://schemas.openxmlformats.org/officeDocument/2006/relationships/image" Target="../media/image29.wmf"/><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28.wmf"/><Relationship Id="rId10" Type="http://schemas.openxmlformats.org/officeDocument/2006/relationships/image" Target="../media/image30.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image" Target="../media/image32.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4.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35.wmf"/><Relationship Id="rId4" Type="http://schemas.openxmlformats.org/officeDocument/2006/relationships/oleObject" Target="../embeddings/oleObject6.bin"/><Relationship Id="rId9" Type="http://schemas.openxmlformats.org/officeDocument/2006/relationships/image" Target="../media/image3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5.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4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41.wmf"/><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7.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44.wmf"/><Relationship Id="rId4" Type="http://schemas.openxmlformats.org/officeDocument/2006/relationships/oleObject" Target="../embeddings/oleObject16.bin"/><Relationship Id="rId9" Type="http://schemas.openxmlformats.org/officeDocument/2006/relationships/image" Target="../media/image46.wmf"/></Relationships>
</file>

<file path=ppt/slides/_rels/slide2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8.wmf"/><Relationship Id="rId5" Type="http://schemas.openxmlformats.org/officeDocument/2006/relationships/oleObject" Target="../embeddings/oleObject20.bin"/><Relationship Id="rId4" Type="http://schemas.openxmlformats.org/officeDocument/2006/relationships/image" Target="../media/image4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1.wmf"/><Relationship Id="rId5" Type="http://schemas.openxmlformats.org/officeDocument/2006/relationships/oleObject" Target="../embeddings/oleObject23.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4.wmf"/></Relationships>
</file>

<file path=ppt/slides/_rels/slide3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5.wmf"/><Relationship Id="rId5" Type="http://schemas.openxmlformats.org/officeDocument/2006/relationships/oleObject" Target="../embeddings/oleObject28.bin"/><Relationship Id="rId10" Type="http://schemas.openxmlformats.org/officeDocument/2006/relationships/image" Target="../media/image57.wmf"/><Relationship Id="rId4" Type="http://schemas.openxmlformats.org/officeDocument/2006/relationships/image" Target="../media/image31.wmf"/><Relationship Id="rId9" Type="http://schemas.openxmlformats.org/officeDocument/2006/relationships/oleObject" Target="../embeddings/oleObject30.bin"/></Relationships>
</file>

<file path=ppt/slides/_rels/slide33.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8.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image" Target="../media/image62.png"/><Relationship Id="rId10" Type="http://schemas.openxmlformats.org/officeDocument/2006/relationships/image" Target="../media/image32.wmf"/><Relationship Id="rId4" Type="http://schemas.openxmlformats.org/officeDocument/2006/relationships/image" Target="../media/image31.wmf"/><Relationship Id="rId9" Type="http://schemas.openxmlformats.org/officeDocument/2006/relationships/oleObject" Target="../embeddings/oleObject34.bin"/><Relationship Id="rId14" Type="http://schemas.openxmlformats.org/officeDocument/2006/relationships/image" Target="../media/image61.wmf"/></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68.wmf"/><Relationship Id="rId3" Type="http://schemas.openxmlformats.org/officeDocument/2006/relationships/notesSlide" Target="../notesSlides/notesSlide8.xml"/><Relationship Id="rId7" Type="http://schemas.openxmlformats.org/officeDocument/2006/relationships/image" Target="../media/image66.wmf"/><Relationship Id="rId12"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8.bin"/><Relationship Id="rId11" Type="http://schemas.openxmlformats.org/officeDocument/2006/relationships/image" Target="../media/image67.wmf"/><Relationship Id="rId5" Type="http://schemas.openxmlformats.org/officeDocument/2006/relationships/image" Target="../media/image65.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0.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73.wmf"/><Relationship Id="rId18" Type="http://schemas.openxmlformats.org/officeDocument/2006/relationships/image" Target="../media/image34.png"/><Relationship Id="rId3" Type="http://schemas.openxmlformats.org/officeDocument/2006/relationships/notesSlide" Target="../notesSlides/notesSlide9.xml"/><Relationship Id="rId21" Type="http://schemas.openxmlformats.org/officeDocument/2006/relationships/image" Target="../media/image77.png"/><Relationship Id="rId7" Type="http://schemas.openxmlformats.org/officeDocument/2006/relationships/image" Target="../media/image70.wmf"/><Relationship Id="rId12" Type="http://schemas.openxmlformats.org/officeDocument/2006/relationships/oleObject" Target="../embeddings/oleObject46.bin"/><Relationship Id="rId17" Type="http://schemas.openxmlformats.org/officeDocument/2006/relationships/image" Target="../media/image75.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image" Target="../media/image76.wmf"/><Relationship Id="rId1" Type="http://schemas.openxmlformats.org/officeDocument/2006/relationships/vmlDrawing" Target="../drawings/vmlDrawing13.vml"/><Relationship Id="rId6" Type="http://schemas.openxmlformats.org/officeDocument/2006/relationships/oleObject" Target="../embeddings/oleObject43.bin"/><Relationship Id="rId11" Type="http://schemas.openxmlformats.org/officeDocument/2006/relationships/image" Target="../media/image72.wmf"/><Relationship Id="rId5" Type="http://schemas.openxmlformats.org/officeDocument/2006/relationships/image" Target="../media/image69.wmf"/><Relationship Id="rId15" Type="http://schemas.openxmlformats.org/officeDocument/2006/relationships/image" Target="../media/image74.wmf"/><Relationship Id="rId10" Type="http://schemas.openxmlformats.org/officeDocument/2006/relationships/oleObject" Target="../embeddings/oleObject45.bin"/><Relationship Id="rId19" Type="http://schemas.openxmlformats.org/officeDocument/2006/relationships/oleObject" Target="../embeddings/oleObject49.bin"/><Relationship Id="rId4" Type="http://schemas.openxmlformats.org/officeDocument/2006/relationships/oleObject" Target="../embeddings/oleObject42.bin"/><Relationship Id="rId9" Type="http://schemas.openxmlformats.org/officeDocument/2006/relationships/image" Target="../media/image71.wmf"/><Relationship Id="rId14" Type="http://schemas.openxmlformats.org/officeDocument/2006/relationships/oleObject" Target="../embeddings/oleObject47.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Electric_motor" TargetMode="External"/><Relationship Id="rId3" Type="http://schemas.openxmlformats.org/officeDocument/2006/relationships/hyperlink" Target="https://en.wikipedia.org/wiki/Control_theory" TargetMode="External"/><Relationship Id="rId7" Type="http://schemas.openxmlformats.org/officeDocument/2006/relationships/hyperlink" Target="https://en.wikipedia.org/wiki/Open-loop_controll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Controller_(control_theory)#cite_note-2" TargetMode="External"/><Relationship Id="rId5" Type="http://schemas.openxmlformats.org/officeDocument/2006/relationships/hyperlink" Target="https://en.wikipedia.org/wiki/Controller_(control_theory)#cite_note-The_Principal_Goal_of_Control-1" TargetMode="External"/><Relationship Id="rId4" Type="http://schemas.openxmlformats.org/officeDocument/2006/relationships/hyperlink" Target="https://en.wikipedia.org/wiki/Dynamical_system" TargetMode="External"/><Relationship Id="rId9" Type="http://schemas.openxmlformats.org/officeDocument/2006/relationships/hyperlink" Target="https://en.wikipedia.org/wiki/Voltage" TargetMode="Externa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80.png"/><Relationship Id="rId4" Type="http://schemas.openxmlformats.org/officeDocument/2006/relationships/image" Target="../media/image7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85.png"/><Relationship Id="rId4" Type="http://schemas.openxmlformats.org/officeDocument/2006/relationships/image" Target="../media/image8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87.png"/><Relationship Id="rId4" Type="http://schemas.openxmlformats.org/officeDocument/2006/relationships/image" Target="../media/image8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89.png"/><Relationship Id="rId4" Type="http://schemas.openxmlformats.org/officeDocument/2006/relationships/image" Target="../media/image8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91.png"/><Relationship Id="rId4" Type="http://schemas.openxmlformats.org/officeDocument/2006/relationships/image" Target="../media/image9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nrel.gov/docs/fy12osti/52780.pd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BFB316AF-52E7-4671-A991-9D21C255961B}" type="slidenum">
              <a:rPr lang="en-US" sz="1400" smtClean="0"/>
              <a:pPr eaLnBrk="1" hangingPunct="1"/>
              <a:t>1</a:t>
            </a:fld>
            <a:endParaRPr lang="en-US" sz="1400" smtClean="0"/>
          </a:p>
        </p:txBody>
      </p:sp>
      <p:sp>
        <p:nvSpPr>
          <p:cNvPr id="2051" name="Rectangle 2"/>
          <p:cNvSpPr>
            <a:spLocks noGrp="1" noChangeArrowheads="1"/>
          </p:cNvSpPr>
          <p:nvPr>
            <p:ph type="ctrTitle"/>
          </p:nvPr>
        </p:nvSpPr>
        <p:spPr>
          <a:xfrm>
            <a:off x="323528" y="332656"/>
            <a:ext cx="8568060" cy="1828800"/>
          </a:xfrm>
        </p:spPr>
        <p:txBody>
          <a:bodyPr/>
          <a:lstStyle/>
          <a:p>
            <a:pPr eaLnBrk="1" hangingPunct="1"/>
            <a:r>
              <a:rPr lang="en-US" sz="2400" b="1" dirty="0" smtClean="0"/>
              <a:t>Control of an Electrically Powered Two-Spool Turbine Device</a:t>
            </a:r>
            <a:r>
              <a:rPr lang="en-US" dirty="0" smtClean="0"/>
              <a:t/>
            </a:r>
            <a:br>
              <a:rPr lang="en-US" dirty="0" smtClean="0"/>
            </a:br>
            <a:r>
              <a:rPr lang="en-US" dirty="0" smtClean="0"/>
              <a:t/>
            </a:r>
            <a:br>
              <a:rPr lang="en-US" dirty="0" smtClean="0"/>
            </a:br>
            <a:r>
              <a:rPr lang="en-US" dirty="0" smtClean="0"/>
              <a:t> Advanced Courses in Engineering</a:t>
            </a:r>
            <a:br>
              <a:rPr lang="en-US" dirty="0" smtClean="0"/>
            </a:br>
            <a:r>
              <a:rPr lang="en-US" dirty="0" smtClean="0"/>
              <a:t>19 Jan 2017</a:t>
            </a:r>
            <a:br>
              <a:rPr lang="en-US" dirty="0" smtClean="0"/>
            </a:br>
            <a:r>
              <a:rPr lang="en-US" dirty="0" smtClean="0"/>
              <a:t>rev. 1</a:t>
            </a:r>
          </a:p>
        </p:txBody>
      </p:sp>
      <p:sp>
        <p:nvSpPr>
          <p:cNvPr id="2053" name="TextBox 6"/>
          <p:cNvSpPr txBox="1">
            <a:spLocks noChangeArrowheads="1"/>
          </p:cNvSpPr>
          <p:nvPr/>
        </p:nvSpPr>
        <p:spPr bwMode="auto">
          <a:xfrm>
            <a:off x="6084168" y="4118769"/>
            <a:ext cx="28074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dirty="0"/>
              <a:t>Former Instructors:</a:t>
            </a:r>
          </a:p>
          <a:p>
            <a:pPr eaLnBrk="1" hangingPunct="1">
              <a:buFont typeface="Arial" charset="0"/>
              <a:buChar char="•"/>
            </a:pPr>
            <a:r>
              <a:rPr lang="en-US" sz="1200" dirty="0" smtClean="0"/>
              <a:t>Dave </a:t>
            </a:r>
            <a:r>
              <a:rPr lang="en-US" sz="1200" dirty="0"/>
              <a:t>Gutz </a:t>
            </a:r>
            <a:r>
              <a:rPr lang="en-US" sz="1200" dirty="0" smtClean="0"/>
              <a:t>(rev 2017-1)</a:t>
            </a:r>
            <a:endParaRPr lang="en-US" sz="1200" dirty="0"/>
          </a:p>
        </p:txBody>
      </p:sp>
      <p:sp>
        <p:nvSpPr>
          <p:cNvPr id="2" name="TextBox 1"/>
          <p:cNvSpPr txBox="1"/>
          <p:nvPr/>
        </p:nvSpPr>
        <p:spPr>
          <a:xfrm>
            <a:off x="1187624" y="4293096"/>
            <a:ext cx="2440092" cy="707886"/>
          </a:xfrm>
          <a:prstGeom prst="rect">
            <a:avLst/>
          </a:prstGeom>
          <a:noFill/>
        </p:spPr>
        <p:txBody>
          <a:bodyPr wrap="none" rtlCol="0">
            <a:spAutoFit/>
          </a:bodyPr>
          <a:lstStyle/>
          <a:p>
            <a:r>
              <a:rPr lang="en-US" sz="4000" dirty="0" smtClean="0">
                <a:solidFill>
                  <a:srgbClr val="FF0000"/>
                </a:solidFill>
              </a:rPr>
              <a:t>PICTURE</a:t>
            </a:r>
            <a:endParaRPr lang="en-US" sz="40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Get content from my white book</a:t>
            </a:r>
          </a:p>
          <a:p>
            <a:r>
              <a:rPr lang="en-US" dirty="0" smtClean="0"/>
              <a:t>Get </a:t>
            </a:r>
            <a:r>
              <a:rPr lang="en-US" dirty="0" err="1" smtClean="0"/>
              <a:t>Cp</a:t>
            </a:r>
            <a:r>
              <a:rPr lang="en-US" dirty="0" smtClean="0"/>
              <a:t> curves from my personal OneNote</a:t>
            </a:r>
          </a:p>
          <a:p>
            <a:r>
              <a:rPr lang="en-US" dirty="0" smtClean="0"/>
              <a:t>Assumption:  neglect laminar flow Re effects</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10</a:t>
            </a:fld>
            <a:endParaRPr lang="en-US"/>
          </a:p>
        </p:txBody>
      </p:sp>
    </p:spTree>
    <p:extLst>
      <p:ext uri="{BB962C8B-B14F-4D97-AF65-F5344CB8AC3E}">
        <p14:creationId xmlns:p14="http://schemas.microsoft.com/office/powerpoint/2010/main" val="1009214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Damping from Measured Time Constant</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11</a:t>
            </a:fld>
            <a:endParaRPr lang="en-US"/>
          </a:p>
        </p:txBody>
      </p:sp>
      <mc:AlternateContent xmlns:mc="http://schemas.openxmlformats.org/markup-compatibility/2006">
        <mc:Choice xmlns:a14="http://schemas.microsoft.com/office/drawing/2010/main" Requires="a14">
          <p:sp>
            <p:nvSpPr>
              <p:cNvPr id="5" name="TextBox 4"/>
              <p:cNvSpPr txBox="1"/>
              <p:nvPr/>
            </p:nvSpPr>
            <p:spPr>
              <a:xfrm>
                <a:off x="251520" y="764704"/>
                <a:ext cx="8496944" cy="2225353"/>
              </a:xfrm>
              <a:prstGeom prst="rect">
                <a:avLst/>
              </a:prstGeom>
              <a:noFill/>
            </p:spPr>
            <p:txBody>
              <a:bodyPr wrap="square" rtlCol="0">
                <a:spAutoFit/>
              </a:bodyPr>
              <a:lstStyle/>
              <a:p>
                <a:pPr/>
                <a14:m>
                  <m:oMath xmlns:m="http://schemas.openxmlformats.org/officeDocument/2006/math">
                    <m:sSub>
                      <m:sSubPr>
                        <m:ctrlPr>
                          <a:rPr lang="en-US" i="1" smtClean="0">
                            <a:latin typeface="Cambria Math"/>
                          </a:rPr>
                        </m:ctrlPr>
                      </m:sSubPr>
                      <m:e>
                        <m:r>
                          <a:rPr lang="en-US" b="0" i="1" smtClean="0">
                            <a:latin typeface="Cambria Math"/>
                          </a:rPr>
                          <m:t>𝑄</m:t>
                        </m:r>
                      </m:e>
                      <m:sub>
                        <m:r>
                          <a:rPr lang="en-US" b="0" i="1" smtClean="0">
                            <a:latin typeface="Cambria Math"/>
                          </a:rPr>
                          <m:t>𝑇</m:t>
                        </m:r>
                      </m:sub>
                    </m:sSub>
                    <m:r>
                      <a:rPr lang="en-US" b="0" i="1" smtClean="0">
                        <a:latin typeface="Cambria Math"/>
                      </a:rPr>
                      <m:t>=</m:t>
                    </m:r>
                    <m:r>
                      <a:rPr lang="en-US" b="0" i="1" smtClean="0">
                        <a:latin typeface="Cambria Math"/>
                      </a:rPr>
                      <m:t>𝑓</m:t>
                    </m:r>
                    <m:d>
                      <m:dPr>
                        <m:ctrlPr>
                          <a:rPr lang="en-US" b="0" i="1" smtClean="0">
                            <a:latin typeface="Cambria Math"/>
                          </a:rPr>
                        </m:ctrlPr>
                      </m:dPr>
                      <m:e>
                        <m:r>
                          <a:rPr lang="en-US" i="1">
                            <a:latin typeface="Cambria Math"/>
                          </a:rPr>
                          <m:t>𝛌</m:t>
                        </m:r>
                        <m:r>
                          <a:rPr lang="en-US" b="0" i="1" smtClean="0">
                            <a:latin typeface="Cambria Math"/>
                          </a:rPr>
                          <m:t>, </m:t>
                        </m:r>
                        <m:sSub>
                          <m:sSubPr>
                            <m:ctrlPr>
                              <a:rPr lang="en-US" b="0" i="1" smtClean="0">
                                <a:latin typeface="Cambria Math"/>
                              </a:rPr>
                            </m:ctrlPr>
                          </m:sSubPr>
                          <m:e>
                            <m:r>
                              <a:rPr lang="en-US" b="0" i="1" smtClean="0">
                                <a:latin typeface="Cambria Math"/>
                              </a:rPr>
                              <m:t>𝐶</m:t>
                            </m:r>
                          </m:e>
                          <m:sub>
                            <m:r>
                              <a:rPr lang="en-US" b="0" i="1" smtClean="0">
                                <a:latin typeface="Cambria Math"/>
                              </a:rPr>
                              <m:t>𝑃</m:t>
                            </m:r>
                          </m:sub>
                        </m:sSub>
                        <m:d>
                          <m:dPr>
                            <m:ctrlPr>
                              <a:rPr lang="en-US" b="0" i="1" smtClean="0">
                                <a:latin typeface="Cambria Math"/>
                              </a:rPr>
                            </m:ctrlPr>
                          </m:dPr>
                          <m:e>
                            <m:r>
                              <a:rPr lang="en-US" i="1">
                                <a:latin typeface="Cambria Math"/>
                              </a:rPr>
                              <m:t>𝛌</m:t>
                            </m:r>
                          </m:e>
                        </m:d>
                      </m:e>
                    </m:d>
                    <m:r>
                      <a:rPr lang="en-US" b="0" i="1" smtClean="0">
                        <a:latin typeface="Cambria Math"/>
                      </a:rPr>
                      <m:t>=</m:t>
                    </m:r>
                    <m:r>
                      <a:rPr lang="en-US" b="0" i="1" smtClean="0">
                        <a:latin typeface="Cambria Math"/>
                      </a:rPr>
                      <m:t>𝑔</m:t>
                    </m:r>
                    <m:d>
                      <m:dPr>
                        <m:ctrlPr>
                          <a:rPr lang="en-US" b="0" i="1" smtClean="0">
                            <a:latin typeface="Cambria Math"/>
                          </a:rPr>
                        </m:ctrlPr>
                      </m:dPr>
                      <m:e>
                        <m:r>
                          <a:rPr lang="en-US" i="1">
                            <a:latin typeface="Cambria Math"/>
                          </a:rPr>
                          <m:t>𝛌</m:t>
                        </m:r>
                      </m:e>
                    </m:d>
                    <m:r>
                      <a:rPr lang="en-US" b="0" i="1" smtClean="0">
                        <a:latin typeface="Cambria Math"/>
                        <a:ea typeface="Cambria Math"/>
                      </a:rPr>
                      <m:t>∙</m:t>
                    </m:r>
                    <m:sSub>
                      <m:sSubPr>
                        <m:ctrlPr>
                          <a:rPr lang="en-US" i="1">
                            <a:latin typeface="Cambria Math"/>
                          </a:rPr>
                        </m:ctrlPr>
                      </m:sSubPr>
                      <m:e>
                        <m:r>
                          <a:rPr lang="en-US" i="1">
                            <a:latin typeface="Cambria Math"/>
                          </a:rPr>
                          <m:t>𝐶</m:t>
                        </m:r>
                      </m:e>
                      <m:sub>
                        <m:r>
                          <a:rPr lang="en-US" i="1">
                            <a:latin typeface="Cambria Math"/>
                          </a:rPr>
                          <m:t>𝑃</m:t>
                        </m:r>
                      </m:sub>
                    </m:sSub>
                    <m:d>
                      <m:dPr>
                        <m:ctrlPr>
                          <a:rPr lang="en-US" i="1">
                            <a:latin typeface="Cambria Math"/>
                          </a:rPr>
                        </m:ctrlPr>
                      </m:dPr>
                      <m:e>
                        <m:r>
                          <a:rPr lang="en-US" i="1">
                            <a:latin typeface="Cambria Math"/>
                          </a:rPr>
                          <m:t>𝛌</m:t>
                        </m:r>
                      </m:e>
                    </m:d>
                    <m:r>
                      <a:rPr lang="en-US" b="0" i="1" smtClean="0">
                        <a:latin typeface="Cambria Math"/>
                      </a:rPr>
                      <m:t>=</m:t>
                    </m:r>
                    <m:f>
                      <m:fPr>
                        <m:ctrlPr>
                          <a:rPr lang="en-US" b="0" i="1" smtClean="0">
                            <a:latin typeface="Cambria Math"/>
                          </a:rPr>
                        </m:ctrlPr>
                      </m:fPr>
                      <m:num>
                        <m:r>
                          <a:rPr lang="en-US" i="1">
                            <a:latin typeface="Cambria Math"/>
                            <a:ea typeface="Cambria Math"/>
                          </a:rPr>
                          <m:t>𝜌</m:t>
                        </m:r>
                        <m:r>
                          <a:rPr lang="en-US" b="0" i="1" smtClean="0">
                            <a:latin typeface="Cambria Math"/>
                            <a:ea typeface="Cambria Math"/>
                          </a:rPr>
                          <m:t>𝐷</m:t>
                        </m:r>
                        <m:r>
                          <a:rPr lang="en-US" i="1">
                            <a:latin typeface="Cambria Math"/>
                            <a:ea typeface="Cambria Math"/>
                          </a:rPr>
                          <m:t>𝐴</m:t>
                        </m:r>
                      </m:num>
                      <m:den>
                        <m:r>
                          <a:rPr lang="en-US" b="0" i="1" smtClean="0">
                            <a:latin typeface="Cambria Math"/>
                          </a:rPr>
                          <m:t>4</m:t>
                        </m:r>
                      </m:den>
                    </m:f>
                    <m:f>
                      <m:fPr>
                        <m:ctrlPr>
                          <a:rPr lang="en-US" b="0" i="1" smtClean="0">
                            <a:latin typeface="Cambria Math"/>
                          </a:rPr>
                        </m:ctrlPr>
                      </m:fPr>
                      <m:num>
                        <m:sSup>
                          <m:sSupPr>
                            <m:ctrlPr>
                              <a:rPr lang="en-US" b="0" i="1" smtClean="0">
                                <a:latin typeface="Cambria Math"/>
                              </a:rPr>
                            </m:ctrlPr>
                          </m:sSupPr>
                          <m:e>
                            <m:sSub>
                              <m:sSubPr>
                                <m:ctrlPr>
                                  <a:rPr lang="en-US" b="0" i="1" smtClean="0">
                                    <a:latin typeface="Cambria Math"/>
                                  </a:rPr>
                                </m:ctrlPr>
                              </m:sSubPr>
                              <m:e>
                                <m:r>
                                  <a:rPr lang="en-US" b="0" i="1" smtClean="0">
                                    <a:latin typeface="Cambria Math"/>
                                  </a:rPr>
                                  <m:t>𝑉</m:t>
                                </m:r>
                              </m:e>
                              <m:sub>
                                <m:r>
                                  <a:rPr lang="en-US" b="0" i="1" smtClean="0">
                                    <a:latin typeface="Cambria Math"/>
                                  </a:rPr>
                                  <m:t>𝑤</m:t>
                                </m:r>
                              </m:sub>
                            </m:sSub>
                          </m:e>
                          <m:sup>
                            <m:r>
                              <a:rPr lang="en-US" b="0" i="1" smtClean="0">
                                <a:latin typeface="Cambria Math"/>
                              </a:rPr>
                              <m:t>2</m:t>
                            </m:r>
                          </m:sup>
                        </m:sSup>
                      </m:num>
                      <m:den>
                        <m:r>
                          <a:rPr lang="en-US" b="0" i="1" smtClean="0">
                            <a:latin typeface="Cambria Math"/>
                          </a:rPr>
                          <m:t>𝜆</m:t>
                        </m:r>
                      </m:den>
                    </m:f>
                    <m:sSub>
                      <m:sSubPr>
                        <m:ctrlPr>
                          <a:rPr lang="en-US" i="1">
                            <a:latin typeface="Cambria Math"/>
                          </a:rPr>
                        </m:ctrlPr>
                      </m:sSubPr>
                      <m:e>
                        <m:r>
                          <a:rPr lang="en-US" i="1">
                            <a:latin typeface="Cambria Math"/>
                          </a:rPr>
                          <m:t>𝐶</m:t>
                        </m:r>
                      </m:e>
                      <m:sub>
                        <m:r>
                          <a:rPr lang="en-US" i="1">
                            <a:latin typeface="Cambria Math"/>
                          </a:rPr>
                          <m:t>𝑃</m:t>
                        </m:r>
                      </m:sub>
                    </m:sSub>
                    <m:d>
                      <m:dPr>
                        <m:ctrlPr>
                          <a:rPr lang="en-US" i="1">
                            <a:latin typeface="Cambria Math"/>
                          </a:rPr>
                        </m:ctrlPr>
                      </m:dPr>
                      <m:e>
                        <m:r>
                          <a:rPr lang="en-US" i="1">
                            <a:latin typeface="Cambria Math"/>
                          </a:rPr>
                          <m:t>𝛌</m:t>
                        </m:r>
                      </m:e>
                    </m:d>
                  </m:oMath>
                </a14:m>
                <a:r>
                  <a:rPr lang="en-US" dirty="0" smtClean="0"/>
                  <a:t>,</a:t>
                </a:r>
              </a:p>
              <a:p>
                <a:pPr/>
                <a:r>
                  <a:rPr lang="en-US" dirty="0" smtClean="0"/>
                  <a:t>Where</a:t>
                </a:r>
              </a:p>
              <a:p>
                <a:pPr/>
                <a14:m>
                  <m:oMath xmlns:m="http://schemas.openxmlformats.org/officeDocument/2006/math">
                    <m:sSub>
                      <m:sSubPr>
                        <m:ctrlPr>
                          <a:rPr lang="en-US" i="1" smtClean="0">
                            <a:latin typeface="Cambria Math"/>
                          </a:rPr>
                        </m:ctrlPr>
                      </m:sSubPr>
                      <m:e>
                        <m:r>
                          <a:rPr lang="en-US" b="0" i="1" smtClean="0">
                            <a:latin typeface="Cambria Math"/>
                          </a:rPr>
                          <m:t>𝑉</m:t>
                        </m:r>
                      </m:e>
                      <m:sub>
                        <m:r>
                          <a:rPr lang="en-US" b="0" i="1" smtClean="0">
                            <a:latin typeface="Cambria Math"/>
                          </a:rPr>
                          <m:t>𝑤</m:t>
                        </m:r>
                      </m:sub>
                    </m:sSub>
                    <m:r>
                      <a:rPr lang="en-US" b="0" i="1" smtClean="0">
                        <a:latin typeface="Cambria Math"/>
                      </a:rPr>
                      <m:t> </m:t>
                    </m:r>
                  </m:oMath>
                </a14:m>
                <a:r>
                  <a:rPr lang="en-US" dirty="0" smtClean="0"/>
                  <a:t>	= wind speed, m/s,</a:t>
                </a:r>
              </a:p>
              <a:p>
                <a:pPr/>
                <a14:m>
                  <m:oMath xmlns:m="http://schemas.openxmlformats.org/officeDocument/2006/math">
                    <m:r>
                      <a:rPr lang="en-US" b="0" i="1" smtClean="0">
                        <a:latin typeface="Cambria Math"/>
                      </a:rPr>
                      <m:t>𝜌</m:t>
                    </m:r>
                  </m:oMath>
                </a14:m>
                <a:r>
                  <a:rPr lang="en-US" dirty="0" smtClean="0"/>
                  <a:t>  	= air density, kg/m^3,</a:t>
                </a:r>
              </a:p>
              <a:p>
                <a:pPr/>
                <a:r>
                  <a:rPr lang="en-US" dirty="0" smtClean="0"/>
                  <a:t>D 	= turbine tip diameter, m,</a:t>
                </a:r>
              </a:p>
              <a:p>
                <a:pPr/>
                <a:r>
                  <a:rPr lang="en-US" dirty="0" smtClean="0"/>
                  <a:t>A 	= turbine flow area, m^2,</a:t>
                </a:r>
              </a:p>
              <a:p>
                <a:pPr/>
                <a14:m>
                  <m:oMath xmlns:m="http://schemas.openxmlformats.org/officeDocument/2006/math">
                    <m:sSub>
                      <m:sSubPr>
                        <m:ctrlPr>
                          <a:rPr lang="en-US" i="1">
                            <a:latin typeface="Cambria Math"/>
                          </a:rPr>
                        </m:ctrlPr>
                      </m:sSubPr>
                      <m:e>
                        <m:r>
                          <a:rPr lang="en-US" i="1">
                            <a:latin typeface="Cambria Math"/>
                          </a:rPr>
                          <m:t>𝐶</m:t>
                        </m:r>
                      </m:e>
                      <m:sub>
                        <m:r>
                          <a:rPr lang="en-US" i="1">
                            <a:latin typeface="Cambria Math"/>
                          </a:rPr>
                          <m:t>𝑃</m:t>
                        </m:r>
                      </m:sub>
                    </m:sSub>
                  </m:oMath>
                </a14:m>
                <a:r>
                  <a:rPr lang="en-US" dirty="0" smtClean="0"/>
                  <a:t> 	= turbine power extraction coefficient = 0 at freewheel condition,</a:t>
                </a:r>
              </a:p>
              <a:p>
                <a:pPr/>
                <a14:m>
                  <m:oMath xmlns:m="http://schemas.openxmlformats.org/officeDocument/2006/math">
                    <m:r>
                      <a:rPr lang="en-US" b="0" i="1" smtClean="0">
                        <a:latin typeface="Cambria Math"/>
                      </a:rPr>
                      <m:t>𝜆</m:t>
                    </m:r>
                  </m:oMath>
                </a14:m>
                <a:r>
                  <a:rPr lang="en-US" dirty="0" smtClean="0"/>
                  <a:t>	= turbine tip speed ratio = </a:t>
                </a:r>
                <a14:m>
                  <m:oMath xmlns:m="http://schemas.openxmlformats.org/officeDocument/2006/math">
                    <m:sSub>
                      <m:sSubPr>
                        <m:ctrlPr>
                          <a:rPr lang="en-US" i="1" smtClean="0">
                            <a:latin typeface="Cambria Math"/>
                          </a:rPr>
                        </m:ctrlPr>
                      </m:sSubPr>
                      <m:e>
                        <m:r>
                          <a:rPr lang="en-US" b="0" i="1" smtClean="0">
                            <a:latin typeface="Cambria Math"/>
                          </a:rPr>
                          <m:t>𝑉</m:t>
                        </m:r>
                      </m:e>
                      <m:sub>
                        <m:r>
                          <a:rPr lang="en-US" b="0" i="1" smtClean="0">
                            <a:latin typeface="Cambria Math"/>
                          </a:rPr>
                          <m:t>𝑡𝑖𝑝</m:t>
                        </m:r>
                      </m:sub>
                    </m:sSub>
                    <m:r>
                      <a:rPr lang="en-US" b="0" i="1" smtClean="0">
                        <a:latin typeface="Cambria Math"/>
                      </a:rPr>
                      <m:t>/</m:t>
                    </m:r>
                    <m:sSub>
                      <m:sSubPr>
                        <m:ctrlPr>
                          <a:rPr lang="en-US" b="0" i="1" smtClean="0">
                            <a:latin typeface="Cambria Math"/>
                          </a:rPr>
                        </m:ctrlPr>
                      </m:sSubPr>
                      <m:e>
                        <m:r>
                          <a:rPr lang="en-US" b="0" i="1" smtClean="0">
                            <a:latin typeface="Cambria Math"/>
                          </a:rPr>
                          <m:t>𝑉</m:t>
                        </m:r>
                      </m:e>
                      <m:sub>
                        <m:r>
                          <a:rPr lang="en-US" b="0" i="1" smtClean="0">
                            <a:latin typeface="Cambria Math"/>
                          </a:rPr>
                          <m:t>𝑤</m:t>
                        </m:r>
                      </m:sub>
                    </m:sSub>
                  </m:oMath>
                </a14:m>
                <a:r>
                  <a:rPr lang="en-US" dirty="0" smtClean="0"/>
                  <a:t>,</a:t>
                </a:r>
              </a:p>
            </p:txBody>
          </p:sp>
        </mc:Choice>
        <mc:Fallback>
          <p:sp>
            <p:nvSpPr>
              <p:cNvPr id="5" name="TextBox 4"/>
              <p:cNvSpPr txBox="1">
                <a:spLocks noRot="1" noChangeAspect="1" noMove="1" noResize="1" noEditPoints="1" noAdjustHandles="1" noChangeArrowheads="1" noChangeShapeType="1" noTextEdit="1"/>
              </p:cNvSpPr>
              <p:nvPr/>
            </p:nvSpPr>
            <p:spPr>
              <a:xfrm>
                <a:off x="251520" y="764704"/>
                <a:ext cx="8496944" cy="2225353"/>
              </a:xfrm>
              <a:prstGeom prst="rect">
                <a:avLst/>
              </a:prstGeom>
              <a:blipFill rotWithShape="1">
                <a:blip r:embed="rId2"/>
                <a:stretch>
                  <a:fillRect l="-359" b="-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096150" y="3503079"/>
                <a:ext cx="4320480" cy="504946"/>
              </a:xfrm>
              <a:prstGeom prst="rect">
                <a:avLst/>
              </a:prstGeom>
              <a:noFill/>
            </p:spPr>
            <p:txBody>
              <a:bodyPr wrap="square" rtlCol="0">
                <a:spAutoFit/>
              </a:bodyPr>
              <a:lstStyle/>
              <a:p>
                <a14:m>
                  <m:oMath xmlns:m="http://schemas.openxmlformats.org/officeDocument/2006/math">
                    <m:f>
                      <m:fPr>
                        <m:ctrlPr>
                          <a:rPr lang="en-US" sz="1800" i="1" smtClean="0">
                            <a:latin typeface="Cambria Math"/>
                          </a:rPr>
                        </m:ctrlPr>
                      </m:fPr>
                      <m:num>
                        <m:r>
                          <a:rPr lang="en-US" sz="1800" b="0" i="1" smtClean="0">
                            <a:latin typeface="Cambria Math"/>
                          </a:rPr>
                          <m:t>𝑑</m:t>
                        </m:r>
                        <m:sSub>
                          <m:sSubPr>
                            <m:ctrlPr>
                              <a:rPr lang="en-US" sz="1800" b="0" i="1" smtClean="0">
                                <a:latin typeface="Cambria Math"/>
                              </a:rPr>
                            </m:ctrlPr>
                          </m:sSubPr>
                          <m:e>
                            <m:r>
                              <a:rPr lang="en-US" sz="1800" b="0" i="1" smtClean="0">
                                <a:latin typeface="Cambria Math"/>
                              </a:rPr>
                              <m:t>𝑄</m:t>
                            </m:r>
                          </m:e>
                          <m:sub>
                            <m:r>
                              <a:rPr lang="en-US" sz="1800" b="0" i="1" smtClean="0">
                                <a:latin typeface="Cambria Math"/>
                              </a:rPr>
                              <m:t>𝑇</m:t>
                            </m:r>
                          </m:sub>
                        </m:sSub>
                      </m:num>
                      <m:den>
                        <m:r>
                          <a:rPr lang="en-US" sz="1800" b="0" i="1" smtClean="0">
                            <a:latin typeface="Cambria Math"/>
                          </a:rPr>
                          <m:t>𝑑</m:t>
                        </m:r>
                        <m:r>
                          <a:rPr lang="en-US" sz="1800" b="0" i="1" smtClean="0">
                            <a:latin typeface="Cambria Math"/>
                          </a:rPr>
                          <m:t>𝜆</m:t>
                        </m:r>
                      </m:den>
                    </m:f>
                    <m:r>
                      <a:rPr lang="en-US" sz="1800" b="0" i="1" smtClean="0">
                        <a:latin typeface="Cambria Math"/>
                      </a:rPr>
                      <m:t>=</m:t>
                    </m:r>
                    <m:f>
                      <m:fPr>
                        <m:ctrlPr>
                          <a:rPr lang="en-US" sz="1800" b="0" i="1" smtClean="0">
                            <a:latin typeface="Cambria Math"/>
                          </a:rPr>
                        </m:ctrlPr>
                      </m:fPr>
                      <m:num>
                        <m:r>
                          <a:rPr lang="en-US" sz="1800" b="0" i="1" smtClean="0">
                            <a:latin typeface="Cambria Math"/>
                            <a:ea typeface="Cambria Math"/>
                          </a:rPr>
                          <m:t>𝛿</m:t>
                        </m:r>
                        <m:r>
                          <a:rPr lang="en-US" sz="1800" b="0" i="1" smtClean="0">
                            <a:latin typeface="Cambria Math"/>
                            <a:ea typeface="Cambria Math"/>
                          </a:rPr>
                          <m:t>𝑔</m:t>
                        </m:r>
                      </m:num>
                      <m:den>
                        <m:r>
                          <a:rPr lang="en-US" sz="1800" b="0" i="1" smtClean="0">
                            <a:latin typeface="Cambria Math"/>
                            <a:ea typeface="Cambria Math"/>
                          </a:rPr>
                          <m:t>𝛿𝜆</m:t>
                        </m:r>
                      </m:den>
                    </m:f>
                    <m:sSub>
                      <m:sSubPr>
                        <m:ctrlPr>
                          <a:rPr lang="en-US" sz="1800" i="1">
                            <a:latin typeface="Cambria Math"/>
                          </a:rPr>
                        </m:ctrlPr>
                      </m:sSubPr>
                      <m:e>
                        <m:r>
                          <a:rPr lang="en-US" sz="1800" i="1">
                            <a:latin typeface="Cambria Math"/>
                          </a:rPr>
                          <m:t>𝐶</m:t>
                        </m:r>
                      </m:e>
                      <m:sub>
                        <m:r>
                          <a:rPr lang="en-US" sz="1800" i="1">
                            <a:latin typeface="Cambria Math"/>
                          </a:rPr>
                          <m:t>𝑃</m:t>
                        </m:r>
                      </m:sub>
                    </m:sSub>
                    <m:d>
                      <m:dPr>
                        <m:ctrlPr>
                          <a:rPr lang="en-US" sz="1800" i="1">
                            <a:latin typeface="Cambria Math"/>
                          </a:rPr>
                        </m:ctrlPr>
                      </m:dPr>
                      <m:e>
                        <m:r>
                          <a:rPr lang="en-US" sz="1800" i="1">
                            <a:latin typeface="Cambria Math"/>
                          </a:rPr>
                          <m:t>𝛌</m:t>
                        </m:r>
                      </m:e>
                    </m:d>
                    <m:r>
                      <a:rPr lang="en-US" sz="1800" b="0" i="1" smtClean="0">
                        <a:latin typeface="Cambria Math"/>
                      </a:rPr>
                      <m:t>+</m:t>
                    </m:r>
                    <m:f>
                      <m:fPr>
                        <m:ctrlPr>
                          <a:rPr lang="en-US" sz="1800" b="0" i="1" smtClean="0">
                            <a:latin typeface="Cambria Math"/>
                          </a:rPr>
                        </m:ctrlPr>
                      </m:fPr>
                      <m:num>
                        <m:r>
                          <a:rPr lang="en-US" sz="1800" b="0" i="1" smtClean="0">
                            <a:latin typeface="Cambria Math"/>
                            <a:ea typeface="Cambria Math"/>
                          </a:rPr>
                          <m:t>𝛿</m:t>
                        </m:r>
                        <m:sSub>
                          <m:sSubPr>
                            <m:ctrlPr>
                              <a:rPr lang="en-US" sz="1800" i="1">
                                <a:latin typeface="Cambria Math"/>
                              </a:rPr>
                            </m:ctrlPr>
                          </m:sSubPr>
                          <m:e>
                            <m:r>
                              <a:rPr lang="en-US" sz="1800" i="1">
                                <a:latin typeface="Cambria Math"/>
                              </a:rPr>
                              <m:t>𝐶</m:t>
                            </m:r>
                          </m:e>
                          <m:sub>
                            <m:r>
                              <a:rPr lang="en-US" sz="1800" i="1">
                                <a:latin typeface="Cambria Math"/>
                              </a:rPr>
                              <m:t>𝑃</m:t>
                            </m:r>
                          </m:sub>
                        </m:sSub>
                        <m:d>
                          <m:dPr>
                            <m:ctrlPr>
                              <a:rPr lang="en-US" sz="1800" i="1">
                                <a:latin typeface="Cambria Math"/>
                              </a:rPr>
                            </m:ctrlPr>
                          </m:dPr>
                          <m:e>
                            <m:r>
                              <a:rPr lang="en-US" sz="1800" i="1">
                                <a:latin typeface="Cambria Math"/>
                              </a:rPr>
                              <m:t>𝛌</m:t>
                            </m:r>
                          </m:e>
                        </m:d>
                      </m:num>
                      <m:den>
                        <m:r>
                          <a:rPr lang="en-US" sz="1800" i="1">
                            <a:latin typeface="Cambria Math"/>
                            <a:ea typeface="Cambria Math"/>
                          </a:rPr>
                          <m:t>𝛿</m:t>
                        </m:r>
                        <m:r>
                          <a:rPr lang="en-US" sz="1800" b="0" i="1" smtClean="0">
                            <a:latin typeface="Cambria Math"/>
                            <a:ea typeface="Cambria Math"/>
                          </a:rPr>
                          <m:t>𝜆</m:t>
                        </m:r>
                      </m:den>
                    </m:f>
                    <m:r>
                      <a:rPr lang="en-US" sz="1800" b="0" i="1" smtClean="0">
                        <a:latin typeface="Cambria Math"/>
                      </a:rPr>
                      <m:t>𝑔</m:t>
                    </m:r>
                    <m:d>
                      <m:dPr>
                        <m:ctrlPr>
                          <a:rPr lang="en-US" sz="1800" b="0" i="1" smtClean="0">
                            <a:latin typeface="Cambria Math"/>
                          </a:rPr>
                        </m:ctrlPr>
                      </m:dPr>
                      <m:e>
                        <m:r>
                          <a:rPr lang="en-US" sz="1800" b="0" i="1" smtClean="0">
                            <a:latin typeface="Cambria Math"/>
                          </a:rPr>
                          <m:t>𝜆</m:t>
                        </m:r>
                      </m:e>
                    </m:d>
                  </m:oMath>
                </a14:m>
                <a:r>
                  <a:rPr lang="en-US" sz="1800" dirty="0" smtClean="0"/>
                  <a:t>, </a:t>
                </a:r>
                <a:r>
                  <a:rPr lang="en-US" sz="1400" dirty="0" smtClean="0"/>
                  <a:t>chain rule</a:t>
                </a:r>
                <a:endParaRPr lang="en-US" sz="1400" dirty="0"/>
              </a:p>
            </p:txBody>
          </p:sp>
        </mc:Choice>
        <mc:Fallback>
          <p:sp>
            <p:nvSpPr>
              <p:cNvPr id="6" name="TextBox 5"/>
              <p:cNvSpPr txBox="1">
                <a:spLocks noRot="1" noChangeAspect="1" noMove="1" noResize="1" noEditPoints="1" noAdjustHandles="1" noChangeArrowheads="1" noChangeShapeType="1" noTextEdit="1"/>
              </p:cNvSpPr>
              <p:nvPr/>
            </p:nvSpPr>
            <p:spPr>
              <a:xfrm>
                <a:off x="1096150" y="3503079"/>
                <a:ext cx="4320480" cy="504946"/>
              </a:xfrm>
              <a:prstGeom prst="rect">
                <a:avLst/>
              </a:prstGeom>
              <a:blipFill rotWithShape="1">
                <a:blip r:embed="rId3"/>
                <a:stretch>
                  <a:fillRect b="-60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347864" y="4169296"/>
                <a:ext cx="1685398" cy="601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r>
                            <a:rPr lang="en-US" b="0" i="1" smtClean="0">
                              <a:latin typeface="Cambria Math"/>
                              <a:ea typeface="Cambria Math"/>
                            </a:rPr>
                            <m:t>𝛿</m:t>
                          </m:r>
                          <m:r>
                            <a:rPr lang="en-US" b="0" i="1" smtClean="0">
                              <a:latin typeface="Cambria Math"/>
                              <a:ea typeface="Cambria Math"/>
                            </a:rPr>
                            <m:t>𝑔</m:t>
                          </m:r>
                        </m:num>
                        <m:den>
                          <m:r>
                            <a:rPr lang="en-US" b="0" i="1" smtClean="0">
                              <a:latin typeface="Cambria Math"/>
                              <a:ea typeface="Cambria Math"/>
                            </a:rPr>
                            <m:t>𝛿𝜆</m:t>
                          </m:r>
                        </m:den>
                      </m:f>
                      <m:r>
                        <a:rPr lang="en-US" i="1">
                          <a:latin typeface="Cambria Math"/>
                        </a:rPr>
                        <m:t>=</m:t>
                      </m:r>
                      <m:r>
                        <a:rPr lang="en-US" b="0" i="1" smtClean="0">
                          <a:latin typeface="Cambria Math"/>
                        </a:rPr>
                        <m:t>−</m:t>
                      </m:r>
                      <m:f>
                        <m:fPr>
                          <m:ctrlPr>
                            <a:rPr lang="en-US" i="1">
                              <a:latin typeface="Cambria Math"/>
                            </a:rPr>
                          </m:ctrlPr>
                        </m:fPr>
                        <m:num>
                          <m:r>
                            <a:rPr lang="en-US" i="1">
                              <a:latin typeface="Cambria Math"/>
                              <a:ea typeface="Cambria Math"/>
                            </a:rPr>
                            <m:t>𝜌</m:t>
                          </m:r>
                          <m:r>
                            <a:rPr lang="en-US" i="1">
                              <a:latin typeface="Cambria Math"/>
                              <a:ea typeface="Cambria Math"/>
                            </a:rPr>
                            <m:t>𝐷𝐴</m:t>
                          </m:r>
                        </m:num>
                        <m:den>
                          <m:r>
                            <a:rPr lang="en-US" i="1">
                              <a:latin typeface="Cambria Math"/>
                            </a:rPr>
                            <m:t>4</m:t>
                          </m:r>
                        </m:den>
                      </m:f>
                      <m:f>
                        <m:fPr>
                          <m:ctrlPr>
                            <a:rPr lang="en-US" i="1">
                              <a:latin typeface="Cambria Math"/>
                            </a:rPr>
                          </m:ctrlPr>
                        </m:fPr>
                        <m:num>
                          <m:sSup>
                            <m:sSupPr>
                              <m:ctrlPr>
                                <a:rPr lang="en-US" i="1">
                                  <a:latin typeface="Cambria Math"/>
                                </a:rPr>
                              </m:ctrlPr>
                            </m:sSupPr>
                            <m:e>
                              <m:sSub>
                                <m:sSubPr>
                                  <m:ctrlPr>
                                    <a:rPr lang="en-US" i="1">
                                      <a:latin typeface="Cambria Math"/>
                                    </a:rPr>
                                  </m:ctrlPr>
                                </m:sSubPr>
                                <m:e>
                                  <m:r>
                                    <a:rPr lang="en-US" i="1">
                                      <a:latin typeface="Cambria Math"/>
                                    </a:rPr>
                                    <m:t>𝑉</m:t>
                                  </m:r>
                                </m:e>
                                <m:sub>
                                  <m:r>
                                    <a:rPr lang="en-US" i="1">
                                      <a:latin typeface="Cambria Math"/>
                                    </a:rPr>
                                    <m:t>𝑤</m:t>
                                  </m:r>
                                </m:sub>
                              </m:sSub>
                            </m:e>
                            <m:sup>
                              <m:r>
                                <a:rPr lang="en-US" i="1">
                                  <a:latin typeface="Cambria Math"/>
                                </a:rPr>
                                <m:t>2</m:t>
                              </m:r>
                            </m:sup>
                          </m:sSup>
                        </m:num>
                        <m:den>
                          <m:sSup>
                            <m:sSupPr>
                              <m:ctrlPr>
                                <a:rPr lang="en-US" i="1" smtClean="0">
                                  <a:latin typeface="Cambria Math"/>
                                </a:rPr>
                              </m:ctrlPr>
                            </m:sSupPr>
                            <m:e>
                              <m:r>
                                <a:rPr lang="en-US" b="0" i="1" smtClean="0">
                                  <a:latin typeface="Cambria Math"/>
                                </a:rPr>
                                <m:t>𝜆</m:t>
                              </m:r>
                            </m:e>
                            <m:sup>
                              <m:r>
                                <a:rPr lang="en-US" b="0" i="1" smtClean="0">
                                  <a:latin typeface="Cambria Math"/>
                                </a:rPr>
                                <m:t>2</m:t>
                              </m:r>
                            </m:sup>
                          </m:sSup>
                        </m:den>
                      </m:f>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3347864" y="4169296"/>
                <a:ext cx="1685398" cy="60196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1239924" y="4771256"/>
                <a:ext cx="5587171" cy="459228"/>
              </a:xfrm>
              <a:prstGeom prst="rect">
                <a:avLst/>
              </a:prstGeom>
            </p:spPr>
            <p:txBody>
              <a:bodyPr wrap="none">
                <a:spAutoFit/>
              </a:bodyPr>
              <a:lstStyle/>
              <a:p>
                <a:pPr/>
                <a14:m>
                  <m:oMath xmlns:m="http://schemas.openxmlformats.org/officeDocument/2006/math">
                    <m:f>
                      <m:fPr>
                        <m:ctrlPr>
                          <a:rPr lang="en-US" i="1" smtClean="0">
                            <a:latin typeface="Cambria Math"/>
                          </a:rPr>
                        </m:ctrlPr>
                      </m:fPr>
                      <m:num>
                        <m:r>
                          <a:rPr lang="en-US" i="1">
                            <a:latin typeface="Cambria Math"/>
                            <a:ea typeface="Cambria Math"/>
                          </a:rPr>
                          <m:t>𝛿</m:t>
                        </m:r>
                        <m:sSub>
                          <m:sSubPr>
                            <m:ctrlPr>
                              <a:rPr lang="en-US" i="1">
                                <a:latin typeface="Cambria Math"/>
                              </a:rPr>
                            </m:ctrlPr>
                          </m:sSubPr>
                          <m:e>
                            <m:r>
                              <a:rPr lang="en-US" i="1">
                                <a:latin typeface="Cambria Math"/>
                              </a:rPr>
                              <m:t>𝐶</m:t>
                            </m:r>
                          </m:e>
                          <m:sub>
                            <m:r>
                              <a:rPr lang="en-US" i="1">
                                <a:latin typeface="Cambria Math"/>
                              </a:rPr>
                              <m:t>𝑃</m:t>
                            </m:r>
                          </m:sub>
                        </m:sSub>
                        <m:d>
                          <m:dPr>
                            <m:ctrlPr>
                              <a:rPr lang="en-US" i="1">
                                <a:latin typeface="Cambria Math"/>
                              </a:rPr>
                            </m:ctrlPr>
                          </m:dPr>
                          <m:e>
                            <m:r>
                              <a:rPr lang="en-US" i="1">
                                <a:latin typeface="Cambria Math"/>
                              </a:rPr>
                              <m:t>𝛌</m:t>
                            </m:r>
                          </m:e>
                        </m:d>
                      </m:num>
                      <m:den>
                        <m:r>
                          <a:rPr lang="en-US" i="1">
                            <a:latin typeface="Cambria Math"/>
                            <a:ea typeface="Cambria Math"/>
                          </a:rPr>
                          <m:t>𝛿𝜆</m:t>
                        </m:r>
                      </m:den>
                    </m:f>
                    <m:r>
                      <a:rPr lang="en-US" b="0" i="1" smtClean="0">
                        <a:latin typeface="Cambria Math"/>
                        <a:ea typeface="Cambria Math"/>
                      </a:rPr>
                      <m:t>=</m:t>
                    </m:r>
                    <m:r>
                      <m:rPr>
                        <m:nor/>
                      </m:rPr>
                      <a:rPr lang="en-US" b="0" i="0" smtClean="0">
                        <a:latin typeface="Cambria Math"/>
                        <a:ea typeface="Cambria Math"/>
                      </a:rPr>
                      <m:t>TBD</m:t>
                    </m:r>
                    <m:r>
                      <m:rPr>
                        <m:nor/>
                      </m:rPr>
                      <a:rPr lang="en-US" b="0" i="0" smtClean="0">
                        <a:latin typeface="Cambria Math"/>
                        <a:ea typeface="Cambria Math"/>
                      </a:rPr>
                      <m:t> </m:t>
                    </m:r>
                    <m:r>
                      <m:rPr>
                        <m:nor/>
                      </m:rPr>
                      <a:rPr lang="en-US" b="0" i="0" smtClean="0">
                        <a:latin typeface="Cambria Math"/>
                        <a:ea typeface="Cambria Math"/>
                      </a:rPr>
                      <m:t>from</m:t>
                    </m:r>
                    <m:r>
                      <m:rPr>
                        <m:nor/>
                      </m:rPr>
                      <a:rPr lang="en-US" b="0" i="0" smtClean="0">
                        <a:latin typeface="Cambria Math"/>
                        <a:ea typeface="Cambria Math"/>
                      </a:rPr>
                      <m:t> </m:t>
                    </m:r>
                    <m:r>
                      <m:rPr>
                        <m:nor/>
                      </m:rPr>
                      <a:rPr lang="en-US" b="0" i="0" smtClean="0">
                        <a:latin typeface="Cambria Math"/>
                        <a:ea typeface="Cambria Math"/>
                      </a:rPr>
                      <m:t>test</m:t>
                    </m:r>
                  </m:oMath>
                </a14:m>
                <a:r>
                  <a:rPr lang="en-US" dirty="0" smtClean="0"/>
                  <a:t> measurement for time constant.</a:t>
                </a:r>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1239924" y="4771256"/>
                <a:ext cx="5587171" cy="459228"/>
              </a:xfrm>
              <a:prstGeom prst="rect">
                <a:avLst/>
              </a:prstGeom>
              <a:blipFill rotWithShape="1">
                <a:blip r:embed="rId5"/>
                <a:stretch>
                  <a:fillRect b="-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28001" y="2990057"/>
                <a:ext cx="3769686" cy="643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𝑑</m:t>
                          </m:r>
                          <m:sSub>
                            <m:sSubPr>
                              <m:ctrlPr>
                                <a:rPr lang="en-US" b="0" i="1" smtClean="0">
                                  <a:latin typeface="Cambria Math"/>
                                </a:rPr>
                              </m:ctrlPr>
                            </m:sSubPr>
                            <m:e>
                              <m:r>
                                <a:rPr lang="en-US" b="0" i="1" smtClean="0">
                                  <a:latin typeface="Cambria Math"/>
                                </a:rPr>
                                <m:t>𝑄</m:t>
                              </m:r>
                            </m:e>
                            <m:sub>
                              <m:r>
                                <a:rPr lang="en-US" b="0" i="1" smtClean="0">
                                  <a:latin typeface="Cambria Math"/>
                                </a:rPr>
                                <m:t>𝑇</m:t>
                              </m:r>
                            </m:sub>
                          </m:sSub>
                        </m:num>
                        <m:den>
                          <m:r>
                            <a:rPr lang="en-US" b="0" i="1" smtClean="0">
                              <a:latin typeface="Cambria Math"/>
                            </a:rPr>
                            <m:t>𝑑</m:t>
                          </m:r>
                          <m:sSub>
                            <m:sSubPr>
                              <m:ctrlPr>
                                <a:rPr lang="en-US" b="0" i="1" smtClean="0">
                                  <a:latin typeface="Cambria Math"/>
                                </a:rPr>
                              </m:ctrlPr>
                            </m:sSubPr>
                            <m:e>
                              <m:r>
                                <a:rPr lang="en-US" b="0" i="1" smtClean="0">
                                  <a:latin typeface="Cambria Math"/>
                                </a:rPr>
                                <m:t>𝑁</m:t>
                              </m:r>
                            </m:e>
                            <m:sub>
                              <m:r>
                                <a:rPr lang="en-US" b="0" i="1" smtClean="0">
                                  <a:latin typeface="Cambria Math"/>
                                </a:rPr>
                                <m:t>𝑇</m:t>
                              </m:r>
                            </m:sub>
                          </m:sSub>
                        </m:den>
                      </m:f>
                      <m:r>
                        <a:rPr lang="en-US" b="0" i="1" smtClean="0">
                          <a:latin typeface="Cambria Math"/>
                        </a:rPr>
                        <m:t>=</m:t>
                      </m:r>
                      <m:f>
                        <m:fPr>
                          <m:ctrlPr>
                            <a:rPr lang="en-US" b="0" i="1" smtClean="0">
                              <a:latin typeface="Cambria Math"/>
                            </a:rPr>
                          </m:ctrlPr>
                        </m:fPr>
                        <m:num>
                          <m:r>
                            <a:rPr lang="en-US" b="0" i="1" smtClean="0">
                              <a:latin typeface="Cambria Math"/>
                            </a:rPr>
                            <m:t>𝑑</m:t>
                          </m:r>
                          <m:sSub>
                            <m:sSubPr>
                              <m:ctrlPr>
                                <a:rPr lang="en-US" i="1">
                                  <a:latin typeface="Cambria Math"/>
                                </a:rPr>
                              </m:ctrlPr>
                            </m:sSubPr>
                            <m:e>
                              <m:r>
                                <a:rPr lang="en-US" i="1">
                                  <a:latin typeface="Cambria Math"/>
                                </a:rPr>
                                <m:t>𝑄</m:t>
                              </m:r>
                            </m:e>
                            <m:sub>
                              <m:r>
                                <a:rPr lang="en-US" i="1">
                                  <a:latin typeface="Cambria Math"/>
                                </a:rPr>
                                <m:t>𝑇</m:t>
                              </m:r>
                            </m:sub>
                          </m:sSub>
                        </m:num>
                        <m:den>
                          <m:r>
                            <a:rPr lang="en-US" b="0" i="1" smtClean="0">
                              <a:latin typeface="Cambria Math"/>
                            </a:rPr>
                            <m:t>𝑑</m:t>
                          </m:r>
                          <m:r>
                            <a:rPr lang="en-US" b="0" i="1" smtClean="0">
                              <a:latin typeface="Cambria Math"/>
                              <a:ea typeface="Cambria Math"/>
                            </a:rPr>
                            <m:t>𝜆</m:t>
                          </m:r>
                        </m:den>
                      </m:f>
                      <m:f>
                        <m:fPr>
                          <m:ctrlPr>
                            <a:rPr lang="en-US" b="0" i="1" smtClean="0">
                              <a:latin typeface="Cambria Math"/>
                            </a:rPr>
                          </m:ctrlPr>
                        </m:fPr>
                        <m:num>
                          <m:r>
                            <a:rPr lang="en-US" b="0" i="1" smtClean="0">
                              <a:latin typeface="Cambria Math"/>
                            </a:rPr>
                            <m:t>𝑑</m:t>
                          </m:r>
                          <m:r>
                            <a:rPr lang="en-US" b="0" i="1" smtClean="0">
                              <a:latin typeface="Cambria Math"/>
                            </a:rPr>
                            <m:t>𝜆</m:t>
                          </m:r>
                        </m:num>
                        <m:den>
                          <m:r>
                            <a:rPr lang="en-US" i="1">
                              <a:latin typeface="Cambria Math"/>
                            </a:rPr>
                            <m:t>𝑑</m:t>
                          </m:r>
                          <m:sSub>
                            <m:sSubPr>
                              <m:ctrlPr>
                                <a:rPr lang="en-US" i="1">
                                  <a:latin typeface="Cambria Math"/>
                                </a:rPr>
                              </m:ctrlPr>
                            </m:sSubPr>
                            <m:e>
                              <m:r>
                                <a:rPr lang="en-US" i="1">
                                  <a:latin typeface="Cambria Math"/>
                                </a:rPr>
                                <m:t>𝑁</m:t>
                              </m:r>
                            </m:e>
                            <m:sub>
                              <m:r>
                                <a:rPr lang="en-US" i="1">
                                  <a:latin typeface="Cambria Math"/>
                                </a:rPr>
                                <m:t>𝑇</m:t>
                              </m:r>
                            </m:sub>
                          </m:sSub>
                        </m:den>
                      </m:f>
                      <m:r>
                        <a:rPr lang="en-US" b="0" i="1" smtClean="0">
                          <a:latin typeface="Cambria Math"/>
                        </a:rPr>
                        <m:t>=</m:t>
                      </m:r>
                      <m:f>
                        <m:fPr>
                          <m:ctrlPr>
                            <a:rPr lang="en-US" i="1">
                              <a:latin typeface="Cambria Math"/>
                            </a:rPr>
                          </m:ctrlPr>
                        </m:fPr>
                        <m:num>
                          <m:r>
                            <a:rPr lang="en-US" i="1">
                              <a:latin typeface="Cambria Math"/>
                              <a:ea typeface="Cambria Math"/>
                            </a:rPr>
                            <m:t>𝛿</m:t>
                          </m:r>
                          <m:sSub>
                            <m:sSubPr>
                              <m:ctrlPr>
                                <a:rPr lang="en-US" i="1">
                                  <a:latin typeface="Cambria Math"/>
                                </a:rPr>
                              </m:ctrlPr>
                            </m:sSubPr>
                            <m:e>
                              <m:r>
                                <a:rPr lang="en-US" i="1">
                                  <a:latin typeface="Cambria Math"/>
                                </a:rPr>
                                <m:t>𝐶</m:t>
                              </m:r>
                            </m:e>
                            <m:sub>
                              <m:r>
                                <a:rPr lang="en-US" i="1">
                                  <a:latin typeface="Cambria Math"/>
                                </a:rPr>
                                <m:t>𝑃</m:t>
                              </m:r>
                            </m:sub>
                          </m:sSub>
                          <m:d>
                            <m:dPr>
                              <m:ctrlPr>
                                <a:rPr lang="en-US" i="1">
                                  <a:latin typeface="Cambria Math"/>
                                </a:rPr>
                              </m:ctrlPr>
                            </m:dPr>
                            <m:e>
                              <m:r>
                                <a:rPr lang="en-US" i="1">
                                  <a:latin typeface="Cambria Math"/>
                                </a:rPr>
                                <m:t>𝛌</m:t>
                              </m:r>
                            </m:e>
                          </m:d>
                        </m:num>
                        <m:den>
                          <m:r>
                            <a:rPr lang="en-US" i="1">
                              <a:latin typeface="Cambria Math"/>
                              <a:ea typeface="Cambria Math"/>
                            </a:rPr>
                            <m:t>𝛿𝜆</m:t>
                          </m:r>
                        </m:den>
                      </m:f>
                      <m:f>
                        <m:fPr>
                          <m:ctrlPr>
                            <a:rPr lang="en-US" i="1">
                              <a:latin typeface="Cambria Math"/>
                            </a:rPr>
                          </m:ctrlPr>
                        </m:fPr>
                        <m:num>
                          <m:r>
                            <a:rPr lang="en-US" i="1">
                              <a:latin typeface="Cambria Math"/>
                              <a:ea typeface="Cambria Math"/>
                            </a:rPr>
                            <m:t>𝜌</m:t>
                          </m:r>
                          <m:r>
                            <a:rPr lang="en-US" i="1">
                              <a:latin typeface="Cambria Math"/>
                              <a:ea typeface="Cambria Math"/>
                            </a:rPr>
                            <m:t>𝐷𝐴</m:t>
                          </m:r>
                          <m:sSup>
                            <m:sSupPr>
                              <m:ctrlPr>
                                <a:rPr lang="en-US" i="1">
                                  <a:latin typeface="Cambria Math"/>
                                </a:rPr>
                              </m:ctrlPr>
                            </m:sSupPr>
                            <m:e>
                              <m:sSub>
                                <m:sSubPr>
                                  <m:ctrlPr>
                                    <a:rPr lang="en-US" i="1">
                                      <a:latin typeface="Cambria Math"/>
                                    </a:rPr>
                                  </m:ctrlPr>
                                </m:sSubPr>
                                <m:e>
                                  <m:r>
                                    <a:rPr lang="en-US" i="1">
                                      <a:latin typeface="Cambria Math"/>
                                    </a:rPr>
                                    <m:t>𝑉</m:t>
                                  </m:r>
                                </m:e>
                                <m:sub>
                                  <m:r>
                                    <a:rPr lang="en-US" i="1">
                                      <a:latin typeface="Cambria Math"/>
                                    </a:rPr>
                                    <m:t>𝑤</m:t>
                                  </m:r>
                                </m:sub>
                              </m:sSub>
                            </m:e>
                            <m:sup>
                              <m:r>
                                <a:rPr lang="en-US" i="1">
                                  <a:latin typeface="Cambria Math"/>
                                </a:rPr>
                                <m:t>2</m:t>
                              </m:r>
                            </m:sup>
                          </m:sSup>
                        </m:num>
                        <m:den>
                          <m:r>
                            <a:rPr lang="en-US" i="1">
                              <a:latin typeface="Cambria Math"/>
                            </a:rPr>
                            <m:t>4</m:t>
                          </m:r>
                          <m:r>
                            <a:rPr lang="en-US" b="0" i="1" smtClean="0">
                              <a:latin typeface="Cambria Math"/>
                            </a:rPr>
                            <m:t>𝜆</m:t>
                          </m:r>
                        </m:den>
                      </m:f>
                      <m:f>
                        <m:fPr>
                          <m:ctrlPr>
                            <a:rPr lang="en-US" i="1">
                              <a:latin typeface="Cambria Math"/>
                            </a:rPr>
                          </m:ctrlPr>
                        </m:fPr>
                        <m:num>
                          <m:r>
                            <a:rPr lang="en-US" b="0" i="1" smtClean="0">
                              <a:latin typeface="Cambria Math"/>
                            </a:rPr>
                            <m:t>𝜋</m:t>
                          </m:r>
                          <m:r>
                            <a:rPr lang="en-US" b="0" i="1" smtClean="0">
                              <a:latin typeface="Cambria Math"/>
                            </a:rPr>
                            <m:t>𝐷</m:t>
                          </m:r>
                        </m:num>
                        <m:den>
                          <m:r>
                            <a:rPr lang="en-US" b="0" i="1" smtClean="0">
                              <a:latin typeface="Cambria Math"/>
                            </a:rPr>
                            <m:t>60</m:t>
                          </m:r>
                          <m:sSub>
                            <m:sSubPr>
                              <m:ctrlPr>
                                <a:rPr lang="en-US" b="0" i="1" smtClean="0">
                                  <a:latin typeface="Cambria Math"/>
                                </a:rPr>
                              </m:ctrlPr>
                            </m:sSubPr>
                            <m:e>
                              <m:r>
                                <a:rPr lang="en-US" b="0" i="1" smtClean="0">
                                  <a:latin typeface="Cambria Math"/>
                                </a:rPr>
                                <m:t>𝑉</m:t>
                              </m:r>
                            </m:e>
                            <m:sub>
                              <m:r>
                                <a:rPr lang="en-US" b="0" i="1" smtClean="0">
                                  <a:latin typeface="Cambria Math"/>
                                </a:rPr>
                                <m:t>𝑤</m:t>
                              </m:r>
                            </m:sub>
                          </m:sSub>
                        </m:den>
                      </m:f>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28001" y="2990057"/>
                <a:ext cx="3769686" cy="64338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376676" y="4168997"/>
                <a:ext cx="1330621" cy="6018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r>
                            <a:rPr lang="en-US" b="0" i="1" smtClean="0">
                              <a:latin typeface="Cambria Math"/>
                              <a:ea typeface="Cambria Math"/>
                            </a:rPr>
                            <m:t>𝛿𝜆</m:t>
                          </m:r>
                        </m:num>
                        <m:den>
                          <m:r>
                            <a:rPr lang="en-US" b="0" i="1" smtClean="0">
                              <a:latin typeface="Cambria Math"/>
                              <a:ea typeface="Cambria Math"/>
                            </a:rPr>
                            <m:t>𝛿</m:t>
                          </m:r>
                          <m:sSub>
                            <m:sSubPr>
                              <m:ctrlPr>
                                <a:rPr lang="en-US" b="0" i="1" smtClean="0">
                                  <a:latin typeface="Cambria Math"/>
                                  <a:ea typeface="Cambria Math"/>
                                </a:rPr>
                              </m:ctrlPr>
                            </m:sSubPr>
                            <m:e>
                              <m:r>
                                <a:rPr lang="en-US" b="0" i="1" smtClean="0">
                                  <a:latin typeface="Cambria Math"/>
                                  <a:ea typeface="Cambria Math"/>
                                </a:rPr>
                                <m:t>𝑁</m:t>
                              </m:r>
                            </m:e>
                            <m:sub>
                              <m:r>
                                <a:rPr lang="en-US" b="0" i="1" smtClean="0">
                                  <a:latin typeface="Cambria Math"/>
                                  <a:ea typeface="Cambria Math"/>
                                </a:rPr>
                                <m:t>𝑇</m:t>
                              </m:r>
                            </m:sub>
                          </m:sSub>
                        </m:den>
                      </m:f>
                      <m:r>
                        <a:rPr lang="en-US" i="1">
                          <a:latin typeface="Cambria Math"/>
                        </a:rPr>
                        <m:t>=</m:t>
                      </m:r>
                      <m:f>
                        <m:fPr>
                          <m:ctrlPr>
                            <a:rPr lang="en-US" i="1">
                              <a:latin typeface="Cambria Math"/>
                            </a:rPr>
                          </m:ctrlPr>
                        </m:fPr>
                        <m:num>
                          <m:r>
                            <a:rPr lang="en-US" b="0" i="1" smtClean="0">
                              <a:latin typeface="Cambria Math"/>
                            </a:rPr>
                            <m:t>𝜋</m:t>
                          </m:r>
                          <m:r>
                            <a:rPr lang="en-US" b="0" i="1" smtClean="0">
                              <a:latin typeface="Cambria Math"/>
                            </a:rPr>
                            <m:t>𝐷</m:t>
                          </m:r>
                        </m:num>
                        <m:den>
                          <m:r>
                            <a:rPr lang="en-US" b="0" i="1" smtClean="0">
                              <a:latin typeface="Cambria Math"/>
                              <a:ea typeface="Cambria Math"/>
                            </a:rPr>
                            <m:t>60</m:t>
                          </m:r>
                          <m:sSub>
                            <m:sSubPr>
                              <m:ctrlPr>
                                <a:rPr lang="en-US" b="0" i="1" smtClean="0">
                                  <a:latin typeface="Cambria Math"/>
                                  <a:ea typeface="Cambria Math"/>
                                </a:rPr>
                              </m:ctrlPr>
                            </m:sSubPr>
                            <m:e>
                              <m:r>
                                <a:rPr lang="en-US" b="0" i="1" smtClean="0">
                                  <a:latin typeface="Cambria Math"/>
                                  <a:ea typeface="Cambria Math"/>
                                </a:rPr>
                                <m:t>𝑉</m:t>
                              </m:r>
                            </m:e>
                            <m:sub>
                              <m:r>
                                <a:rPr lang="en-US" b="0" i="1" smtClean="0">
                                  <a:latin typeface="Cambria Math"/>
                                  <a:ea typeface="Cambria Math"/>
                                </a:rPr>
                                <m:t>𝑤</m:t>
                              </m:r>
                            </m:sub>
                          </m:sSub>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376676" y="4168997"/>
                <a:ext cx="1330621" cy="601896"/>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228001" y="5215270"/>
                <a:ext cx="2428806" cy="10848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i="1">
                              <a:latin typeface="Cambria Math"/>
                              <a:ea typeface="Cambria Math"/>
                            </a:rPr>
                            <m:t>𝛿</m:t>
                          </m:r>
                          <m:sSub>
                            <m:sSubPr>
                              <m:ctrlPr>
                                <a:rPr lang="en-US" i="1">
                                  <a:latin typeface="Cambria Math"/>
                                </a:rPr>
                              </m:ctrlPr>
                            </m:sSubPr>
                            <m:e>
                              <m:r>
                                <a:rPr lang="en-US" i="1">
                                  <a:latin typeface="Cambria Math"/>
                                </a:rPr>
                                <m:t>𝐶</m:t>
                              </m:r>
                            </m:e>
                            <m:sub>
                              <m:r>
                                <a:rPr lang="en-US" i="1">
                                  <a:latin typeface="Cambria Math"/>
                                </a:rPr>
                                <m:t>𝑃</m:t>
                              </m:r>
                            </m:sub>
                          </m:sSub>
                          <m:d>
                            <m:dPr>
                              <m:ctrlPr>
                                <a:rPr lang="en-US" i="1">
                                  <a:latin typeface="Cambria Math"/>
                                </a:rPr>
                              </m:ctrlPr>
                            </m:dPr>
                            <m:e>
                              <m:r>
                                <a:rPr lang="en-US" i="1">
                                  <a:latin typeface="Cambria Math"/>
                                </a:rPr>
                                <m:t>𝛌</m:t>
                              </m:r>
                            </m:e>
                          </m:d>
                        </m:num>
                        <m:den>
                          <m:r>
                            <a:rPr lang="en-US" i="1">
                              <a:latin typeface="Cambria Math"/>
                              <a:ea typeface="Cambria Math"/>
                            </a:rPr>
                            <m:t>𝛿𝜆</m:t>
                          </m:r>
                        </m:den>
                      </m:f>
                      <m:r>
                        <a:rPr lang="en-US" b="0" i="0" smtClean="0">
                          <a:latin typeface="Cambria Math"/>
                          <a:ea typeface="Cambria Math"/>
                        </a:rPr>
                        <m:t>=</m:t>
                      </m:r>
                      <m:f>
                        <m:fPr>
                          <m:ctrlPr>
                            <a:rPr lang="en-US" b="0" i="1" smtClean="0">
                              <a:latin typeface="Cambria Math"/>
                              <a:ea typeface="Cambria Math"/>
                            </a:rPr>
                          </m:ctrlPr>
                        </m:fPr>
                        <m:num>
                          <m:sSub>
                            <m:sSubPr>
                              <m:ctrlPr>
                                <a:rPr lang="en-US" i="1" smtClean="0">
                                  <a:latin typeface="Cambria Math"/>
                                </a:rPr>
                              </m:ctrlPr>
                            </m:sSubPr>
                            <m:e>
                              <m:d>
                                <m:dPr>
                                  <m:begChr m:val=""/>
                                  <m:endChr m:val="]"/>
                                  <m:ctrlPr>
                                    <a:rPr lang="en-US" i="1">
                                      <a:latin typeface="Cambria Math"/>
                                    </a:rPr>
                                  </m:ctrlPr>
                                </m:dPr>
                                <m:e>
                                  <m:f>
                                    <m:fPr>
                                      <m:ctrlPr>
                                        <a:rPr lang="en-US" i="1">
                                          <a:latin typeface="Cambria Math"/>
                                        </a:rPr>
                                      </m:ctrlPr>
                                    </m:fPr>
                                    <m:num>
                                      <m:r>
                                        <a:rPr lang="en-US" i="1">
                                          <a:latin typeface="Cambria Math"/>
                                        </a:rPr>
                                        <m:t>𝑑</m:t>
                                      </m:r>
                                      <m:sSub>
                                        <m:sSubPr>
                                          <m:ctrlPr>
                                            <a:rPr lang="en-US" i="1">
                                              <a:latin typeface="Cambria Math"/>
                                            </a:rPr>
                                          </m:ctrlPr>
                                        </m:sSubPr>
                                        <m:e>
                                          <m:r>
                                            <a:rPr lang="en-US" i="1">
                                              <a:latin typeface="Cambria Math"/>
                                            </a:rPr>
                                            <m:t>𝑄</m:t>
                                          </m:r>
                                        </m:e>
                                        <m:sub>
                                          <m:r>
                                            <a:rPr lang="en-US" i="1">
                                              <a:latin typeface="Cambria Math"/>
                                            </a:rPr>
                                            <m:t>𝑇</m:t>
                                          </m:r>
                                        </m:sub>
                                      </m:sSub>
                                    </m:num>
                                    <m:den>
                                      <m:r>
                                        <a:rPr lang="en-US" i="1">
                                          <a:latin typeface="Cambria Math"/>
                                        </a:rPr>
                                        <m:t>𝑑</m:t>
                                      </m:r>
                                      <m:sSub>
                                        <m:sSubPr>
                                          <m:ctrlPr>
                                            <a:rPr lang="en-US" i="1">
                                              <a:latin typeface="Cambria Math"/>
                                            </a:rPr>
                                          </m:ctrlPr>
                                        </m:sSubPr>
                                        <m:e>
                                          <m:r>
                                            <a:rPr lang="en-US" i="1">
                                              <a:latin typeface="Cambria Math"/>
                                            </a:rPr>
                                            <m:t>𝑁</m:t>
                                          </m:r>
                                        </m:e>
                                        <m:sub>
                                          <m:r>
                                            <a:rPr lang="en-US" i="1">
                                              <a:latin typeface="Cambria Math"/>
                                            </a:rPr>
                                            <m:t>𝑇</m:t>
                                          </m:r>
                                        </m:sub>
                                      </m:sSub>
                                    </m:den>
                                  </m:f>
                                </m:e>
                              </m:d>
                            </m:e>
                            <m:sub>
                              <m:r>
                                <a:rPr lang="en-US" b="0" i="1" smtClean="0">
                                  <a:latin typeface="Cambria Math"/>
                                </a:rPr>
                                <m:t>𝑚𝑒𝑎𝑠</m:t>
                              </m:r>
                            </m:sub>
                          </m:sSub>
                        </m:num>
                        <m:den>
                          <m:f>
                            <m:fPr>
                              <m:ctrlPr>
                                <a:rPr lang="en-US" i="1">
                                  <a:latin typeface="Cambria Math"/>
                                </a:rPr>
                              </m:ctrlPr>
                            </m:fPr>
                            <m:num>
                              <m:r>
                                <a:rPr lang="en-US" i="1">
                                  <a:latin typeface="Cambria Math"/>
                                  <a:ea typeface="Cambria Math"/>
                                </a:rPr>
                                <m:t>𝜌</m:t>
                              </m:r>
                              <m:r>
                                <a:rPr lang="en-US" i="1">
                                  <a:latin typeface="Cambria Math"/>
                                  <a:ea typeface="Cambria Math"/>
                                </a:rPr>
                                <m:t>𝐷𝐴</m:t>
                              </m:r>
                              <m:sSup>
                                <m:sSupPr>
                                  <m:ctrlPr>
                                    <a:rPr lang="en-US" i="1">
                                      <a:latin typeface="Cambria Math"/>
                                    </a:rPr>
                                  </m:ctrlPr>
                                </m:sSupPr>
                                <m:e>
                                  <m:sSub>
                                    <m:sSubPr>
                                      <m:ctrlPr>
                                        <a:rPr lang="en-US" i="1">
                                          <a:latin typeface="Cambria Math"/>
                                        </a:rPr>
                                      </m:ctrlPr>
                                    </m:sSubPr>
                                    <m:e>
                                      <m:r>
                                        <a:rPr lang="en-US" i="1">
                                          <a:latin typeface="Cambria Math"/>
                                        </a:rPr>
                                        <m:t>𝑉</m:t>
                                      </m:r>
                                    </m:e>
                                    <m:sub>
                                      <m:r>
                                        <a:rPr lang="en-US" i="1">
                                          <a:latin typeface="Cambria Math"/>
                                        </a:rPr>
                                        <m:t>𝑤</m:t>
                                      </m:r>
                                    </m:sub>
                                  </m:sSub>
                                </m:e>
                                <m:sup>
                                  <m:r>
                                    <a:rPr lang="en-US" i="1">
                                      <a:latin typeface="Cambria Math"/>
                                    </a:rPr>
                                    <m:t>2</m:t>
                                  </m:r>
                                </m:sup>
                              </m:sSup>
                            </m:num>
                            <m:den>
                              <m:r>
                                <a:rPr lang="en-US" i="1">
                                  <a:latin typeface="Cambria Math"/>
                                </a:rPr>
                                <m:t>4</m:t>
                              </m:r>
                              <m:r>
                                <a:rPr lang="en-US" i="1">
                                  <a:latin typeface="Cambria Math"/>
                                </a:rPr>
                                <m:t>𝜆</m:t>
                              </m:r>
                            </m:den>
                          </m:f>
                          <m:f>
                            <m:fPr>
                              <m:ctrlPr>
                                <a:rPr lang="en-US" i="1">
                                  <a:latin typeface="Cambria Math"/>
                                </a:rPr>
                              </m:ctrlPr>
                            </m:fPr>
                            <m:num>
                              <m:r>
                                <a:rPr lang="en-US" i="1">
                                  <a:latin typeface="Cambria Math"/>
                                </a:rPr>
                                <m:t>𝜋</m:t>
                              </m:r>
                              <m:r>
                                <a:rPr lang="en-US" i="1">
                                  <a:latin typeface="Cambria Math"/>
                                </a:rPr>
                                <m:t>𝐷</m:t>
                              </m:r>
                            </m:num>
                            <m:den>
                              <m:r>
                                <a:rPr lang="en-US" i="1">
                                  <a:latin typeface="Cambria Math"/>
                                </a:rPr>
                                <m:t>60</m:t>
                              </m:r>
                              <m:sSub>
                                <m:sSubPr>
                                  <m:ctrlPr>
                                    <a:rPr lang="en-US" i="1">
                                      <a:latin typeface="Cambria Math"/>
                                    </a:rPr>
                                  </m:ctrlPr>
                                </m:sSubPr>
                                <m:e>
                                  <m:r>
                                    <a:rPr lang="en-US" i="1">
                                      <a:latin typeface="Cambria Math"/>
                                    </a:rPr>
                                    <m:t>𝑉</m:t>
                                  </m:r>
                                </m:e>
                                <m:sub>
                                  <m:r>
                                    <a:rPr lang="en-US" i="1">
                                      <a:latin typeface="Cambria Math"/>
                                    </a:rPr>
                                    <m:t>𝑤</m:t>
                                  </m:r>
                                </m:sub>
                              </m:sSub>
                            </m:den>
                          </m:f>
                          <m:r>
                            <m:rPr>
                              <m:nor/>
                            </m:rPr>
                            <a:rPr lang="en-US" dirty="0"/>
                            <m:t> </m:t>
                          </m:r>
                        </m:den>
                      </m:f>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228001" y="5215270"/>
                <a:ext cx="2428806" cy="1084849"/>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9677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Damping to Calibrate the Model</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12</a:t>
            </a:fld>
            <a:endParaRPr lang="en-US"/>
          </a:p>
        </p:txBody>
      </p:sp>
      <mc:AlternateContent xmlns:mc="http://schemas.openxmlformats.org/markup-compatibility/2006">
        <mc:Choice xmlns:a14="http://schemas.microsoft.com/office/drawing/2010/main" Requires="a14">
          <p:sp>
            <p:nvSpPr>
              <p:cNvPr id="5" name="TextBox 4"/>
              <p:cNvSpPr txBox="1"/>
              <p:nvPr/>
            </p:nvSpPr>
            <p:spPr>
              <a:xfrm>
                <a:off x="755576" y="1196752"/>
                <a:ext cx="7120475" cy="3362395"/>
              </a:xfrm>
              <a:prstGeom prst="rect">
                <a:avLst/>
              </a:prstGeom>
              <a:noFill/>
            </p:spPr>
            <p:txBody>
              <a:bodyPr wrap="none" rtlCol="0">
                <a:spAutoFit/>
              </a:bodyPr>
              <a:lstStyle/>
              <a:p>
                <a14:m>
                  <m:oMath xmlns:m="http://schemas.openxmlformats.org/officeDocument/2006/math">
                    <m:r>
                      <a:rPr lang="en-US" b="0" i="1" smtClean="0">
                        <a:latin typeface="Cambria Math"/>
                      </a:rPr>
                      <m:t>𝜏</m:t>
                    </m:r>
                    <m:r>
                      <a:rPr lang="en-US" i="1" smtClean="0">
                        <a:latin typeface="Cambria Math"/>
                      </a:rPr>
                      <m:t>=</m:t>
                    </m:r>
                    <m:r>
                      <a:rPr lang="en-US" b="0" i="1" smtClean="0">
                        <a:latin typeface="Cambria Math"/>
                      </a:rPr>
                      <m:t>𝐽</m:t>
                    </m:r>
                    <m:r>
                      <a:rPr lang="en-US" b="0" i="1" smtClean="0">
                        <a:latin typeface="Cambria Math"/>
                      </a:rPr>
                      <m:t>/</m:t>
                    </m:r>
                    <m:f>
                      <m:fPr>
                        <m:ctrlPr>
                          <a:rPr lang="en-US" i="1">
                            <a:latin typeface="Cambria Math"/>
                          </a:rPr>
                        </m:ctrlPr>
                      </m:fPr>
                      <m:num>
                        <m:r>
                          <a:rPr lang="en-US" i="1">
                            <a:latin typeface="Cambria Math"/>
                          </a:rPr>
                          <m:t>𝑑</m:t>
                        </m:r>
                        <m:sSub>
                          <m:sSubPr>
                            <m:ctrlPr>
                              <a:rPr lang="en-US" i="1">
                                <a:latin typeface="Cambria Math"/>
                              </a:rPr>
                            </m:ctrlPr>
                          </m:sSubPr>
                          <m:e>
                            <m:r>
                              <a:rPr lang="en-US" i="1">
                                <a:latin typeface="Cambria Math"/>
                              </a:rPr>
                              <m:t>𝑄</m:t>
                            </m:r>
                          </m:e>
                          <m:sub>
                            <m:r>
                              <a:rPr lang="en-US" i="1">
                                <a:latin typeface="Cambria Math"/>
                              </a:rPr>
                              <m:t>𝑇</m:t>
                            </m:r>
                          </m:sub>
                        </m:sSub>
                      </m:num>
                      <m:den>
                        <m:r>
                          <a:rPr lang="en-US" i="1">
                            <a:latin typeface="Cambria Math"/>
                          </a:rPr>
                          <m:t>𝑑</m:t>
                        </m:r>
                        <m:sSub>
                          <m:sSubPr>
                            <m:ctrlPr>
                              <a:rPr lang="en-US" i="1">
                                <a:latin typeface="Cambria Math"/>
                              </a:rPr>
                            </m:ctrlPr>
                          </m:sSubPr>
                          <m:e>
                            <m:r>
                              <a:rPr lang="en-US" i="1">
                                <a:latin typeface="Cambria Math"/>
                              </a:rPr>
                              <m:t>𝑁</m:t>
                            </m:r>
                          </m:e>
                          <m:sub>
                            <m:r>
                              <a:rPr lang="en-US" i="1">
                                <a:latin typeface="Cambria Math"/>
                              </a:rPr>
                              <m:t>𝑇</m:t>
                            </m:r>
                          </m:sub>
                        </m:sSub>
                      </m:den>
                    </m:f>
                  </m:oMath>
                </a14:m>
                <a:r>
                  <a:rPr lang="en-US" dirty="0" smtClean="0"/>
                  <a:t>,</a:t>
                </a:r>
              </a:p>
              <a:p>
                <a:r>
                  <a:rPr lang="en-US" dirty="0"/>
                  <a:t>w</a:t>
                </a:r>
                <a:r>
                  <a:rPr lang="en-US" dirty="0" smtClean="0"/>
                  <a:t>here</a:t>
                </a:r>
              </a:p>
              <a:p>
                <a:endParaRPr lang="en-US" b="0" i="1" dirty="0" smtClean="0">
                  <a:latin typeface="Cambria Math"/>
                </a:endParaRPr>
              </a:p>
              <a:p>
                <a14:m>
                  <m:oMath xmlns:m="http://schemas.openxmlformats.org/officeDocument/2006/math">
                    <m:r>
                      <a:rPr lang="en-US" b="0" i="1" smtClean="0">
                        <a:latin typeface="Cambria Math"/>
                      </a:rPr>
                      <m:t>𝜏</m:t>
                    </m:r>
                  </m:oMath>
                </a14:m>
                <a:r>
                  <a:rPr lang="en-US" dirty="0" smtClean="0"/>
                  <a:t> 	= torsional time constant of air-damped turbine inertia, s,</a:t>
                </a:r>
              </a:p>
              <a:p>
                <a:endParaRPr lang="en-US" dirty="0" smtClean="0"/>
              </a:p>
              <a:p>
                <a:r>
                  <a:rPr lang="en-US" dirty="0" smtClean="0"/>
                  <a:t>and</a:t>
                </a:r>
              </a:p>
              <a:p>
                <a:endParaRPr lang="en-US" dirty="0" smtClean="0"/>
              </a:p>
              <a:p>
                <a:r>
                  <a:rPr lang="en-US" dirty="0" smtClean="0"/>
                  <a:t>J 	= turbine inertia, N-m/(rpm/s).</a:t>
                </a:r>
              </a:p>
              <a:p>
                <a:endParaRPr lang="en-US" dirty="0" smtClean="0"/>
              </a:p>
              <a:p>
                <a:r>
                  <a:rPr lang="en-US" dirty="0" smtClean="0"/>
                  <a:t>Therefore</a:t>
                </a:r>
              </a:p>
              <a:p>
                <a:endParaRPr lang="en-US" dirty="0" smtClean="0"/>
              </a:p>
              <a:p>
                <a14:m>
                  <m:oMath xmlns:m="http://schemas.openxmlformats.org/officeDocument/2006/math">
                    <m:sSub>
                      <m:sSubPr>
                        <m:ctrlPr>
                          <a:rPr lang="en-US" i="1">
                            <a:latin typeface="Cambria Math"/>
                          </a:rPr>
                        </m:ctrlPr>
                      </m:sSubPr>
                      <m:e>
                        <m:d>
                          <m:dPr>
                            <m:begChr m:val=""/>
                            <m:endChr m:val="]"/>
                            <m:ctrlPr>
                              <a:rPr lang="en-US" i="1">
                                <a:latin typeface="Cambria Math"/>
                              </a:rPr>
                            </m:ctrlPr>
                          </m:dPr>
                          <m:e>
                            <m:f>
                              <m:fPr>
                                <m:ctrlPr>
                                  <a:rPr lang="en-US" i="1">
                                    <a:latin typeface="Cambria Math"/>
                                  </a:rPr>
                                </m:ctrlPr>
                              </m:fPr>
                              <m:num>
                                <m:r>
                                  <a:rPr lang="en-US" i="1">
                                    <a:latin typeface="Cambria Math"/>
                                  </a:rPr>
                                  <m:t>𝑑</m:t>
                                </m:r>
                                <m:sSub>
                                  <m:sSubPr>
                                    <m:ctrlPr>
                                      <a:rPr lang="en-US" i="1">
                                        <a:latin typeface="Cambria Math"/>
                                      </a:rPr>
                                    </m:ctrlPr>
                                  </m:sSubPr>
                                  <m:e>
                                    <m:r>
                                      <a:rPr lang="en-US" i="1">
                                        <a:latin typeface="Cambria Math"/>
                                      </a:rPr>
                                      <m:t>𝑄</m:t>
                                    </m:r>
                                  </m:e>
                                  <m:sub>
                                    <m:r>
                                      <a:rPr lang="en-US" i="1">
                                        <a:latin typeface="Cambria Math"/>
                                      </a:rPr>
                                      <m:t>𝑇</m:t>
                                    </m:r>
                                  </m:sub>
                                </m:sSub>
                              </m:num>
                              <m:den>
                                <m:r>
                                  <a:rPr lang="en-US" i="1">
                                    <a:latin typeface="Cambria Math"/>
                                  </a:rPr>
                                  <m:t>𝑑</m:t>
                                </m:r>
                                <m:sSub>
                                  <m:sSubPr>
                                    <m:ctrlPr>
                                      <a:rPr lang="en-US" i="1">
                                        <a:latin typeface="Cambria Math"/>
                                      </a:rPr>
                                    </m:ctrlPr>
                                  </m:sSubPr>
                                  <m:e>
                                    <m:r>
                                      <a:rPr lang="en-US" i="1">
                                        <a:latin typeface="Cambria Math"/>
                                      </a:rPr>
                                      <m:t>𝑁</m:t>
                                    </m:r>
                                  </m:e>
                                  <m:sub>
                                    <m:r>
                                      <a:rPr lang="en-US" i="1">
                                        <a:latin typeface="Cambria Math"/>
                                      </a:rPr>
                                      <m:t>𝑇</m:t>
                                    </m:r>
                                  </m:sub>
                                </m:sSub>
                              </m:den>
                            </m:f>
                          </m:e>
                        </m:d>
                      </m:e>
                      <m:sub>
                        <m:r>
                          <a:rPr lang="en-US" i="1">
                            <a:latin typeface="Cambria Math"/>
                          </a:rPr>
                          <m:t>𝑚𝑒𝑎𝑠</m:t>
                        </m:r>
                      </m:sub>
                    </m:sSub>
                  </m:oMath>
                </a14:m>
                <a:r>
                  <a:rPr lang="en-US" dirty="0" smtClean="0"/>
                  <a:t>	= </a:t>
                </a:r>
                <a14:m>
                  <m:oMath xmlns:m="http://schemas.openxmlformats.org/officeDocument/2006/math">
                    <m:r>
                      <a:rPr lang="en-US" b="0" i="1" smtClean="0">
                        <a:latin typeface="Cambria Math"/>
                      </a:rPr>
                      <m:t>𝐽</m:t>
                    </m:r>
                    <m:r>
                      <a:rPr lang="en-US" b="0" i="1" smtClean="0">
                        <a:latin typeface="Cambria Math"/>
                      </a:rPr>
                      <m:t>/</m:t>
                    </m:r>
                    <m:sSub>
                      <m:sSubPr>
                        <m:ctrlPr>
                          <a:rPr lang="en-US" b="0" i="1" smtClean="0">
                            <a:latin typeface="Cambria Math"/>
                          </a:rPr>
                        </m:ctrlPr>
                      </m:sSubPr>
                      <m:e>
                        <m:r>
                          <a:rPr lang="en-US" b="0" i="1" smtClean="0">
                            <a:latin typeface="Cambria Math"/>
                          </a:rPr>
                          <m:t>𝜏</m:t>
                        </m:r>
                      </m:e>
                      <m:sub>
                        <m:r>
                          <a:rPr lang="en-US" b="0" i="1" smtClean="0">
                            <a:latin typeface="Cambria Math"/>
                          </a:rPr>
                          <m:t>𝑚𝑒𝑎𝑠</m:t>
                        </m:r>
                      </m:sub>
                    </m:sSub>
                  </m:oMath>
                </a14:m>
                <a:r>
                  <a:rPr lang="en-US" dirty="0" smtClean="0"/>
                  <a:t>.</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755576" y="1196752"/>
                <a:ext cx="7120475" cy="3362395"/>
              </a:xfrm>
              <a:prstGeom prst="rect">
                <a:avLst/>
              </a:prstGeom>
              <a:blipFill rotWithShape="1">
                <a:blip r:embed="rId2"/>
                <a:stretch>
                  <a:fillRect l="-4024" b="-311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23528" y="4869160"/>
                <a:ext cx="8604448" cy="1197892"/>
              </a:xfrm>
              <a:prstGeom prst="rect">
                <a:avLst/>
              </a:prstGeom>
            </p:spPr>
            <p:txBody>
              <a:bodyPr wrap="square">
                <a:spAutoFit/>
              </a:bodyPr>
              <a:lstStyle/>
              <a:p>
                <a:pPr/>
                <a:r>
                  <a:rPr lang="en-US" dirty="0" smtClean="0">
                    <a:latin typeface="Cambria Math"/>
                  </a:rPr>
                  <a:t>Then, since </a:t>
                </a:r>
                <a14:m>
                  <m:oMath xmlns:m="http://schemas.openxmlformats.org/officeDocument/2006/math">
                    <m:sSub>
                      <m:sSubPr>
                        <m:ctrlPr>
                          <a:rPr lang="en-US" i="1">
                            <a:latin typeface="Cambria Math"/>
                          </a:rPr>
                        </m:ctrlPr>
                      </m:sSubPr>
                      <m:e>
                        <m:r>
                          <a:rPr lang="en-US" i="1">
                            <a:latin typeface="Cambria Math"/>
                          </a:rPr>
                          <m:t>𝐶</m:t>
                        </m:r>
                      </m:e>
                      <m:sub>
                        <m:r>
                          <a:rPr lang="en-US" i="1">
                            <a:latin typeface="Cambria Math"/>
                          </a:rPr>
                          <m:t>𝑃</m:t>
                        </m:r>
                      </m:sub>
                    </m:sSub>
                    <m:d>
                      <m:dPr>
                        <m:ctrlPr>
                          <a:rPr lang="en-US" i="1">
                            <a:latin typeface="Cambria Math"/>
                          </a:rPr>
                        </m:ctrlPr>
                      </m:dPr>
                      <m:e>
                        <m:r>
                          <a:rPr lang="en-US" i="1">
                            <a:latin typeface="Cambria Math"/>
                          </a:rPr>
                          <m:t>𝛌</m:t>
                        </m:r>
                      </m:e>
                    </m:d>
                  </m:oMath>
                </a14:m>
                <a:r>
                  <a:rPr lang="en-US" dirty="0" smtClean="0">
                    <a:latin typeface="Cambria Math"/>
                  </a:rPr>
                  <a:t> is invariant, </a:t>
                </a:r>
                <a14:m>
                  <m:oMath xmlns:m="http://schemas.openxmlformats.org/officeDocument/2006/math">
                    <m:f>
                      <m:fPr>
                        <m:ctrlPr>
                          <a:rPr lang="en-US" i="1">
                            <a:latin typeface="Cambria Math"/>
                          </a:rPr>
                        </m:ctrlPr>
                      </m:fPr>
                      <m:num>
                        <m:r>
                          <a:rPr lang="en-US" i="1">
                            <a:latin typeface="Cambria Math"/>
                            <a:ea typeface="Cambria Math"/>
                          </a:rPr>
                          <m:t>𝛿</m:t>
                        </m:r>
                        <m:sSub>
                          <m:sSubPr>
                            <m:ctrlPr>
                              <a:rPr lang="en-US" i="1">
                                <a:latin typeface="Cambria Math"/>
                              </a:rPr>
                            </m:ctrlPr>
                          </m:sSubPr>
                          <m:e>
                            <m:r>
                              <a:rPr lang="en-US" i="1">
                                <a:latin typeface="Cambria Math"/>
                              </a:rPr>
                              <m:t>𝐶</m:t>
                            </m:r>
                          </m:e>
                          <m:sub>
                            <m:r>
                              <a:rPr lang="en-US" i="1">
                                <a:latin typeface="Cambria Math"/>
                              </a:rPr>
                              <m:t>𝑃</m:t>
                            </m:r>
                          </m:sub>
                        </m:sSub>
                        <m:d>
                          <m:dPr>
                            <m:ctrlPr>
                              <a:rPr lang="en-US" i="1">
                                <a:latin typeface="Cambria Math"/>
                              </a:rPr>
                            </m:ctrlPr>
                          </m:dPr>
                          <m:e>
                            <m:r>
                              <a:rPr lang="en-US" i="1">
                                <a:latin typeface="Cambria Math"/>
                              </a:rPr>
                              <m:t>𝛌</m:t>
                            </m:r>
                          </m:e>
                        </m:d>
                      </m:num>
                      <m:den>
                        <m:r>
                          <a:rPr lang="en-US" i="1">
                            <a:latin typeface="Cambria Math"/>
                            <a:ea typeface="Cambria Math"/>
                          </a:rPr>
                          <m:t>𝛿𝜆</m:t>
                        </m:r>
                      </m:den>
                    </m:f>
                  </m:oMath>
                </a14:m>
                <a:r>
                  <a:rPr lang="en-US" dirty="0" smtClean="0">
                    <a:latin typeface="Cambria Math"/>
                  </a:rPr>
                  <a:t> is invariant and a model equation for </a:t>
                </a:r>
                <a14:m>
                  <m:oMath xmlns:m="http://schemas.openxmlformats.org/officeDocument/2006/math">
                    <m:r>
                      <a:rPr lang="en-US" i="1">
                        <a:latin typeface="Cambria Math"/>
                      </a:rPr>
                      <m:t>𝜏</m:t>
                    </m:r>
                  </m:oMath>
                </a14:m>
                <a:r>
                  <a:rPr lang="en-US" dirty="0" smtClean="0">
                    <a:latin typeface="Cambria Math"/>
                  </a:rPr>
                  <a:t> may be derived from a measurement at one operating condition.  In reality, it is necessary to verify this model so multiple measurements should be made and a regression fit performed for the best result.</a:t>
                </a:r>
              </a:p>
              <a:p>
                <a:pPr/>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23528" y="4869160"/>
                <a:ext cx="8604448" cy="1197892"/>
              </a:xfrm>
              <a:prstGeom prst="rect">
                <a:avLst/>
              </a:prstGeom>
              <a:blipFill rotWithShape="1">
                <a:blip r:embed="rId3"/>
                <a:stretch>
                  <a:fillRect l="-354"/>
                </a:stretch>
              </a:blipFill>
            </p:spPr>
            <p:txBody>
              <a:bodyPr/>
              <a:lstStyle/>
              <a:p>
                <a:r>
                  <a:rPr lang="en-US">
                    <a:noFill/>
                  </a:rPr>
                  <a:t> </a:t>
                </a:r>
              </a:p>
            </p:txBody>
          </p:sp>
        </mc:Fallback>
      </mc:AlternateContent>
    </p:spTree>
    <p:extLst>
      <p:ext uri="{BB962C8B-B14F-4D97-AF65-F5344CB8AC3E}">
        <p14:creationId xmlns:p14="http://schemas.microsoft.com/office/powerpoint/2010/main" val="2181843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Turbine Dynamic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914400"/>
                <a:ext cx="8206680" cy="5410200"/>
              </a:xfrm>
            </p:spPr>
            <p:txBody>
              <a:bodyPr/>
              <a:lstStyle/>
              <a:p>
                <a:pPr marL="0" indent="0">
                  <a:buNone/>
                </a:pPr>
                <a:r>
                  <a:rPr lang="en-US" dirty="0" smtClean="0">
                    <a:latin typeface="Cambria Math"/>
                  </a:rPr>
                  <a:t>In summary:</a:t>
                </a:r>
              </a:p>
              <a:p>
                <a:pPr marL="0" indent="0">
                  <a:buNone/>
                </a:pPr>
                <a:endParaRPr lang="en-US" dirty="0" smtClean="0">
                  <a:latin typeface="Cambria Math"/>
                </a:endParaRPr>
              </a:p>
              <a:p>
                <a:pPr marL="0" indent="0">
                  <a:buNone/>
                </a:pPr>
                <a14:m>
                  <m:oMath xmlns:m="http://schemas.openxmlformats.org/officeDocument/2006/math">
                    <m:r>
                      <a:rPr lang="en-US" i="1">
                        <a:latin typeface="Cambria Math"/>
                      </a:rPr>
                      <m:t>𝜏</m:t>
                    </m:r>
                    <m:r>
                      <a:rPr lang="en-US" i="1">
                        <a:latin typeface="Cambria Math"/>
                      </a:rPr>
                      <m:t>=</m:t>
                    </m:r>
                    <m:f>
                      <m:fPr>
                        <m:ctrlPr>
                          <a:rPr lang="en-US" i="1" smtClean="0">
                            <a:latin typeface="Cambria Math"/>
                          </a:rPr>
                        </m:ctrlPr>
                      </m:fPr>
                      <m:num>
                        <m:r>
                          <a:rPr lang="en-US" b="0" i="1" smtClean="0">
                            <a:latin typeface="Cambria Math"/>
                          </a:rPr>
                          <m:t>𝐽</m:t>
                        </m:r>
                      </m:num>
                      <m:den>
                        <m:sSub>
                          <m:sSubPr>
                            <m:ctrlPr>
                              <a:rPr lang="en-US" i="1">
                                <a:latin typeface="Cambria Math"/>
                              </a:rPr>
                            </m:ctrlPr>
                          </m:sSubPr>
                          <m:e>
                            <m:d>
                              <m:dPr>
                                <m:begChr m:val=""/>
                                <m:endChr m:val="]"/>
                                <m:ctrlPr>
                                  <a:rPr lang="en-US" i="1">
                                    <a:latin typeface="Cambria Math"/>
                                  </a:rPr>
                                </m:ctrlPr>
                              </m:dPr>
                              <m:e>
                                <m:f>
                                  <m:fPr>
                                    <m:ctrlPr>
                                      <a:rPr lang="en-US" i="1">
                                        <a:latin typeface="Cambria Math"/>
                                      </a:rPr>
                                    </m:ctrlPr>
                                  </m:fPr>
                                  <m:num>
                                    <m:r>
                                      <a:rPr lang="en-US" i="1">
                                        <a:latin typeface="Cambria Math"/>
                                        <a:ea typeface="Cambria Math"/>
                                      </a:rPr>
                                      <m:t>𝛿</m:t>
                                    </m:r>
                                    <m:sSub>
                                      <m:sSubPr>
                                        <m:ctrlPr>
                                          <a:rPr lang="en-US" i="1">
                                            <a:latin typeface="Cambria Math"/>
                                          </a:rPr>
                                        </m:ctrlPr>
                                      </m:sSubPr>
                                      <m:e>
                                        <m:r>
                                          <a:rPr lang="en-US" i="1">
                                            <a:latin typeface="Cambria Math"/>
                                          </a:rPr>
                                          <m:t>𝐶</m:t>
                                        </m:r>
                                      </m:e>
                                      <m:sub>
                                        <m:r>
                                          <a:rPr lang="en-US" i="1">
                                            <a:latin typeface="Cambria Math"/>
                                          </a:rPr>
                                          <m:t>𝑃</m:t>
                                        </m:r>
                                      </m:sub>
                                    </m:sSub>
                                    <m:d>
                                      <m:dPr>
                                        <m:ctrlPr>
                                          <a:rPr lang="en-US" i="1">
                                            <a:latin typeface="Cambria Math"/>
                                          </a:rPr>
                                        </m:ctrlPr>
                                      </m:dPr>
                                      <m:e>
                                        <m:r>
                                          <a:rPr lang="en-US" i="1">
                                            <a:latin typeface="Cambria Math"/>
                                          </a:rPr>
                                          <m:t>𝛌</m:t>
                                        </m:r>
                                      </m:e>
                                    </m:d>
                                  </m:num>
                                  <m:den>
                                    <m:r>
                                      <a:rPr lang="en-US" i="1">
                                        <a:latin typeface="Cambria Math"/>
                                        <a:ea typeface="Cambria Math"/>
                                      </a:rPr>
                                      <m:t>𝛿𝜆</m:t>
                                    </m:r>
                                  </m:den>
                                </m:f>
                              </m:e>
                            </m:d>
                          </m:e>
                          <m:sub>
                            <m:r>
                              <a:rPr lang="en-US" i="1">
                                <a:latin typeface="Cambria Math"/>
                              </a:rPr>
                              <m:t>𝑚𝑒𝑎𝑠</m:t>
                            </m:r>
                          </m:sub>
                        </m:sSub>
                        <m:f>
                          <m:fPr>
                            <m:ctrlPr>
                              <a:rPr lang="en-US" i="1">
                                <a:latin typeface="Cambria Math"/>
                              </a:rPr>
                            </m:ctrlPr>
                          </m:fPr>
                          <m:num>
                            <m:r>
                              <a:rPr lang="en-US" i="1">
                                <a:latin typeface="Cambria Math"/>
                                <a:ea typeface="Cambria Math"/>
                              </a:rPr>
                              <m:t>𝜌</m:t>
                            </m:r>
                            <m:r>
                              <a:rPr lang="en-US" i="1">
                                <a:latin typeface="Cambria Math"/>
                                <a:ea typeface="Cambria Math"/>
                              </a:rPr>
                              <m:t>𝐷𝐴</m:t>
                            </m:r>
                            <m:sSup>
                              <m:sSupPr>
                                <m:ctrlPr>
                                  <a:rPr lang="en-US" i="1">
                                    <a:latin typeface="Cambria Math"/>
                                  </a:rPr>
                                </m:ctrlPr>
                              </m:sSupPr>
                              <m:e>
                                <m:sSub>
                                  <m:sSubPr>
                                    <m:ctrlPr>
                                      <a:rPr lang="en-US" i="1">
                                        <a:latin typeface="Cambria Math"/>
                                      </a:rPr>
                                    </m:ctrlPr>
                                  </m:sSubPr>
                                  <m:e>
                                    <m:r>
                                      <a:rPr lang="en-US" i="1">
                                        <a:latin typeface="Cambria Math"/>
                                      </a:rPr>
                                      <m:t>𝑉</m:t>
                                    </m:r>
                                  </m:e>
                                  <m:sub>
                                    <m:r>
                                      <a:rPr lang="en-US" i="1">
                                        <a:latin typeface="Cambria Math"/>
                                      </a:rPr>
                                      <m:t>𝑤</m:t>
                                    </m:r>
                                  </m:sub>
                                </m:sSub>
                              </m:e>
                              <m:sup>
                                <m:r>
                                  <a:rPr lang="en-US" i="1">
                                    <a:latin typeface="Cambria Math"/>
                                  </a:rPr>
                                  <m:t>2</m:t>
                                </m:r>
                              </m:sup>
                            </m:sSup>
                          </m:num>
                          <m:den>
                            <m:r>
                              <a:rPr lang="en-US" i="1">
                                <a:latin typeface="Cambria Math"/>
                              </a:rPr>
                              <m:t>4</m:t>
                            </m:r>
                            <m:r>
                              <a:rPr lang="en-US" i="1">
                                <a:latin typeface="Cambria Math"/>
                              </a:rPr>
                              <m:t>𝜆</m:t>
                            </m:r>
                          </m:den>
                        </m:f>
                        <m:f>
                          <m:fPr>
                            <m:ctrlPr>
                              <a:rPr lang="en-US" i="1">
                                <a:latin typeface="Cambria Math"/>
                              </a:rPr>
                            </m:ctrlPr>
                          </m:fPr>
                          <m:num>
                            <m:r>
                              <a:rPr lang="en-US" i="1">
                                <a:latin typeface="Cambria Math"/>
                              </a:rPr>
                              <m:t>𝜋</m:t>
                            </m:r>
                            <m:r>
                              <a:rPr lang="en-US" i="1">
                                <a:latin typeface="Cambria Math"/>
                              </a:rPr>
                              <m:t>𝐷</m:t>
                            </m:r>
                          </m:num>
                          <m:den>
                            <m:r>
                              <a:rPr lang="en-US" i="1">
                                <a:latin typeface="Cambria Math"/>
                              </a:rPr>
                              <m:t>60</m:t>
                            </m:r>
                            <m:sSub>
                              <m:sSubPr>
                                <m:ctrlPr>
                                  <a:rPr lang="en-US" i="1">
                                    <a:latin typeface="Cambria Math"/>
                                  </a:rPr>
                                </m:ctrlPr>
                              </m:sSubPr>
                              <m:e>
                                <m:r>
                                  <a:rPr lang="en-US" i="1">
                                    <a:latin typeface="Cambria Math"/>
                                  </a:rPr>
                                  <m:t>𝑉</m:t>
                                </m:r>
                              </m:e>
                              <m:sub>
                                <m:r>
                                  <a:rPr lang="en-US" i="1">
                                    <a:latin typeface="Cambria Math"/>
                                  </a:rPr>
                                  <m:t>𝑤</m:t>
                                </m:r>
                              </m:sub>
                            </m:sSub>
                          </m:den>
                        </m:f>
                      </m:den>
                    </m:f>
                  </m:oMath>
                </a14:m>
                <a:r>
                  <a:rPr lang="en-US" dirty="0"/>
                  <a:t>,</a:t>
                </a:r>
                <a:r>
                  <a:rPr lang="en-US" dirty="0" smtClean="0"/>
                  <a:t> where</a:t>
                </a:r>
              </a:p>
              <a:p>
                <a:pPr marL="0" indent="0">
                  <a:buNone/>
                </a:pPr>
                <a14:m>
                  <m:oMath xmlns:m="http://schemas.openxmlformats.org/officeDocument/2006/math">
                    <m:sSub>
                      <m:sSubPr>
                        <m:ctrlPr>
                          <a:rPr lang="en-US" i="1">
                            <a:latin typeface="Cambria Math"/>
                          </a:rPr>
                        </m:ctrlPr>
                      </m:sSubPr>
                      <m:e>
                        <m:r>
                          <a:rPr lang="en-US" i="1">
                            <a:latin typeface="Cambria Math"/>
                          </a:rPr>
                          <m:t>𝑉</m:t>
                        </m:r>
                      </m:e>
                      <m:sub>
                        <m:r>
                          <a:rPr lang="en-US" i="1">
                            <a:latin typeface="Cambria Math"/>
                          </a:rPr>
                          <m:t>𝑤</m:t>
                        </m:r>
                      </m:sub>
                    </m:sSub>
                    <m:r>
                      <a:rPr lang="en-US" i="1">
                        <a:latin typeface="Cambria Math"/>
                      </a:rPr>
                      <m:t> </m:t>
                    </m:r>
                  </m:oMath>
                </a14:m>
                <a:r>
                  <a:rPr lang="en-US" dirty="0"/>
                  <a:t>	= wind speed, m/s</a:t>
                </a:r>
                <a:r>
                  <a:rPr lang="en-US" dirty="0" smtClean="0"/>
                  <a:t>, estimated from </a:t>
                </a:r>
                <a14:m>
                  <m:oMath xmlns:m="http://schemas.openxmlformats.org/officeDocument/2006/math">
                    <m:sSub>
                      <m:sSubPr>
                        <m:ctrlPr>
                          <a:rPr lang="en-US" i="1">
                            <a:latin typeface="Cambria Math"/>
                            <a:ea typeface="Cambria Math"/>
                          </a:rPr>
                        </m:ctrlPr>
                      </m:sSubPr>
                      <m:e>
                        <m:r>
                          <a:rPr lang="en-US" i="1">
                            <a:latin typeface="Cambria Math"/>
                            <a:ea typeface="Cambria Math"/>
                          </a:rPr>
                          <m:t>𝑉</m:t>
                        </m:r>
                      </m:e>
                      <m:sub>
                        <m:r>
                          <a:rPr lang="en-US" i="1">
                            <a:latin typeface="Cambria Math"/>
                            <a:ea typeface="Cambria Math"/>
                          </a:rPr>
                          <m:t>𝑤</m:t>
                        </m:r>
                      </m:sub>
                    </m:sSub>
                    <m:r>
                      <a:rPr lang="en-US" i="1">
                        <a:latin typeface="Cambria Math"/>
                        <a:ea typeface="Cambria Math"/>
                      </a:rPr>
                      <m:t> </m:t>
                    </m:r>
                    <m:r>
                      <a:rPr lang="en-US" i="1">
                        <a:latin typeface="Cambria Math"/>
                        <a:ea typeface="Cambria Math"/>
                      </a:rPr>
                      <m:t>𝛼</m:t>
                    </m:r>
                    <m:r>
                      <a:rPr lang="en-US" i="1">
                        <a:latin typeface="Cambria Math"/>
                        <a:ea typeface="Cambria Math"/>
                      </a:rPr>
                      <m:t> </m:t>
                    </m:r>
                    <m:sSub>
                      <m:sSubPr>
                        <m:ctrlPr>
                          <a:rPr lang="en-US" i="1">
                            <a:latin typeface="Cambria Math"/>
                            <a:ea typeface="Cambria Math"/>
                          </a:rPr>
                        </m:ctrlPr>
                      </m:sSubPr>
                      <m:e>
                        <m:r>
                          <a:rPr lang="en-US" i="1">
                            <a:latin typeface="Cambria Math"/>
                            <a:ea typeface="Cambria Math"/>
                          </a:rPr>
                          <m:t>𝑁</m:t>
                        </m:r>
                      </m:e>
                      <m:sub>
                        <m:r>
                          <a:rPr lang="en-US" i="1">
                            <a:latin typeface="Cambria Math"/>
                            <a:ea typeface="Cambria Math"/>
                          </a:rPr>
                          <m:t>𝑔</m:t>
                        </m:r>
                      </m:sub>
                    </m:sSub>
                  </m:oMath>
                </a14:m>
                <a:r>
                  <a:rPr lang="en-US" dirty="0" smtClean="0"/>
                  <a:t> using device ratings.</a:t>
                </a:r>
              </a:p>
              <a:p>
                <a:pPr marL="0" indent="0">
                  <a:buNone/>
                </a:pPr>
                <a14:m>
                  <m:oMath xmlns:m="http://schemas.openxmlformats.org/officeDocument/2006/math">
                    <m:r>
                      <a:rPr lang="en-US" i="1">
                        <a:latin typeface="Cambria Math"/>
                      </a:rPr>
                      <m:t>𝜌</m:t>
                    </m:r>
                  </m:oMath>
                </a14:m>
                <a:r>
                  <a:rPr lang="en-US" dirty="0"/>
                  <a:t>  	= air density, kg/m^3,</a:t>
                </a:r>
              </a:p>
              <a:p>
                <a:pPr marL="0" indent="0">
                  <a:buNone/>
                </a:pPr>
                <a:r>
                  <a:rPr lang="en-US" dirty="0"/>
                  <a:t>D 	= turbine tip diameter, m,</a:t>
                </a:r>
              </a:p>
              <a:p>
                <a:pPr marL="0" indent="0">
                  <a:buNone/>
                </a:pPr>
                <a:r>
                  <a:rPr lang="en-US" dirty="0"/>
                  <a:t>A 	= turbine flow area, m^2,</a:t>
                </a:r>
              </a:p>
              <a:p>
                <a:pPr marL="0" indent="0">
                  <a:buNone/>
                </a:pPr>
                <a14:m>
                  <m:oMath xmlns:m="http://schemas.openxmlformats.org/officeDocument/2006/math">
                    <m:f>
                      <m:fPr>
                        <m:ctrlPr>
                          <a:rPr lang="en-US" i="1">
                            <a:latin typeface="Cambria Math"/>
                          </a:rPr>
                        </m:ctrlPr>
                      </m:fPr>
                      <m:num>
                        <m:r>
                          <a:rPr lang="en-US" i="1">
                            <a:latin typeface="Cambria Math"/>
                            <a:ea typeface="Cambria Math"/>
                          </a:rPr>
                          <m:t>𝛿</m:t>
                        </m:r>
                        <m:sSub>
                          <m:sSubPr>
                            <m:ctrlPr>
                              <a:rPr lang="en-US" i="1">
                                <a:latin typeface="Cambria Math"/>
                              </a:rPr>
                            </m:ctrlPr>
                          </m:sSubPr>
                          <m:e>
                            <m:r>
                              <a:rPr lang="en-US" i="1">
                                <a:latin typeface="Cambria Math"/>
                              </a:rPr>
                              <m:t>𝐶</m:t>
                            </m:r>
                          </m:e>
                          <m:sub>
                            <m:r>
                              <a:rPr lang="en-US" i="1">
                                <a:latin typeface="Cambria Math"/>
                              </a:rPr>
                              <m:t>𝑃</m:t>
                            </m:r>
                          </m:sub>
                        </m:sSub>
                        <m:d>
                          <m:dPr>
                            <m:ctrlPr>
                              <a:rPr lang="en-US" i="1">
                                <a:latin typeface="Cambria Math"/>
                              </a:rPr>
                            </m:ctrlPr>
                          </m:dPr>
                          <m:e>
                            <m:r>
                              <a:rPr lang="en-US" i="1">
                                <a:latin typeface="Cambria Math"/>
                              </a:rPr>
                              <m:t>𝛌</m:t>
                            </m:r>
                          </m:e>
                        </m:d>
                      </m:num>
                      <m:den>
                        <m:r>
                          <a:rPr lang="en-US" i="1">
                            <a:latin typeface="Cambria Math"/>
                            <a:ea typeface="Cambria Math"/>
                          </a:rPr>
                          <m:t>𝛿𝜆</m:t>
                        </m:r>
                      </m:den>
                    </m:f>
                  </m:oMath>
                </a14:m>
                <a:r>
                  <a:rPr lang="en-US" dirty="0"/>
                  <a:t>	= </a:t>
                </a:r>
                <a:r>
                  <a:rPr lang="en-US" dirty="0" smtClean="0"/>
                  <a:t>constant measured as described earlier</a:t>
                </a:r>
              </a:p>
              <a:p>
                <a:pPr marL="0" indent="0">
                  <a:buNone/>
                </a:pPr>
                <a14:m>
                  <m:oMath xmlns:m="http://schemas.openxmlformats.org/officeDocument/2006/math">
                    <m:r>
                      <a:rPr lang="en-US" i="1">
                        <a:latin typeface="Cambria Math"/>
                      </a:rPr>
                      <m:t>𝜆</m:t>
                    </m:r>
                  </m:oMath>
                </a14:m>
                <a:r>
                  <a:rPr lang="en-US" dirty="0"/>
                  <a:t>	= turbine tip speed ratio = </a:t>
                </a:r>
                <a14:m>
                  <m:oMath xmlns:m="http://schemas.openxmlformats.org/officeDocument/2006/math">
                    <m:f>
                      <m:fPr>
                        <m:ctrlPr>
                          <a:rPr lang="en-US" i="1">
                            <a:latin typeface="Cambria Math"/>
                          </a:rPr>
                        </m:ctrlPr>
                      </m:fPr>
                      <m:num>
                        <m:sSub>
                          <m:sSubPr>
                            <m:ctrlPr>
                              <a:rPr lang="en-US" i="1">
                                <a:latin typeface="Cambria Math"/>
                              </a:rPr>
                            </m:ctrlPr>
                          </m:sSubPr>
                          <m:e>
                            <m:r>
                              <a:rPr lang="en-US" i="1">
                                <a:latin typeface="Cambria Math"/>
                              </a:rPr>
                              <m:t>𝑉</m:t>
                            </m:r>
                          </m:e>
                          <m:sub>
                            <m:r>
                              <a:rPr lang="en-US" i="1">
                                <a:latin typeface="Cambria Math"/>
                              </a:rPr>
                              <m:t>𝑡𝑖𝑝</m:t>
                            </m:r>
                          </m:sub>
                        </m:sSub>
                      </m:num>
                      <m:den>
                        <m:sSub>
                          <m:sSubPr>
                            <m:ctrlPr>
                              <a:rPr lang="en-US" i="1">
                                <a:latin typeface="Cambria Math"/>
                              </a:rPr>
                            </m:ctrlPr>
                          </m:sSubPr>
                          <m:e>
                            <m:r>
                              <a:rPr lang="en-US" i="1">
                                <a:latin typeface="Cambria Math"/>
                              </a:rPr>
                              <m:t>𝑉</m:t>
                            </m:r>
                          </m:e>
                          <m:sub>
                            <m:r>
                              <a:rPr lang="en-US" i="1">
                                <a:latin typeface="Cambria Math"/>
                              </a:rPr>
                              <m:t>𝑤</m:t>
                            </m:r>
                          </m:sub>
                        </m:sSub>
                      </m:den>
                    </m:f>
                  </m:oMath>
                </a14:m>
                <a:r>
                  <a:rPr lang="en-US" dirty="0" smtClean="0"/>
                  <a:t>=constant.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914400"/>
                <a:ext cx="8206680" cy="5410200"/>
              </a:xfrm>
              <a:blipFill rotWithShape="1">
                <a:blip r:embed="rId2"/>
                <a:stretch>
                  <a:fillRect l="-669" t="-6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13</a:t>
            </a:fld>
            <a:endParaRPr lang="en-US"/>
          </a:p>
        </p:txBody>
      </p:sp>
    </p:spTree>
    <p:extLst>
      <p:ext uri="{BB962C8B-B14F-4D97-AF65-F5344CB8AC3E}">
        <p14:creationId xmlns:p14="http://schemas.microsoft.com/office/powerpoint/2010/main" val="2092987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Implementation of Turbine Dynamic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914400"/>
                <a:ext cx="8206680" cy="5410200"/>
              </a:xfrm>
            </p:spPr>
            <p:txBody>
              <a:bodyPr/>
              <a:lstStyle/>
              <a:p>
                <a:pPr marL="0" indent="0">
                  <a:buNone/>
                </a:pPr>
                <a:r>
                  <a:rPr lang="en-US" dirty="0" smtClean="0">
                    <a:latin typeface="Cambria Math"/>
                  </a:rPr>
                  <a:t>The turbine does not move until friction is overcome.   This shifts the relationship between speed/airflow and time constant.</a:t>
                </a:r>
              </a:p>
              <a:p>
                <a:pPr marL="0" indent="0">
                  <a:buNone/>
                </a:pPr>
                <a:r>
                  <a:rPr lang="en-US" dirty="0" smtClean="0">
                    <a:latin typeface="Cambria Math"/>
                  </a:rPr>
                  <a:t>The shift may be approximated by </a:t>
                </a:r>
              </a:p>
              <a:p>
                <a:pPr marL="0" indent="0">
                  <a:buNone/>
                </a:pPr>
                <a14:m>
                  <m:oMath xmlns:m="http://schemas.openxmlformats.org/officeDocument/2006/math">
                    <m:acc>
                      <m:accPr>
                        <m:chr m:val="̂"/>
                        <m:ctrlPr>
                          <a:rPr lang="en-US" i="1" smtClean="0">
                            <a:latin typeface="Cambria Math"/>
                          </a:rPr>
                        </m:ctrlPr>
                      </m:accPr>
                      <m:e>
                        <m:sSub>
                          <m:sSubPr>
                            <m:ctrlPr>
                              <a:rPr lang="en-US" i="1">
                                <a:latin typeface="Cambria Math"/>
                              </a:rPr>
                            </m:ctrlPr>
                          </m:sSubPr>
                          <m:e>
                            <m:r>
                              <a:rPr lang="en-US" i="1">
                                <a:latin typeface="Cambria Math"/>
                              </a:rPr>
                              <m:t>𝑉</m:t>
                            </m:r>
                          </m:e>
                          <m:sub>
                            <m:r>
                              <a:rPr lang="en-US" i="1">
                                <a:latin typeface="Cambria Math"/>
                              </a:rPr>
                              <m:t>𝑤</m:t>
                            </m:r>
                          </m:sub>
                        </m:sSub>
                      </m:e>
                    </m:acc>
                    <m:r>
                      <a:rPr lang="en-US" i="1">
                        <a:latin typeface="Cambria Math"/>
                      </a:rPr>
                      <m:t> </m:t>
                    </m:r>
                  </m:oMath>
                </a14:m>
                <a:r>
                  <a:rPr lang="en-US" dirty="0"/>
                  <a:t>	= </a:t>
                </a:r>
                <a14:m>
                  <m:oMath xmlns:m="http://schemas.openxmlformats.org/officeDocument/2006/math">
                    <m:sSub>
                      <m:sSubPr>
                        <m:ctrlPr>
                          <a:rPr lang="en-US" i="1">
                            <a:latin typeface="Cambria Math"/>
                          </a:rPr>
                        </m:ctrlPr>
                      </m:sSubPr>
                      <m:e>
                        <m:r>
                          <a:rPr lang="en-US" i="1">
                            <a:latin typeface="Cambria Math"/>
                          </a:rPr>
                          <m:t>𝑉</m:t>
                        </m:r>
                      </m:e>
                      <m:sub>
                        <m:r>
                          <a:rPr lang="en-US" i="1">
                            <a:latin typeface="Cambria Math"/>
                          </a:rPr>
                          <m:t>𝑤</m:t>
                        </m:r>
                      </m:sub>
                    </m:sSub>
                  </m:oMath>
                </a14:m>
                <a:r>
                  <a:rPr lang="en-US" dirty="0" smtClean="0"/>
                  <a:t>-</a:t>
                </a:r>
                <a14:m>
                  <m:oMath xmlns:m="http://schemas.openxmlformats.org/officeDocument/2006/math">
                    <m:sSub>
                      <m:sSubPr>
                        <m:ctrlPr>
                          <a:rPr lang="en-US" i="1">
                            <a:latin typeface="Cambria Math"/>
                          </a:rPr>
                        </m:ctrlPr>
                      </m:sSubPr>
                      <m:e>
                        <m:r>
                          <a:rPr lang="en-US" i="1">
                            <a:latin typeface="Cambria Math"/>
                          </a:rPr>
                          <m:t>𝑉</m:t>
                        </m:r>
                      </m:e>
                      <m:sub>
                        <m:r>
                          <a:rPr lang="en-US" b="0" i="1" smtClean="0">
                            <a:latin typeface="Cambria Math"/>
                          </a:rPr>
                          <m:t>0</m:t>
                        </m:r>
                      </m:sub>
                    </m:sSub>
                  </m:oMath>
                </a14:m>
                <a:r>
                  <a:rPr lang="en-US" dirty="0" smtClean="0"/>
                  <a:t>, where</a:t>
                </a:r>
              </a:p>
              <a:p>
                <a:pPr marL="0" indent="0">
                  <a:buNone/>
                </a:pPr>
                <a14:m>
                  <m:oMath xmlns:m="http://schemas.openxmlformats.org/officeDocument/2006/math">
                    <m:sSub>
                      <m:sSubPr>
                        <m:ctrlPr>
                          <a:rPr lang="en-US" i="1">
                            <a:latin typeface="Cambria Math"/>
                          </a:rPr>
                        </m:ctrlPr>
                      </m:sSubPr>
                      <m:e>
                        <m:r>
                          <a:rPr lang="en-US" i="1">
                            <a:latin typeface="Cambria Math"/>
                          </a:rPr>
                          <m:t>𝑉</m:t>
                        </m:r>
                      </m:e>
                      <m:sub>
                        <m:r>
                          <a:rPr lang="en-US" b="0" i="1" smtClean="0">
                            <a:latin typeface="Cambria Math"/>
                          </a:rPr>
                          <m:t>0</m:t>
                        </m:r>
                      </m:sub>
                    </m:sSub>
                  </m:oMath>
                </a14:m>
                <a:r>
                  <a:rPr lang="en-US" dirty="0" smtClean="0"/>
                  <a:t>	= wind speed where turbine breaks free, m/s.   This modified wind speed is then used in the previous equation.</a:t>
                </a:r>
              </a:p>
              <a:p>
                <a:pPr marL="0" indent="0">
                  <a:buNone/>
                </a:pPr>
                <a:endParaRPr lang="en-US" dirty="0">
                  <a:latin typeface="Cambria Math"/>
                </a:endParaRPr>
              </a:p>
              <a:p>
                <a:pPr marL="0" indent="0">
                  <a:buNone/>
                </a:pPr>
                <a:r>
                  <a:rPr lang="en-US" dirty="0" smtClean="0">
                    <a:latin typeface="Cambria Math"/>
                  </a:rPr>
                  <a:t>Alternatively, if the relationships are derived using a speed shift instead, </a:t>
                </a:r>
              </a:p>
              <a:p>
                <a:pPr marL="0" indent="0">
                  <a:buNone/>
                </a:pPr>
                <a:endParaRPr lang="en-US" dirty="0">
                  <a:latin typeface="Cambria Math"/>
                </a:endParaRPr>
              </a:p>
              <a:p>
                <a:pPr marL="0" indent="0">
                  <a:buNone/>
                </a:pPr>
                <a:r>
                  <a:rPr lang="en-US" dirty="0" smtClean="0">
                    <a:latin typeface="Cambria Math"/>
                  </a:rPr>
                  <a:t>Either method produces approximately accurate results, since the</a:t>
                </a:r>
              </a:p>
              <a:p>
                <a:pPr marL="0" indent="0">
                  <a:buNone/>
                </a:pPr>
                <a:endParaRPr lang="en-US" dirty="0">
                  <a:latin typeface="Cambria Math"/>
                </a:endParaRPr>
              </a:p>
              <a:p>
                <a:pPr marL="0" indent="0">
                  <a:buNone/>
                </a:pPr>
                <a:r>
                  <a:rPr lang="en-US" dirty="0" smtClean="0">
                    <a:latin typeface="Cambria Math"/>
                  </a:rPr>
                  <a:t>Neither method is perfect, so in the end, an empirical curve as a function of turbine speed is used.   The primary source of variation with that empirical approach is air property which could be dealt with at some future time using corrected parameters.</a:t>
                </a:r>
              </a:p>
              <a:p>
                <a:pPr marL="0" indent="0">
                  <a:buNone/>
                </a:pPr>
                <a:endParaRPr lang="en-US" dirty="0"/>
              </a:p>
              <a:p>
                <a:pPr marL="0" indent="0">
                  <a:buNone/>
                </a:pPr>
                <a:r>
                  <a:rPr lang="en-US" dirty="0" smtClean="0"/>
                  <a:t>			</a:t>
                </a:r>
                <a14:m>
                  <m:oMath xmlns:m="http://schemas.openxmlformats.org/officeDocument/2006/math">
                    <m:r>
                      <a:rPr lang="en-US" i="1">
                        <a:latin typeface="Cambria Math"/>
                      </a:rPr>
                      <m:t>𝜏</m:t>
                    </m:r>
                    <m:r>
                      <a:rPr lang="en-US" i="1">
                        <a:latin typeface="Cambria Math"/>
                      </a:rPr>
                      <m:t>=</m:t>
                    </m:r>
                    <m:r>
                      <a:rPr lang="en-US" b="0" i="1" smtClean="0">
                        <a:latin typeface="Cambria Math"/>
                      </a:rPr>
                      <m:t>𝑓</m:t>
                    </m:r>
                    <m:d>
                      <m:dPr>
                        <m:ctrlPr>
                          <a:rPr lang="en-US" i="1" smtClean="0">
                            <a:latin typeface="Cambria Math"/>
                          </a:rPr>
                        </m:ctrlPr>
                      </m:dPr>
                      <m:e>
                        <m:sSub>
                          <m:sSubPr>
                            <m:ctrlPr>
                              <a:rPr lang="en-US" i="1" smtClean="0">
                                <a:latin typeface="Cambria Math"/>
                              </a:rPr>
                            </m:ctrlPr>
                          </m:sSubPr>
                          <m:e>
                            <m:r>
                              <a:rPr lang="en-US" b="0" i="1" smtClean="0">
                                <a:latin typeface="Cambria Math"/>
                              </a:rPr>
                              <m:t>𝑁</m:t>
                            </m:r>
                          </m:e>
                          <m:sub>
                            <m:r>
                              <a:rPr lang="en-US" b="0" i="1" smtClean="0">
                                <a:latin typeface="Cambria Math"/>
                              </a:rPr>
                              <m:t>𝑇</m:t>
                            </m:r>
                          </m:sub>
                        </m:sSub>
                      </m:e>
                    </m:d>
                  </m:oMath>
                </a14:m>
                <a:endParaRPr lang="en-US" dirty="0" smtClean="0">
                  <a:latin typeface="Cambria Math"/>
                </a:endParaRPr>
              </a:p>
              <a:p>
                <a:pPr marL="0" indent="0">
                  <a:buNone/>
                </a:pPr>
                <a:endParaRPr lang="en-US" dirty="0" smtClean="0">
                  <a:latin typeface="Cambria Math"/>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914400"/>
                <a:ext cx="8206680" cy="5410200"/>
              </a:xfrm>
              <a:blipFill rotWithShape="1">
                <a:blip r:embed="rId2"/>
                <a:stretch>
                  <a:fillRect l="-669" t="-676" r="-1486" b="-2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14</a:t>
            </a:fld>
            <a:endParaRPr lang="en-US"/>
          </a:p>
        </p:txBody>
      </p:sp>
      <p:sp>
        <p:nvSpPr>
          <p:cNvPr id="7" name="Rectangle 6"/>
          <p:cNvSpPr/>
          <p:nvPr/>
        </p:nvSpPr>
        <p:spPr bwMode="auto">
          <a:xfrm>
            <a:off x="3275856" y="5589240"/>
            <a:ext cx="1728192" cy="819937"/>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547962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66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1772816"/>
            <a:ext cx="7772400" cy="2232248"/>
          </a:xfrm>
        </p:spPr>
        <p:txBody>
          <a:bodyPr/>
          <a:lstStyle/>
          <a:p>
            <a:r>
              <a:rPr lang="en-US" sz="4800" b="1" dirty="0" smtClean="0"/>
              <a:t>ESC – Electronic Speed Control of Brushless DC Motor (BLDC)</a:t>
            </a:r>
            <a:endParaRPr lang="en-US" sz="4800" b="1"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15</a:t>
            </a:fld>
            <a:endParaRPr lang="en-US"/>
          </a:p>
        </p:txBody>
      </p:sp>
    </p:spTree>
    <p:extLst>
      <p:ext uri="{BB962C8B-B14F-4D97-AF65-F5344CB8AC3E}">
        <p14:creationId xmlns:p14="http://schemas.microsoft.com/office/powerpoint/2010/main" val="1687812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 Dynamic Model</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16</a:t>
            </a:fld>
            <a:endParaRPr lang="en-US"/>
          </a:p>
        </p:txBody>
      </p:sp>
      <p:pic>
        <p:nvPicPr>
          <p:cNvPr id="1249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708920"/>
            <a:ext cx="60960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49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674" y="2060848"/>
            <a:ext cx="3488233" cy="303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493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1433514"/>
            <a:ext cx="2543944" cy="16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004048" y="980728"/>
            <a:ext cx="4139952" cy="830997"/>
          </a:xfrm>
          <a:prstGeom prst="rect">
            <a:avLst/>
          </a:prstGeom>
          <a:noFill/>
        </p:spPr>
        <p:txBody>
          <a:bodyPr wrap="square" rtlCol="0">
            <a:spAutoFit/>
          </a:bodyPr>
          <a:lstStyle/>
          <a:p>
            <a:r>
              <a:rPr lang="en-US" dirty="0"/>
              <a:t>http://www.profjrwhite.com/system_dynamics/sdyn/s6/s6fmathm/s6fmathm.html</a:t>
            </a:r>
          </a:p>
        </p:txBody>
      </p:sp>
      <p:sp>
        <p:nvSpPr>
          <p:cNvPr id="6" name="TextBox 5"/>
          <p:cNvSpPr txBox="1"/>
          <p:nvPr/>
        </p:nvSpPr>
        <p:spPr>
          <a:xfrm>
            <a:off x="2195736" y="5445224"/>
            <a:ext cx="2175596" cy="338554"/>
          </a:xfrm>
          <a:prstGeom prst="rect">
            <a:avLst/>
          </a:prstGeom>
          <a:noFill/>
        </p:spPr>
        <p:txBody>
          <a:bodyPr wrap="none" rtlCol="0">
            <a:spAutoFit/>
          </a:bodyPr>
          <a:lstStyle/>
          <a:p>
            <a:r>
              <a:rPr lang="en-US" dirty="0" smtClean="0"/>
              <a:t>Bandwidth &gt; 30 Hz</a:t>
            </a:r>
            <a:endParaRPr lang="en-US" dirty="0"/>
          </a:p>
        </p:txBody>
      </p:sp>
    </p:spTree>
    <p:extLst>
      <p:ext uri="{BB962C8B-B14F-4D97-AF65-F5344CB8AC3E}">
        <p14:creationId xmlns:p14="http://schemas.microsoft.com/office/powerpoint/2010/main" val="3794676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1772816"/>
            <a:ext cx="7772400" cy="2232248"/>
          </a:xfrm>
        </p:spPr>
        <p:txBody>
          <a:bodyPr/>
          <a:lstStyle/>
          <a:p>
            <a:r>
              <a:rPr lang="en-US" sz="4800" b="1" dirty="0" smtClean="0"/>
              <a:t>Modeling</a:t>
            </a:r>
            <a:endParaRPr lang="en-US" sz="4800" b="1"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17</a:t>
            </a:fld>
            <a:endParaRPr lang="en-US"/>
          </a:p>
        </p:txBody>
      </p:sp>
    </p:spTree>
    <p:extLst>
      <p:ext uri="{BB962C8B-B14F-4D97-AF65-F5344CB8AC3E}">
        <p14:creationId xmlns:p14="http://schemas.microsoft.com/office/powerpoint/2010/main" val="2099472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Moment of Inertia of Propeller</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18</a:t>
            </a:fld>
            <a:endParaRPr lang="en-US"/>
          </a:p>
        </p:txBody>
      </p:sp>
      <p:pic>
        <p:nvPicPr>
          <p:cNvPr id="1259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0"/>
            <a:ext cx="119062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59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32" y="2204864"/>
            <a:ext cx="12954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6816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Constants – SI Units Assumptions</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19</a:t>
            </a:fld>
            <a:endParaRPr lang="en-US"/>
          </a:p>
        </p:txBody>
      </p:sp>
      <p:pic>
        <p:nvPicPr>
          <p:cNvPr id="1269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 y="1484784"/>
            <a:ext cx="3166069" cy="1108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980" name="Picture 4" descr="T= K_t x 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6572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269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47" y="3328988"/>
            <a:ext cx="3315609" cy="1180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12800" y="4653136"/>
            <a:ext cx="4572000" cy="1569660"/>
          </a:xfrm>
          <a:prstGeom prst="rect">
            <a:avLst/>
          </a:prstGeom>
        </p:spPr>
        <p:txBody>
          <a:bodyPr>
            <a:spAutoFit/>
          </a:bodyPr>
          <a:lstStyle/>
          <a:p>
            <a:r>
              <a:rPr lang="en-US" dirty="0"/>
              <a:t>The main thing I want you to take away from this post is that when a motor rotates it generates a back-</a:t>
            </a:r>
            <a:r>
              <a:rPr lang="en-US" dirty="0" err="1"/>
              <a:t>emf</a:t>
            </a:r>
            <a:r>
              <a:rPr lang="en-US" dirty="0"/>
              <a:t>.  That back-</a:t>
            </a:r>
            <a:r>
              <a:rPr lang="en-US" dirty="0" err="1"/>
              <a:t>emf</a:t>
            </a:r>
            <a:r>
              <a:rPr lang="en-US" dirty="0"/>
              <a:t> is proportional to the motor speed and the </a:t>
            </a:r>
            <a:r>
              <a:rPr lang="en-US" dirty="0" err="1"/>
              <a:t>Kv</a:t>
            </a:r>
            <a:r>
              <a:rPr lang="en-US" dirty="0"/>
              <a:t> constant tells you how they relate to each </a:t>
            </a:r>
            <a:r>
              <a:rPr lang="en-US" dirty="0" err="1"/>
              <a:t>othe</a:t>
            </a:r>
            <a:endParaRPr lang="en-US" dirty="0"/>
          </a:p>
        </p:txBody>
      </p:sp>
      <p:pic>
        <p:nvPicPr>
          <p:cNvPr id="1269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350" y="2592908"/>
            <a:ext cx="5645202" cy="940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1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283E996A-3291-41FF-87E7-3EA1AB625E75}" type="slidenum">
              <a:rPr lang="en-US" sz="1400" smtClean="0"/>
              <a:pPr eaLnBrk="1" hangingPunct="1"/>
              <a:t>2</a:t>
            </a:fld>
            <a:endParaRPr lang="en-US" sz="1400" smtClean="0"/>
          </a:p>
        </p:txBody>
      </p:sp>
      <p:sp>
        <p:nvSpPr>
          <p:cNvPr id="3075" name="Rectangle 2"/>
          <p:cNvSpPr>
            <a:spLocks noGrp="1" noChangeArrowheads="1"/>
          </p:cNvSpPr>
          <p:nvPr>
            <p:ph type="title"/>
          </p:nvPr>
        </p:nvSpPr>
        <p:spPr>
          <a:xfrm>
            <a:off x="467544" y="21754"/>
            <a:ext cx="7772400" cy="533400"/>
          </a:xfrm>
        </p:spPr>
        <p:txBody>
          <a:bodyPr/>
          <a:lstStyle/>
          <a:p>
            <a:pPr eaLnBrk="1" hangingPunct="1"/>
            <a:r>
              <a:rPr lang="en-US" sz="2800" dirty="0" smtClean="0"/>
              <a:t>Outline</a:t>
            </a:r>
          </a:p>
        </p:txBody>
      </p:sp>
      <p:sp>
        <p:nvSpPr>
          <p:cNvPr id="3076" name="Rectangle 3"/>
          <p:cNvSpPr>
            <a:spLocks noGrp="1" noChangeArrowheads="1"/>
          </p:cNvSpPr>
          <p:nvPr>
            <p:ph type="body" idx="1"/>
          </p:nvPr>
        </p:nvSpPr>
        <p:spPr>
          <a:xfrm>
            <a:off x="611560" y="908720"/>
            <a:ext cx="7772400" cy="5105400"/>
          </a:xfrm>
        </p:spPr>
        <p:txBody>
          <a:bodyPr/>
          <a:lstStyle/>
          <a:p>
            <a:pPr eaLnBrk="1" hangingPunct="1"/>
            <a:r>
              <a:rPr lang="en-US" dirty="0" smtClean="0"/>
              <a:t>Description of Project</a:t>
            </a:r>
          </a:p>
          <a:p>
            <a:pPr eaLnBrk="1" hangingPunct="1"/>
            <a:r>
              <a:rPr lang="en-US" dirty="0" smtClean="0"/>
              <a:t>Wind Turbine Primer</a:t>
            </a:r>
          </a:p>
          <a:p>
            <a:pPr eaLnBrk="1" hangingPunct="1"/>
            <a:r>
              <a:rPr lang="en-US" dirty="0"/>
              <a:t>Modeling and Linearization</a:t>
            </a:r>
          </a:p>
          <a:p>
            <a:pPr eaLnBrk="1" hangingPunct="1"/>
            <a:r>
              <a:rPr lang="en-US" dirty="0" smtClean="0"/>
              <a:t>Lab</a:t>
            </a:r>
          </a:p>
          <a:p>
            <a:pPr marL="0" indent="0" eaLnBrk="1" hangingPunct="1">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20</a:t>
            </a:fld>
            <a:endParaRPr lang="en-US"/>
          </a:p>
        </p:txBody>
      </p:sp>
      <p:pic>
        <p:nvPicPr>
          <p:cNvPr id="129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420888"/>
            <a:ext cx="53816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79512" y="1916832"/>
            <a:ext cx="4240263" cy="338554"/>
          </a:xfrm>
          <a:prstGeom prst="rect">
            <a:avLst/>
          </a:prstGeom>
        </p:spPr>
        <p:txBody>
          <a:bodyPr wrap="none">
            <a:spAutoFit/>
          </a:bodyPr>
          <a:lstStyle/>
          <a:p>
            <a:r>
              <a:rPr lang="nb-NO" dirty="0"/>
              <a:t>2040 Brushless Inrunner Motor 4800kv</a:t>
            </a:r>
            <a:endParaRPr lang="en-US" dirty="0"/>
          </a:p>
        </p:txBody>
      </p:sp>
    </p:spTree>
    <p:extLst>
      <p:ext uri="{BB962C8B-B14F-4D97-AF65-F5344CB8AC3E}">
        <p14:creationId xmlns:p14="http://schemas.microsoft.com/office/powerpoint/2010/main" val="2083828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21</a:t>
            </a:fld>
            <a:endParaRPr lang="en-US"/>
          </a:p>
        </p:txBody>
      </p:sp>
      <p:pic>
        <p:nvPicPr>
          <p:cNvPr id="5" name="Picture 3" descr="D:\Users\210023782\Desktop\weigh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3640396" y="1772816"/>
            <a:ext cx="2860416" cy="508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25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4368" y="4176938"/>
            <a:ext cx="1085008" cy="476198"/>
          </a:xfrm>
          <a:prstGeom prst="rect">
            <a:avLst/>
          </a:prstGeom>
        </p:spPr>
      </p:pic>
      <p:sp>
        <p:nvSpPr>
          <p:cNvPr id="2" name="Title 1"/>
          <p:cNvSpPr>
            <a:spLocks noGrp="1"/>
          </p:cNvSpPr>
          <p:nvPr>
            <p:ph type="title"/>
          </p:nvPr>
        </p:nvSpPr>
        <p:spPr>
          <a:xfrm>
            <a:off x="687015" y="44624"/>
            <a:ext cx="7772400" cy="533400"/>
          </a:xfrm>
        </p:spPr>
        <p:txBody>
          <a:bodyPr/>
          <a:lstStyle/>
          <a:p>
            <a:r>
              <a:rPr lang="en-US" sz="2400" dirty="0" smtClean="0"/>
              <a:t>Landscape of Control System Analysis</a:t>
            </a:r>
            <a:endParaRPr lang="en-US" sz="2400"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22</a:t>
            </a:fld>
            <a:endParaRPr lang="en-US"/>
          </a:p>
        </p:txBody>
      </p:sp>
      <p:grpSp>
        <p:nvGrpSpPr>
          <p:cNvPr id="5" name="Group 15"/>
          <p:cNvGrpSpPr>
            <a:grpSpLocks/>
          </p:cNvGrpSpPr>
          <p:nvPr/>
        </p:nvGrpSpPr>
        <p:grpSpPr bwMode="auto">
          <a:xfrm>
            <a:off x="3708648" y="692696"/>
            <a:ext cx="1295400" cy="990600"/>
            <a:chOff x="576" y="720"/>
            <a:chExt cx="816" cy="624"/>
          </a:xfrm>
        </p:grpSpPr>
        <p:sp>
          <p:nvSpPr>
            <p:cNvPr id="6" name="Rectangle 13"/>
            <p:cNvSpPr>
              <a:spLocks noChangeArrowheads="1"/>
            </p:cNvSpPr>
            <p:nvPr/>
          </p:nvSpPr>
          <p:spPr bwMode="auto">
            <a:xfrm>
              <a:off x="576"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Text Box 14"/>
            <p:cNvSpPr txBox="1">
              <a:spLocks noChangeArrowheads="1"/>
            </p:cNvSpPr>
            <p:nvPr/>
          </p:nvSpPr>
          <p:spPr bwMode="auto">
            <a:xfrm>
              <a:off x="576" y="816"/>
              <a:ext cx="8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Physical</a:t>
              </a:r>
              <a:br>
                <a:rPr lang="en-US"/>
              </a:br>
              <a:r>
                <a:rPr lang="en-US"/>
                <a:t>System</a:t>
              </a:r>
            </a:p>
          </p:txBody>
        </p:sp>
      </p:grpSp>
      <p:grpSp>
        <p:nvGrpSpPr>
          <p:cNvPr id="8" name="Group 17"/>
          <p:cNvGrpSpPr>
            <a:grpSpLocks/>
          </p:cNvGrpSpPr>
          <p:nvPr/>
        </p:nvGrpSpPr>
        <p:grpSpPr bwMode="auto">
          <a:xfrm>
            <a:off x="3563888" y="1700808"/>
            <a:ext cx="1395206" cy="898109"/>
            <a:chOff x="2902" y="681"/>
            <a:chExt cx="1047" cy="747"/>
          </a:xfrm>
        </p:grpSpPr>
        <p:sp>
          <p:nvSpPr>
            <p:cNvPr id="9" name="Rectangle 9"/>
            <p:cNvSpPr>
              <a:spLocks noChangeArrowheads="1"/>
            </p:cNvSpPr>
            <p:nvPr/>
          </p:nvSpPr>
          <p:spPr bwMode="auto">
            <a:xfrm>
              <a:off x="3024"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10" name="Text Box 10"/>
            <p:cNvSpPr txBox="1">
              <a:spLocks noChangeArrowheads="1"/>
            </p:cNvSpPr>
            <p:nvPr/>
          </p:nvSpPr>
          <p:spPr bwMode="auto">
            <a:xfrm>
              <a:off x="2902" y="681"/>
              <a:ext cx="1047"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200" dirty="0" smtClean="0"/>
                <a:t>Non-Linear Ordinary Differential Equations</a:t>
              </a:r>
              <a:endParaRPr lang="en-US" sz="1200" dirty="0"/>
            </a:p>
          </p:txBody>
        </p:sp>
      </p:grpSp>
      <p:grpSp>
        <p:nvGrpSpPr>
          <p:cNvPr id="11" name="Group 17"/>
          <p:cNvGrpSpPr>
            <a:grpSpLocks/>
          </p:cNvGrpSpPr>
          <p:nvPr/>
        </p:nvGrpSpPr>
        <p:grpSpPr bwMode="auto">
          <a:xfrm>
            <a:off x="3491880" y="2497700"/>
            <a:ext cx="1524451" cy="754510"/>
            <a:chOff x="2836" y="673"/>
            <a:chExt cx="1157" cy="671"/>
          </a:xfrm>
        </p:grpSpPr>
        <p:sp>
          <p:nvSpPr>
            <p:cNvPr id="12" name="Rectangle 9"/>
            <p:cNvSpPr>
              <a:spLocks noChangeArrowheads="1"/>
            </p:cNvSpPr>
            <p:nvPr/>
          </p:nvSpPr>
          <p:spPr bwMode="auto">
            <a:xfrm>
              <a:off x="3024"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13" name="Text Box 10"/>
            <p:cNvSpPr txBox="1">
              <a:spLocks noChangeArrowheads="1"/>
            </p:cNvSpPr>
            <p:nvPr/>
          </p:nvSpPr>
          <p:spPr bwMode="auto">
            <a:xfrm>
              <a:off x="2836" y="673"/>
              <a:ext cx="1157"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200" dirty="0" smtClean="0"/>
                <a:t>Linear Differential Equations</a:t>
              </a:r>
              <a:endParaRPr lang="en-US" sz="1200" dirty="0"/>
            </a:p>
          </p:txBody>
        </p:sp>
      </p:grpSp>
      <p:graphicFrame>
        <p:nvGraphicFramePr>
          <p:cNvPr id="14" name="Object 13"/>
          <p:cNvGraphicFramePr>
            <a:graphicFrameLocks noChangeAspect="1"/>
          </p:cNvGraphicFramePr>
          <p:nvPr>
            <p:extLst>
              <p:ext uri="{D42A27DB-BD31-4B8C-83A1-F6EECF244321}">
                <p14:modId xmlns:p14="http://schemas.microsoft.com/office/powerpoint/2010/main" val="1068225182"/>
              </p:ext>
            </p:extLst>
          </p:nvPr>
        </p:nvGraphicFramePr>
        <p:xfrm>
          <a:off x="4788024" y="1747697"/>
          <a:ext cx="2020887" cy="535495"/>
        </p:xfrm>
        <a:graphic>
          <a:graphicData uri="http://schemas.openxmlformats.org/presentationml/2006/ole">
            <mc:AlternateContent xmlns:mc="http://schemas.openxmlformats.org/markup-compatibility/2006">
              <mc:Choice xmlns:v="urn:schemas-microsoft-com:vml" Requires="v">
                <p:oleObj spid="_x0000_s120098" name="Equation" r:id="rId4" imgW="1726920" imgH="457200" progId="Equation.3">
                  <p:embed/>
                </p:oleObj>
              </mc:Choice>
              <mc:Fallback>
                <p:oleObj name="Equation" r:id="rId4" imgW="172692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1747697"/>
                        <a:ext cx="2020887" cy="535495"/>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421242615"/>
              </p:ext>
            </p:extLst>
          </p:nvPr>
        </p:nvGraphicFramePr>
        <p:xfrm>
          <a:off x="4812897" y="2564904"/>
          <a:ext cx="1703319" cy="440759"/>
        </p:xfrm>
        <a:graphic>
          <a:graphicData uri="http://schemas.openxmlformats.org/presentationml/2006/ole">
            <mc:AlternateContent xmlns:mc="http://schemas.openxmlformats.org/markup-compatibility/2006">
              <mc:Choice xmlns:v="urn:schemas-microsoft-com:vml" Requires="v">
                <p:oleObj spid="_x0000_s120099" name="Equation" r:id="rId6" imgW="1574640" imgH="406080" progId="Equation.3">
                  <p:embed/>
                </p:oleObj>
              </mc:Choice>
              <mc:Fallback>
                <p:oleObj name="Equation" r:id="rId6" imgW="1574640" imgH="406080" progId="Equation.3">
                  <p:embed/>
                  <p:pic>
                    <p:nvPicPr>
                      <p:cNvPr id="0" name="Object 3"/>
                      <p:cNvPicPr>
                        <a:picLocks noChangeAspect="1" noChangeArrowheads="1"/>
                      </p:cNvPicPr>
                      <p:nvPr/>
                    </p:nvPicPr>
                    <p:blipFill>
                      <a:blip r:embed="rId7"/>
                      <a:srcRect/>
                      <a:stretch>
                        <a:fillRect/>
                      </a:stretch>
                    </p:blipFill>
                    <p:spPr bwMode="auto">
                      <a:xfrm>
                        <a:off x="4812897" y="2564904"/>
                        <a:ext cx="1703319" cy="440759"/>
                      </a:xfrm>
                      <a:prstGeom prst="rect">
                        <a:avLst/>
                      </a:prstGeom>
                      <a:noFill/>
                      <a:ln>
                        <a:noFill/>
                      </a:ln>
                    </p:spPr>
                  </p:pic>
                </p:oleObj>
              </mc:Fallback>
            </mc:AlternateContent>
          </a:graphicData>
        </a:graphic>
      </p:graphicFrame>
      <p:grpSp>
        <p:nvGrpSpPr>
          <p:cNvPr id="15" name="Group 18"/>
          <p:cNvGrpSpPr>
            <a:grpSpLocks/>
          </p:cNvGrpSpPr>
          <p:nvPr/>
        </p:nvGrpSpPr>
        <p:grpSpPr bwMode="auto">
          <a:xfrm>
            <a:off x="130121" y="3725380"/>
            <a:ext cx="878731" cy="579315"/>
            <a:chOff x="4128" y="720"/>
            <a:chExt cx="816" cy="624"/>
          </a:xfrm>
        </p:grpSpPr>
        <p:sp>
          <p:nvSpPr>
            <p:cNvPr id="16" name="Rectangle 11"/>
            <p:cNvSpPr>
              <a:spLocks noChangeArrowheads="1"/>
            </p:cNvSpPr>
            <p:nvPr/>
          </p:nvSpPr>
          <p:spPr bwMode="auto">
            <a:xfrm>
              <a:off x="4128"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100"/>
            </a:p>
          </p:txBody>
        </p:sp>
        <p:sp>
          <p:nvSpPr>
            <p:cNvPr id="17" name="Text Box 12"/>
            <p:cNvSpPr txBox="1">
              <a:spLocks noChangeArrowheads="1"/>
            </p:cNvSpPr>
            <p:nvPr/>
          </p:nvSpPr>
          <p:spPr bwMode="auto">
            <a:xfrm>
              <a:off x="4128" y="816"/>
              <a:ext cx="8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100" dirty="0" smtClean="0"/>
                <a:t>Block Diagram</a:t>
              </a:r>
              <a:endParaRPr lang="en-US" sz="1100" dirty="0"/>
            </a:p>
          </p:txBody>
        </p:sp>
      </p:grpSp>
      <p:grpSp>
        <p:nvGrpSpPr>
          <p:cNvPr id="18" name="Group 17"/>
          <p:cNvGrpSpPr>
            <a:grpSpLocks/>
          </p:cNvGrpSpPr>
          <p:nvPr/>
        </p:nvGrpSpPr>
        <p:grpSpPr bwMode="auto">
          <a:xfrm>
            <a:off x="130122" y="6188969"/>
            <a:ext cx="878730" cy="567308"/>
            <a:chOff x="3024" y="720"/>
            <a:chExt cx="816" cy="624"/>
          </a:xfrm>
        </p:grpSpPr>
        <p:sp>
          <p:nvSpPr>
            <p:cNvPr id="19" name="Rectangle 9"/>
            <p:cNvSpPr>
              <a:spLocks noChangeArrowheads="1"/>
            </p:cNvSpPr>
            <p:nvPr/>
          </p:nvSpPr>
          <p:spPr bwMode="auto">
            <a:xfrm>
              <a:off x="3024"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0" name="Text Box 10"/>
            <p:cNvSpPr txBox="1">
              <a:spLocks noChangeArrowheads="1"/>
            </p:cNvSpPr>
            <p:nvPr/>
          </p:nvSpPr>
          <p:spPr bwMode="auto">
            <a:xfrm>
              <a:off x="3065" y="768"/>
              <a:ext cx="742"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200" dirty="0" smtClean="0"/>
                <a:t>Control </a:t>
              </a:r>
            </a:p>
            <a:p>
              <a:pPr algn="ctr" eaLnBrk="1" hangingPunct="1"/>
              <a:r>
                <a:rPr lang="en-US" sz="1200" dirty="0" smtClean="0"/>
                <a:t>Models</a:t>
              </a:r>
              <a:endParaRPr lang="en-US" sz="1200" dirty="0"/>
            </a:p>
          </p:txBody>
        </p:sp>
      </p:grpSp>
      <p:grpSp>
        <p:nvGrpSpPr>
          <p:cNvPr id="21" name="Group 17"/>
          <p:cNvGrpSpPr>
            <a:grpSpLocks/>
          </p:cNvGrpSpPr>
          <p:nvPr/>
        </p:nvGrpSpPr>
        <p:grpSpPr bwMode="auto">
          <a:xfrm>
            <a:off x="-36512" y="4564410"/>
            <a:ext cx="1091245" cy="669789"/>
            <a:chOff x="2900" y="720"/>
            <a:chExt cx="1026" cy="624"/>
          </a:xfrm>
        </p:grpSpPr>
        <p:sp>
          <p:nvSpPr>
            <p:cNvPr id="22" name="Rectangle 9"/>
            <p:cNvSpPr>
              <a:spLocks noChangeArrowheads="1"/>
            </p:cNvSpPr>
            <p:nvPr/>
          </p:nvSpPr>
          <p:spPr bwMode="auto">
            <a:xfrm>
              <a:off x="3024"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3" name="Text Box 10"/>
            <p:cNvSpPr txBox="1">
              <a:spLocks noChangeArrowheads="1"/>
            </p:cNvSpPr>
            <p:nvPr/>
          </p:nvSpPr>
          <p:spPr bwMode="auto">
            <a:xfrm>
              <a:off x="2900" y="768"/>
              <a:ext cx="1026"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200" dirty="0" smtClean="0"/>
                <a:t>Z-Transform</a:t>
              </a:r>
              <a:endParaRPr lang="en-US" sz="1200" dirty="0"/>
            </a:p>
          </p:txBody>
        </p:sp>
      </p:grpSp>
      <p:grpSp>
        <p:nvGrpSpPr>
          <p:cNvPr id="24" name="Group 23"/>
          <p:cNvGrpSpPr>
            <a:grpSpLocks/>
          </p:cNvGrpSpPr>
          <p:nvPr/>
        </p:nvGrpSpPr>
        <p:grpSpPr bwMode="auto">
          <a:xfrm>
            <a:off x="1029177" y="6188969"/>
            <a:ext cx="999340" cy="567308"/>
            <a:chOff x="2972" y="720"/>
            <a:chExt cx="928" cy="624"/>
          </a:xfrm>
        </p:grpSpPr>
        <p:sp>
          <p:nvSpPr>
            <p:cNvPr id="25" name="Rectangle 9"/>
            <p:cNvSpPr>
              <a:spLocks noChangeArrowheads="1"/>
            </p:cNvSpPr>
            <p:nvPr/>
          </p:nvSpPr>
          <p:spPr bwMode="auto">
            <a:xfrm>
              <a:off x="3024"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6" name="Text Box 10"/>
            <p:cNvSpPr txBox="1">
              <a:spLocks noChangeArrowheads="1"/>
            </p:cNvSpPr>
            <p:nvPr/>
          </p:nvSpPr>
          <p:spPr bwMode="auto">
            <a:xfrm>
              <a:off x="2972" y="768"/>
              <a:ext cx="928"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200" dirty="0" smtClean="0"/>
                <a:t>Embedded</a:t>
              </a:r>
            </a:p>
            <a:p>
              <a:pPr algn="ctr" eaLnBrk="1" hangingPunct="1"/>
              <a:r>
                <a:rPr lang="en-US" sz="1200" dirty="0" smtClean="0"/>
                <a:t>Logic</a:t>
              </a:r>
              <a:endParaRPr lang="en-US" sz="1200" dirty="0"/>
            </a:p>
          </p:txBody>
        </p:sp>
      </p:grp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7624" y="3575016"/>
            <a:ext cx="2088232" cy="880042"/>
          </a:xfrm>
          <a:prstGeom prst="rect">
            <a:avLst/>
          </a:prstGeom>
        </p:spPr>
      </p:pic>
      <p:graphicFrame>
        <p:nvGraphicFramePr>
          <p:cNvPr id="28" name="Object 27"/>
          <p:cNvGraphicFramePr>
            <a:graphicFrameLocks noChangeAspect="1"/>
          </p:cNvGraphicFramePr>
          <p:nvPr>
            <p:extLst>
              <p:ext uri="{D42A27DB-BD31-4B8C-83A1-F6EECF244321}">
                <p14:modId xmlns:p14="http://schemas.microsoft.com/office/powerpoint/2010/main" val="3743545650"/>
              </p:ext>
            </p:extLst>
          </p:nvPr>
        </p:nvGraphicFramePr>
        <p:xfrm>
          <a:off x="1427163" y="4706938"/>
          <a:ext cx="1201737" cy="527050"/>
        </p:xfrm>
        <a:graphic>
          <a:graphicData uri="http://schemas.openxmlformats.org/presentationml/2006/ole">
            <mc:AlternateContent xmlns:mc="http://schemas.openxmlformats.org/markup-compatibility/2006">
              <mc:Choice xmlns:v="urn:schemas-microsoft-com:vml" Requires="v">
                <p:oleObj spid="_x0000_s120100" name="Equation" r:id="rId9" imgW="634680" imgH="279360" progId="Equation.3">
                  <p:embed/>
                </p:oleObj>
              </mc:Choice>
              <mc:Fallback>
                <p:oleObj name="Equation" r:id="rId9" imgW="634680" imgH="279360" progId="Equation.3">
                  <p:embed/>
                  <p:pic>
                    <p:nvPicPr>
                      <p:cNvPr id="0" name="Object 12"/>
                      <p:cNvPicPr>
                        <a:picLocks noChangeAspect="1" noChangeArrowheads="1"/>
                      </p:cNvPicPr>
                      <p:nvPr/>
                    </p:nvPicPr>
                    <p:blipFill>
                      <a:blip r:embed="rId10"/>
                      <a:srcRect/>
                      <a:stretch>
                        <a:fillRect/>
                      </a:stretch>
                    </p:blipFill>
                    <p:spPr bwMode="auto">
                      <a:xfrm>
                        <a:off x="1427163" y="4706938"/>
                        <a:ext cx="1201737" cy="5270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Oval 28"/>
          <p:cNvSpPr/>
          <p:nvPr/>
        </p:nvSpPr>
        <p:spPr bwMode="auto">
          <a:xfrm>
            <a:off x="1192804" y="5350575"/>
            <a:ext cx="2531620" cy="576064"/>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0000"/>
                </a:solidFill>
                <a:effectLst/>
                <a:latin typeface="Verdana" pitchFamily="34" charset="0"/>
              </a:rPr>
              <a:t>Simulink-</a:t>
            </a:r>
            <a:r>
              <a:rPr kumimoji="0" lang="en-US" sz="1200" b="0" i="0" u="none" strike="noStrike" cap="none" normalizeH="0" baseline="0" dirty="0" err="1" smtClean="0">
                <a:ln>
                  <a:noFill/>
                </a:ln>
                <a:solidFill>
                  <a:srgbClr val="FF0000"/>
                </a:solidFill>
                <a:effectLst/>
                <a:latin typeface="Verdana" pitchFamily="34" charset="0"/>
              </a:rPr>
              <a:t>Maplesim</a:t>
            </a:r>
            <a:r>
              <a:rPr kumimoji="0" lang="en-US" sz="1200" b="0" i="0" u="none" strike="noStrike" cap="none" normalizeH="0" baseline="0" dirty="0" smtClean="0">
                <a:ln>
                  <a:noFill/>
                </a:ln>
                <a:solidFill>
                  <a:srgbClr val="FF0000"/>
                </a:solidFill>
                <a:effectLst/>
                <a:latin typeface="Verdana" pitchFamily="34" charset="0"/>
              </a:rPr>
              <a:t>-</a:t>
            </a:r>
            <a:r>
              <a:rPr kumimoji="0" lang="en-US" sz="1200" b="0" i="0" u="none" strike="noStrike" cap="none" normalizeH="0" baseline="0" dirty="0" err="1" smtClean="0">
                <a:ln>
                  <a:noFill/>
                </a:ln>
                <a:solidFill>
                  <a:srgbClr val="FF0000"/>
                </a:solidFill>
                <a:effectLst/>
                <a:latin typeface="Verdana" pitchFamily="34" charset="0"/>
              </a:rPr>
              <a:t>Labview</a:t>
            </a:r>
            <a:endParaRPr kumimoji="0" lang="en-US" sz="1200" b="0" i="0" u="none" strike="noStrike" cap="none" normalizeH="0" baseline="0" dirty="0" smtClean="0">
              <a:ln>
                <a:noFill/>
              </a:ln>
              <a:solidFill>
                <a:srgbClr val="FF0000"/>
              </a:solidFill>
              <a:effectLst/>
              <a:latin typeface="Verdana" pitchFamily="34" charset="0"/>
            </a:endParaRPr>
          </a:p>
        </p:txBody>
      </p:sp>
      <p:sp>
        <p:nvSpPr>
          <p:cNvPr id="30" name="Oval 29"/>
          <p:cNvSpPr/>
          <p:nvPr/>
        </p:nvSpPr>
        <p:spPr bwMode="auto">
          <a:xfrm>
            <a:off x="6120860" y="5517858"/>
            <a:ext cx="1289099" cy="288032"/>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0000"/>
                </a:solidFill>
                <a:effectLst/>
                <a:latin typeface="Verdana" pitchFamily="34" charset="0"/>
              </a:rPr>
              <a:t>Matlab</a:t>
            </a:r>
          </a:p>
        </p:txBody>
      </p:sp>
      <p:sp>
        <p:nvSpPr>
          <p:cNvPr id="31" name="Oval 30"/>
          <p:cNvSpPr/>
          <p:nvPr/>
        </p:nvSpPr>
        <p:spPr bwMode="auto">
          <a:xfrm>
            <a:off x="395536" y="5301208"/>
            <a:ext cx="1289099" cy="288032"/>
          </a:xfrm>
          <a:prstGeom prst="ellipse">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0000"/>
                </a:solidFill>
                <a:effectLst/>
                <a:latin typeface="Verdana" pitchFamily="34" charset="0"/>
              </a:rPr>
              <a:t>Beacon</a:t>
            </a:r>
          </a:p>
        </p:txBody>
      </p:sp>
      <p:sp>
        <p:nvSpPr>
          <p:cNvPr id="32" name="Oval 31"/>
          <p:cNvSpPr/>
          <p:nvPr/>
        </p:nvSpPr>
        <p:spPr bwMode="auto">
          <a:xfrm>
            <a:off x="1266677" y="5877272"/>
            <a:ext cx="1289099" cy="288032"/>
          </a:xfrm>
          <a:prstGeom prst="ellipse">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0000"/>
                </a:solidFill>
                <a:effectLst/>
                <a:latin typeface="Verdana" pitchFamily="34" charset="0"/>
              </a:rPr>
              <a:t>SCADE</a:t>
            </a:r>
          </a:p>
        </p:txBody>
      </p:sp>
      <p:sp>
        <p:nvSpPr>
          <p:cNvPr id="33" name="Oval 32"/>
          <p:cNvSpPr/>
          <p:nvPr/>
        </p:nvSpPr>
        <p:spPr bwMode="auto">
          <a:xfrm>
            <a:off x="7565766" y="5494591"/>
            <a:ext cx="1331689" cy="288032"/>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0000"/>
                </a:solidFill>
                <a:effectLst/>
                <a:latin typeface="Verdana" pitchFamily="34" charset="0"/>
              </a:rPr>
              <a:t>Academia</a:t>
            </a:r>
          </a:p>
        </p:txBody>
      </p:sp>
      <p:sp>
        <p:nvSpPr>
          <p:cNvPr id="34" name="Oval 33"/>
          <p:cNvSpPr/>
          <p:nvPr/>
        </p:nvSpPr>
        <p:spPr bwMode="auto">
          <a:xfrm>
            <a:off x="1289819" y="692696"/>
            <a:ext cx="1553989" cy="722586"/>
          </a:xfrm>
          <a:prstGeom prst="ellipse">
            <a:avLst/>
          </a:prstGeom>
          <a:solidFill>
            <a:schemeClr val="accent1">
              <a:lumMod val="40000"/>
              <a:lumOff val="6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latin typeface="Verdana" pitchFamily="34" charset="0"/>
              </a:rPr>
              <a:t>DATA Verify</a:t>
            </a:r>
          </a:p>
        </p:txBody>
      </p:sp>
      <p:grpSp>
        <p:nvGrpSpPr>
          <p:cNvPr id="36" name="Group 18"/>
          <p:cNvGrpSpPr>
            <a:grpSpLocks/>
          </p:cNvGrpSpPr>
          <p:nvPr/>
        </p:nvGrpSpPr>
        <p:grpSpPr bwMode="auto">
          <a:xfrm>
            <a:off x="6152653" y="3667707"/>
            <a:ext cx="884983" cy="546100"/>
            <a:chOff x="4128" y="720"/>
            <a:chExt cx="816" cy="624"/>
          </a:xfrm>
        </p:grpSpPr>
        <p:sp>
          <p:nvSpPr>
            <p:cNvPr id="37" name="Rectangle 11"/>
            <p:cNvSpPr>
              <a:spLocks noChangeArrowheads="1"/>
            </p:cNvSpPr>
            <p:nvPr/>
          </p:nvSpPr>
          <p:spPr bwMode="auto">
            <a:xfrm>
              <a:off x="4128"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38" name="Text Box 12"/>
            <p:cNvSpPr txBox="1">
              <a:spLocks noChangeArrowheads="1"/>
            </p:cNvSpPr>
            <p:nvPr/>
          </p:nvSpPr>
          <p:spPr bwMode="auto">
            <a:xfrm>
              <a:off x="4128" y="816"/>
              <a:ext cx="81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200" dirty="0" smtClean="0"/>
                <a:t>State-Space</a:t>
              </a:r>
              <a:endParaRPr lang="en-US" sz="1200" dirty="0"/>
            </a:p>
          </p:txBody>
        </p:sp>
      </p:grpSp>
      <p:grpSp>
        <p:nvGrpSpPr>
          <p:cNvPr id="42" name="Group 18"/>
          <p:cNvGrpSpPr>
            <a:grpSpLocks/>
          </p:cNvGrpSpPr>
          <p:nvPr/>
        </p:nvGrpSpPr>
        <p:grpSpPr bwMode="auto">
          <a:xfrm>
            <a:off x="6120860" y="4563976"/>
            <a:ext cx="884983" cy="546100"/>
            <a:chOff x="4128" y="720"/>
            <a:chExt cx="816" cy="624"/>
          </a:xfrm>
        </p:grpSpPr>
        <p:sp>
          <p:nvSpPr>
            <p:cNvPr id="43" name="Rectangle 11"/>
            <p:cNvSpPr>
              <a:spLocks noChangeArrowheads="1"/>
            </p:cNvSpPr>
            <p:nvPr/>
          </p:nvSpPr>
          <p:spPr bwMode="auto">
            <a:xfrm>
              <a:off x="4128"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44" name="Text Box 12"/>
            <p:cNvSpPr txBox="1">
              <a:spLocks noChangeArrowheads="1"/>
            </p:cNvSpPr>
            <p:nvPr/>
          </p:nvSpPr>
          <p:spPr bwMode="auto">
            <a:xfrm>
              <a:off x="4128" y="816"/>
              <a:ext cx="81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200" dirty="0" smtClean="0"/>
                <a:t>Linear</a:t>
              </a:r>
            </a:p>
            <a:p>
              <a:pPr algn="ctr" eaLnBrk="1" hangingPunct="1"/>
              <a:r>
                <a:rPr lang="en-US" sz="1200" dirty="0" smtClean="0"/>
                <a:t>System</a:t>
              </a:r>
              <a:endParaRPr lang="en-US" sz="1200" dirty="0"/>
            </a:p>
          </p:txBody>
        </p:sp>
      </p:grpSp>
      <p:graphicFrame>
        <p:nvGraphicFramePr>
          <p:cNvPr id="46" name="Object 45"/>
          <p:cNvGraphicFramePr>
            <a:graphicFrameLocks noChangeAspect="1"/>
          </p:cNvGraphicFramePr>
          <p:nvPr>
            <p:extLst>
              <p:ext uri="{D42A27DB-BD31-4B8C-83A1-F6EECF244321}">
                <p14:modId xmlns:p14="http://schemas.microsoft.com/office/powerpoint/2010/main" val="4012008725"/>
              </p:ext>
            </p:extLst>
          </p:nvPr>
        </p:nvGraphicFramePr>
        <p:xfrm>
          <a:off x="7477346" y="3719375"/>
          <a:ext cx="655935" cy="476487"/>
        </p:xfrm>
        <a:graphic>
          <a:graphicData uri="http://schemas.openxmlformats.org/presentationml/2006/ole">
            <mc:AlternateContent xmlns:mc="http://schemas.openxmlformats.org/markup-compatibility/2006">
              <mc:Choice xmlns:v="urn:schemas-microsoft-com:vml" Requires="v">
                <p:oleObj spid="_x0000_s120101" name="Equation" r:id="rId11" imgW="825500" imgH="482600" progId="Equation.3">
                  <p:embed/>
                </p:oleObj>
              </mc:Choice>
              <mc:Fallback>
                <p:oleObj name="Equation" r:id="rId11" imgW="825500" imgH="482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77346" y="3719375"/>
                        <a:ext cx="655935" cy="476487"/>
                      </a:xfrm>
                      <a:prstGeom prst="rect">
                        <a:avLst/>
                      </a:prstGeom>
                      <a:noFill/>
                      <a:ln w="9525">
                        <a:solidFill>
                          <a:schemeClr val="tx1"/>
                        </a:solidFill>
                        <a:miter lim="800000"/>
                        <a:headEnd/>
                        <a:tailEnd/>
                      </a:ln>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2220224036"/>
              </p:ext>
            </p:extLst>
          </p:nvPr>
        </p:nvGraphicFramePr>
        <p:xfrm>
          <a:off x="7365101" y="4705743"/>
          <a:ext cx="807299" cy="523457"/>
        </p:xfrm>
        <a:graphic>
          <a:graphicData uri="http://schemas.openxmlformats.org/presentationml/2006/ole">
            <mc:AlternateContent xmlns:mc="http://schemas.openxmlformats.org/markup-compatibility/2006">
              <mc:Choice xmlns:v="urn:schemas-microsoft-com:vml" Requires="v">
                <p:oleObj spid="_x0000_s120102" name="Equation" r:id="rId13" imgW="1803240" imgH="838080" progId="Equation.3">
                  <p:embed/>
                </p:oleObj>
              </mc:Choice>
              <mc:Fallback>
                <p:oleObj name="Equation" r:id="rId13" imgW="1803240" imgH="838080" progId="Equation.3">
                  <p:embed/>
                  <p:pic>
                    <p:nvPicPr>
                      <p:cNvPr id="0" name=""/>
                      <p:cNvPicPr>
                        <a:picLocks noChangeAspect="1" noChangeArrowheads="1"/>
                      </p:cNvPicPr>
                      <p:nvPr/>
                    </p:nvPicPr>
                    <p:blipFill>
                      <a:blip r:embed="rId14"/>
                      <a:srcRect/>
                      <a:stretch>
                        <a:fillRect/>
                      </a:stretch>
                    </p:blipFill>
                    <p:spPr bwMode="auto">
                      <a:xfrm>
                        <a:off x="7365101" y="4705743"/>
                        <a:ext cx="807299" cy="523457"/>
                      </a:xfrm>
                      <a:prstGeom prst="rect">
                        <a:avLst/>
                      </a:prstGeom>
                      <a:noFill/>
                      <a:ln w="9525">
                        <a:solidFill>
                          <a:schemeClr val="tx1"/>
                        </a:solidFill>
                        <a:miter lim="800000"/>
                        <a:headEnd/>
                        <a:tailEnd/>
                      </a:ln>
                    </p:spPr>
                  </p:pic>
                </p:oleObj>
              </mc:Fallback>
            </mc:AlternateContent>
          </a:graphicData>
        </a:graphic>
      </p:graphicFrame>
      <p:sp>
        <p:nvSpPr>
          <p:cNvPr id="59" name="TextBox 58"/>
          <p:cNvSpPr txBox="1"/>
          <p:nvPr/>
        </p:nvSpPr>
        <p:spPr>
          <a:xfrm>
            <a:off x="187439" y="2219970"/>
            <a:ext cx="1972015" cy="1077218"/>
          </a:xfrm>
          <a:prstGeom prst="rect">
            <a:avLst/>
          </a:prstGeom>
          <a:noFill/>
        </p:spPr>
        <p:txBody>
          <a:bodyPr wrap="none" rtlCol="0">
            <a:spAutoFit/>
          </a:bodyPr>
          <a:lstStyle/>
          <a:p>
            <a:pPr marL="285750" indent="-285750">
              <a:buFont typeface="Arial" panose="020B0604020202020204" pitchFamily="34" charset="0"/>
              <a:buChar char="•"/>
            </a:pPr>
            <a:r>
              <a:rPr lang="en-US" i="1" dirty="0" smtClean="0"/>
              <a:t>Non-linearities</a:t>
            </a:r>
          </a:p>
          <a:p>
            <a:pPr marL="285750" indent="-285750">
              <a:buFont typeface="Arial" panose="020B0604020202020204" pitchFamily="34" charset="0"/>
              <a:buChar char="•"/>
            </a:pPr>
            <a:r>
              <a:rPr lang="en-US" i="1" dirty="0" err="1" smtClean="0"/>
              <a:t>Modeline</a:t>
            </a:r>
            <a:endParaRPr lang="en-US" i="1" dirty="0" smtClean="0"/>
          </a:p>
          <a:p>
            <a:pPr marL="285750" indent="-285750">
              <a:buFont typeface="Arial" panose="020B0604020202020204" pitchFamily="34" charset="0"/>
              <a:buChar char="•"/>
            </a:pPr>
            <a:r>
              <a:rPr lang="en-US" i="1" dirty="0" smtClean="0"/>
              <a:t>Toolboxes</a:t>
            </a:r>
          </a:p>
          <a:p>
            <a:pPr marL="285750" indent="-285750">
              <a:buFont typeface="Arial" panose="020B0604020202020204" pitchFamily="34" charset="0"/>
              <a:buChar char="•"/>
            </a:pPr>
            <a:r>
              <a:rPr lang="en-US" i="1" dirty="0" smtClean="0"/>
              <a:t>SISO</a:t>
            </a:r>
          </a:p>
        </p:txBody>
      </p:sp>
      <p:sp>
        <p:nvSpPr>
          <p:cNvPr id="60" name="TextBox 59"/>
          <p:cNvSpPr txBox="1"/>
          <p:nvPr/>
        </p:nvSpPr>
        <p:spPr>
          <a:xfrm>
            <a:off x="7037636" y="2234677"/>
            <a:ext cx="2021707" cy="830997"/>
          </a:xfrm>
          <a:prstGeom prst="rect">
            <a:avLst/>
          </a:prstGeom>
          <a:noFill/>
        </p:spPr>
        <p:txBody>
          <a:bodyPr wrap="none" rtlCol="0">
            <a:spAutoFit/>
          </a:bodyPr>
          <a:lstStyle/>
          <a:p>
            <a:pPr marL="285750" indent="-285750">
              <a:buFont typeface="Arial" panose="020B0604020202020204" pitchFamily="34" charset="0"/>
              <a:buChar char="•"/>
            </a:pPr>
            <a:r>
              <a:rPr lang="en-US" i="1" dirty="0" smtClean="0"/>
              <a:t>Matlab Tools</a:t>
            </a:r>
          </a:p>
          <a:p>
            <a:pPr marL="285750" indent="-285750">
              <a:buFont typeface="Arial" panose="020B0604020202020204" pitchFamily="34" charset="0"/>
              <a:buChar char="•"/>
            </a:pPr>
            <a:r>
              <a:rPr lang="en-US" i="1" dirty="0" smtClean="0"/>
              <a:t>MIMO</a:t>
            </a:r>
          </a:p>
          <a:p>
            <a:pPr marL="285750" indent="-285750">
              <a:buFont typeface="Arial" panose="020B0604020202020204" pitchFamily="34" charset="0"/>
              <a:buChar char="•"/>
            </a:pPr>
            <a:r>
              <a:rPr lang="en-US" i="1" dirty="0" smtClean="0"/>
              <a:t>Linear Analysis</a:t>
            </a:r>
          </a:p>
        </p:txBody>
      </p:sp>
      <p:grpSp>
        <p:nvGrpSpPr>
          <p:cNvPr id="61" name="Group 60"/>
          <p:cNvGrpSpPr>
            <a:grpSpLocks/>
          </p:cNvGrpSpPr>
          <p:nvPr/>
        </p:nvGrpSpPr>
        <p:grpSpPr bwMode="auto">
          <a:xfrm>
            <a:off x="6257559" y="6109347"/>
            <a:ext cx="878730" cy="567308"/>
            <a:chOff x="3024" y="720"/>
            <a:chExt cx="816" cy="624"/>
          </a:xfrm>
        </p:grpSpPr>
        <p:sp>
          <p:nvSpPr>
            <p:cNvPr id="62" name="Rectangle 9"/>
            <p:cNvSpPr>
              <a:spLocks noChangeArrowheads="1"/>
            </p:cNvSpPr>
            <p:nvPr/>
          </p:nvSpPr>
          <p:spPr bwMode="auto">
            <a:xfrm>
              <a:off x="3024"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63" name="Text Box 10"/>
            <p:cNvSpPr txBox="1">
              <a:spLocks noChangeArrowheads="1"/>
            </p:cNvSpPr>
            <p:nvPr/>
          </p:nvSpPr>
          <p:spPr bwMode="auto">
            <a:xfrm>
              <a:off x="3056" y="768"/>
              <a:ext cx="758"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200" dirty="0" smtClean="0"/>
                <a:t>Margin</a:t>
              </a:r>
            </a:p>
            <a:p>
              <a:pPr algn="ctr" eaLnBrk="1" hangingPunct="1"/>
              <a:r>
                <a:rPr lang="en-US" sz="1200" dirty="0" smtClean="0"/>
                <a:t>Analysis</a:t>
              </a:r>
              <a:endParaRPr lang="en-US" sz="1200" dirty="0"/>
            </a:p>
          </p:txBody>
        </p:sp>
      </p:grpSp>
      <p:grpSp>
        <p:nvGrpSpPr>
          <p:cNvPr id="64" name="Group 63"/>
          <p:cNvGrpSpPr>
            <a:grpSpLocks/>
          </p:cNvGrpSpPr>
          <p:nvPr/>
        </p:nvGrpSpPr>
        <p:grpSpPr bwMode="auto">
          <a:xfrm>
            <a:off x="7221662" y="6102052"/>
            <a:ext cx="878730" cy="567308"/>
            <a:chOff x="3024" y="720"/>
            <a:chExt cx="816" cy="624"/>
          </a:xfrm>
        </p:grpSpPr>
        <p:sp>
          <p:nvSpPr>
            <p:cNvPr id="65" name="Rectangle 9"/>
            <p:cNvSpPr>
              <a:spLocks noChangeArrowheads="1"/>
            </p:cNvSpPr>
            <p:nvPr/>
          </p:nvSpPr>
          <p:spPr bwMode="auto">
            <a:xfrm>
              <a:off x="3024"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66" name="Text Box 10"/>
            <p:cNvSpPr txBox="1">
              <a:spLocks noChangeArrowheads="1"/>
            </p:cNvSpPr>
            <p:nvPr/>
          </p:nvSpPr>
          <p:spPr bwMode="auto">
            <a:xfrm>
              <a:off x="3100" y="768"/>
              <a:ext cx="66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200" dirty="0" smtClean="0"/>
                <a:t>Theory</a:t>
              </a:r>
              <a:endParaRPr lang="en-US" sz="1200" dirty="0"/>
            </a:p>
          </p:txBody>
        </p:sp>
      </p:grpSp>
      <p:sp>
        <p:nvSpPr>
          <p:cNvPr id="67" name="Right Arrow 66"/>
          <p:cNvSpPr/>
          <p:nvPr/>
        </p:nvSpPr>
        <p:spPr bwMode="auto">
          <a:xfrm rot="7895009">
            <a:off x="3122316" y="3224115"/>
            <a:ext cx="664592" cy="415872"/>
          </a:xfrm>
          <a:prstGeom prst="rightArrow">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Verdana" pitchFamily="34" charset="0"/>
            </a:endParaRPr>
          </a:p>
        </p:txBody>
      </p:sp>
      <p:sp>
        <p:nvSpPr>
          <p:cNvPr id="68" name="Right Arrow 67"/>
          <p:cNvSpPr/>
          <p:nvPr/>
        </p:nvSpPr>
        <p:spPr bwMode="auto">
          <a:xfrm rot="2396430">
            <a:off x="5267308" y="3214571"/>
            <a:ext cx="664592" cy="379348"/>
          </a:xfrm>
          <a:prstGeom prst="rightArrow">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Verdana" pitchFamily="34" charset="0"/>
            </a:endParaRPr>
          </a:p>
        </p:txBody>
      </p:sp>
      <p:sp>
        <p:nvSpPr>
          <p:cNvPr id="74" name="Right Arrow 73"/>
          <p:cNvSpPr/>
          <p:nvPr/>
        </p:nvSpPr>
        <p:spPr bwMode="auto">
          <a:xfrm rot="10800000">
            <a:off x="2843808" y="885247"/>
            <a:ext cx="664592" cy="248800"/>
          </a:xfrm>
          <a:prstGeom prst="rightArrow">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Verdana" pitchFamily="34" charset="0"/>
            </a:endParaRPr>
          </a:p>
        </p:txBody>
      </p:sp>
      <p:sp>
        <p:nvSpPr>
          <p:cNvPr id="78" name="Oval 77"/>
          <p:cNvSpPr/>
          <p:nvPr/>
        </p:nvSpPr>
        <p:spPr bwMode="auto">
          <a:xfrm>
            <a:off x="3671419" y="6201767"/>
            <a:ext cx="1289099" cy="467593"/>
          </a:xfrm>
          <a:prstGeom prst="ellipse">
            <a:avLst/>
          </a:prstGeom>
          <a:solidFill>
            <a:schemeClr val="accent1">
              <a:lumMod val="40000"/>
              <a:lumOff val="6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latin typeface="Verdana" pitchFamily="34" charset="0"/>
              </a:rPr>
              <a:t>Verify</a:t>
            </a:r>
          </a:p>
        </p:txBody>
      </p:sp>
      <p:sp>
        <p:nvSpPr>
          <p:cNvPr id="80" name="Left-Right Arrow 79"/>
          <p:cNvSpPr/>
          <p:nvPr/>
        </p:nvSpPr>
        <p:spPr bwMode="auto">
          <a:xfrm>
            <a:off x="4940699" y="6383908"/>
            <a:ext cx="734870" cy="188459"/>
          </a:xfrm>
          <a:prstGeom prst="leftRightArrow">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Verdana" pitchFamily="34" charset="0"/>
            </a:endParaRPr>
          </a:p>
        </p:txBody>
      </p:sp>
      <p:sp>
        <p:nvSpPr>
          <p:cNvPr id="82" name="Right Arrow 81"/>
          <p:cNvSpPr/>
          <p:nvPr/>
        </p:nvSpPr>
        <p:spPr bwMode="auto">
          <a:xfrm rot="5400000">
            <a:off x="1794022" y="1748168"/>
            <a:ext cx="664592" cy="248800"/>
          </a:xfrm>
          <a:prstGeom prst="rightArrow">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Verdana" pitchFamily="34" charset="0"/>
            </a:endParaRPr>
          </a:p>
        </p:txBody>
      </p:sp>
      <p:sp>
        <p:nvSpPr>
          <p:cNvPr id="83" name="Left-Right Arrow 82"/>
          <p:cNvSpPr/>
          <p:nvPr/>
        </p:nvSpPr>
        <p:spPr bwMode="auto">
          <a:xfrm>
            <a:off x="2813639" y="6378393"/>
            <a:ext cx="734870" cy="188459"/>
          </a:xfrm>
          <a:prstGeom prst="leftRightArrow">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Verdana" pitchFamily="34" charset="0"/>
            </a:endParaRPr>
          </a:p>
        </p:txBody>
      </p:sp>
      <p:cxnSp>
        <p:nvCxnSpPr>
          <p:cNvPr id="85" name="Straight Arrow Connector 84"/>
          <p:cNvCxnSpPr/>
          <p:nvPr/>
        </p:nvCxnSpPr>
        <p:spPr bwMode="auto">
          <a:xfrm>
            <a:off x="4315968" y="5638607"/>
            <a:ext cx="1359601" cy="0"/>
          </a:xfrm>
          <a:prstGeom prst="straightConnector1">
            <a:avLst/>
          </a:prstGeom>
          <a:noFill/>
          <a:ln w="19050" cap="flat" cmpd="sng" algn="ctr">
            <a:solidFill>
              <a:schemeClr val="tx1"/>
            </a:solidFill>
            <a:prstDash val="sysDash"/>
            <a:round/>
            <a:headEnd type="none" w="med" len="med"/>
            <a:tailEnd type="arrow"/>
          </a:ln>
          <a:effectLst/>
        </p:spPr>
      </p:cxnSp>
      <p:sp>
        <p:nvSpPr>
          <p:cNvPr id="86" name="TextBox 85"/>
          <p:cNvSpPr txBox="1"/>
          <p:nvPr/>
        </p:nvSpPr>
        <p:spPr>
          <a:xfrm>
            <a:off x="3830695" y="5329725"/>
            <a:ext cx="2254528" cy="584775"/>
          </a:xfrm>
          <a:prstGeom prst="rect">
            <a:avLst/>
          </a:prstGeom>
          <a:noFill/>
        </p:spPr>
        <p:txBody>
          <a:bodyPr wrap="none" rtlCol="0">
            <a:spAutoFit/>
          </a:bodyPr>
          <a:lstStyle/>
          <a:p>
            <a:r>
              <a:rPr lang="en-US" dirty="0" smtClean="0"/>
              <a:t>Shortcut</a:t>
            </a:r>
          </a:p>
          <a:p>
            <a:r>
              <a:rPr lang="en-US" dirty="0" smtClean="0"/>
              <a:t>Simulink “Linearize”</a:t>
            </a:r>
            <a:endParaRPr lang="en-US" dirty="0"/>
          </a:p>
        </p:txBody>
      </p:sp>
    </p:spTree>
    <p:extLst>
      <p:ext uri="{BB962C8B-B14F-4D97-AF65-F5344CB8AC3E}">
        <p14:creationId xmlns:p14="http://schemas.microsoft.com/office/powerpoint/2010/main" val="311106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0CB9A4E1-C34F-435A-9935-B7F0AA2218D7}" type="slidenum">
              <a:rPr lang="en-US" sz="1400" smtClean="0"/>
              <a:pPr eaLnBrk="1" hangingPunct="1"/>
              <a:t>23</a:t>
            </a:fld>
            <a:endParaRPr lang="en-US" sz="1400" smtClean="0"/>
          </a:p>
        </p:txBody>
      </p:sp>
      <p:sp>
        <p:nvSpPr>
          <p:cNvPr id="14339" name="Rectangle 2"/>
          <p:cNvSpPr>
            <a:spLocks noGrp="1" noChangeArrowheads="1"/>
          </p:cNvSpPr>
          <p:nvPr>
            <p:ph type="title"/>
          </p:nvPr>
        </p:nvSpPr>
        <p:spPr/>
        <p:txBody>
          <a:bodyPr/>
          <a:lstStyle/>
          <a:p>
            <a:pPr eaLnBrk="1" hangingPunct="1"/>
            <a:r>
              <a:rPr lang="en-US" dirty="0" smtClean="0"/>
              <a:t>Linearization Example – deep dive</a:t>
            </a:r>
          </a:p>
        </p:txBody>
      </p:sp>
      <p:graphicFrame>
        <p:nvGraphicFramePr>
          <p:cNvPr id="9" name="Object 8"/>
          <p:cNvGraphicFramePr>
            <a:graphicFrameLocks noChangeAspect="1"/>
          </p:cNvGraphicFramePr>
          <p:nvPr>
            <p:extLst>
              <p:ext uri="{D42A27DB-BD31-4B8C-83A1-F6EECF244321}">
                <p14:modId xmlns:p14="http://schemas.microsoft.com/office/powerpoint/2010/main" val="2843961436"/>
              </p:ext>
            </p:extLst>
          </p:nvPr>
        </p:nvGraphicFramePr>
        <p:xfrm>
          <a:off x="323528" y="980728"/>
          <a:ext cx="4450333" cy="759361"/>
        </p:xfrm>
        <a:graphic>
          <a:graphicData uri="http://schemas.openxmlformats.org/presentationml/2006/ole">
            <mc:AlternateContent xmlns:mc="http://schemas.openxmlformats.org/markup-compatibility/2006">
              <mc:Choice xmlns:v="urn:schemas-microsoft-com:vml" Requires="v">
                <p:oleObj spid="_x0000_s103923" name="Equation" r:id="rId4" imgW="2679480" imgH="457200" progId="Equation.3">
                  <p:embed/>
                </p:oleObj>
              </mc:Choice>
              <mc:Fallback>
                <p:oleObj name="Equation" r:id="rId4" imgW="2679480" imgH="457200" progId="Equation.3">
                  <p:embed/>
                  <p:pic>
                    <p:nvPicPr>
                      <p:cNvPr id="0" name=""/>
                      <p:cNvPicPr>
                        <a:picLocks noChangeAspect="1" noChangeArrowheads="1"/>
                      </p:cNvPicPr>
                      <p:nvPr/>
                    </p:nvPicPr>
                    <p:blipFill>
                      <a:blip r:embed="rId5"/>
                      <a:srcRect/>
                      <a:stretch>
                        <a:fillRect/>
                      </a:stretch>
                    </p:blipFill>
                    <p:spPr bwMode="auto">
                      <a:xfrm>
                        <a:off x="323528" y="980728"/>
                        <a:ext cx="4450333" cy="759361"/>
                      </a:xfrm>
                      <a:prstGeom prst="rect">
                        <a:avLst/>
                      </a:prstGeom>
                      <a:noFill/>
                      <a:ln>
                        <a:noFill/>
                      </a:ln>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499732347"/>
              </p:ext>
            </p:extLst>
          </p:nvPr>
        </p:nvGraphicFramePr>
        <p:xfrm>
          <a:off x="683568" y="2348880"/>
          <a:ext cx="3584575" cy="760413"/>
        </p:xfrm>
        <a:graphic>
          <a:graphicData uri="http://schemas.openxmlformats.org/presentationml/2006/ole">
            <mc:AlternateContent xmlns:mc="http://schemas.openxmlformats.org/markup-compatibility/2006">
              <mc:Choice xmlns:v="urn:schemas-microsoft-com:vml" Requires="v">
                <p:oleObj spid="_x0000_s103924" name="Equation" r:id="rId6" imgW="2158920" imgH="457200" progId="Equation.3">
                  <p:embed/>
                </p:oleObj>
              </mc:Choice>
              <mc:Fallback>
                <p:oleObj name="Equation" r:id="rId6" imgW="2158920" imgH="457200" progId="Equation.3">
                  <p:embed/>
                  <p:pic>
                    <p:nvPicPr>
                      <p:cNvPr id="0" name="Object 8"/>
                      <p:cNvPicPr>
                        <a:picLocks noChangeAspect="1" noChangeArrowheads="1"/>
                      </p:cNvPicPr>
                      <p:nvPr/>
                    </p:nvPicPr>
                    <p:blipFill>
                      <a:blip r:embed="rId7"/>
                      <a:srcRect/>
                      <a:stretch>
                        <a:fillRect/>
                      </a:stretch>
                    </p:blipFill>
                    <p:spPr bwMode="auto">
                      <a:xfrm>
                        <a:off x="683568" y="2348880"/>
                        <a:ext cx="358457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239648" y="1709303"/>
            <a:ext cx="5688632" cy="338554"/>
          </a:xfrm>
          <a:prstGeom prst="rect">
            <a:avLst/>
          </a:prstGeom>
          <a:noFill/>
        </p:spPr>
        <p:txBody>
          <a:bodyPr wrap="square" rtlCol="0">
            <a:spAutoFit/>
          </a:bodyPr>
          <a:lstStyle/>
          <a:p>
            <a:r>
              <a:rPr lang="en-US" dirty="0" smtClean="0"/>
              <a:t>Drop the “delta” symbols to an implied “delta model”</a:t>
            </a:r>
            <a:endParaRPr lang="en-US" dirty="0"/>
          </a:p>
        </p:txBody>
      </p:sp>
      <p:graphicFrame>
        <p:nvGraphicFramePr>
          <p:cNvPr id="14" name="Object 13"/>
          <p:cNvGraphicFramePr>
            <a:graphicFrameLocks noChangeAspect="1"/>
          </p:cNvGraphicFramePr>
          <p:nvPr>
            <p:extLst>
              <p:ext uri="{D42A27DB-BD31-4B8C-83A1-F6EECF244321}">
                <p14:modId xmlns:p14="http://schemas.microsoft.com/office/powerpoint/2010/main" val="1008235162"/>
              </p:ext>
            </p:extLst>
          </p:nvPr>
        </p:nvGraphicFramePr>
        <p:xfrm>
          <a:off x="603250" y="3933825"/>
          <a:ext cx="5103813" cy="1922463"/>
        </p:xfrm>
        <a:graphic>
          <a:graphicData uri="http://schemas.openxmlformats.org/presentationml/2006/ole">
            <mc:AlternateContent xmlns:mc="http://schemas.openxmlformats.org/markup-compatibility/2006">
              <mc:Choice xmlns:v="urn:schemas-microsoft-com:vml" Requires="v">
                <p:oleObj spid="_x0000_s103925" name="Equation" r:id="rId8" imgW="3073320" imgH="1155600" progId="Equation.3">
                  <p:embed/>
                </p:oleObj>
              </mc:Choice>
              <mc:Fallback>
                <p:oleObj name="Equation" r:id="rId8" imgW="3073320" imgH="1155600" progId="Equation.3">
                  <p:embed/>
                  <p:pic>
                    <p:nvPicPr>
                      <p:cNvPr id="0" name="Object 10"/>
                      <p:cNvPicPr>
                        <a:picLocks noChangeAspect="1" noChangeArrowheads="1"/>
                      </p:cNvPicPr>
                      <p:nvPr/>
                    </p:nvPicPr>
                    <p:blipFill>
                      <a:blip r:embed="rId9"/>
                      <a:srcRect/>
                      <a:stretch>
                        <a:fillRect/>
                      </a:stretch>
                    </p:blipFill>
                    <p:spPr bwMode="auto">
                      <a:xfrm>
                        <a:off x="603250" y="3933825"/>
                        <a:ext cx="5103813"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411672" y="3140968"/>
            <a:ext cx="6896631" cy="338554"/>
          </a:xfrm>
          <a:prstGeom prst="rect">
            <a:avLst/>
          </a:prstGeom>
          <a:noFill/>
        </p:spPr>
        <p:txBody>
          <a:bodyPr wrap="square" rtlCol="0">
            <a:spAutoFit/>
          </a:bodyPr>
          <a:lstStyle/>
          <a:p>
            <a:r>
              <a:rPr lang="en-US" dirty="0" smtClean="0"/>
              <a:t>And apply the initial conditions at the known stability points:</a:t>
            </a:r>
            <a:endParaRPr lang="en-US" dirty="0"/>
          </a:p>
        </p:txBody>
      </p:sp>
      <p:sp>
        <p:nvSpPr>
          <p:cNvPr id="10" name="Oval 9"/>
          <p:cNvSpPr/>
          <p:nvPr/>
        </p:nvSpPr>
        <p:spPr bwMode="auto">
          <a:xfrm>
            <a:off x="179512" y="260648"/>
            <a:ext cx="8568953" cy="6264697"/>
          </a:xfrm>
          <a:prstGeom prst="ellipse">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59805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AE807CFC-522C-4F89-8919-6AA2C677687F}" type="slidenum">
              <a:rPr lang="en-US" sz="1400" smtClean="0"/>
              <a:pPr eaLnBrk="1" hangingPunct="1"/>
              <a:t>24</a:t>
            </a:fld>
            <a:endParaRPr lang="en-US" sz="1400" smtClean="0"/>
          </a:p>
        </p:txBody>
      </p:sp>
      <p:sp>
        <p:nvSpPr>
          <p:cNvPr id="13315" name="Rectangle 2"/>
          <p:cNvSpPr>
            <a:spLocks noGrp="1" noChangeArrowheads="1"/>
          </p:cNvSpPr>
          <p:nvPr>
            <p:ph type="title"/>
          </p:nvPr>
        </p:nvSpPr>
        <p:spPr>
          <a:xfrm>
            <a:off x="457200" y="22225"/>
            <a:ext cx="7772400" cy="533400"/>
          </a:xfrm>
        </p:spPr>
        <p:txBody>
          <a:bodyPr/>
          <a:lstStyle/>
          <a:p>
            <a:pPr eaLnBrk="1" hangingPunct="1"/>
            <a:r>
              <a:rPr lang="en-US" dirty="0" smtClean="0"/>
              <a:t>Linearization Example</a:t>
            </a:r>
          </a:p>
        </p:txBody>
      </p:sp>
      <p:sp>
        <p:nvSpPr>
          <p:cNvPr id="13316" name="Rectangle 3"/>
          <p:cNvSpPr>
            <a:spLocks noGrp="1" noChangeArrowheads="1"/>
          </p:cNvSpPr>
          <p:nvPr>
            <p:ph type="body" idx="1"/>
          </p:nvPr>
        </p:nvSpPr>
        <p:spPr>
          <a:xfrm>
            <a:off x="262731" y="374491"/>
            <a:ext cx="7772400" cy="609600"/>
          </a:xfrm>
        </p:spPr>
        <p:txBody>
          <a:bodyPr/>
          <a:lstStyle/>
          <a:p>
            <a:pPr marL="0" indent="0" eaLnBrk="1" hangingPunct="1">
              <a:buFontTx/>
              <a:buNone/>
            </a:pPr>
            <a:r>
              <a:rPr lang="en-US" dirty="0" smtClean="0"/>
              <a:t>Consider a simple pendulum with applied torque </a:t>
            </a:r>
            <a:r>
              <a:rPr lang="en-US" sz="2400" i="1" dirty="0" smtClean="0">
                <a:latin typeface="Symbol" pitchFamily="18" charset="2"/>
              </a:rPr>
              <a:t>t</a:t>
            </a:r>
            <a:r>
              <a:rPr lang="en-US" sz="2000" i="1" dirty="0" smtClean="0">
                <a:latin typeface="Symbol" pitchFamily="18" charset="2"/>
              </a:rPr>
              <a:t> </a:t>
            </a:r>
            <a:r>
              <a:rPr lang="en-US" sz="1600" dirty="0" smtClean="0">
                <a:latin typeface="Symbol" pitchFamily="18" charset="2"/>
              </a:rPr>
              <a:t>:</a:t>
            </a:r>
          </a:p>
        </p:txBody>
      </p:sp>
      <p:sp>
        <p:nvSpPr>
          <p:cNvPr id="13319" name="Rectangle 38"/>
          <p:cNvSpPr>
            <a:spLocks noChangeArrowheads="1"/>
          </p:cNvSpPr>
          <p:nvPr/>
        </p:nvSpPr>
        <p:spPr bwMode="auto">
          <a:xfrm>
            <a:off x="229983" y="2420888"/>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dirty="0"/>
              <a:t>The equation of motion is:</a:t>
            </a:r>
            <a:endParaRPr lang="en-US" dirty="0">
              <a:latin typeface="Symbol" pitchFamily="18" charset="2"/>
            </a:endParaRPr>
          </a:p>
        </p:txBody>
      </p:sp>
      <p:grpSp>
        <p:nvGrpSpPr>
          <p:cNvPr id="13323" name="Group 16"/>
          <p:cNvGrpSpPr>
            <a:grpSpLocks/>
          </p:cNvGrpSpPr>
          <p:nvPr/>
        </p:nvGrpSpPr>
        <p:grpSpPr bwMode="auto">
          <a:xfrm>
            <a:off x="7194178" y="2582416"/>
            <a:ext cx="1309687" cy="990600"/>
            <a:chOff x="1680" y="720"/>
            <a:chExt cx="825" cy="624"/>
          </a:xfrm>
        </p:grpSpPr>
        <p:sp>
          <p:nvSpPr>
            <p:cNvPr id="13333" name="Rectangle 7"/>
            <p:cNvSpPr>
              <a:spLocks noChangeArrowheads="1"/>
            </p:cNvSpPr>
            <p:nvPr/>
          </p:nvSpPr>
          <p:spPr bwMode="auto">
            <a:xfrm>
              <a:off x="1680"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4" name="Text Box 8"/>
            <p:cNvSpPr txBox="1">
              <a:spLocks noChangeArrowheads="1"/>
            </p:cNvSpPr>
            <p:nvPr/>
          </p:nvSpPr>
          <p:spPr bwMode="auto">
            <a:xfrm>
              <a:off x="1680" y="768"/>
              <a:ext cx="82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Nonlinear</a:t>
              </a:r>
              <a:br>
                <a:rPr lang="en-US"/>
              </a:br>
              <a:r>
                <a:rPr lang="en-US"/>
                <a:t>Differential</a:t>
              </a:r>
              <a:br>
                <a:rPr lang="en-US"/>
              </a:br>
              <a:r>
                <a:rPr lang="en-US"/>
                <a:t>Equations</a:t>
              </a:r>
            </a:p>
          </p:txBody>
        </p:sp>
      </p:grpSp>
      <p:grpSp>
        <p:nvGrpSpPr>
          <p:cNvPr id="13324" name="Group 15"/>
          <p:cNvGrpSpPr>
            <a:grpSpLocks/>
          </p:cNvGrpSpPr>
          <p:nvPr/>
        </p:nvGrpSpPr>
        <p:grpSpPr bwMode="auto">
          <a:xfrm>
            <a:off x="7237040" y="541063"/>
            <a:ext cx="1295400" cy="990600"/>
            <a:chOff x="576" y="720"/>
            <a:chExt cx="816" cy="624"/>
          </a:xfrm>
        </p:grpSpPr>
        <p:sp>
          <p:nvSpPr>
            <p:cNvPr id="13331" name="Rectangle 13"/>
            <p:cNvSpPr>
              <a:spLocks noChangeArrowheads="1"/>
            </p:cNvSpPr>
            <p:nvPr/>
          </p:nvSpPr>
          <p:spPr bwMode="auto">
            <a:xfrm>
              <a:off x="576"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2" name="Text Box 14"/>
            <p:cNvSpPr txBox="1">
              <a:spLocks noChangeArrowheads="1"/>
            </p:cNvSpPr>
            <p:nvPr/>
          </p:nvSpPr>
          <p:spPr bwMode="auto">
            <a:xfrm>
              <a:off x="576" y="816"/>
              <a:ext cx="8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Physical</a:t>
              </a:r>
              <a:br>
                <a:rPr lang="en-US"/>
              </a:br>
              <a:r>
                <a:rPr lang="en-US"/>
                <a:t>System</a:t>
              </a:r>
            </a:p>
          </p:txBody>
        </p:sp>
      </p:grpSp>
      <p:sp>
        <p:nvSpPr>
          <p:cNvPr id="13325" name="Text Box 21"/>
          <p:cNvSpPr txBox="1">
            <a:spLocks noChangeArrowheads="1"/>
          </p:cNvSpPr>
          <p:nvPr/>
        </p:nvSpPr>
        <p:spPr bwMode="auto">
          <a:xfrm rot="5400000">
            <a:off x="7545809" y="1565454"/>
            <a:ext cx="7350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4400" dirty="0">
                <a:sym typeface="Symbol" pitchFamily="18" charset="2"/>
              </a:rPr>
              <a:t></a:t>
            </a:r>
            <a:endParaRPr lang="en-US" sz="4400" dirty="0"/>
          </a:p>
        </p:txBody>
      </p:sp>
      <p:sp>
        <p:nvSpPr>
          <p:cNvPr id="13326" name="Text Box 21"/>
          <p:cNvSpPr txBox="1">
            <a:spLocks noChangeArrowheads="1"/>
          </p:cNvSpPr>
          <p:nvPr/>
        </p:nvSpPr>
        <p:spPr bwMode="auto">
          <a:xfrm rot="5400000">
            <a:off x="7517234" y="3832622"/>
            <a:ext cx="7350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4400" dirty="0">
                <a:sym typeface="Symbol" pitchFamily="18" charset="2"/>
              </a:rPr>
              <a:t></a:t>
            </a:r>
            <a:endParaRPr lang="en-US" sz="4400" dirty="0"/>
          </a:p>
        </p:txBody>
      </p:sp>
      <p:graphicFrame>
        <p:nvGraphicFramePr>
          <p:cNvPr id="2" name="Object 1"/>
          <p:cNvGraphicFramePr>
            <a:graphicFrameLocks noChangeAspect="1"/>
          </p:cNvGraphicFramePr>
          <p:nvPr>
            <p:extLst>
              <p:ext uri="{D42A27DB-BD31-4B8C-83A1-F6EECF244321}">
                <p14:modId xmlns:p14="http://schemas.microsoft.com/office/powerpoint/2010/main" val="3113893793"/>
              </p:ext>
            </p:extLst>
          </p:nvPr>
        </p:nvGraphicFramePr>
        <p:xfrm>
          <a:off x="1117600" y="2848597"/>
          <a:ext cx="2998788" cy="776288"/>
        </p:xfrm>
        <a:graphic>
          <a:graphicData uri="http://schemas.openxmlformats.org/presentationml/2006/ole">
            <mc:AlternateContent xmlns:mc="http://schemas.openxmlformats.org/markup-compatibility/2006">
              <mc:Choice xmlns:v="urn:schemas-microsoft-com:vml" Requires="v">
                <p:oleObj spid="_x0000_s106116" name="Equation" r:id="rId4" imgW="1765080" imgH="457200" progId="Equation.3">
                  <p:embed/>
                </p:oleObj>
              </mc:Choice>
              <mc:Fallback>
                <p:oleObj name="Equation" r:id="rId4" imgW="1765080" imgH="457200" progId="Equation.3">
                  <p:embed/>
                  <p:pic>
                    <p:nvPicPr>
                      <p:cNvPr id="0" name=""/>
                      <p:cNvPicPr>
                        <a:picLocks noChangeAspect="1" noChangeArrowheads="1"/>
                      </p:cNvPicPr>
                      <p:nvPr/>
                    </p:nvPicPr>
                    <p:blipFill>
                      <a:blip r:embed="rId5"/>
                      <a:srcRect/>
                      <a:stretch>
                        <a:fillRect/>
                      </a:stretch>
                    </p:blipFill>
                    <p:spPr bwMode="auto">
                      <a:xfrm>
                        <a:off x="1117600" y="2848597"/>
                        <a:ext cx="2998788" cy="776288"/>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186207431"/>
              </p:ext>
            </p:extLst>
          </p:nvPr>
        </p:nvGraphicFramePr>
        <p:xfrm>
          <a:off x="3290888" y="1366838"/>
          <a:ext cx="3322637" cy="454025"/>
        </p:xfrm>
        <a:graphic>
          <a:graphicData uri="http://schemas.openxmlformats.org/presentationml/2006/ole">
            <mc:AlternateContent xmlns:mc="http://schemas.openxmlformats.org/markup-compatibility/2006">
              <mc:Choice xmlns:v="urn:schemas-microsoft-com:vml" Requires="v">
                <p:oleObj spid="_x0000_s106117" name="Equation" r:id="rId6" imgW="1955520" imgH="266400" progId="Equation.3">
                  <p:embed/>
                </p:oleObj>
              </mc:Choice>
              <mc:Fallback>
                <p:oleObj name="Equation" r:id="rId6" imgW="1955520" imgH="266400" progId="Equation.3">
                  <p:embed/>
                  <p:pic>
                    <p:nvPicPr>
                      <p:cNvPr id="0" name=""/>
                      <p:cNvPicPr>
                        <a:picLocks noChangeAspect="1" noChangeArrowheads="1"/>
                      </p:cNvPicPr>
                      <p:nvPr/>
                    </p:nvPicPr>
                    <p:blipFill>
                      <a:blip r:embed="rId7"/>
                      <a:srcRect/>
                      <a:stretch>
                        <a:fillRect/>
                      </a:stretch>
                    </p:blipFill>
                    <p:spPr bwMode="auto">
                      <a:xfrm>
                        <a:off x="3290888" y="1366838"/>
                        <a:ext cx="3322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Group 13"/>
          <p:cNvGrpSpPr/>
          <p:nvPr/>
        </p:nvGrpSpPr>
        <p:grpSpPr>
          <a:xfrm>
            <a:off x="843682" y="754054"/>
            <a:ext cx="2216150" cy="1324474"/>
            <a:chOff x="843682" y="754054"/>
            <a:chExt cx="2216150" cy="1324474"/>
          </a:xfrm>
        </p:grpSpPr>
        <p:sp>
          <p:nvSpPr>
            <p:cNvPr id="13350" name="Arc 36"/>
            <p:cNvSpPr>
              <a:spLocks/>
            </p:cNvSpPr>
            <p:nvPr/>
          </p:nvSpPr>
          <p:spPr bwMode="auto">
            <a:xfrm flipV="1">
              <a:off x="1677990" y="754054"/>
              <a:ext cx="447675" cy="592973"/>
            </a:xfrm>
            <a:custGeom>
              <a:avLst/>
              <a:gdLst>
                <a:gd name="T0" fmla="*/ 4034633 w 15868"/>
                <a:gd name="T1" fmla="*/ 0 h 20997"/>
                <a:gd name="T2" fmla="*/ 12630004 w 15868"/>
                <a:gd name="T3" fmla="*/ 5043791 h 20997"/>
                <a:gd name="T4" fmla="*/ 0 w 15868"/>
                <a:gd name="T5" fmla="*/ 16698929 h 20997"/>
                <a:gd name="T6" fmla="*/ 0 60000 65536"/>
                <a:gd name="T7" fmla="*/ 0 60000 65536"/>
                <a:gd name="T8" fmla="*/ 0 60000 65536"/>
                <a:gd name="T9" fmla="*/ 0 w 15868"/>
                <a:gd name="T10" fmla="*/ 0 h 20997"/>
                <a:gd name="T11" fmla="*/ 15868 w 15868"/>
                <a:gd name="T12" fmla="*/ 20997 h 20997"/>
              </a:gdLst>
              <a:ahLst/>
              <a:cxnLst>
                <a:cxn ang="T6">
                  <a:pos x="T0" y="T1"/>
                </a:cxn>
                <a:cxn ang="T7">
                  <a:pos x="T2" y="T3"/>
                </a:cxn>
                <a:cxn ang="T8">
                  <a:pos x="T4" y="T5"/>
                </a:cxn>
              </a:cxnLst>
              <a:rect l="T9" t="T10" r="T11" b="T12"/>
              <a:pathLst>
                <a:path w="15868" h="20997" fill="none" extrusionOk="0">
                  <a:moveTo>
                    <a:pt x="5068" y="0"/>
                  </a:moveTo>
                  <a:cubicBezTo>
                    <a:pt x="9215" y="1001"/>
                    <a:pt x="12973" y="3208"/>
                    <a:pt x="15867" y="6342"/>
                  </a:cubicBezTo>
                </a:path>
                <a:path w="15868" h="20997" stroke="0" extrusionOk="0">
                  <a:moveTo>
                    <a:pt x="5068" y="0"/>
                  </a:moveTo>
                  <a:cubicBezTo>
                    <a:pt x="9215" y="1001"/>
                    <a:pt x="12973" y="3208"/>
                    <a:pt x="15867" y="6342"/>
                  </a:cubicBezTo>
                  <a:lnTo>
                    <a:pt x="0" y="20997"/>
                  </a:lnTo>
                  <a:lnTo>
                    <a:pt x="5068" y="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6" name="Line 8"/>
            <p:cNvSpPr>
              <a:spLocks noChangeShapeType="1"/>
            </p:cNvSpPr>
            <p:nvPr/>
          </p:nvSpPr>
          <p:spPr bwMode="auto">
            <a:xfrm flipV="1">
              <a:off x="16215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7" name="Line 9"/>
            <p:cNvSpPr>
              <a:spLocks noChangeShapeType="1"/>
            </p:cNvSpPr>
            <p:nvPr/>
          </p:nvSpPr>
          <p:spPr bwMode="auto">
            <a:xfrm flipV="1">
              <a:off x="16977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9" name="Line 11"/>
            <p:cNvSpPr>
              <a:spLocks noChangeShapeType="1"/>
            </p:cNvSpPr>
            <p:nvPr/>
          </p:nvSpPr>
          <p:spPr bwMode="auto">
            <a:xfrm flipV="1">
              <a:off x="19263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Line 12"/>
            <p:cNvSpPr>
              <a:spLocks noChangeShapeType="1"/>
            </p:cNvSpPr>
            <p:nvPr/>
          </p:nvSpPr>
          <p:spPr bwMode="auto">
            <a:xfrm flipV="1">
              <a:off x="20025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1" name="Line 13"/>
            <p:cNvSpPr>
              <a:spLocks noChangeShapeType="1"/>
            </p:cNvSpPr>
            <p:nvPr/>
          </p:nvSpPr>
          <p:spPr bwMode="auto">
            <a:xfrm flipV="1">
              <a:off x="20787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2" name="Line 14"/>
            <p:cNvSpPr>
              <a:spLocks noChangeShapeType="1"/>
            </p:cNvSpPr>
            <p:nvPr/>
          </p:nvSpPr>
          <p:spPr bwMode="auto">
            <a:xfrm flipV="1">
              <a:off x="21549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3" name="Line 15"/>
            <p:cNvSpPr>
              <a:spLocks noChangeShapeType="1"/>
            </p:cNvSpPr>
            <p:nvPr/>
          </p:nvSpPr>
          <p:spPr bwMode="auto">
            <a:xfrm flipV="1">
              <a:off x="18501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8" name="Text Box 37"/>
            <p:cNvSpPr txBox="1">
              <a:spLocks noChangeArrowheads="1"/>
            </p:cNvSpPr>
            <p:nvPr/>
          </p:nvSpPr>
          <p:spPr bwMode="auto">
            <a:xfrm>
              <a:off x="2040657" y="984091"/>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i="1">
                  <a:latin typeface="Symbol" pitchFamily="18" charset="2"/>
                </a:rPr>
                <a:t>t</a:t>
              </a:r>
            </a:p>
          </p:txBody>
        </p:sp>
        <p:graphicFrame>
          <p:nvGraphicFramePr>
            <p:cNvPr id="5" name="Object 4"/>
            <p:cNvGraphicFramePr>
              <a:graphicFrameLocks noChangeAspect="1"/>
            </p:cNvGraphicFramePr>
            <p:nvPr>
              <p:extLst>
                <p:ext uri="{D42A27DB-BD31-4B8C-83A1-F6EECF244321}">
                  <p14:modId xmlns:p14="http://schemas.microsoft.com/office/powerpoint/2010/main" val="3968266285"/>
                </p:ext>
              </p:extLst>
            </p:nvPr>
          </p:nvGraphicFramePr>
          <p:xfrm>
            <a:off x="843682" y="1256438"/>
            <a:ext cx="798513" cy="323850"/>
          </p:xfrm>
          <a:graphic>
            <a:graphicData uri="http://schemas.openxmlformats.org/presentationml/2006/ole">
              <mc:AlternateContent xmlns:mc="http://schemas.openxmlformats.org/markup-compatibility/2006">
                <mc:Choice xmlns:v="urn:schemas-microsoft-com:vml" Requires="v">
                  <p:oleObj spid="_x0000_s106118" name="Equation" r:id="rId8" imgW="469800" imgH="190440" progId="Equation.3">
                    <p:embed/>
                  </p:oleObj>
                </mc:Choice>
                <mc:Fallback>
                  <p:oleObj name="Equation" r:id="rId8" imgW="469800" imgH="190440" progId="Equation.3">
                    <p:embed/>
                    <p:pic>
                      <p:nvPicPr>
                        <p:cNvPr id="0" name=""/>
                        <p:cNvPicPr>
                          <a:picLocks noChangeAspect="1" noChangeArrowheads="1"/>
                        </p:cNvPicPr>
                        <p:nvPr/>
                      </p:nvPicPr>
                      <p:blipFill>
                        <a:blip r:embed="rId9"/>
                        <a:srcRect/>
                        <a:stretch>
                          <a:fillRect/>
                        </a:stretch>
                      </p:blipFill>
                      <p:spPr bwMode="auto">
                        <a:xfrm>
                          <a:off x="843682" y="1256438"/>
                          <a:ext cx="7985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5" name="Line 7"/>
            <p:cNvSpPr>
              <a:spLocks noChangeShapeType="1"/>
            </p:cNvSpPr>
            <p:nvPr/>
          </p:nvSpPr>
          <p:spPr bwMode="auto">
            <a:xfrm>
              <a:off x="1621557" y="1086531"/>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8" name="Line 10"/>
            <p:cNvSpPr>
              <a:spLocks noChangeShapeType="1"/>
            </p:cNvSpPr>
            <p:nvPr/>
          </p:nvSpPr>
          <p:spPr bwMode="auto">
            <a:xfrm flipV="1">
              <a:off x="1773957" y="1010224"/>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4" name="Line 26"/>
            <p:cNvSpPr>
              <a:spLocks noChangeShapeType="1"/>
            </p:cNvSpPr>
            <p:nvPr/>
          </p:nvSpPr>
          <p:spPr bwMode="auto">
            <a:xfrm flipH="1" flipV="1">
              <a:off x="1926357" y="1086531"/>
              <a:ext cx="457200" cy="6867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5" name="Oval 27"/>
            <p:cNvSpPr>
              <a:spLocks noChangeArrowheads="1"/>
            </p:cNvSpPr>
            <p:nvPr/>
          </p:nvSpPr>
          <p:spPr bwMode="auto">
            <a:xfrm>
              <a:off x="2307357" y="1696991"/>
              <a:ext cx="152400" cy="152615"/>
            </a:xfrm>
            <a:prstGeom prst="ellipse">
              <a:avLst/>
            </a:prstGeom>
            <a:solidFill>
              <a:schemeClr val="bg1"/>
            </a:solidFill>
            <a:ln w="19050">
              <a:solidFill>
                <a:schemeClr val="tx1"/>
              </a:solidFill>
              <a:round/>
              <a:headEnd/>
              <a:tailEnd/>
            </a:ln>
          </p:spPr>
          <p:txBody>
            <a:bodyPr wrap="none" anchor="ctr"/>
            <a:lstStyle/>
            <a:p>
              <a:endParaRPr lang="en-US"/>
            </a:p>
          </p:txBody>
        </p:sp>
        <p:sp>
          <p:nvSpPr>
            <p:cNvPr id="13346" name="Text Box 29"/>
            <p:cNvSpPr txBox="1">
              <a:spLocks noChangeArrowheads="1"/>
            </p:cNvSpPr>
            <p:nvPr/>
          </p:nvSpPr>
          <p:spPr bwMode="auto">
            <a:xfrm>
              <a:off x="2283545" y="1023566"/>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dirty="0">
                  <a:latin typeface="Symbol" pitchFamily="18" charset="2"/>
                </a:rPr>
                <a:t>q</a:t>
              </a:r>
            </a:p>
          </p:txBody>
        </p:sp>
        <p:sp>
          <p:nvSpPr>
            <p:cNvPr id="13347" name="Text Box 30"/>
            <p:cNvSpPr txBox="1">
              <a:spLocks noChangeArrowheads="1"/>
            </p:cNvSpPr>
            <p:nvPr/>
          </p:nvSpPr>
          <p:spPr bwMode="auto">
            <a:xfrm>
              <a:off x="2459757" y="1620684"/>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dirty="0">
                  <a:latin typeface="Times New Roman" pitchFamily="18" charset="0"/>
                </a:rPr>
                <a:t>M</a:t>
              </a:r>
            </a:p>
          </p:txBody>
        </p:sp>
        <p:sp>
          <p:nvSpPr>
            <p:cNvPr id="13348" name="Line 31"/>
            <p:cNvSpPr>
              <a:spLocks noChangeShapeType="1"/>
            </p:cNvSpPr>
            <p:nvPr/>
          </p:nvSpPr>
          <p:spPr bwMode="auto">
            <a:xfrm>
              <a:off x="1926357" y="1086531"/>
              <a:ext cx="0" cy="99199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49" name="Text Box 32"/>
            <p:cNvSpPr txBox="1">
              <a:spLocks noChangeArrowheads="1"/>
            </p:cNvSpPr>
            <p:nvPr/>
          </p:nvSpPr>
          <p:spPr bwMode="auto">
            <a:xfrm>
              <a:off x="2154957" y="1315454"/>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a:latin typeface="Times New Roman" pitchFamily="18" charset="0"/>
                </a:rPr>
                <a:t>l</a:t>
              </a:r>
            </a:p>
          </p:txBody>
        </p:sp>
        <p:sp>
          <p:nvSpPr>
            <p:cNvPr id="40" name="Text Box 30"/>
            <p:cNvSpPr txBox="1">
              <a:spLocks noChangeArrowheads="1"/>
            </p:cNvSpPr>
            <p:nvPr/>
          </p:nvSpPr>
          <p:spPr bwMode="auto">
            <a:xfrm>
              <a:off x="2755032" y="1330556"/>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dirty="0">
                  <a:latin typeface="Times New Roman" pitchFamily="18" charset="0"/>
                </a:rPr>
                <a:t>b</a:t>
              </a:r>
            </a:p>
          </p:txBody>
        </p:sp>
        <p:cxnSp>
          <p:nvCxnSpPr>
            <p:cNvPr id="51" name="Straight Arrow Connector 50"/>
            <p:cNvCxnSpPr/>
            <p:nvPr/>
          </p:nvCxnSpPr>
          <p:spPr bwMode="auto">
            <a:xfrm flipH="1">
              <a:off x="2497857" y="1563421"/>
              <a:ext cx="266700" cy="170831"/>
            </a:xfrm>
            <a:prstGeom prst="straightConnector1">
              <a:avLst/>
            </a:prstGeom>
            <a:noFill/>
            <a:ln w="19050" cap="flat" cmpd="sng" algn="ctr">
              <a:solidFill>
                <a:schemeClr val="tx1"/>
              </a:solidFill>
              <a:prstDash val="solid"/>
              <a:round/>
              <a:headEnd type="none" w="med" len="med"/>
              <a:tailEnd type="arrow"/>
            </a:ln>
            <a:effectLst/>
          </p:spPr>
        </p:cxnSp>
      </p:grpSp>
      <p:grpSp>
        <p:nvGrpSpPr>
          <p:cNvPr id="37" name="Group 17"/>
          <p:cNvGrpSpPr>
            <a:grpSpLocks/>
          </p:cNvGrpSpPr>
          <p:nvPr/>
        </p:nvGrpSpPr>
        <p:grpSpPr bwMode="auto">
          <a:xfrm>
            <a:off x="7294761" y="4958680"/>
            <a:ext cx="1309687" cy="990600"/>
            <a:chOff x="3024" y="720"/>
            <a:chExt cx="825" cy="624"/>
          </a:xfrm>
        </p:grpSpPr>
        <p:sp>
          <p:nvSpPr>
            <p:cNvPr id="38" name="Rectangle 9"/>
            <p:cNvSpPr>
              <a:spLocks noChangeArrowheads="1"/>
            </p:cNvSpPr>
            <p:nvPr/>
          </p:nvSpPr>
          <p:spPr bwMode="auto">
            <a:xfrm>
              <a:off x="3024"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Text Box 10"/>
            <p:cNvSpPr txBox="1">
              <a:spLocks noChangeArrowheads="1"/>
            </p:cNvSpPr>
            <p:nvPr/>
          </p:nvSpPr>
          <p:spPr bwMode="auto">
            <a:xfrm>
              <a:off x="3024" y="768"/>
              <a:ext cx="825" cy="52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Linear</a:t>
              </a:r>
              <a:br>
                <a:rPr lang="en-US"/>
              </a:br>
              <a:r>
                <a:rPr lang="en-US"/>
                <a:t>Differential</a:t>
              </a:r>
              <a:br>
                <a:rPr lang="en-US"/>
              </a:br>
              <a:r>
                <a:rPr lang="en-US"/>
                <a:t>Equations</a:t>
              </a:r>
            </a:p>
          </p:txBody>
        </p:sp>
      </p:grpSp>
      <p:graphicFrame>
        <p:nvGraphicFramePr>
          <p:cNvPr id="3" name="Object 2"/>
          <p:cNvGraphicFramePr>
            <a:graphicFrameLocks noChangeAspect="1"/>
          </p:cNvGraphicFramePr>
          <p:nvPr>
            <p:extLst>
              <p:ext uri="{D42A27DB-BD31-4B8C-83A1-F6EECF244321}">
                <p14:modId xmlns:p14="http://schemas.microsoft.com/office/powerpoint/2010/main" val="1577912472"/>
              </p:ext>
            </p:extLst>
          </p:nvPr>
        </p:nvGraphicFramePr>
        <p:xfrm>
          <a:off x="877019" y="4534126"/>
          <a:ext cx="4365625" cy="1922463"/>
        </p:xfrm>
        <a:graphic>
          <a:graphicData uri="http://schemas.openxmlformats.org/presentationml/2006/ole">
            <mc:AlternateContent xmlns:mc="http://schemas.openxmlformats.org/markup-compatibility/2006">
              <mc:Choice xmlns:v="urn:schemas-microsoft-com:vml" Requires="v">
                <p:oleObj spid="_x0000_s106119" name="Equation" r:id="rId10" imgW="2628720" imgH="1155600" progId="Equation.3">
                  <p:embed/>
                </p:oleObj>
              </mc:Choice>
              <mc:Fallback>
                <p:oleObj name="Equation" r:id="rId10" imgW="2628720" imgH="1155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019" y="4534126"/>
                        <a:ext cx="4365625"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Rectangle 38"/>
          <p:cNvSpPr>
            <a:spLocks noChangeArrowheads="1"/>
          </p:cNvSpPr>
          <p:nvPr/>
        </p:nvSpPr>
        <p:spPr bwMode="auto">
          <a:xfrm>
            <a:off x="248219" y="3841265"/>
            <a:ext cx="634985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dirty="0" smtClean="0"/>
              <a:t>The Linear Differential Equations at two natural stability points are:</a:t>
            </a:r>
            <a:endParaRPr lang="en-US" dirty="0">
              <a:latin typeface="Symbol" pitchFamily="18" charset="2"/>
            </a:endParaRPr>
          </a:p>
        </p:txBody>
      </p:sp>
    </p:spTree>
    <p:extLst>
      <p:ext uri="{BB962C8B-B14F-4D97-AF65-F5344CB8AC3E}">
        <p14:creationId xmlns:p14="http://schemas.microsoft.com/office/powerpoint/2010/main" val="2984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fade">
                                      <p:cBhvr>
                                        <p:cTn id="7" dur="500"/>
                                        <p:tgtEl>
                                          <p:spTgt spid="133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25"/>
                                        </p:tgtEl>
                                        <p:attrNameLst>
                                          <p:attrName>style.visibility</p:attrName>
                                        </p:attrNameLst>
                                      </p:cBhvr>
                                      <p:to>
                                        <p:strVal val="visible"/>
                                      </p:to>
                                    </p:set>
                                    <p:animEffect transition="in" filter="fade">
                                      <p:cBhvr>
                                        <p:cTn id="10" dur="500"/>
                                        <p:tgtEl>
                                          <p:spTgt spid="13325"/>
                                        </p:tgtEl>
                                      </p:cBhvr>
                                    </p:animEffect>
                                  </p:childTnLst>
                                </p:cTn>
                              </p:par>
                              <p:par>
                                <p:cTn id="11" presetID="10" presetClass="entr" presetSubtype="0" fill="hold" nodeType="withEffect">
                                  <p:stCondLst>
                                    <p:cond delay="0"/>
                                  </p:stCondLst>
                                  <p:childTnLst>
                                    <p:set>
                                      <p:cBhvr>
                                        <p:cTn id="12" dur="1" fill="hold">
                                          <p:stCondLst>
                                            <p:cond delay="0"/>
                                          </p:stCondLst>
                                        </p:cTn>
                                        <p:tgtEl>
                                          <p:spTgt spid="13323"/>
                                        </p:tgtEl>
                                        <p:attrNameLst>
                                          <p:attrName>style.visibility</p:attrName>
                                        </p:attrNameLst>
                                      </p:cBhvr>
                                      <p:to>
                                        <p:strVal val="visible"/>
                                      </p:to>
                                    </p:set>
                                    <p:animEffect transition="in" filter="fade">
                                      <p:cBhvr>
                                        <p:cTn id="13" dur="500"/>
                                        <p:tgtEl>
                                          <p:spTgt spid="133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26"/>
                                        </p:tgtEl>
                                        <p:attrNameLst>
                                          <p:attrName>style.visibility</p:attrName>
                                        </p:attrNameLst>
                                      </p:cBhvr>
                                      <p:to>
                                        <p:strVal val="visible"/>
                                      </p:to>
                                    </p:set>
                                    <p:animEffect transition="in" filter="fade">
                                      <p:cBhvr>
                                        <p:cTn id="16" dur="500"/>
                                        <p:tgtEl>
                                          <p:spTgt spid="133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P spid="13325" grpId="0"/>
      <p:bldP spid="13326" grpId="0"/>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r>
              <a:rPr lang="en-US" dirty="0" smtClean="0"/>
              <a:t>Exercise #1</a:t>
            </a:r>
            <a:endParaRPr lang="en-US" dirty="0"/>
          </a:p>
        </p:txBody>
      </p:sp>
      <p:sp>
        <p:nvSpPr>
          <p:cNvPr id="3" name="Content Placeholder 2"/>
          <p:cNvSpPr>
            <a:spLocks noGrp="1"/>
          </p:cNvSpPr>
          <p:nvPr>
            <p:ph idx="1"/>
          </p:nvPr>
        </p:nvSpPr>
        <p:spPr>
          <a:solidFill>
            <a:schemeClr val="accent5">
              <a:lumMod val="40000"/>
              <a:lumOff val="60000"/>
            </a:schemeClr>
          </a:solidFill>
        </p:spPr>
        <p:txBody>
          <a:bodyPr/>
          <a:lstStyle/>
          <a:p>
            <a:r>
              <a:rPr lang="en-US" dirty="0" smtClean="0"/>
              <a:t>Open Matlab R2013A or later</a:t>
            </a:r>
          </a:p>
          <a:p>
            <a:r>
              <a:rPr lang="en-US" dirty="0" smtClean="0"/>
              <a:t>Enter the following at the command line:</a:t>
            </a:r>
          </a:p>
          <a:p>
            <a:pPr marL="400050" lvl="1" indent="0">
              <a:buNone/>
            </a:pPr>
            <a:r>
              <a:rPr lang="en-US" sz="800" dirty="0" smtClean="0">
                <a:latin typeface="Courier New" panose="02070309020205020404" pitchFamily="49" charset="0"/>
                <a:cs typeface="Courier New" panose="02070309020205020404" pitchFamily="49" charset="0"/>
              </a:rPr>
              <a:t>g = 32.2; 		% Gravity, </a:t>
            </a:r>
            <a:r>
              <a:rPr lang="en-US" sz="800" dirty="0" err="1" smtClean="0">
                <a:latin typeface="Courier New" panose="02070309020205020404" pitchFamily="49" charset="0"/>
                <a:cs typeface="Courier New" panose="02070309020205020404" pitchFamily="49" charset="0"/>
              </a:rPr>
              <a:t>ft</a:t>
            </a:r>
            <a:r>
              <a:rPr lang="en-US" sz="800" dirty="0" smtClean="0">
                <a:latin typeface="Courier New" panose="02070309020205020404" pitchFamily="49" charset="0"/>
                <a:cs typeface="Courier New" panose="02070309020205020404" pitchFamily="49" charset="0"/>
              </a:rPr>
              <a:t>/sec^2</a:t>
            </a:r>
          </a:p>
          <a:p>
            <a:pPr marL="400050" lvl="1" indent="0">
              <a:buNone/>
            </a:pPr>
            <a:r>
              <a:rPr lang="en-US" sz="800" dirty="0" smtClean="0">
                <a:latin typeface="Courier New" panose="02070309020205020404" pitchFamily="49" charset="0"/>
                <a:cs typeface="Courier New" panose="02070309020205020404" pitchFamily="49" charset="0"/>
              </a:rPr>
              <a:t>l = g*(1/(2*pi))^2;		% Pendulum length for 1 sec period, </a:t>
            </a:r>
            <a:r>
              <a:rPr lang="en-US" sz="800" dirty="0" err="1" smtClean="0">
                <a:latin typeface="Courier New" panose="02070309020205020404" pitchFamily="49" charset="0"/>
                <a:cs typeface="Courier New" panose="02070309020205020404" pitchFamily="49" charset="0"/>
              </a:rPr>
              <a:t>ft</a:t>
            </a:r>
            <a:endParaRPr lang="en-US" sz="800" dirty="0" smtClean="0">
              <a:latin typeface="Courier New" panose="02070309020205020404" pitchFamily="49" charset="0"/>
              <a:cs typeface="Courier New" panose="02070309020205020404" pitchFamily="49" charset="0"/>
            </a:endParaRPr>
          </a:p>
          <a:p>
            <a:pPr marL="400050" lvl="1" indent="0">
              <a:buNone/>
            </a:pPr>
            <a:r>
              <a:rPr lang="en-US" sz="800" dirty="0" smtClean="0">
                <a:latin typeface="Courier New" panose="02070309020205020404" pitchFamily="49" charset="0"/>
                <a:cs typeface="Courier New" panose="02070309020205020404" pitchFamily="49" charset="0"/>
              </a:rPr>
              <a:t>b = 0.01; 		% Damping, </a:t>
            </a:r>
            <a:r>
              <a:rPr lang="en-US" sz="800" dirty="0" err="1" smtClean="0">
                <a:latin typeface="Courier New" panose="02070309020205020404" pitchFamily="49" charset="0"/>
                <a:cs typeface="Courier New" panose="02070309020205020404" pitchFamily="49" charset="0"/>
              </a:rPr>
              <a:t>lbf</a:t>
            </a:r>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ft</a:t>
            </a:r>
            <a:r>
              <a:rPr lang="en-US" sz="800" dirty="0" smtClean="0">
                <a:latin typeface="Courier New" panose="02070309020205020404" pitchFamily="49" charset="0"/>
                <a:cs typeface="Courier New" panose="02070309020205020404" pitchFamily="49" charset="0"/>
              </a:rPr>
              <a:t>/sec)</a:t>
            </a:r>
          </a:p>
          <a:p>
            <a:pPr marL="400050" lvl="1" indent="0">
              <a:buNone/>
            </a:pPr>
            <a:r>
              <a:rPr lang="en-US" sz="800" dirty="0" smtClean="0">
                <a:latin typeface="Courier New" panose="02070309020205020404" pitchFamily="49" charset="0"/>
                <a:cs typeface="Courier New" panose="02070309020205020404" pitchFamily="49" charset="0"/>
              </a:rPr>
              <a:t>d = 1; 			% Diameter steel pendulum sphere, in</a:t>
            </a:r>
          </a:p>
          <a:p>
            <a:pPr marL="400050" lvl="1" indent="0">
              <a:buNone/>
            </a:pPr>
            <a:r>
              <a:rPr lang="en-US" sz="800" dirty="0" smtClean="0">
                <a:latin typeface="Courier New" panose="02070309020205020404" pitchFamily="49" charset="0"/>
                <a:cs typeface="Courier New" panose="02070309020205020404" pitchFamily="49" charset="0"/>
              </a:rPr>
              <a:t>M = 4/3*pi*(d/2)^3*.3/g; 	% Mass of ball, slugs</a:t>
            </a:r>
          </a:p>
          <a:p>
            <a:pPr marL="400050" lvl="1" indent="0">
              <a:buNone/>
            </a:pPr>
            <a:r>
              <a:rPr lang="en-US" sz="800" dirty="0" err="1" smtClean="0">
                <a:latin typeface="Courier New" panose="02070309020205020404" pitchFamily="49" charset="0"/>
                <a:cs typeface="Courier New" panose="02070309020205020404" pitchFamily="49" charset="0"/>
              </a:rPr>
              <a:t>Tpulse</a:t>
            </a:r>
            <a:r>
              <a:rPr lang="en-US" sz="800" dirty="0" smtClean="0">
                <a:latin typeface="Courier New" panose="02070309020205020404" pitchFamily="49" charset="0"/>
                <a:cs typeface="Courier New" panose="02070309020205020404" pitchFamily="49" charset="0"/>
              </a:rPr>
              <a:t> 	= 1; 		% Pulse time, sec</a:t>
            </a:r>
          </a:p>
          <a:p>
            <a:pPr marL="400050" lvl="1" indent="0">
              <a:buNone/>
            </a:pPr>
            <a:r>
              <a:rPr lang="en-US" sz="800" dirty="0" err="1" smtClean="0">
                <a:latin typeface="Courier New" panose="02070309020205020404" pitchFamily="49" charset="0"/>
                <a:cs typeface="Courier New" panose="02070309020205020404" pitchFamily="49" charset="0"/>
              </a:rPr>
              <a:t>Hpulse</a:t>
            </a:r>
            <a:r>
              <a:rPr lang="en-US" sz="800" dirty="0" smtClean="0">
                <a:latin typeface="Courier New" panose="02070309020205020404" pitchFamily="49" charset="0"/>
                <a:cs typeface="Courier New" panose="02070309020205020404" pitchFamily="49" charset="0"/>
              </a:rPr>
              <a:t> 	= 10; 		% Pulse height, ft-lbf</a:t>
            </a:r>
          </a:p>
          <a:p>
            <a:pPr marL="400050" lvl="1" indent="0">
              <a:buNone/>
            </a:pPr>
            <a:r>
              <a:rPr lang="en-US" sz="800" dirty="0" err="1" smtClean="0">
                <a:latin typeface="Courier New" panose="02070309020205020404" pitchFamily="49" charset="0"/>
                <a:cs typeface="Courier New" panose="02070309020205020404" pitchFamily="49" charset="0"/>
              </a:rPr>
              <a:t>Dpulse</a:t>
            </a:r>
            <a:r>
              <a:rPr lang="en-US" sz="800" dirty="0" smtClean="0">
                <a:latin typeface="Courier New" panose="02070309020205020404" pitchFamily="49" charset="0"/>
                <a:cs typeface="Courier New" panose="02070309020205020404" pitchFamily="49" charset="0"/>
              </a:rPr>
              <a:t> 	= 0.1; 		% Pulse duration, sec</a:t>
            </a:r>
          </a:p>
          <a:p>
            <a:pPr marL="0" indent="0">
              <a:buNone/>
            </a:pPr>
            <a:endParaRPr lang="en-US" sz="1000" b="1" dirty="0" smtClean="0"/>
          </a:p>
          <a:p>
            <a:r>
              <a:rPr lang="en-US" dirty="0" smtClean="0"/>
              <a:t>Open a new Simulink diagram.  Save it as “</a:t>
            </a:r>
            <a:r>
              <a:rPr lang="en-US" dirty="0" err="1" smtClean="0"/>
              <a:t>myPendulum.slx</a:t>
            </a:r>
            <a:r>
              <a:rPr lang="en-US" dirty="0" smtClean="0"/>
              <a:t>”</a:t>
            </a:r>
          </a:p>
          <a:p>
            <a:r>
              <a:rPr lang="en-US" dirty="0" smtClean="0"/>
              <a:t>Open “</a:t>
            </a:r>
            <a:r>
              <a:rPr lang="en-US" dirty="0" err="1" smtClean="0"/>
              <a:t>ClassroomLibrary</a:t>
            </a:r>
            <a:r>
              <a:rPr lang="en-US" dirty="0" smtClean="0"/>
              <a:t>.”   If no icons appear, then make sure the “</a:t>
            </a:r>
            <a:r>
              <a:rPr lang="en-US" dirty="0" err="1" smtClean="0"/>
              <a:t>SimulinkLibrary</a:t>
            </a:r>
            <a:r>
              <a:rPr lang="en-US" dirty="0" smtClean="0"/>
              <a:t>” folder is present and try again.</a:t>
            </a:r>
          </a:p>
          <a:p>
            <a:r>
              <a:rPr lang="en-US" dirty="0" smtClean="0"/>
              <a:t>Draw the system using the blocks available in the Library</a:t>
            </a:r>
          </a:p>
          <a:p>
            <a:endParaRPr lang="en-US" dirty="0"/>
          </a:p>
          <a:p>
            <a:endParaRPr lang="en-US" dirty="0" smtClean="0"/>
          </a:p>
          <a:p>
            <a:r>
              <a:rPr lang="en-US" dirty="0" smtClean="0"/>
              <a:t>Connect the Impulse source and scope to the system.   Run it.  Save it.  Is the observed natural period 1 second?</a:t>
            </a:r>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25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92925804"/>
              </p:ext>
            </p:extLst>
          </p:nvPr>
        </p:nvGraphicFramePr>
        <p:xfrm>
          <a:off x="1979712" y="4221087"/>
          <a:ext cx="2664296" cy="759031"/>
        </p:xfrm>
        <a:graphic>
          <a:graphicData uri="http://schemas.openxmlformats.org/presentationml/2006/ole">
            <mc:AlternateContent xmlns:mc="http://schemas.openxmlformats.org/markup-compatibility/2006">
              <mc:Choice xmlns:v="urn:schemas-microsoft-com:vml" Requires="v">
                <p:oleObj spid="_x0000_s120882" name="Equation" r:id="rId3" imgW="1574640" imgH="406080" progId="Equation.3">
                  <p:embed/>
                </p:oleObj>
              </mc:Choice>
              <mc:Fallback>
                <p:oleObj name="Equation" r:id="rId3" imgW="1574640" imgH="406080" progId="Equation.3">
                  <p:embed/>
                  <p:pic>
                    <p:nvPicPr>
                      <p:cNvPr id="0" name="Object 2"/>
                      <p:cNvPicPr>
                        <a:picLocks noChangeAspect="1" noChangeArrowheads="1"/>
                      </p:cNvPicPr>
                      <p:nvPr/>
                    </p:nvPicPr>
                    <p:blipFill>
                      <a:blip r:embed="rId4"/>
                      <a:srcRect/>
                      <a:stretch>
                        <a:fillRect/>
                      </a:stretch>
                    </p:blipFill>
                    <p:spPr bwMode="auto">
                      <a:xfrm>
                        <a:off x="1979712" y="4221087"/>
                        <a:ext cx="2664296" cy="75903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2681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1772816"/>
            <a:ext cx="7772400" cy="2232248"/>
          </a:xfrm>
        </p:spPr>
        <p:txBody>
          <a:bodyPr/>
          <a:lstStyle/>
          <a:p>
            <a:r>
              <a:rPr lang="en-US" sz="4800" b="1" dirty="0" smtClean="0"/>
              <a:t>Transfer Functions</a:t>
            </a:r>
            <a:endParaRPr lang="en-US" sz="4800" b="1"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26</a:t>
            </a:fld>
            <a:endParaRPr lang="en-US"/>
          </a:p>
        </p:txBody>
      </p:sp>
    </p:spTree>
    <p:extLst>
      <p:ext uri="{BB962C8B-B14F-4D97-AF65-F5344CB8AC3E}">
        <p14:creationId xmlns:p14="http://schemas.microsoft.com/office/powerpoint/2010/main" val="3459917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2D5CB384-D227-4AC1-8B98-EA7811FA5941}" type="slidenum">
              <a:rPr lang="en-US" sz="1400" smtClean="0"/>
              <a:pPr eaLnBrk="1" hangingPunct="1"/>
              <a:t>27</a:t>
            </a:fld>
            <a:endParaRPr lang="en-US" sz="1400" smtClean="0"/>
          </a:p>
        </p:txBody>
      </p:sp>
      <p:sp>
        <p:nvSpPr>
          <p:cNvPr id="18437" name="Rectangle 2"/>
          <p:cNvSpPr>
            <a:spLocks noGrp="1" noChangeArrowheads="1"/>
          </p:cNvSpPr>
          <p:nvPr>
            <p:ph type="title"/>
          </p:nvPr>
        </p:nvSpPr>
        <p:spPr/>
        <p:txBody>
          <a:bodyPr/>
          <a:lstStyle/>
          <a:p>
            <a:pPr eaLnBrk="1" hangingPunct="1"/>
            <a:r>
              <a:rPr lang="en-US" dirty="0" smtClean="0"/>
              <a:t>Progress – Model to Linear D.E.</a:t>
            </a:r>
          </a:p>
        </p:txBody>
      </p:sp>
      <p:grpSp>
        <p:nvGrpSpPr>
          <p:cNvPr id="18438" name="Group 16"/>
          <p:cNvGrpSpPr>
            <a:grpSpLocks/>
          </p:cNvGrpSpPr>
          <p:nvPr/>
        </p:nvGrpSpPr>
        <p:grpSpPr bwMode="auto">
          <a:xfrm>
            <a:off x="2835275" y="1524000"/>
            <a:ext cx="1309688" cy="990600"/>
            <a:chOff x="1680" y="720"/>
            <a:chExt cx="825" cy="624"/>
          </a:xfrm>
        </p:grpSpPr>
        <p:sp>
          <p:nvSpPr>
            <p:cNvPr id="18470" name="Rectangle 7"/>
            <p:cNvSpPr>
              <a:spLocks noChangeArrowheads="1"/>
            </p:cNvSpPr>
            <p:nvPr/>
          </p:nvSpPr>
          <p:spPr bwMode="auto">
            <a:xfrm>
              <a:off x="1680"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71" name="Text Box 8"/>
            <p:cNvSpPr txBox="1">
              <a:spLocks noChangeArrowheads="1"/>
            </p:cNvSpPr>
            <p:nvPr/>
          </p:nvSpPr>
          <p:spPr bwMode="auto">
            <a:xfrm>
              <a:off x="1680" y="768"/>
              <a:ext cx="82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Nonlinear</a:t>
              </a:r>
              <a:br>
                <a:rPr lang="en-US"/>
              </a:br>
              <a:r>
                <a:rPr lang="en-US"/>
                <a:t>Differential</a:t>
              </a:r>
              <a:br>
                <a:rPr lang="en-US"/>
              </a:br>
              <a:r>
                <a:rPr lang="en-US"/>
                <a:t>Equations</a:t>
              </a:r>
            </a:p>
          </p:txBody>
        </p:sp>
      </p:grpSp>
      <p:grpSp>
        <p:nvGrpSpPr>
          <p:cNvPr id="18439" name="Group 17"/>
          <p:cNvGrpSpPr>
            <a:grpSpLocks/>
          </p:cNvGrpSpPr>
          <p:nvPr/>
        </p:nvGrpSpPr>
        <p:grpSpPr bwMode="auto">
          <a:xfrm>
            <a:off x="4999038" y="1524000"/>
            <a:ext cx="1309687" cy="990600"/>
            <a:chOff x="3024" y="720"/>
            <a:chExt cx="825" cy="624"/>
          </a:xfrm>
        </p:grpSpPr>
        <p:sp>
          <p:nvSpPr>
            <p:cNvPr id="18468" name="Rectangle 9"/>
            <p:cNvSpPr>
              <a:spLocks noChangeArrowheads="1"/>
            </p:cNvSpPr>
            <p:nvPr/>
          </p:nvSpPr>
          <p:spPr bwMode="auto">
            <a:xfrm>
              <a:off x="3024"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9" name="Text Box 10"/>
            <p:cNvSpPr txBox="1">
              <a:spLocks noChangeArrowheads="1"/>
            </p:cNvSpPr>
            <p:nvPr/>
          </p:nvSpPr>
          <p:spPr bwMode="auto">
            <a:xfrm>
              <a:off x="3024" y="768"/>
              <a:ext cx="82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Linear</a:t>
              </a:r>
              <a:br>
                <a:rPr lang="en-US"/>
              </a:br>
              <a:r>
                <a:rPr lang="en-US"/>
                <a:t>Differential</a:t>
              </a:r>
              <a:br>
                <a:rPr lang="en-US"/>
              </a:br>
              <a:r>
                <a:rPr lang="en-US"/>
                <a:t>Equations</a:t>
              </a:r>
            </a:p>
          </p:txBody>
        </p:sp>
      </p:grpSp>
      <p:grpSp>
        <p:nvGrpSpPr>
          <p:cNvPr id="18440" name="Group 18"/>
          <p:cNvGrpSpPr>
            <a:grpSpLocks/>
          </p:cNvGrpSpPr>
          <p:nvPr/>
        </p:nvGrpSpPr>
        <p:grpSpPr bwMode="auto">
          <a:xfrm>
            <a:off x="7162800" y="1524000"/>
            <a:ext cx="1295400" cy="990600"/>
            <a:chOff x="4128" y="720"/>
            <a:chExt cx="816" cy="624"/>
          </a:xfrm>
        </p:grpSpPr>
        <p:sp>
          <p:nvSpPr>
            <p:cNvPr id="18466" name="Rectangle 11"/>
            <p:cNvSpPr>
              <a:spLocks noChangeArrowheads="1"/>
            </p:cNvSpPr>
            <p:nvPr/>
          </p:nvSpPr>
          <p:spPr bwMode="auto">
            <a:xfrm>
              <a:off x="4128" y="720"/>
              <a:ext cx="816" cy="624"/>
            </a:xfrm>
            <a:prstGeom prst="rect">
              <a:avLst/>
            </a:prstGeom>
            <a:noFill/>
            <a:ln w="19050">
              <a:solidFill>
                <a:schemeClr val="accent3">
                  <a:lumMod val="6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7" name="Text Box 12"/>
            <p:cNvSpPr txBox="1">
              <a:spLocks noChangeArrowheads="1"/>
            </p:cNvSpPr>
            <p:nvPr/>
          </p:nvSpPr>
          <p:spPr bwMode="auto">
            <a:xfrm>
              <a:off x="4128" y="816"/>
              <a:ext cx="816" cy="3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dirty="0">
                  <a:solidFill>
                    <a:schemeClr val="bg1">
                      <a:lumMod val="65000"/>
                    </a:schemeClr>
                  </a:solidFill>
                </a:rPr>
                <a:t>Transfer</a:t>
              </a:r>
              <a:br>
                <a:rPr lang="en-US" dirty="0">
                  <a:solidFill>
                    <a:schemeClr val="bg1">
                      <a:lumMod val="65000"/>
                    </a:schemeClr>
                  </a:solidFill>
                </a:rPr>
              </a:br>
              <a:r>
                <a:rPr lang="en-US" dirty="0">
                  <a:solidFill>
                    <a:schemeClr val="bg1">
                      <a:lumMod val="65000"/>
                    </a:schemeClr>
                  </a:solidFill>
                </a:rPr>
                <a:t>Function</a:t>
              </a:r>
            </a:p>
          </p:txBody>
        </p:sp>
      </p:grpSp>
      <p:grpSp>
        <p:nvGrpSpPr>
          <p:cNvPr id="18441" name="Group 15"/>
          <p:cNvGrpSpPr>
            <a:grpSpLocks/>
          </p:cNvGrpSpPr>
          <p:nvPr/>
        </p:nvGrpSpPr>
        <p:grpSpPr bwMode="auto">
          <a:xfrm>
            <a:off x="685800" y="1524000"/>
            <a:ext cx="1295400" cy="990600"/>
            <a:chOff x="576" y="720"/>
            <a:chExt cx="816" cy="624"/>
          </a:xfrm>
        </p:grpSpPr>
        <p:sp>
          <p:nvSpPr>
            <p:cNvPr id="18464" name="Rectangle 13"/>
            <p:cNvSpPr>
              <a:spLocks noChangeArrowheads="1"/>
            </p:cNvSpPr>
            <p:nvPr/>
          </p:nvSpPr>
          <p:spPr bwMode="auto">
            <a:xfrm>
              <a:off x="576"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5" name="Text Box 14"/>
            <p:cNvSpPr txBox="1">
              <a:spLocks noChangeArrowheads="1"/>
            </p:cNvSpPr>
            <p:nvPr/>
          </p:nvSpPr>
          <p:spPr bwMode="auto">
            <a:xfrm>
              <a:off x="576" y="816"/>
              <a:ext cx="8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Physical</a:t>
              </a:r>
              <a:br>
                <a:rPr lang="en-US"/>
              </a:br>
              <a:r>
                <a:rPr lang="en-US"/>
                <a:t>System</a:t>
              </a:r>
            </a:p>
          </p:txBody>
        </p:sp>
      </p:grpSp>
      <p:sp>
        <p:nvSpPr>
          <p:cNvPr id="18442" name="Text Box 19"/>
          <p:cNvSpPr txBox="1">
            <a:spLocks noChangeArrowheads="1"/>
          </p:cNvSpPr>
          <p:nvPr/>
        </p:nvSpPr>
        <p:spPr bwMode="auto">
          <a:xfrm>
            <a:off x="2498725" y="264795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endParaRPr lang="en-US"/>
          </a:p>
        </p:txBody>
      </p:sp>
      <p:sp>
        <p:nvSpPr>
          <p:cNvPr id="18443" name="Text Box 21"/>
          <p:cNvSpPr txBox="1">
            <a:spLocks noChangeArrowheads="1"/>
          </p:cNvSpPr>
          <p:nvPr/>
        </p:nvSpPr>
        <p:spPr bwMode="auto">
          <a:xfrm>
            <a:off x="2057400" y="1600200"/>
            <a:ext cx="735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4400">
                <a:sym typeface="Symbol" pitchFamily="18" charset="2"/>
              </a:rPr>
              <a:t></a:t>
            </a:r>
            <a:endParaRPr lang="en-US" sz="4400"/>
          </a:p>
        </p:txBody>
      </p:sp>
      <p:sp>
        <p:nvSpPr>
          <p:cNvPr id="18444" name="Text Box 22"/>
          <p:cNvSpPr txBox="1">
            <a:spLocks noChangeArrowheads="1"/>
          </p:cNvSpPr>
          <p:nvPr/>
        </p:nvSpPr>
        <p:spPr bwMode="auto">
          <a:xfrm>
            <a:off x="4191000" y="1600200"/>
            <a:ext cx="735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4400">
                <a:sym typeface="Symbol" pitchFamily="18" charset="2"/>
              </a:rPr>
              <a:t></a:t>
            </a:r>
            <a:endParaRPr lang="en-US" sz="4400"/>
          </a:p>
        </p:txBody>
      </p:sp>
      <p:sp>
        <p:nvSpPr>
          <p:cNvPr id="18445" name="Text Box 23"/>
          <p:cNvSpPr txBox="1">
            <a:spLocks noChangeArrowheads="1"/>
          </p:cNvSpPr>
          <p:nvPr/>
        </p:nvSpPr>
        <p:spPr bwMode="auto">
          <a:xfrm>
            <a:off x="6400800" y="1600200"/>
            <a:ext cx="735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4400" dirty="0">
                <a:solidFill>
                  <a:schemeClr val="bg1">
                    <a:lumMod val="65000"/>
                  </a:schemeClr>
                </a:solidFill>
                <a:sym typeface="Symbol" pitchFamily="18" charset="2"/>
              </a:rPr>
              <a:t></a:t>
            </a:r>
            <a:endParaRPr lang="en-US" sz="4400" dirty="0">
              <a:solidFill>
                <a:schemeClr val="bg1">
                  <a:lumMod val="65000"/>
                </a:schemeClr>
              </a:solidFill>
            </a:endParaRPr>
          </a:p>
        </p:txBody>
      </p:sp>
      <p:grpSp>
        <p:nvGrpSpPr>
          <p:cNvPr id="18446" name="Group 24"/>
          <p:cNvGrpSpPr>
            <a:grpSpLocks/>
          </p:cNvGrpSpPr>
          <p:nvPr/>
        </p:nvGrpSpPr>
        <p:grpSpPr bwMode="auto">
          <a:xfrm>
            <a:off x="685800" y="2684463"/>
            <a:ext cx="1143000" cy="1125537"/>
            <a:chOff x="4114800" y="1524000"/>
            <a:chExt cx="1143000" cy="1125538"/>
          </a:xfrm>
        </p:grpSpPr>
        <p:sp>
          <p:nvSpPr>
            <p:cNvPr id="18448" name="Line 7"/>
            <p:cNvSpPr>
              <a:spLocks noChangeShapeType="1"/>
            </p:cNvSpPr>
            <p:nvPr/>
          </p:nvSpPr>
          <p:spPr bwMode="auto">
            <a:xfrm>
              <a:off x="4114800" y="16002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8"/>
            <p:cNvSpPr>
              <a:spLocks noChangeShapeType="1"/>
            </p:cNvSpPr>
            <p:nvPr/>
          </p:nvSpPr>
          <p:spPr bwMode="auto">
            <a:xfrm flipV="1">
              <a:off x="4114800" y="1524000"/>
              <a:ext cx="762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Line 9"/>
            <p:cNvSpPr>
              <a:spLocks noChangeShapeType="1"/>
            </p:cNvSpPr>
            <p:nvPr/>
          </p:nvSpPr>
          <p:spPr bwMode="auto">
            <a:xfrm flipV="1">
              <a:off x="4191000" y="1524000"/>
              <a:ext cx="762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1" name="Line 10"/>
            <p:cNvSpPr>
              <a:spLocks noChangeShapeType="1"/>
            </p:cNvSpPr>
            <p:nvPr/>
          </p:nvSpPr>
          <p:spPr bwMode="auto">
            <a:xfrm flipV="1">
              <a:off x="4267200" y="1524000"/>
              <a:ext cx="762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2" name="Line 11"/>
            <p:cNvSpPr>
              <a:spLocks noChangeShapeType="1"/>
            </p:cNvSpPr>
            <p:nvPr/>
          </p:nvSpPr>
          <p:spPr bwMode="auto">
            <a:xfrm flipV="1">
              <a:off x="4419600" y="1524000"/>
              <a:ext cx="762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3" name="Line 12"/>
            <p:cNvSpPr>
              <a:spLocks noChangeShapeType="1"/>
            </p:cNvSpPr>
            <p:nvPr/>
          </p:nvSpPr>
          <p:spPr bwMode="auto">
            <a:xfrm flipV="1">
              <a:off x="4495800" y="1524000"/>
              <a:ext cx="762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4" name="Line 13"/>
            <p:cNvSpPr>
              <a:spLocks noChangeShapeType="1"/>
            </p:cNvSpPr>
            <p:nvPr/>
          </p:nvSpPr>
          <p:spPr bwMode="auto">
            <a:xfrm flipV="1">
              <a:off x="4572000" y="1524000"/>
              <a:ext cx="762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Line 14"/>
            <p:cNvSpPr>
              <a:spLocks noChangeShapeType="1"/>
            </p:cNvSpPr>
            <p:nvPr/>
          </p:nvSpPr>
          <p:spPr bwMode="auto">
            <a:xfrm flipV="1">
              <a:off x="4648200" y="1524000"/>
              <a:ext cx="762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Line 15"/>
            <p:cNvSpPr>
              <a:spLocks noChangeShapeType="1"/>
            </p:cNvSpPr>
            <p:nvPr/>
          </p:nvSpPr>
          <p:spPr bwMode="auto">
            <a:xfrm flipV="1">
              <a:off x="4343400" y="1524000"/>
              <a:ext cx="762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7" name="Line 26"/>
            <p:cNvSpPr>
              <a:spLocks noChangeShapeType="1"/>
            </p:cNvSpPr>
            <p:nvPr/>
          </p:nvSpPr>
          <p:spPr bwMode="auto">
            <a:xfrm flipH="1" flipV="1">
              <a:off x="4419600" y="1600200"/>
              <a:ext cx="457200" cy="685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8" name="Oval 27"/>
            <p:cNvSpPr>
              <a:spLocks noChangeArrowheads="1"/>
            </p:cNvSpPr>
            <p:nvPr/>
          </p:nvSpPr>
          <p:spPr bwMode="auto">
            <a:xfrm>
              <a:off x="4800600" y="2209800"/>
              <a:ext cx="152400" cy="152400"/>
            </a:xfrm>
            <a:prstGeom prst="ellipse">
              <a:avLst/>
            </a:prstGeom>
            <a:solidFill>
              <a:schemeClr val="bg1"/>
            </a:solidFill>
            <a:ln w="19050">
              <a:solidFill>
                <a:schemeClr val="tx1"/>
              </a:solidFill>
              <a:round/>
              <a:headEnd/>
              <a:tailEnd/>
            </a:ln>
          </p:spPr>
          <p:txBody>
            <a:bodyPr wrap="none" anchor="ctr"/>
            <a:lstStyle/>
            <a:p>
              <a:endParaRPr lang="en-US"/>
            </a:p>
          </p:txBody>
        </p:sp>
        <p:sp>
          <p:nvSpPr>
            <p:cNvPr id="18459" name="Text Box 29"/>
            <p:cNvSpPr txBox="1">
              <a:spLocks noChangeArrowheads="1"/>
            </p:cNvSpPr>
            <p:nvPr/>
          </p:nvSpPr>
          <p:spPr bwMode="auto">
            <a:xfrm>
              <a:off x="4419600" y="198120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a:latin typeface="Symbol" pitchFamily="18" charset="2"/>
                </a:rPr>
                <a:t>q</a:t>
              </a:r>
            </a:p>
          </p:txBody>
        </p:sp>
        <p:sp>
          <p:nvSpPr>
            <p:cNvPr id="18460" name="Text Box 30"/>
            <p:cNvSpPr txBox="1">
              <a:spLocks noChangeArrowheads="1"/>
            </p:cNvSpPr>
            <p:nvPr/>
          </p:nvSpPr>
          <p:spPr bwMode="auto">
            <a:xfrm>
              <a:off x="4953000" y="213360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a:latin typeface="Times New Roman" pitchFamily="18" charset="0"/>
                </a:rPr>
                <a:t>M</a:t>
              </a:r>
            </a:p>
          </p:txBody>
        </p:sp>
        <p:sp>
          <p:nvSpPr>
            <p:cNvPr id="18461" name="Line 31"/>
            <p:cNvSpPr>
              <a:spLocks noChangeShapeType="1"/>
            </p:cNvSpPr>
            <p:nvPr/>
          </p:nvSpPr>
          <p:spPr bwMode="auto">
            <a:xfrm>
              <a:off x="4419600" y="1600200"/>
              <a:ext cx="0" cy="9906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62" name="Text Box 32"/>
            <p:cNvSpPr txBox="1">
              <a:spLocks noChangeArrowheads="1"/>
            </p:cNvSpPr>
            <p:nvPr/>
          </p:nvSpPr>
          <p:spPr bwMode="auto">
            <a:xfrm>
              <a:off x="4648200" y="182880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a:latin typeface="Times New Roman" pitchFamily="18" charset="0"/>
                </a:rPr>
                <a:t>l</a:t>
              </a:r>
            </a:p>
          </p:txBody>
        </p:sp>
        <p:sp>
          <p:nvSpPr>
            <p:cNvPr id="18463" name="Arc 36"/>
            <p:cNvSpPr>
              <a:spLocks/>
            </p:cNvSpPr>
            <p:nvPr/>
          </p:nvSpPr>
          <p:spPr bwMode="auto">
            <a:xfrm flipV="1">
              <a:off x="4495800" y="2057400"/>
              <a:ext cx="447675" cy="592138"/>
            </a:xfrm>
            <a:custGeom>
              <a:avLst/>
              <a:gdLst>
                <a:gd name="T0" fmla="*/ 4034633 w 15868"/>
                <a:gd name="T1" fmla="*/ 0 h 20997"/>
                <a:gd name="T2" fmla="*/ 12630004 w 15868"/>
                <a:gd name="T3" fmla="*/ 5043791 h 20997"/>
                <a:gd name="T4" fmla="*/ 0 w 15868"/>
                <a:gd name="T5" fmla="*/ 16698929 h 20997"/>
                <a:gd name="T6" fmla="*/ 0 60000 65536"/>
                <a:gd name="T7" fmla="*/ 0 60000 65536"/>
                <a:gd name="T8" fmla="*/ 0 60000 65536"/>
                <a:gd name="T9" fmla="*/ 0 w 15868"/>
                <a:gd name="T10" fmla="*/ 0 h 20997"/>
                <a:gd name="T11" fmla="*/ 15868 w 15868"/>
                <a:gd name="T12" fmla="*/ 20997 h 20997"/>
              </a:gdLst>
              <a:ahLst/>
              <a:cxnLst>
                <a:cxn ang="T6">
                  <a:pos x="T0" y="T1"/>
                </a:cxn>
                <a:cxn ang="T7">
                  <a:pos x="T2" y="T3"/>
                </a:cxn>
                <a:cxn ang="T8">
                  <a:pos x="T4" y="T5"/>
                </a:cxn>
              </a:cxnLst>
              <a:rect l="T9" t="T10" r="T11" b="T12"/>
              <a:pathLst>
                <a:path w="15868" h="20997" fill="none" extrusionOk="0">
                  <a:moveTo>
                    <a:pt x="5068" y="0"/>
                  </a:moveTo>
                  <a:cubicBezTo>
                    <a:pt x="9215" y="1001"/>
                    <a:pt x="12973" y="3208"/>
                    <a:pt x="15867" y="6342"/>
                  </a:cubicBezTo>
                </a:path>
                <a:path w="15868" h="20997" stroke="0" extrusionOk="0">
                  <a:moveTo>
                    <a:pt x="5068" y="0"/>
                  </a:moveTo>
                  <a:cubicBezTo>
                    <a:pt x="9215" y="1001"/>
                    <a:pt x="12973" y="3208"/>
                    <a:pt x="15867" y="6342"/>
                  </a:cubicBezTo>
                  <a:lnTo>
                    <a:pt x="0" y="20997"/>
                  </a:lnTo>
                  <a:lnTo>
                    <a:pt x="5068" y="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aphicFrame>
        <p:nvGraphicFramePr>
          <p:cNvPr id="4" name="Object 3"/>
          <p:cNvGraphicFramePr>
            <a:graphicFrameLocks noChangeAspect="1"/>
          </p:cNvGraphicFramePr>
          <p:nvPr>
            <p:extLst>
              <p:ext uri="{D42A27DB-BD31-4B8C-83A1-F6EECF244321}">
                <p14:modId xmlns:p14="http://schemas.microsoft.com/office/powerpoint/2010/main" val="3088476394"/>
              </p:ext>
            </p:extLst>
          </p:nvPr>
        </p:nvGraphicFramePr>
        <p:xfrm>
          <a:off x="4519510" y="2998123"/>
          <a:ext cx="3173413" cy="1397456"/>
        </p:xfrm>
        <a:graphic>
          <a:graphicData uri="http://schemas.openxmlformats.org/presentationml/2006/ole">
            <mc:AlternateContent xmlns:mc="http://schemas.openxmlformats.org/markup-compatibility/2006">
              <mc:Choice xmlns:v="urn:schemas-microsoft-com:vml" Requires="v">
                <p:oleObj spid="_x0000_s104783" name="Equation" r:id="rId4" imgW="2628720" imgH="1155600" progId="Equation.3">
                  <p:embed/>
                </p:oleObj>
              </mc:Choice>
              <mc:Fallback>
                <p:oleObj name="Equation" r:id="rId4" imgW="2628720" imgH="11556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9510" y="2998123"/>
                        <a:ext cx="3173413" cy="1397456"/>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81551291"/>
              </p:ext>
            </p:extLst>
          </p:nvPr>
        </p:nvGraphicFramePr>
        <p:xfrm>
          <a:off x="2064907" y="2674547"/>
          <a:ext cx="2384425" cy="631825"/>
        </p:xfrm>
        <a:graphic>
          <a:graphicData uri="http://schemas.openxmlformats.org/presentationml/2006/ole">
            <mc:AlternateContent xmlns:mc="http://schemas.openxmlformats.org/markup-compatibility/2006">
              <mc:Choice xmlns:v="urn:schemas-microsoft-com:vml" Requires="v">
                <p:oleObj spid="_x0000_s104784" name="Equation" r:id="rId6" imgW="1726920" imgH="457200" progId="Equation.3">
                  <p:embed/>
                </p:oleObj>
              </mc:Choice>
              <mc:Fallback>
                <p:oleObj name="Equation" r:id="rId6" imgW="1726920" imgH="457200" progId="Equation.3">
                  <p:embed/>
                  <p:pic>
                    <p:nvPicPr>
                      <p:cNvPr id="0" name="Object 2"/>
                      <p:cNvPicPr>
                        <a:picLocks noChangeAspect="1" noChangeArrowheads="1"/>
                      </p:cNvPicPr>
                      <p:nvPr/>
                    </p:nvPicPr>
                    <p:blipFill>
                      <a:blip r:embed="rId7"/>
                      <a:srcRect/>
                      <a:stretch>
                        <a:fillRect/>
                      </a:stretch>
                    </p:blipFill>
                    <p:spPr bwMode="auto">
                      <a:xfrm>
                        <a:off x="2064907" y="2674547"/>
                        <a:ext cx="23844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Aside:  State Space</a:t>
            </a:r>
            <a:endParaRPr lang="en-US" dirty="0"/>
          </a:p>
        </p:txBody>
      </p:sp>
      <p:sp>
        <p:nvSpPr>
          <p:cNvPr id="3" name="Content Placeholder 2"/>
          <p:cNvSpPr>
            <a:spLocks noGrp="1"/>
          </p:cNvSpPr>
          <p:nvPr>
            <p:ph idx="1"/>
          </p:nvPr>
        </p:nvSpPr>
        <p:spPr>
          <a:xfrm>
            <a:off x="683568" y="764704"/>
            <a:ext cx="7772400" cy="432048"/>
          </a:xfrm>
        </p:spPr>
        <p:txBody>
          <a:bodyPr/>
          <a:lstStyle/>
          <a:p>
            <a:pPr marL="0" indent="0">
              <a:buNone/>
            </a:pPr>
            <a:r>
              <a:rPr lang="en-US" dirty="0" smtClean="0"/>
              <a:t>Recall Taylor Series Expansion of Partial Differential Equation</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28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9709968"/>
              </p:ext>
            </p:extLst>
          </p:nvPr>
        </p:nvGraphicFramePr>
        <p:xfrm>
          <a:off x="1187624" y="1196752"/>
          <a:ext cx="3241675" cy="938213"/>
        </p:xfrm>
        <a:graphic>
          <a:graphicData uri="http://schemas.openxmlformats.org/presentationml/2006/ole">
            <mc:AlternateContent xmlns:mc="http://schemas.openxmlformats.org/markup-compatibility/2006">
              <mc:Choice xmlns:v="urn:schemas-microsoft-com:vml" Requires="v">
                <p:oleObj spid="_x0000_s82564" name="Equation" r:id="rId4" imgW="1625400" imgH="469800" progId="Equation.3">
                  <p:embed/>
                </p:oleObj>
              </mc:Choice>
              <mc:Fallback>
                <p:oleObj name="Equation" r:id="rId4" imgW="1625400" imgH="4698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196752"/>
                        <a:ext cx="3241675"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2"/>
          <p:cNvSpPr txBox="1">
            <a:spLocks/>
          </p:cNvSpPr>
          <p:nvPr/>
        </p:nvSpPr>
        <p:spPr bwMode="auto">
          <a:xfrm>
            <a:off x="835968" y="2132856"/>
            <a:ext cx="77724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None/>
              <a:defRPr>
                <a:latin typeface="+mn-lt"/>
              </a:defRPr>
            </a:lvl1pPr>
            <a:lvl2pPr marL="742950" indent="-285750" eaLnBrk="0" hangingPunct="0">
              <a:spcBef>
                <a:spcPct val="20000"/>
              </a:spcBef>
              <a:buChar char="–"/>
              <a:defRPr>
                <a:latin typeface="+mn-lt"/>
              </a:defRPr>
            </a:lvl2pPr>
            <a:lvl3pPr marL="1143000" indent="-228600" eaLnBrk="0" hangingPunct="0">
              <a:spcBef>
                <a:spcPct val="20000"/>
              </a:spcBef>
              <a:buChar char="•"/>
              <a:defRPr sz="1400">
                <a:latin typeface="+mn-lt"/>
              </a:defRPr>
            </a:lvl3pPr>
            <a:lvl4pPr marL="1600200" indent="-228600" eaLnBrk="0" hangingPunct="0">
              <a:spcBef>
                <a:spcPct val="20000"/>
              </a:spcBef>
              <a:buChar char="–"/>
              <a:defRPr sz="1200">
                <a:latin typeface="+mn-lt"/>
              </a:defRPr>
            </a:lvl4pPr>
            <a:lvl5pPr marL="2057400" indent="-228600" eaLnBrk="0" hangingPunct="0">
              <a:spcBef>
                <a:spcPct val="20000"/>
              </a:spcBef>
              <a:buChar char="»"/>
              <a:defRPr sz="1200">
                <a:latin typeface="+mn-lt"/>
              </a:defRPr>
            </a:lvl5pPr>
            <a:lvl6pPr marL="2514600" indent="-228600" fontAlgn="base">
              <a:spcBef>
                <a:spcPct val="20000"/>
              </a:spcBef>
              <a:spcAft>
                <a:spcPct val="0"/>
              </a:spcAft>
              <a:buChar char="»"/>
              <a:defRPr sz="1200">
                <a:latin typeface="+mn-lt"/>
              </a:defRPr>
            </a:lvl6pPr>
            <a:lvl7pPr marL="2971800" indent="-228600" fontAlgn="base">
              <a:spcBef>
                <a:spcPct val="20000"/>
              </a:spcBef>
              <a:spcAft>
                <a:spcPct val="0"/>
              </a:spcAft>
              <a:buChar char="»"/>
              <a:defRPr sz="1200">
                <a:latin typeface="+mn-lt"/>
              </a:defRPr>
            </a:lvl7pPr>
            <a:lvl8pPr marL="3429000" indent="-228600" fontAlgn="base">
              <a:spcBef>
                <a:spcPct val="20000"/>
              </a:spcBef>
              <a:spcAft>
                <a:spcPct val="0"/>
              </a:spcAft>
              <a:buChar char="»"/>
              <a:defRPr sz="1200">
                <a:latin typeface="+mn-lt"/>
              </a:defRPr>
            </a:lvl8pPr>
            <a:lvl9pPr marL="3886200" indent="-228600" fontAlgn="base">
              <a:spcBef>
                <a:spcPct val="20000"/>
              </a:spcBef>
              <a:spcAft>
                <a:spcPct val="0"/>
              </a:spcAft>
              <a:buChar char="»"/>
              <a:defRPr sz="1200">
                <a:latin typeface="+mn-lt"/>
              </a:defRPr>
            </a:lvl9pPr>
          </a:lstStyle>
          <a:p>
            <a:r>
              <a:rPr lang="en-US" sz="1800" dirty="0"/>
              <a:t>It is common to separate internal and external influences.   This allows Eigenvalue </a:t>
            </a:r>
            <a:r>
              <a:rPr lang="en-US" sz="1800" dirty="0" smtClean="0"/>
              <a:t>analysis (states) </a:t>
            </a:r>
            <a:r>
              <a:rPr lang="en-US" sz="1800" dirty="0"/>
              <a:t>separate from Boundary Value solutions.</a:t>
            </a:r>
          </a:p>
        </p:txBody>
      </p:sp>
      <p:graphicFrame>
        <p:nvGraphicFramePr>
          <p:cNvPr id="9" name="Object 8"/>
          <p:cNvGraphicFramePr>
            <a:graphicFrameLocks noChangeAspect="1"/>
          </p:cNvGraphicFramePr>
          <p:nvPr>
            <p:extLst>
              <p:ext uri="{D42A27DB-BD31-4B8C-83A1-F6EECF244321}">
                <p14:modId xmlns:p14="http://schemas.microsoft.com/office/powerpoint/2010/main" val="1262065927"/>
              </p:ext>
            </p:extLst>
          </p:nvPr>
        </p:nvGraphicFramePr>
        <p:xfrm>
          <a:off x="854075" y="3068638"/>
          <a:ext cx="5621338" cy="938212"/>
        </p:xfrm>
        <a:graphic>
          <a:graphicData uri="http://schemas.openxmlformats.org/presentationml/2006/ole">
            <mc:AlternateContent xmlns:mc="http://schemas.openxmlformats.org/markup-compatibility/2006">
              <mc:Choice xmlns:v="urn:schemas-microsoft-com:vml" Requires="v">
                <p:oleObj spid="_x0000_s82565" name="Equation" r:id="rId6" imgW="2819160" imgH="469800" progId="Equation.3">
                  <p:embed/>
                </p:oleObj>
              </mc:Choice>
              <mc:Fallback>
                <p:oleObj name="Equation" r:id="rId6" imgW="2819160" imgH="469800" progId="Equation.3">
                  <p:embed/>
                  <p:pic>
                    <p:nvPicPr>
                      <p:cNvPr id="0" name="Object 4"/>
                      <p:cNvPicPr>
                        <a:picLocks noChangeAspect="1" noChangeArrowheads="1"/>
                      </p:cNvPicPr>
                      <p:nvPr/>
                    </p:nvPicPr>
                    <p:blipFill>
                      <a:blip r:embed="rId7"/>
                      <a:srcRect/>
                      <a:stretch>
                        <a:fillRect/>
                      </a:stretch>
                    </p:blipFill>
                    <p:spPr bwMode="auto">
                      <a:xfrm>
                        <a:off x="854075" y="3068638"/>
                        <a:ext cx="5621338"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Content Placeholder 2"/>
          <p:cNvSpPr txBox="1">
            <a:spLocks/>
          </p:cNvSpPr>
          <p:nvPr/>
        </p:nvSpPr>
        <p:spPr bwMode="auto">
          <a:xfrm>
            <a:off x="952972" y="4219550"/>
            <a:ext cx="77724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pPr marL="0" indent="0">
              <a:buFontTx/>
              <a:buNone/>
            </a:pPr>
            <a:r>
              <a:rPr lang="en-US" dirty="0" smtClean="0"/>
              <a:t>Abbreviate</a:t>
            </a:r>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1017424123"/>
              </p:ext>
            </p:extLst>
          </p:nvPr>
        </p:nvGraphicFramePr>
        <p:xfrm>
          <a:off x="1115616" y="4705672"/>
          <a:ext cx="2203450" cy="887413"/>
        </p:xfrm>
        <a:graphic>
          <a:graphicData uri="http://schemas.openxmlformats.org/presentationml/2006/ole">
            <mc:AlternateContent xmlns:mc="http://schemas.openxmlformats.org/markup-compatibility/2006">
              <mc:Choice xmlns:v="urn:schemas-microsoft-com:vml" Requires="v">
                <p:oleObj spid="_x0000_s82566" name="Equation" r:id="rId8" imgW="1104840" imgH="444240" progId="Equation.3">
                  <p:embed/>
                </p:oleObj>
              </mc:Choice>
              <mc:Fallback>
                <p:oleObj name="Equation" r:id="rId8" imgW="1104840" imgH="444240" progId="Equation.3">
                  <p:embed/>
                  <p:pic>
                    <p:nvPicPr>
                      <p:cNvPr id="0" name="Object 8"/>
                      <p:cNvPicPr>
                        <a:picLocks noChangeAspect="1" noChangeArrowheads="1"/>
                      </p:cNvPicPr>
                      <p:nvPr/>
                    </p:nvPicPr>
                    <p:blipFill>
                      <a:blip r:embed="rId9"/>
                      <a:srcRect/>
                      <a:stretch>
                        <a:fillRect/>
                      </a:stretch>
                    </p:blipFill>
                    <p:spPr bwMode="auto">
                      <a:xfrm>
                        <a:off x="1115616" y="4705672"/>
                        <a:ext cx="220345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855106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Continued</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29</a:t>
            </a:fld>
            <a:endParaRPr lang="en-US"/>
          </a:p>
        </p:txBody>
      </p:sp>
      <p:sp>
        <p:nvSpPr>
          <p:cNvPr id="5" name="Content Placeholder 2"/>
          <p:cNvSpPr txBox="1">
            <a:spLocks/>
          </p:cNvSpPr>
          <p:nvPr/>
        </p:nvSpPr>
        <p:spPr bwMode="auto">
          <a:xfrm>
            <a:off x="666850" y="3356992"/>
            <a:ext cx="77724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None/>
              <a:defRPr>
                <a:latin typeface="+mn-lt"/>
              </a:defRPr>
            </a:lvl1pPr>
            <a:lvl2pPr marL="742950" indent="-285750" eaLnBrk="0" hangingPunct="0">
              <a:spcBef>
                <a:spcPct val="20000"/>
              </a:spcBef>
              <a:buChar char="–"/>
              <a:defRPr>
                <a:latin typeface="+mn-lt"/>
              </a:defRPr>
            </a:lvl2pPr>
            <a:lvl3pPr marL="1143000" indent="-228600" eaLnBrk="0" hangingPunct="0">
              <a:spcBef>
                <a:spcPct val="20000"/>
              </a:spcBef>
              <a:buChar char="•"/>
              <a:defRPr sz="1400">
                <a:latin typeface="+mn-lt"/>
              </a:defRPr>
            </a:lvl3pPr>
            <a:lvl4pPr marL="1600200" indent="-228600" eaLnBrk="0" hangingPunct="0">
              <a:spcBef>
                <a:spcPct val="20000"/>
              </a:spcBef>
              <a:buChar char="–"/>
              <a:defRPr sz="1200">
                <a:latin typeface="+mn-lt"/>
              </a:defRPr>
            </a:lvl4pPr>
            <a:lvl5pPr marL="2057400" indent="-228600" eaLnBrk="0" hangingPunct="0">
              <a:spcBef>
                <a:spcPct val="20000"/>
              </a:spcBef>
              <a:buChar char="»"/>
              <a:defRPr sz="1200">
                <a:latin typeface="+mn-lt"/>
              </a:defRPr>
            </a:lvl5pPr>
            <a:lvl6pPr marL="2514600" indent="-228600" fontAlgn="base">
              <a:spcBef>
                <a:spcPct val="20000"/>
              </a:spcBef>
              <a:spcAft>
                <a:spcPct val="0"/>
              </a:spcAft>
              <a:buChar char="»"/>
              <a:defRPr sz="1200">
                <a:latin typeface="+mn-lt"/>
              </a:defRPr>
            </a:lvl6pPr>
            <a:lvl7pPr marL="2971800" indent="-228600" fontAlgn="base">
              <a:spcBef>
                <a:spcPct val="20000"/>
              </a:spcBef>
              <a:spcAft>
                <a:spcPct val="0"/>
              </a:spcAft>
              <a:buChar char="»"/>
              <a:defRPr sz="1200">
                <a:latin typeface="+mn-lt"/>
              </a:defRPr>
            </a:lvl7pPr>
            <a:lvl8pPr marL="3429000" indent="-228600" fontAlgn="base">
              <a:spcBef>
                <a:spcPct val="20000"/>
              </a:spcBef>
              <a:spcAft>
                <a:spcPct val="0"/>
              </a:spcAft>
              <a:buChar char="»"/>
              <a:defRPr sz="1200">
                <a:latin typeface="+mn-lt"/>
              </a:defRPr>
            </a:lvl8pPr>
            <a:lvl9pPr marL="3886200" indent="-228600" fontAlgn="base">
              <a:spcBef>
                <a:spcPct val="20000"/>
              </a:spcBef>
              <a:spcAft>
                <a:spcPct val="0"/>
              </a:spcAft>
              <a:buChar char="»"/>
              <a:defRPr sz="1200">
                <a:latin typeface="+mn-lt"/>
              </a:defRPr>
            </a:lvl9pPr>
          </a:lstStyle>
          <a:p>
            <a:r>
              <a:rPr lang="en-US" sz="1800" dirty="0" smtClean="0"/>
              <a:t>Further generalize the internal states, x.   Note that ANY state has a value and a derivative.    The second derivative is the derivative of the state representing the first derivative, and so on:</a:t>
            </a:r>
            <a:endParaRPr lang="en-US" sz="1800" dirty="0"/>
          </a:p>
        </p:txBody>
      </p:sp>
      <p:graphicFrame>
        <p:nvGraphicFramePr>
          <p:cNvPr id="7" name="Object 6"/>
          <p:cNvGraphicFramePr>
            <a:graphicFrameLocks noChangeAspect="1"/>
          </p:cNvGraphicFramePr>
          <p:nvPr>
            <p:extLst>
              <p:ext uri="{D42A27DB-BD31-4B8C-83A1-F6EECF244321}">
                <p14:modId xmlns:p14="http://schemas.microsoft.com/office/powerpoint/2010/main" val="934821028"/>
              </p:ext>
            </p:extLst>
          </p:nvPr>
        </p:nvGraphicFramePr>
        <p:xfrm>
          <a:off x="827584" y="5013176"/>
          <a:ext cx="2203450" cy="887413"/>
        </p:xfrm>
        <a:graphic>
          <a:graphicData uri="http://schemas.openxmlformats.org/presentationml/2006/ole">
            <mc:AlternateContent xmlns:mc="http://schemas.openxmlformats.org/markup-compatibility/2006">
              <mc:Choice xmlns:v="urn:schemas-microsoft-com:vml" Requires="v">
                <p:oleObj spid="_x0000_s83572" name="Equation" r:id="rId3" imgW="1104840" imgH="444240" progId="Equation.3">
                  <p:embed/>
                </p:oleObj>
              </mc:Choice>
              <mc:Fallback>
                <p:oleObj name="Equation" r:id="rId3" imgW="1104840" imgH="444240" progId="Equation.3">
                  <p:embed/>
                  <p:pic>
                    <p:nvPicPr>
                      <p:cNvPr id="0" name="Object 12"/>
                      <p:cNvPicPr>
                        <a:picLocks noChangeAspect="1" noChangeArrowheads="1"/>
                      </p:cNvPicPr>
                      <p:nvPr/>
                    </p:nvPicPr>
                    <p:blipFill>
                      <a:blip r:embed="rId4"/>
                      <a:srcRect/>
                      <a:stretch>
                        <a:fillRect/>
                      </a:stretch>
                    </p:blipFill>
                    <p:spPr bwMode="auto">
                      <a:xfrm>
                        <a:off x="827584" y="5013176"/>
                        <a:ext cx="220345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2"/>
          <p:cNvSpPr txBox="1">
            <a:spLocks/>
          </p:cNvSpPr>
          <p:nvPr/>
        </p:nvSpPr>
        <p:spPr bwMode="auto">
          <a:xfrm>
            <a:off x="666800" y="836712"/>
            <a:ext cx="77724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None/>
              <a:defRPr>
                <a:latin typeface="+mn-lt"/>
              </a:defRPr>
            </a:lvl1pPr>
            <a:lvl2pPr marL="742950" indent="-285750" eaLnBrk="0" hangingPunct="0">
              <a:spcBef>
                <a:spcPct val="20000"/>
              </a:spcBef>
              <a:buChar char="–"/>
              <a:defRPr>
                <a:latin typeface="+mn-lt"/>
              </a:defRPr>
            </a:lvl2pPr>
            <a:lvl3pPr marL="1143000" indent="-228600" eaLnBrk="0" hangingPunct="0">
              <a:spcBef>
                <a:spcPct val="20000"/>
              </a:spcBef>
              <a:buChar char="•"/>
              <a:defRPr sz="1400">
                <a:latin typeface="+mn-lt"/>
              </a:defRPr>
            </a:lvl3pPr>
            <a:lvl4pPr marL="1600200" indent="-228600" eaLnBrk="0" hangingPunct="0">
              <a:spcBef>
                <a:spcPct val="20000"/>
              </a:spcBef>
              <a:buChar char="–"/>
              <a:defRPr sz="1200">
                <a:latin typeface="+mn-lt"/>
              </a:defRPr>
            </a:lvl4pPr>
            <a:lvl5pPr marL="2057400" indent="-228600" eaLnBrk="0" hangingPunct="0">
              <a:spcBef>
                <a:spcPct val="20000"/>
              </a:spcBef>
              <a:buChar char="»"/>
              <a:defRPr sz="1200">
                <a:latin typeface="+mn-lt"/>
              </a:defRPr>
            </a:lvl5pPr>
            <a:lvl6pPr marL="2514600" indent="-228600" fontAlgn="base">
              <a:spcBef>
                <a:spcPct val="20000"/>
              </a:spcBef>
              <a:spcAft>
                <a:spcPct val="0"/>
              </a:spcAft>
              <a:buChar char="»"/>
              <a:defRPr sz="1200">
                <a:latin typeface="+mn-lt"/>
              </a:defRPr>
            </a:lvl6pPr>
            <a:lvl7pPr marL="2971800" indent="-228600" fontAlgn="base">
              <a:spcBef>
                <a:spcPct val="20000"/>
              </a:spcBef>
              <a:spcAft>
                <a:spcPct val="0"/>
              </a:spcAft>
              <a:buChar char="»"/>
              <a:defRPr sz="1200">
                <a:latin typeface="+mn-lt"/>
              </a:defRPr>
            </a:lvl7pPr>
            <a:lvl8pPr marL="3429000" indent="-228600" fontAlgn="base">
              <a:spcBef>
                <a:spcPct val="20000"/>
              </a:spcBef>
              <a:spcAft>
                <a:spcPct val="0"/>
              </a:spcAft>
              <a:buChar char="»"/>
              <a:defRPr sz="1200">
                <a:latin typeface="+mn-lt"/>
              </a:defRPr>
            </a:lvl8pPr>
            <a:lvl9pPr marL="3886200" indent="-228600" fontAlgn="base">
              <a:spcBef>
                <a:spcPct val="20000"/>
              </a:spcBef>
              <a:spcAft>
                <a:spcPct val="0"/>
              </a:spcAft>
              <a:buChar char="»"/>
              <a:defRPr sz="1200">
                <a:latin typeface="+mn-lt"/>
              </a:defRPr>
            </a:lvl9pPr>
          </a:lstStyle>
          <a:p>
            <a:r>
              <a:rPr lang="en-US" sz="1800" dirty="0" smtClean="0"/>
              <a:t>Accompanying any dynamical system will be a set of O.D.E.s describing the equations of motion:</a:t>
            </a:r>
            <a:endParaRPr lang="en-US" sz="1800" dirty="0"/>
          </a:p>
        </p:txBody>
      </p:sp>
      <p:graphicFrame>
        <p:nvGraphicFramePr>
          <p:cNvPr id="9" name="Object 8"/>
          <p:cNvGraphicFramePr>
            <a:graphicFrameLocks noChangeAspect="1"/>
          </p:cNvGraphicFramePr>
          <p:nvPr>
            <p:extLst>
              <p:ext uri="{D42A27DB-BD31-4B8C-83A1-F6EECF244321}">
                <p14:modId xmlns:p14="http://schemas.microsoft.com/office/powerpoint/2010/main" val="4055189621"/>
              </p:ext>
            </p:extLst>
          </p:nvPr>
        </p:nvGraphicFramePr>
        <p:xfrm>
          <a:off x="827584" y="1772816"/>
          <a:ext cx="1392237" cy="406400"/>
        </p:xfrm>
        <a:graphic>
          <a:graphicData uri="http://schemas.openxmlformats.org/presentationml/2006/ole">
            <mc:AlternateContent xmlns:mc="http://schemas.openxmlformats.org/markup-compatibility/2006">
              <mc:Choice xmlns:v="urn:schemas-microsoft-com:vml" Requires="v">
                <p:oleObj spid="_x0000_s83573" name="Equation" r:id="rId5" imgW="698400" imgH="203040" progId="Equation.3">
                  <p:embed/>
                </p:oleObj>
              </mc:Choice>
              <mc:Fallback>
                <p:oleObj name="Equation" r:id="rId5" imgW="698400" imgH="203040" progId="Equation.3">
                  <p:embed/>
                  <p:pic>
                    <p:nvPicPr>
                      <p:cNvPr id="0" name="Object 5"/>
                      <p:cNvPicPr>
                        <a:picLocks noChangeAspect="1" noChangeArrowheads="1"/>
                      </p:cNvPicPr>
                      <p:nvPr/>
                    </p:nvPicPr>
                    <p:blipFill>
                      <a:blip r:embed="rId6"/>
                      <a:srcRect/>
                      <a:stretch>
                        <a:fillRect/>
                      </a:stretch>
                    </p:blipFill>
                    <p:spPr bwMode="auto">
                      <a:xfrm>
                        <a:off x="827584" y="1772816"/>
                        <a:ext cx="13922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22675993"/>
              </p:ext>
            </p:extLst>
          </p:nvPr>
        </p:nvGraphicFramePr>
        <p:xfrm>
          <a:off x="666850" y="2204864"/>
          <a:ext cx="5597525" cy="938213"/>
        </p:xfrm>
        <a:graphic>
          <a:graphicData uri="http://schemas.openxmlformats.org/presentationml/2006/ole">
            <mc:AlternateContent xmlns:mc="http://schemas.openxmlformats.org/markup-compatibility/2006">
              <mc:Choice xmlns:v="urn:schemas-microsoft-com:vml" Requires="v">
                <p:oleObj spid="_x0000_s83574" name="Equation" r:id="rId7" imgW="2806560" imgH="469800" progId="Equation.3">
                  <p:embed/>
                </p:oleObj>
              </mc:Choice>
              <mc:Fallback>
                <p:oleObj name="Equation" r:id="rId7" imgW="2806560" imgH="469800" progId="Equation.3">
                  <p:embed/>
                  <p:pic>
                    <p:nvPicPr>
                      <p:cNvPr id="0" name="Object 8"/>
                      <p:cNvPicPr>
                        <a:picLocks noChangeAspect="1" noChangeArrowheads="1"/>
                      </p:cNvPicPr>
                      <p:nvPr/>
                    </p:nvPicPr>
                    <p:blipFill>
                      <a:blip r:embed="rId8"/>
                      <a:srcRect/>
                      <a:stretch>
                        <a:fillRect/>
                      </a:stretch>
                    </p:blipFill>
                    <p:spPr bwMode="auto">
                      <a:xfrm>
                        <a:off x="666850" y="2204864"/>
                        <a:ext cx="5597525"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3703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1772816"/>
            <a:ext cx="7772400" cy="2232248"/>
          </a:xfrm>
        </p:spPr>
        <p:txBody>
          <a:bodyPr/>
          <a:lstStyle/>
          <a:p>
            <a:r>
              <a:rPr lang="en-US" sz="4800" b="1" dirty="0" smtClean="0"/>
              <a:t>Description of Project</a:t>
            </a:r>
            <a:endParaRPr lang="en-US" sz="4800" b="1"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3</a:t>
            </a:fld>
            <a:endParaRPr lang="en-US"/>
          </a:p>
        </p:txBody>
      </p:sp>
    </p:spTree>
    <p:extLst>
      <p:ext uri="{BB962C8B-B14F-4D97-AF65-F5344CB8AC3E}">
        <p14:creationId xmlns:p14="http://schemas.microsoft.com/office/powerpoint/2010/main" val="2490199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Continued</a:t>
            </a:r>
            <a:endParaRPr lang="en-US" dirty="0"/>
          </a:p>
        </p:txBody>
      </p:sp>
      <p:sp>
        <p:nvSpPr>
          <p:cNvPr id="3" name="Content Placeholder 2"/>
          <p:cNvSpPr>
            <a:spLocks noGrp="1"/>
          </p:cNvSpPr>
          <p:nvPr>
            <p:ph idx="1"/>
          </p:nvPr>
        </p:nvSpPr>
        <p:spPr>
          <a:xfrm>
            <a:off x="611560" y="548680"/>
            <a:ext cx="7772400" cy="720080"/>
          </a:xfrm>
        </p:spPr>
        <p:txBody>
          <a:bodyPr/>
          <a:lstStyle/>
          <a:p>
            <a:pPr marL="0" indent="0">
              <a:buNone/>
            </a:pPr>
            <a:r>
              <a:rPr lang="en-US" dirty="0" smtClean="0"/>
              <a:t>Now a general single-input, single-output (SISO) dynamical system will have a system of equations as it’s general representation.</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30</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157832078"/>
              </p:ext>
            </p:extLst>
          </p:nvPr>
        </p:nvGraphicFramePr>
        <p:xfrm>
          <a:off x="1619672" y="1556792"/>
          <a:ext cx="2203450" cy="1774825"/>
        </p:xfrm>
        <a:graphic>
          <a:graphicData uri="http://schemas.openxmlformats.org/presentationml/2006/ole">
            <mc:AlternateContent xmlns:mc="http://schemas.openxmlformats.org/markup-compatibility/2006">
              <mc:Choice xmlns:v="urn:schemas-microsoft-com:vml" Requires="v">
                <p:oleObj spid="_x0000_s84800" name="Equation" r:id="rId3" imgW="1104840" imgH="888840" progId="Equation.3">
                  <p:embed/>
                </p:oleObj>
              </mc:Choice>
              <mc:Fallback>
                <p:oleObj name="Equation" r:id="rId3" imgW="1104840" imgH="888840" progId="Equation.3">
                  <p:embed/>
                  <p:pic>
                    <p:nvPicPr>
                      <p:cNvPr id="0" name="Object 6"/>
                      <p:cNvPicPr>
                        <a:picLocks noChangeAspect="1" noChangeArrowheads="1"/>
                      </p:cNvPicPr>
                      <p:nvPr/>
                    </p:nvPicPr>
                    <p:blipFill>
                      <a:blip r:embed="rId4"/>
                      <a:srcRect/>
                      <a:stretch>
                        <a:fillRect/>
                      </a:stretch>
                    </p:blipFill>
                    <p:spPr bwMode="auto">
                      <a:xfrm>
                        <a:off x="1619672" y="1556792"/>
                        <a:ext cx="220345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6713983"/>
              </p:ext>
            </p:extLst>
          </p:nvPr>
        </p:nvGraphicFramePr>
        <p:xfrm>
          <a:off x="874812" y="3721224"/>
          <a:ext cx="2178050" cy="1774825"/>
        </p:xfrm>
        <a:graphic>
          <a:graphicData uri="http://schemas.openxmlformats.org/presentationml/2006/ole">
            <mc:AlternateContent xmlns:mc="http://schemas.openxmlformats.org/markup-compatibility/2006">
              <mc:Choice xmlns:v="urn:schemas-microsoft-com:vml" Requires="v">
                <p:oleObj spid="_x0000_s84801" name="Equation" r:id="rId5" imgW="1091880" imgH="888840" progId="Equation.3">
                  <p:embed/>
                </p:oleObj>
              </mc:Choice>
              <mc:Fallback>
                <p:oleObj name="Equation" r:id="rId5" imgW="1091880" imgH="888840" progId="Equation.3">
                  <p:embed/>
                  <p:pic>
                    <p:nvPicPr>
                      <p:cNvPr id="0" name="Object 5"/>
                      <p:cNvPicPr>
                        <a:picLocks noChangeAspect="1" noChangeArrowheads="1"/>
                      </p:cNvPicPr>
                      <p:nvPr/>
                    </p:nvPicPr>
                    <p:blipFill>
                      <a:blip r:embed="rId6"/>
                      <a:srcRect/>
                      <a:stretch>
                        <a:fillRect/>
                      </a:stretch>
                    </p:blipFill>
                    <p:spPr bwMode="auto">
                      <a:xfrm>
                        <a:off x="874812" y="3721224"/>
                        <a:ext cx="217805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2"/>
          <p:cNvSpPr txBox="1">
            <a:spLocks/>
          </p:cNvSpPr>
          <p:nvPr/>
        </p:nvSpPr>
        <p:spPr bwMode="auto">
          <a:xfrm>
            <a:off x="874812" y="3361184"/>
            <a:ext cx="7772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pPr marL="0" indent="0">
              <a:buFontTx/>
              <a:buNone/>
            </a:pPr>
            <a:r>
              <a:rPr lang="en-US" sz="1800" dirty="0" smtClean="0"/>
              <a:t>Define some small letters to clean up the nomenclature:</a:t>
            </a:r>
            <a:endParaRPr lang="en-US" sz="1800" dirty="0"/>
          </a:p>
        </p:txBody>
      </p:sp>
      <p:graphicFrame>
        <p:nvGraphicFramePr>
          <p:cNvPr id="10" name="Object 9"/>
          <p:cNvGraphicFramePr>
            <a:graphicFrameLocks noChangeAspect="1"/>
          </p:cNvGraphicFramePr>
          <p:nvPr>
            <p:extLst>
              <p:ext uri="{D42A27DB-BD31-4B8C-83A1-F6EECF244321}">
                <p14:modId xmlns:p14="http://schemas.microsoft.com/office/powerpoint/2010/main" val="2451737704"/>
              </p:ext>
            </p:extLst>
          </p:nvPr>
        </p:nvGraphicFramePr>
        <p:xfrm>
          <a:off x="4761012" y="3752462"/>
          <a:ext cx="2716535" cy="1606372"/>
        </p:xfrm>
        <a:graphic>
          <a:graphicData uri="http://schemas.openxmlformats.org/presentationml/2006/ole">
            <mc:AlternateContent xmlns:mc="http://schemas.openxmlformats.org/markup-compatibility/2006">
              <mc:Choice xmlns:v="urn:schemas-microsoft-com:vml" Requires="v">
                <p:oleObj spid="_x0000_s84802" name="Equation" r:id="rId7" imgW="838080" imgH="495000" progId="Equation.3">
                  <p:embed/>
                </p:oleObj>
              </mc:Choice>
              <mc:Fallback>
                <p:oleObj name="Equation" r:id="rId7" imgW="838080" imgH="495000" progId="Equation.3">
                  <p:embed/>
                  <p:pic>
                    <p:nvPicPr>
                      <p:cNvPr id="0" name="Object 5"/>
                      <p:cNvPicPr>
                        <a:picLocks noChangeAspect="1" noChangeArrowheads="1"/>
                      </p:cNvPicPr>
                      <p:nvPr/>
                    </p:nvPicPr>
                    <p:blipFill>
                      <a:blip r:embed="rId8"/>
                      <a:srcRect/>
                      <a:stretch>
                        <a:fillRect/>
                      </a:stretch>
                    </p:blipFill>
                    <p:spPr bwMode="auto">
                      <a:xfrm>
                        <a:off x="4761012" y="3752462"/>
                        <a:ext cx="2716535" cy="1606372"/>
                      </a:xfrm>
                      <a:prstGeom prst="rect">
                        <a:avLst/>
                      </a:prstGeom>
                      <a:noFill/>
                      <a:ln>
                        <a:solidFill>
                          <a:schemeClr val="tx1"/>
                        </a:solid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00777701"/>
              </p:ext>
            </p:extLst>
          </p:nvPr>
        </p:nvGraphicFramePr>
        <p:xfrm>
          <a:off x="3947789" y="4221088"/>
          <a:ext cx="793750" cy="606425"/>
        </p:xfrm>
        <a:graphic>
          <a:graphicData uri="http://schemas.openxmlformats.org/presentationml/2006/ole">
            <mc:AlternateContent xmlns:mc="http://schemas.openxmlformats.org/markup-compatibility/2006">
              <mc:Choice xmlns:v="urn:schemas-microsoft-com:vml" Requires="v">
                <p:oleObj spid="_x0000_s84803" name="Equation" r:id="rId9" imgW="215640" imgH="164880" progId="Equation.3">
                  <p:embed/>
                </p:oleObj>
              </mc:Choice>
              <mc:Fallback>
                <p:oleObj name="Equation" r:id="rId9" imgW="215640" imgH="164880" progId="Equation.3">
                  <p:embed/>
                  <p:pic>
                    <p:nvPicPr>
                      <p:cNvPr id="0" name="Object 9"/>
                      <p:cNvPicPr>
                        <a:picLocks noChangeAspect="1" noChangeArrowheads="1"/>
                      </p:cNvPicPr>
                      <p:nvPr/>
                    </p:nvPicPr>
                    <p:blipFill>
                      <a:blip r:embed="rId10"/>
                      <a:srcRect/>
                      <a:stretch>
                        <a:fillRect/>
                      </a:stretch>
                    </p:blipFill>
                    <p:spPr bwMode="auto">
                      <a:xfrm>
                        <a:off x="3947789" y="4221088"/>
                        <a:ext cx="793750" cy="606425"/>
                      </a:xfrm>
                      <a:prstGeom prst="rect">
                        <a:avLst/>
                      </a:prstGeom>
                      <a:noFill/>
                      <a:ln w="9525">
                        <a:noFill/>
                        <a:miter lim="800000"/>
                        <a:headEnd/>
                        <a:tailEnd/>
                      </a:ln>
                    </p:spPr>
                  </p:pic>
                </p:oleObj>
              </mc:Fallback>
            </mc:AlternateContent>
          </a:graphicData>
        </a:graphic>
      </p:graphicFrame>
    </p:spTree>
    <p:extLst>
      <p:ext uri="{BB962C8B-B14F-4D97-AF65-F5344CB8AC3E}">
        <p14:creationId xmlns:p14="http://schemas.microsoft.com/office/powerpoint/2010/main" val="19617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Concluded</a:t>
            </a:r>
            <a:endParaRPr lang="en-US" dirty="0"/>
          </a:p>
        </p:txBody>
      </p:sp>
      <p:sp>
        <p:nvSpPr>
          <p:cNvPr id="3" name="Content Placeholder 2"/>
          <p:cNvSpPr>
            <a:spLocks noGrp="1"/>
          </p:cNvSpPr>
          <p:nvPr>
            <p:ph idx="1"/>
          </p:nvPr>
        </p:nvSpPr>
        <p:spPr>
          <a:xfrm>
            <a:off x="611560" y="1052736"/>
            <a:ext cx="7772400" cy="570384"/>
          </a:xfrm>
        </p:spPr>
        <p:txBody>
          <a:bodyPr/>
          <a:lstStyle/>
          <a:p>
            <a:pPr marL="0" indent="0">
              <a:buNone/>
            </a:pPr>
            <a:r>
              <a:rPr lang="en-US" dirty="0" smtClean="0"/>
              <a:t>In general, all the parameters are vectors or arrays with all sorts of real-world cross-coupling and will be multi-input, multi-output (MIMO).</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31</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0764542"/>
              </p:ext>
            </p:extLst>
          </p:nvPr>
        </p:nvGraphicFramePr>
        <p:xfrm>
          <a:off x="2267744" y="1988840"/>
          <a:ext cx="2897304" cy="1584176"/>
        </p:xfrm>
        <a:graphic>
          <a:graphicData uri="http://schemas.openxmlformats.org/presentationml/2006/ole">
            <mc:AlternateContent xmlns:mc="http://schemas.openxmlformats.org/markup-compatibility/2006">
              <mc:Choice xmlns:v="urn:schemas-microsoft-com:vml" Requires="v">
                <p:oleObj spid="_x0000_s85205" name="Equation" r:id="rId3" imgW="952200" imgH="520560" progId="Equation.3">
                  <p:embed/>
                </p:oleObj>
              </mc:Choice>
              <mc:Fallback>
                <p:oleObj name="Equation" r:id="rId3" imgW="952200" imgH="520560" progId="Equation.3">
                  <p:embed/>
                  <p:pic>
                    <p:nvPicPr>
                      <p:cNvPr id="0" name="Object 9"/>
                      <p:cNvPicPr>
                        <a:picLocks noChangeAspect="1" noChangeArrowheads="1"/>
                      </p:cNvPicPr>
                      <p:nvPr/>
                    </p:nvPicPr>
                    <p:blipFill>
                      <a:blip r:embed="rId4"/>
                      <a:srcRect/>
                      <a:stretch>
                        <a:fillRect/>
                      </a:stretch>
                    </p:blipFill>
                    <p:spPr bwMode="auto">
                      <a:xfrm>
                        <a:off x="2267744" y="1988840"/>
                        <a:ext cx="2897304" cy="1584176"/>
                      </a:xfrm>
                      <a:prstGeom prst="rect">
                        <a:avLst/>
                      </a:prstGeom>
                      <a:noFill/>
                      <a:ln w="9525">
                        <a:solidFill>
                          <a:schemeClr val="tx1"/>
                        </a:solidFill>
                        <a:miter lim="800000"/>
                        <a:headEnd/>
                        <a:tailEnd/>
                      </a:ln>
                      <a:extLst/>
                    </p:spPr>
                  </p:pic>
                </p:oleObj>
              </mc:Fallback>
            </mc:AlternateContent>
          </a:graphicData>
        </a:graphic>
      </p:graphicFrame>
    </p:spTree>
    <p:extLst>
      <p:ext uri="{BB962C8B-B14F-4D97-AF65-F5344CB8AC3E}">
        <p14:creationId xmlns:p14="http://schemas.microsoft.com/office/powerpoint/2010/main" val="3086850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772400" cy="533400"/>
          </a:xfrm>
        </p:spPr>
        <p:txBody>
          <a:bodyPr/>
          <a:lstStyle/>
          <a:p>
            <a:r>
              <a:rPr lang="en-US" dirty="0" smtClean="0"/>
              <a:t>This “State” Concept Can Be Leveraged to Create a Nice Block Diagram Connection.  If this all seems a mish-mash it is.  These are different symbols for representing the same concept.   In fact, a Bode plot is another symbol.</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32</a:t>
            </a:fld>
            <a:endParaRPr lang="en-US"/>
          </a:p>
        </p:txBody>
      </p:sp>
      <p:grpSp>
        <p:nvGrpSpPr>
          <p:cNvPr id="3" name="Group 2"/>
          <p:cNvGrpSpPr/>
          <p:nvPr/>
        </p:nvGrpSpPr>
        <p:grpSpPr>
          <a:xfrm>
            <a:off x="1321073" y="2060848"/>
            <a:ext cx="6128630" cy="2859063"/>
            <a:chOff x="569913" y="1628800"/>
            <a:chExt cx="7404100" cy="3757588"/>
          </a:xfrm>
        </p:grpSpPr>
        <p:graphicFrame>
          <p:nvGraphicFramePr>
            <p:cNvPr id="5" name="Object 4"/>
            <p:cNvGraphicFramePr>
              <a:graphicFrameLocks noChangeAspect="1"/>
            </p:cNvGraphicFramePr>
            <p:nvPr>
              <p:extLst>
                <p:ext uri="{D42A27DB-BD31-4B8C-83A1-F6EECF244321}">
                  <p14:modId xmlns:p14="http://schemas.microsoft.com/office/powerpoint/2010/main" val="3624440960"/>
                </p:ext>
              </p:extLst>
            </p:nvPr>
          </p:nvGraphicFramePr>
          <p:xfrm>
            <a:off x="2843808" y="1628800"/>
            <a:ext cx="3028950" cy="1771650"/>
          </p:xfrm>
          <a:graphic>
            <a:graphicData uri="http://schemas.openxmlformats.org/presentationml/2006/ole">
              <mc:AlternateContent xmlns:mc="http://schemas.openxmlformats.org/markup-compatibility/2006">
                <mc:Choice xmlns:v="urn:schemas-microsoft-com:vml" Requires="v">
                  <p:oleObj spid="_x0000_s86845" name="Equation" r:id="rId3" imgW="825500" imgH="482600" progId="Equation.3">
                    <p:embed/>
                  </p:oleObj>
                </mc:Choice>
                <mc:Fallback>
                  <p:oleObj name="Equation" r:id="rId3" imgW="8255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628800"/>
                          <a:ext cx="3028950" cy="1771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28361540"/>
                </p:ext>
              </p:extLst>
            </p:nvPr>
          </p:nvGraphicFramePr>
          <p:xfrm>
            <a:off x="569913" y="1936750"/>
            <a:ext cx="912812" cy="1155700"/>
          </p:xfrm>
          <a:graphic>
            <a:graphicData uri="http://schemas.openxmlformats.org/presentationml/2006/ole">
              <mc:AlternateContent xmlns:mc="http://schemas.openxmlformats.org/markup-compatibility/2006">
                <mc:Choice xmlns:v="urn:schemas-microsoft-com:vml" Requires="v">
                  <p:oleObj spid="_x0000_s86846" name="Equation" r:id="rId5" imgW="139680" imgH="177480" progId="Equation.3">
                    <p:embed/>
                  </p:oleObj>
                </mc:Choice>
                <mc:Fallback>
                  <p:oleObj name="Equation" r:id="rId5" imgW="139680" imgH="177480" progId="Equation.3">
                    <p:embed/>
                    <p:pic>
                      <p:nvPicPr>
                        <p:cNvPr id="0" name="Object 12"/>
                        <p:cNvPicPr>
                          <a:picLocks noChangeAspect="1" noChangeArrowheads="1"/>
                        </p:cNvPicPr>
                        <p:nvPr/>
                      </p:nvPicPr>
                      <p:blipFill>
                        <a:blip r:embed="rId6"/>
                        <a:srcRect/>
                        <a:stretch>
                          <a:fillRect/>
                        </a:stretch>
                      </p:blipFill>
                      <p:spPr bwMode="auto">
                        <a:xfrm>
                          <a:off x="569913" y="1936750"/>
                          <a:ext cx="912812" cy="115570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02563033"/>
                </p:ext>
              </p:extLst>
            </p:nvPr>
          </p:nvGraphicFramePr>
          <p:xfrm>
            <a:off x="3879850" y="4119563"/>
            <a:ext cx="990600" cy="1266825"/>
          </p:xfrm>
          <a:graphic>
            <a:graphicData uri="http://schemas.openxmlformats.org/presentationml/2006/ole">
              <mc:AlternateContent xmlns:mc="http://schemas.openxmlformats.org/markup-compatibility/2006">
                <mc:Choice xmlns:v="urn:schemas-microsoft-com:vml" Requires="v">
                  <p:oleObj spid="_x0000_s86847" name="Equation" r:id="rId7" imgW="139680" imgH="177480" progId="Equation.3">
                    <p:embed/>
                  </p:oleObj>
                </mc:Choice>
                <mc:Fallback>
                  <p:oleObj name="Equation" r:id="rId7" imgW="139680" imgH="177480" progId="Equation.3">
                    <p:embed/>
                    <p:pic>
                      <p:nvPicPr>
                        <p:cNvPr id="0" name="Object 5"/>
                        <p:cNvPicPr>
                          <a:picLocks noChangeAspect="1" noChangeArrowheads="1"/>
                        </p:cNvPicPr>
                        <p:nvPr/>
                      </p:nvPicPr>
                      <p:blipFill>
                        <a:blip r:embed="rId8"/>
                        <a:srcRect/>
                        <a:stretch>
                          <a:fillRect/>
                        </a:stretch>
                      </p:blipFill>
                      <p:spPr bwMode="auto">
                        <a:xfrm>
                          <a:off x="3879850" y="4119563"/>
                          <a:ext cx="990600" cy="12668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7583908"/>
                </p:ext>
              </p:extLst>
            </p:nvPr>
          </p:nvGraphicFramePr>
          <p:xfrm>
            <a:off x="7308850" y="2051050"/>
            <a:ext cx="665163" cy="963613"/>
          </p:xfrm>
          <a:graphic>
            <a:graphicData uri="http://schemas.openxmlformats.org/presentationml/2006/ole">
              <mc:AlternateContent xmlns:mc="http://schemas.openxmlformats.org/markup-compatibility/2006">
                <mc:Choice xmlns:v="urn:schemas-microsoft-com:vml" Requires="v">
                  <p:oleObj spid="_x0000_s86848" name="Equation" r:id="rId9" imgW="139680" imgH="203040" progId="Equation.3">
                    <p:embed/>
                  </p:oleObj>
                </mc:Choice>
                <mc:Fallback>
                  <p:oleObj name="Equation" r:id="rId9" imgW="139680" imgH="203040" progId="Equation.3">
                    <p:embed/>
                    <p:pic>
                      <p:nvPicPr>
                        <p:cNvPr id="0" name="Object 6"/>
                        <p:cNvPicPr>
                          <a:picLocks noChangeAspect="1" noChangeArrowheads="1"/>
                        </p:cNvPicPr>
                        <p:nvPr/>
                      </p:nvPicPr>
                      <p:blipFill>
                        <a:blip r:embed="rId10"/>
                        <a:srcRect/>
                        <a:stretch>
                          <a:fillRect/>
                        </a:stretch>
                      </p:blipFill>
                      <p:spPr bwMode="auto">
                        <a:xfrm>
                          <a:off x="7308850" y="2051050"/>
                          <a:ext cx="665163" cy="963613"/>
                        </a:xfrm>
                        <a:prstGeom prst="rect">
                          <a:avLst/>
                        </a:prstGeom>
                        <a:noFill/>
                        <a:ln>
                          <a:noFill/>
                        </a:ln>
                      </p:spPr>
                    </p:pic>
                  </p:oleObj>
                </mc:Fallback>
              </mc:AlternateContent>
            </a:graphicData>
          </a:graphic>
        </p:graphicFrame>
        <p:cxnSp>
          <p:nvCxnSpPr>
            <p:cNvPr id="10" name="Elbow Connector 9"/>
            <p:cNvCxnSpPr>
              <a:stCxn id="6" idx="3"/>
              <a:endCxn id="5" idx="1"/>
            </p:cNvCxnSpPr>
            <p:nvPr/>
          </p:nvCxnSpPr>
          <p:spPr bwMode="auto">
            <a:xfrm flipV="1">
              <a:off x="1441624" y="2514625"/>
              <a:ext cx="1402184" cy="163"/>
            </a:xfrm>
            <a:prstGeom prst="bentConnector3">
              <a:avLst/>
            </a:prstGeom>
            <a:noFill/>
            <a:ln w="63500" cap="flat" cmpd="dbl" algn="ctr">
              <a:solidFill>
                <a:schemeClr val="tx1"/>
              </a:solidFill>
              <a:prstDash val="solid"/>
              <a:round/>
              <a:headEnd type="none" w="med" len="med"/>
              <a:tailEnd type="arrow"/>
            </a:ln>
            <a:effectLst/>
          </p:spPr>
        </p:cxnSp>
        <p:cxnSp>
          <p:nvCxnSpPr>
            <p:cNvPr id="14" name="Straight Arrow Connector 13"/>
            <p:cNvCxnSpPr>
              <a:stCxn id="5" idx="2"/>
              <a:endCxn id="7" idx="0"/>
            </p:cNvCxnSpPr>
            <p:nvPr/>
          </p:nvCxnSpPr>
          <p:spPr bwMode="auto">
            <a:xfrm>
              <a:off x="4358283" y="3400450"/>
              <a:ext cx="15887" cy="853405"/>
            </a:xfrm>
            <a:prstGeom prst="straightConnector1">
              <a:avLst/>
            </a:prstGeom>
            <a:noFill/>
            <a:ln w="63500" cap="flat" cmpd="dbl" algn="ctr">
              <a:solidFill>
                <a:schemeClr val="tx1"/>
              </a:solidFill>
              <a:prstDash val="solid"/>
              <a:round/>
              <a:headEnd type="arrow"/>
              <a:tailEnd type="arrow"/>
            </a:ln>
            <a:effectLst/>
          </p:spPr>
        </p:cxnSp>
        <p:cxnSp>
          <p:nvCxnSpPr>
            <p:cNvPr id="20" name="Elbow Connector 19"/>
            <p:cNvCxnSpPr>
              <a:stCxn id="5" idx="3"/>
            </p:cNvCxnSpPr>
            <p:nvPr/>
          </p:nvCxnSpPr>
          <p:spPr bwMode="auto">
            <a:xfrm>
              <a:off x="5872758" y="2514625"/>
              <a:ext cx="1651570" cy="12700"/>
            </a:xfrm>
            <a:prstGeom prst="bentConnector3">
              <a:avLst>
                <a:gd name="adj1" fmla="val 50000"/>
              </a:avLst>
            </a:prstGeom>
            <a:noFill/>
            <a:ln w="63500" cap="flat" cmpd="dbl"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730725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624"/>
            <a:ext cx="7772400" cy="533400"/>
          </a:xfrm>
        </p:spPr>
        <p:txBody>
          <a:bodyPr/>
          <a:lstStyle/>
          <a:p>
            <a:r>
              <a:rPr lang="en-US" b="1" dirty="0" smtClean="0"/>
              <a:t>How it All Connects – these are all mathematically equivalent</a:t>
            </a:r>
            <a:endParaRPr lang="en-US" b="1"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33</a:t>
            </a:fld>
            <a:endParaRPr lang="en-US"/>
          </a:p>
        </p:txBody>
      </p:sp>
      <p:grpSp>
        <p:nvGrpSpPr>
          <p:cNvPr id="16" name="Group 15"/>
          <p:cNvGrpSpPr/>
          <p:nvPr/>
        </p:nvGrpSpPr>
        <p:grpSpPr>
          <a:xfrm>
            <a:off x="35496" y="980728"/>
            <a:ext cx="2232248" cy="720080"/>
            <a:chOff x="755576" y="1484784"/>
            <a:chExt cx="3568774" cy="926942"/>
          </a:xfrm>
        </p:grpSpPr>
        <p:graphicFrame>
          <p:nvGraphicFramePr>
            <p:cNvPr id="5" name="Object 4"/>
            <p:cNvGraphicFramePr>
              <a:graphicFrameLocks noChangeAspect="1"/>
            </p:cNvGraphicFramePr>
            <p:nvPr>
              <p:extLst>
                <p:ext uri="{D42A27DB-BD31-4B8C-83A1-F6EECF244321}">
                  <p14:modId xmlns:p14="http://schemas.microsoft.com/office/powerpoint/2010/main" val="2382281097"/>
                </p:ext>
              </p:extLst>
            </p:nvPr>
          </p:nvGraphicFramePr>
          <p:xfrm>
            <a:off x="1763688" y="1484784"/>
            <a:ext cx="1584771" cy="926942"/>
          </p:xfrm>
          <a:graphic>
            <a:graphicData uri="http://schemas.openxmlformats.org/presentationml/2006/ole">
              <mc:AlternateContent xmlns:mc="http://schemas.openxmlformats.org/markup-compatibility/2006">
                <mc:Choice xmlns:v="urn:schemas-microsoft-com:vml" Requires="v">
                  <p:oleObj spid="_x0000_s122093" name="Equation" r:id="rId3" imgW="825500" imgH="482600" progId="Equation.3">
                    <p:embed/>
                  </p:oleObj>
                </mc:Choice>
                <mc:Fallback>
                  <p:oleObj name="Equation" r:id="rId3" imgW="8255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484784"/>
                          <a:ext cx="1584771" cy="926942"/>
                        </a:xfrm>
                        <a:prstGeom prst="rect">
                          <a:avLst/>
                        </a:prstGeom>
                        <a:noFill/>
                        <a:ln w="9525">
                          <a:solidFill>
                            <a:schemeClr val="tx1"/>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41775953"/>
                </p:ext>
              </p:extLst>
            </p:nvPr>
          </p:nvGraphicFramePr>
          <p:xfrm>
            <a:off x="755576" y="1628800"/>
            <a:ext cx="473695" cy="599739"/>
          </p:xfrm>
          <a:graphic>
            <a:graphicData uri="http://schemas.openxmlformats.org/presentationml/2006/ole">
              <mc:AlternateContent xmlns:mc="http://schemas.openxmlformats.org/markup-compatibility/2006">
                <mc:Choice xmlns:v="urn:schemas-microsoft-com:vml" Requires="v">
                  <p:oleObj spid="_x0000_s122094" name="Equation" r:id="rId5" imgW="139680" imgH="177480" progId="Equation.3">
                    <p:embed/>
                  </p:oleObj>
                </mc:Choice>
                <mc:Fallback>
                  <p:oleObj name="Equation" r:id="rId5" imgW="139680" imgH="177480" progId="Equation.3">
                    <p:embed/>
                    <p:pic>
                      <p:nvPicPr>
                        <p:cNvPr id="0" name=""/>
                        <p:cNvPicPr>
                          <a:picLocks noChangeAspect="1" noChangeArrowheads="1"/>
                        </p:cNvPicPr>
                        <p:nvPr/>
                      </p:nvPicPr>
                      <p:blipFill>
                        <a:blip r:embed="rId6"/>
                        <a:srcRect/>
                        <a:stretch>
                          <a:fillRect/>
                        </a:stretch>
                      </p:blipFill>
                      <p:spPr bwMode="auto">
                        <a:xfrm>
                          <a:off x="755576" y="1628800"/>
                          <a:ext cx="473695" cy="599739"/>
                        </a:xfrm>
                        <a:prstGeom prst="rect">
                          <a:avLst/>
                        </a:prstGeom>
                        <a:noFill/>
                        <a:ln>
                          <a:noFill/>
                        </a:ln>
                      </p:spPr>
                    </p:pic>
                  </p:oleObj>
                </mc:Fallback>
              </mc:AlternateContent>
            </a:graphicData>
          </a:graphic>
        </p:graphicFrame>
        <p:cxnSp>
          <p:nvCxnSpPr>
            <p:cNvPr id="7" name="Elbow Connector 6"/>
            <p:cNvCxnSpPr>
              <a:stCxn id="6" idx="3"/>
              <a:endCxn id="5" idx="1"/>
            </p:cNvCxnSpPr>
            <p:nvPr/>
          </p:nvCxnSpPr>
          <p:spPr bwMode="auto">
            <a:xfrm>
              <a:off x="1229271" y="1928669"/>
              <a:ext cx="534417" cy="19586"/>
            </a:xfrm>
            <a:prstGeom prst="bentConnector3">
              <a:avLst/>
            </a:prstGeom>
            <a:noFill/>
            <a:ln w="63500" cap="flat" cmpd="dbl" algn="ctr">
              <a:solidFill>
                <a:schemeClr val="tx1"/>
              </a:solidFill>
              <a:prstDash val="solid"/>
              <a:round/>
              <a:headEnd type="none" w="med" len="med"/>
              <a:tailEnd type="arrow"/>
            </a:ln>
            <a:effectLst/>
          </p:spPr>
        </p:cxnSp>
        <p:graphicFrame>
          <p:nvGraphicFramePr>
            <p:cNvPr id="12" name="Object 11"/>
            <p:cNvGraphicFramePr>
              <a:graphicFrameLocks noChangeAspect="1"/>
            </p:cNvGraphicFramePr>
            <p:nvPr>
              <p:extLst>
                <p:ext uri="{D42A27DB-BD31-4B8C-83A1-F6EECF244321}">
                  <p14:modId xmlns:p14="http://schemas.microsoft.com/office/powerpoint/2010/main" val="2381828143"/>
                </p:ext>
              </p:extLst>
            </p:nvPr>
          </p:nvGraphicFramePr>
          <p:xfrm>
            <a:off x="3851275" y="1585913"/>
            <a:ext cx="473075" cy="685800"/>
          </p:xfrm>
          <a:graphic>
            <a:graphicData uri="http://schemas.openxmlformats.org/presentationml/2006/ole">
              <mc:AlternateContent xmlns:mc="http://schemas.openxmlformats.org/markup-compatibility/2006">
                <mc:Choice xmlns:v="urn:schemas-microsoft-com:vml" Requires="v">
                  <p:oleObj spid="_x0000_s122095" name="Equation" r:id="rId7" imgW="139680" imgH="203040" progId="Equation.3">
                    <p:embed/>
                  </p:oleObj>
                </mc:Choice>
                <mc:Fallback>
                  <p:oleObj name="Equation" r:id="rId7" imgW="139680" imgH="203040" progId="Equation.3">
                    <p:embed/>
                    <p:pic>
                      <p:nvPicPr>
                        <p:cNvPr id="0" name="Object 5"/>
                        <p:cNvPicPr>
                          <a:picLocks noChangeAspect="1" noChangeArrowheads="1"/>
                        </p:cNvPicPr>
                        <p:nvPr/>
                      </p:nvPicPr>
                      <p:blipFill>
                        <a:blip r:embed="rId8"/>
                        <a:srcRect/>
                        <a:stretch>
                          <a:fillRect/>
                        </a:stretch>
                      </p:blipFill>
                      <p:spPr bwMode="auto">
                        <a:xfrm>
                          <a:off x="3851275" y="1585913"/>
                          <a:ext cx="4730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3" name="Elbow Connector 12"/>
            <p:cNvCxnSpPr>
              <a:stCxn id="5" idx="3"/>
            </p:cNvCxnSpPr>
            <p:nvPr/>
          </p:nvCxnSpPr>
          <p:spPr bwMode="auto">
            <a:xfrm>
              <a:off x="3348459" y="1948255"/>
              <a:ext cx="647477" cy="12700"/>
            </a:xfrm>
            <a:prstGeom prst="bentConnector3">
              <a:avLst>
                <a:gd name="adj1" fmla="val 50000"/>
              </a:avLst>
            </a:prstGeom>
            <a:noFill/>
            <a:ln w="63500" cap="flat" cmpd="dbl" algn="ctr">
              <a:solidFill>
                <a:schemeClr val="tx1"/>
              </a:solidFill>
              <a:prstDash val="solid"/>
              <a:round/>
              <a:headEnd type="none" w="med" len="med"/>
              <a:tailEnd type="arrow"/>
            </a:ln>
            <a:effectLst/>
          </p:spPr>
        </p:cxnSp>
      </p:grpSp>
      <p:grpSp>
        <p:nvGrpSpPr>
          <p:cNvPr id="30" name="Group 29"/>
          <p:cNvGrpSpPr/>
          <p:nvPr/>
        </p:nvGrpSpPr>
        <p:grpSpPr>
          <a:xfrm>
            <a:off x="5711825" y="933450"/>
            <a:ext cx="3180655" cy="1044575"/>
            <a:chOff x="5999857" y="1149474"/>
            <a:chExt cx="3180655" cy="1044575"/>
          </a:xfrm>
        </p:grpSpPr>
        <p:graphicFrame>
          <p:nvGraphicFramePr>
            <p:cNvPr id="20" name="Object 19"/>
            <p:cNvGraphicFramePr>
              <a:graphicFrameLocks noChangeAspect="1"/>
            </p:cNvGraphicFramePr>
            <p:nvPr>
              <p:extLst>
                <p:ext uri="{D42A27DB-BD31-4B8C-83A1-F6EECF244321}">
                  <p14:modId xmlns:p14="http://schemas.microsoft.com/office/powerpoint/2010/main" val="606814904"/>
                </p:ext>
              </p:extLst>
            </p:nvPr>
          </p:nvGraphicFramePr>
          <p:xfrm>
            <a:off x="6584057" y="1149474"/>
            <a:ext cx="1806575" cy="1044575"/>
          </p:xfrm>
          <a:graphic>
            <a:graphicData uri="http://schemas.openxmlformats.org/presentationml/2006/ole">
              <mc:AlternateContent xmlns:mc="http://schemas.openxmlformats.org/markup-compatibility/2006">
                <mc:Choice xmlns:v="urn:schemas-microsoft-com:vml" Requires="v">
                  <p:oleObj spid="_x0000_s122096" name="Equation" r:id="rId9" imgW="1803240" imgH="838080" progId="Equation.3">
                    <p:embed/>
                  </p:oleObj>
                </mc:Choice>
                <mc:Fallback>
                  <p:oleObj name="Equation" r:id="rId9" imgW="1803240" imgH="838080" progId="Equation.3">
                    <p:embed/>
                    <p:pic>
                      <p:nvPicPr>
                        <p:cNvPr id="0" name=""/>
                        <p:cNvPicPr>
                          <a:picLocks noChangeAspect="1" noChangeArrowheads="1"/>
                        </p:cNvPicPr>
                        <p:nvPr/>
                      </p:nvPicPr>
                      <p:blipFill>
                        <a:blip r:embed="rId10"/>
                        <a:srcRect/>
                        <a:stretch>
                          <a:fillRect/>
                        </a:stretch>
                      </p:blipFill>
                      <p:spPr bwMode="auto">
                        <a:xfrm>
                          <a:off x="6584057" y="1149474"/>
                          <a:ext cx="1806575" cy="1044575"/>
                        </a:xfrm>
                        <a:prstGeom prst="rect">
                          <a:avLst/>
                        </a:prstGeom>
                        <a:noFill/>
                        <a:ln w="9525">
                          <a:solidFill>
                            <a:schemeClr val="tx1"/>
                          </a:solidFill>
                          <a:miter lim="800000"/>
                          <a:headEnd/>
                          <a:tailEnd/>
                        </a:ln>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310794012"/>
                </p:ext>
              </p:extLst>
            </p:nvPr>
          </p:nvGraphicFramePr>
          <p:xfrm>
            <a:off x="5999857" y="1435224"/>
            <a:ext cx="322263" cy="498475"/>
          </p:xfrm>
          <a:graphic>
            <a:graphicData uri="http://schemas.openxmlformats.org/presentationml/2006/ole">
              <mc:AlternateContent xmlns:mc="http://schemas.openxmlformats.org/markup-compatibility/2006">
                <mc:Choice xmlns:v="urn:schemas-microsoft-com:vml" Requires="v">
                  <p:oleObj spid="_x0000_s122097" name="Equation" r:id="rId11" imgW="152280" imgH="190440" progId="Equation.3">
                    <p:embed/>
                  </p:oleObj>
                </mc:Choice>
                <mc:Fallback>
                  <p:oleObj name="Equation" r:id="rId11" imgW="152280" imgH="190440" progId="Equation.3">
                    <p:embed/>
                    <p:pic>
                      <p:nvPicPr>
                        <p:cNvPr id="0" name=""/>
                        <p:cNvPicPr>
                          <a:picLocks noChangeAspect="1" noChangeArrowheads="1"/>
                        </p:cNvPicPr>
                        <p:nvPr/>
                      </p:nvPicPr>
                      <p:blipFill>
                        <a:blip r:embed="rId12"/>
                        <a:srcRect/>
                        <a:stretch>
                          <a:fillRect/>
                        </a:stretch>
                      </p:blipFill>
                      <p:spPr bwMode="auto">
                        <a:xfrm>
                          <a:off x="5999857" y="1435224"/>
                          <a:ext cx="322263" cy="498475"/>
                        </a:xfrm>
                        <a:prstGeom prst="rect">
                          <a:avLst/>
                        </a:prstGeom>
                        <a:noFill/>
                        <a:ln>
                          <a:noFill/>
                        </a:ln>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4133337639"/>
                </p:ext>
              </p:extLst>
            </p:nvPr>
          </p:nvGraphicFramePr>
          <p:xfrm>
            <a:off x="8884606" y="1384079"/>
            <a:ext cx="295906" cy="532753"/>
          </p:xfrm>
          <a:graphic>
            <a:graphicData uri="http://schemas.openxmlformats.org/presentationml/2006/ole">
              <mc:AlternateContent xmlns:mc="http://schemas.openxmlformats.org/markup-compatibility/2006">
                <mc:Choice xmlns:v="urn:schemas-microsoft-com:vml" Requires="v">
                  <p:oleObj spid="_x0000_s122098" name="Equation" r:id="rId13" imgW="139680" imgH="203040" progId="Equation.3">
                    <p:embed/>
                  </p:oleObj>
                </mc:Choice>
                <mc:Fallback>
                  <p:oleObj name="Equation" r:id="rId13" imgW="139680" imgH="203040" progId="Equation.3">
                    <p:embed/>
                    <p:pic>
                      <p:nvPicPr>
                        <p:cNvPr id="0" name=""/>
                        <p:cNvPicPr>
                          <a:picLocks noChangeAspect="1" noChangeArrowheads="1"/>
                        </p:cNvPicPr>
                        <p:nvPr/>
                      </p:nvPicPr>
                      <p:blipFill>
                        <a:blip r:embed="rId14"/>
                        <a:srcRect/>
                        <a:stretch>
                          <a:fillRect/>
                        </a:stretch>
                      </p:blipFill>
                      <p:spPr bwMode="auto">
                        <a:xfrm>
                          <a:off x="8884606" y="1384079"/>
                          <a:ext cx="295906" cy="53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5" name="Elbow Connector 24"/>
            <p:cNvCxnSpPr>
              <a:stCxn id="21" idx="3"/>
              <a:endCxn id="20" idx="1"/>
            </p:cNvCxnSpPr>
            <p:nvPr/>
          </p:nvCxnSpPr>
          <p:spPr bwMode="auto">
            <a:xfrm flipV="1">
              <a:off x="6308454" y="1671807"/>
              <a:ext cx="351778" cy="12076"/>
            </a:xfrm>
            <a:prstGeom prst="bentConnector3">
              <a:avLst>
                <a:gd name="adj1" fmla="val 50000"/>
              </a:avLst>
            </a:prstGeom>
            <a:noFill/>
            <a:ln w="63500" cap="flat" cmpd="dbl" algn="ctr">
              <a:solidFill>
                <a:schemeClr val="tx1"/>
              </a:solidFill>
              <a:prstDash val="solid"/>
              <a:round/>
              <a:headEnd type="none" w="med" len="med"/>
              <a:tailEnd type="arrow"/>
            </a:ln>
            <a:effectLst/>
          </p:spPr>
        </p:cxnSp>
        <p:cxnSp>
          <p:nvCxnSpPr>
            <p:cNvPr id="26" name="Elbow Connector 25"/>
            <p:cNvCxnSpPr>
              <a:stCxn id="20" idx="3"/>
              <a:endCxn id="23" idx="1"/>
            </p:cNvCxnSpPr>
            <p:nvPr/>
          </p:nvCxnSpPr>
          <p:spPr bwMode="auto">
            <a:xfrm flipV="1">
              <a:off x="8313981" y="1650455"/>
              <a:ext cx="570625" cy="21352"/>
            </a:xfrm>
            <a:prstGeom prst="bentConnector3">
              <a:avLst>
                <a:gd name="adj1" fmla="val 50000"/>
              </a:avLst>
            </a:prstGeom>
            <a:noFill/>
            <a:ln w="63500" cap="flat" cmpd="dbl" algn="ctr">
              <a:solidFill>
                <a:schemeClr val="tx1"/>
              </a:solidFill>
              <a:prstDash val="solid"/>
              <a:round/>
              <a:headEnd type="none" w="med" len="med"/>
              <a:tailEnd type="arrow"/>
            </a:ln>
            <a:effectLst/>
          </p:spPr>
        </p:cxnSp>
      </p:grpSp>
      <p:sp>
        <p:nvSpPr>
          <p:cNvPr id="32" name="TextBox 31"/>
          <p:cNvSpPr txBox="1"/>
          <p:nvPr/>
        </p:nvSpPr>
        <p:spPr>
          <a:xfrm>
            <a:off x="312720" y="2139801"/>
            <a:ext cx="2286973" cy="830997"/>
          </a:xfrm>
          <a:prstGeom prst="rect">
            <a:avLst/>
          </a:prstGeom>
          <a:noFill/>
        </p:spPr>
        <p:txBody>
          <a:bodyPr wrap="none" rtlCol="0">
            <a:spAutoFit/>
          </a:bodyPr>
          <a:lstStyle/>
          <a:p>
            <a:r>
              <a:rPr lang="en-US" dirty="0" smtClean="0"/>
              <a:t>ODE</a:t>
            </a:r>
          </a:p>
          <a:p>
            <a:r>
              <a:rPr lang="en-US" dirty="0" smtClean="0"/>
              <a:t>Complex derivations</a:t>
            </a:r>
          </a:p>
          <a:p>
            <a:r>
              <a:rPr lang="en-US" dirty="0" smtClean="0"/>
              <a:t>Math ‘engine’</a:t>
            </a:r>
          </a:p>
        </p:txBody>
      </p:sp>
      <p:sp>
        <p:nvSpPr>
          <p:cNvPr id="33" name="TextBox 32"/>
          <p:cNvSpPr txBox="1"/>
          <p:nvPr/>
        </p:nvSpPr>
        <p:spPr>
          <a:xfrm>
            <a:off x="2956849" y="2567806"/>
            <a:ext cx="2088457" cy="1077218"/>
          </a:xfrm>
          <a:prstGeom prst="rect">
            <a:avLst/>
          </a:prstGeom>
          <a:noFill/>
        </p:spPr>
        <p:txBody>
          <a:bodyPr wrap="none" rtlCol="0">
            <a:spAutoFit/>
          </a:bodyPr>
          <a:lstStyle/>
          <a:p>
            <a:endParaRPr lang="en-US" dirty="0" smtClean="0"/>
          </a:p>
          <a:p>
            <a:r>
              <a:rPr lang="en-US" dirty="0" smtClean="0"/>
              <a:t>Physically intuitive</a:t>
            </a:r>
          </a:p>
          <a:p>
            <a:r>
              <a:rPr lang="en-US" dirty="0" smtClean="0"/>
              <a:t>MIMO shorthand</a:t>
            </a:r>
          </a:p>
          <a:p>
            <a:r>
              <a:rPr lang="en-US" dirty="0" smtClean="0"/>
              <a:t>GUI Application</a:t>
            </a:r>
          </a:p>
        </p:txBody>
      </p:sp>
      <p:sp>
        <p:nvSpPr>
          <p:cNvPr id="34" name="TextBox 33"/>
          <p:cNvSpPr txBox="1"/>
          <p:nvPr/>
        </p:nvSpPr>
        <p:spPr>
          <a:xfrm>
            <a:off x="5796136" y="2621230"/>
            <a:ext cx="3361626" cy="1815882"/>
          </a:xfrm>
          <a:prstGeom prst="rect">
            <a:avLst/>
          </a:prstGeom>
          <a:noFill/>
        </p:spPr>
        <p:txBody>
          <a:bodyPr wrap="none" rtlCol="0">
            <a:spAutoFit/>
          </a:bodyPr>
          <a:lstStyle/>
          <a:p>
            <a:endParaRPr lang="en-US" dirty="0" smtClean="0"/>
          </a:p>
          <a:p>
            <a:endParaRPr lang="en-US" dirty="0"/>
          </a:p>
          <a:p>
            <a:r>
              <a:rPr lang="en-US" dirty="0" smtClean="0"/>
              <a:t>MIMO shorthand</a:t>
            </a:r>
          </a:p>
          <a:p>
            <a:r>
              <a:rPr lang="en-US" dirty="0" smtClean="0"/>
              <a:t>GUI Application</a:t>
            </a:r>
          </a:p>
          <a:p>
            <a:r>
              <a:rPr lang="en-US" dirty="0" smtClean="0"/>
              <a:t>Control Intuitive</a:t>
            </a:r>
            <a:r>
              <a:rPr lang="en-US" dirty="0"/>
              <a:t> </a:t>
            </a:r>
            <a:r>
              <a:rPr lang="en-US" dirty="0" smtClean="0"/>
              <a:t>(Bode bridge)</a:t>
            </a:r>
          </a:p>
          <a:p>
            <a:r>
              <a:rPr lang="en-US" dirty="0" smtClean="0"/>
              <a:t>DSP connection by Fourier</a:t>
            </a:r>
          </a:p>
          <a:p>
            <a:endParaRPr lang="en-US" dirty="0" smtClean="0"/>
          </a:p>
        </p:txBody>
      </p:sp>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21168" y="792890"/>
            <a:ext cx="3075806" cy="1349937"/>
          </a:xfrm>
          <a:prstGeom prst="rect">
            <a:avLst/>
          </a:prstGeom>
        </p:spPr>
      </p:pic>
    </p:spTree>
    <p:extLst>
      <p:ext uri="{BB962C8B-B14F-4D97-AF65-F5344CB8AC3E}">
        <p14:creationId xmlns:p14="http://schemas.microsoft.com/office/powerpoint/2010/main" val="2120450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04664"/>
            <a:ext cx="3184811" cy="6192688"/>
          </a:xfrm>
          <a:prstGeom prst="rect">
            <a:avLst/>
          </a:prstGeom>
        </p:spPr>
      </p:pic>
      <p:sp>
        <p:nvSpPr>
          <p:cNvPr id="2" name="Title 1"/>
          <p:cNvSpPr>
            <a:spLocks noGrp="1"/>
          </p:cNvSpPr>
          <p:nvPr>
            <p:ph type="title"/>
          </p:nvPr>
        </p:nvSpPr>
        <p:spPr>
          <a:xfrm>
            <a:off x="251520" y="15280"/>
            <a:ext cx="8360095" cy="533400"/>
          </a:xfrm>
        </p:spPr>
        <p:txBody>
          <a:bodyPr/>
          <a:lstStyle/>
          <a:p>
            <a:r>
              <a:rPr lang="en-US" dirty="0" smtClean="0"/>
              <a:t>Example:  Derivation of Transfer Function from Block Diagram</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34</a:t>
            </a:fld>
            <a:endParaRPr lang="en-US"/>
          </a:p>
        </p:txBody>
      </p:sp>
      <p:sp>
        <p:nvSpPr>
          <p:cNvPr id="10" name="TextBox 9"/>
          <p:cNvSpPr txBox="1"/>
          <p:nvPr/>
        </p:nvSpPr>
        <p:spPr>
          <a:xfrm>
            <a:off x="5364088" y="3082995"/>
            <a:ext cx="3674383" cy="1077218"/>
          </a:xfrm>
          <a:prstGeom prst="rect">
            <a:avLst/>
          </a:prstGeom>
          <a:noFill/>
        </p:spPr>
        <p:txBody>
          <a:bodyPr wrap="square" rtlCol="0">
            <a:spAutoFit/>
          </a:bodyPr>
          <a:lstStyle/>
          <a:p>
            <a:r>
              <a:rPr lang="en-US" i="1" dirty="0" smtClean="0"/>
              <a:t>These are all the clues you need to know.</a:t>
            </a:r>
          </a:p>
          <a:p>
            <a:r>
              <a:rPr lang="en-US" i="1" dirty="0" smtClean="0"/>
              <a:t>Block diagrams are drawings of algebraic equations.</a:t>
            </a:r>
            <a:endParaRPr lang="en-US" i="1" dirty="0"/>
          </a:p>
        </p:txBody>
      </p:sp>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499992" y="692696"/>
            <a:ext cx="4255639" cy="2240926"/>
          </a:xfrm>
          <a:prstGeom prst="rect">
            <a:avLst/>
          </a:prstGeom>
          <a:ln>
            <a:solidFill>
              <a:srgbClr val="FF0000"/>
            </a:solidFill>
          </a:ln>
        </p:spPr>
      </p:pic>
    </p:spTree>
    <p:extLst>
      <p:ext uri="{BB962C8B-B14F-4D97-AF65-F5344CB8AC3E}">
        <p14:creationId xmlns:p14="http://schemas.microsoft.com/office/powerpoint/2010/main" val="28511350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D5B45551-A721-4C9B-9C2C-8AA62F38AD88}" type="slidenum">
              <a:rPr lang="en-US" sz="1400" smtClean="0"/>
              <a:pPr eaLnBrk="1" hangingPunct="1"/>
              <a:t>35</a:t>
            </a:fld>
            <a:endParaRPr lang="en-US" sz="1400" smtClean="0"/>
          </a:p>
        </p:txBody>
      </p:sp>
      <p:sp>
        <p:nvSpPr>
          <p:cNvPr id="16387" name="Rectangle 2"/>
          <p:cNvSpPr>
            <a:spLocks noGrp="1" noChangeArrowheads="1"/>
          </p:cNvSpPr>
          <p:nvPr>
            <p:ph type="title"/>
          </p:nvPr>
        </p:nvSpPr>
        <p:spPr>
          <a:xfrm>
            <a:off x="457200" y="22225"/>
            <a:ext cx="7772400" cy="533400"/>
          </a:xfrm>
        </p:spPr>
        <p:txBody>
          <a:bodyPr/>
          <a:lstStyle/>
          <a:p>
            <a:pPr eaLnBrk="1" hangingPunct="1"/>
            <a:r>
              <a:rPr lang="en-US" dirty="0" smtClean="0"/>
              <a:t>Example Cont’d - Transfer Function</a:t>
            </a:r>
          </a:p>
        </p:txBody>
      </p:sp>
      <p:sp>
        <p:nvSpPr>
          <p:cNvPr id="16388" name="Rectangle 3"/>
          <p:cNvSpPr>
            <a:spLocks noGrp="1" noChangeArrowheads="1"/>
          </p:cNvSpPr>
          <p:nvPr>
            <p:ph type="body" idx="1"/>
          </p:nvPr>
        </p:nvSpPr>
        <p:spPr>
          <a:xfrm>
            <a:off x="35496" y="549275"/>
            <a:ext cx="7772400" cy="609600"/>
          </a:xfrm>
        </p:spPr>
        <p:txBody>
          <a:bodyPr/>
          <a:lstStyle/>
          <a:p>
            <a:pPr marL="0" indent="0" eaLnBrk="1" hangingPunct="1">
              <a:buFontTx/>
              <a:buNone/>
            </a:pPr>
            <a:r>
              <a:rPr lang="en-US" dirty="0" smtClean="0"/>
              <a:t>Consider a simple pendulum with applied torque </a:t>
            </a:r>
            <a:r>
              <a:rPr lang="en-US" sz="2400" i="1" dirty="0" smtClean="0">
                <a:latin typeface="Symbol" pitchFamily="18" charset="2"/>
              </a:rPr>
              <a:t>t</a:t>
            </a:r>
            <a:r>
              <a:rPr lang="en-US" sz="2000" i="1" dirty="0" smtClean="0">
                <a:latin typeface="Symbol" pitchFamily="18" charset="2"/>
              </a:rPr>
              <a:t> </a:t>
            </a:r>
            <a:r>
              <a:rPr lang="en-US" sz="1600" dirty="0" smtClean="0">
                <a:latin typeface="Symbol" pitchFamily="18" charset="2"/>
              </a:rPr>
              <a:t>:</a:t>
            </a:r>
          </a:p>
        </p:txBody>
      </p:sp>
      <p:sp>
        <p:nvSpPr>
          <p:cNvPr id="16391" name="Rectangle 38"/>
          <p:cNvSpPr>
            <a:spLocks noChangeArrowheads="1"/>
          </p:cNvSpPr>
          <p:nvPr/>
        </p:nvSpPr>
        <p:spPr bwMode="auto">
          <a:xfrm>
            <a:off x="255588" y="2308225"/>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dirty="0"/>
              <a:t>The equation of motion is:</a:t>
            </a:r>
            <a:endParaRPr lang="en-US" dirty="0">
              <a:latin typeface="Symbol" pitchFamily="18" charset="2"/>
            </a:endParaRPr>
          </a:p>
        </p:txBody>
      </p:sp>
      <p:grpSp>
        <p:nvGrpSpPr>
          <p:cNvPr id="16395" name="Group 16"/>
          <p:cNvGrpSpPr>
            <a:grpSpLocks/>
          </p:cNvGrpSpPr>
          <p:nvPr/>
        </p:nvGrpSpPr>
        <p:grpSpPr bwMode="auto">
          <a:xfrm>
            <a:off x="7380288" y="2706688"/>
            <a:ext cx="1309687" cy="990600"/>
            <a:chOff x="1680" y="720"/>
            <a:chExt cx="825" cy="624"/>
          </a:xfrm>
        </p:grpSpPr>
        <p:sp>
          <p:nvSpPr>
            <p:cNvPr id="16410" name="Rectangle 7"/>
            <p:cNvSpPr>
              <a:spLocks noChangeArrowheads="1"/>
            </p:cNvSpPr>
            <p:nvPr/>
          </p:nvSpPr>
          <p:spPr bwMode="auto">
            <a:xfrm>
              <a:off x="1680"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11" name="Text Box 8"/>
            <p:cNvSpPr txBox="1">
              <a:spLocks noChangeArrowheads="1"/>
            </p:cNvSpPr>
            <p:nvPr/>
          </p:nvSpPr>
          <p:spPr bwMode="auto">
            <a:xfrm>
              <a:off x="1680" y="768"/>
              <a:ext cx="82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Nonlinear</a:t>
              </a:r>
              <a:br>
                <a:rPr lang="en-US"/>
              </a:br>
              <a:r>
                <a:rPr lang="en-US"/>
                <a:t>Differential</a:t>
              </a:r>
              <a:br>
                <a:rPr lang="en-US"/>
              </a:br>
              <a:r>
                <a:rPr lang="en-US"/>
                <a:t>Equations</a:t>
              </a:r>
            </a:p>
          </p:txBody>
        </p:sp>
      </p:grpSp>
      <p:grpSp>
        <p:nvGrpSpPr>
          <p:cNvPr id="16396" name="Group 15"/>
          <p:cNvGrpSpPr>
            <a:grpSpLocks/>
          </p:cNvGrpSpPr>
          <p:nvPr/>
        </p:nvGrpSpPr>
        <p:grpSpPr bwMode="auto">
          <a:xfrm>
            <a:off x="7423150" y="992188"/>
            <a:ext cx="1295400" cy="990600"/>
            <a:chOff x="576" y="720"/>
            <a:chExt cx="816" cy="624"/>
          </a:xfrm>
        </p:grpSpPr>
        <p:sp>
          <p:nvSpPr>
            <p:cNvPr id="16408" name="Rectangle 13"/>
            <p:cNvSpPr>
              <a:spLocks noChangeArrowheads="1"/>
            </p:cNvSpPr>
            <p:nvPr/>
          </p:nvSpPr>
          <p:spPr bwMode="auto">
            <a:xfrm>
              <a:off x="576"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9" name="Text Box 14"/>
            <p:cNvSpPr txBox="1">
              <a:spLocks noChangeArrowheads="1"/>
            </p:cNvSpPr>
            <p:nvPr/>
          </p:nvSpPr>
          <p:spPr bwMode="auto">
            <a:xfrm>
              <a:off x="576" y="816"/>
              <a:ext cx="8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Physical</a:t>
              </a:r>
              <a:br>
                <a:rPr lang="en-US"/>
              </a:br>
              <a:r>
                <a:rPr lang="en-US"/>
                <a:t>System</a:t>
              </a:r>
            </a:p>
          </p:txBody>
        </p:sp>
      </p:grpSp>
      <p:sp>
        <p:nvSpPr>
          <p:cNvPr id="16397" name="Text Box 21"/>
          <p:cNvSpPr txBox="1">
            <a:spLocks noChangeArrowheads="1"/>
          </p:cNvSpPr>
          <p:nvPr/>
        </p:nvSpPr>
        <p:spPr bwMode="auto">
          <a:xfrm rot="5400000">
            <a:off x="7731919" y="2102644"/>
            <a:ext cx="7350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4400">
                <a:sym typeface="Symbol" pitchFamily="18" charset="2"/>
              </a:rPr>
              <a:t></a:t>
            </a:r>
            <a:endParaRPr lang="en-US" sz="4400"/>
          </a:p>
        </p:txBody>
      </p:sp>
      <p:sp>
        <p:nvSpPr>
          <p:cNvPr id="16398" name="Text Box 21"/>
          <p:cNvSpPr txBox="1">
            <a:spLocks noChangeArrowheads="1"/>
          </p:cNvSpPr>
          <p:nvPr/>
        </p:nvSpPr>
        <p:spPr bwMode="auto">
          <a:xfrm rot="5400000">
            <a:off x="7703344" y="3499644"/>
            <a:ext cx="7350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4400" dirty="0">
                <a:sym typeface="Symbol" pitchFamily="18" charset="2"/>
              </a:rPr>
              <a:t></a:t>
            </a:r>
            <a:endParaRPr lang="en-US" sz="4400" dirty="0"/>
          </a:p>
        </p:txBody>
      </p:sp>
      <p:sp>
        <p:nvSpPr>
          <p:cNvPr id="16399" name="Text Box 21"/>
          <p:cNvSpPr txBox="1">
            <a:spLocks noChangeArrowheads="1"/>
          </p:cNvSpPr>
          <p:nvPr/>
        </p:nvSpPr>
        <p:spPr bwMode="auto">
          <a:xfrm rot="5400000">
            <a:off x="7762082" y="4890294"/>
            <a:ext cx="7350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4400">
                <a:sym typeface="Symbol" pitchFamily="18" charset="2"/>
              </a:rPr>
              <a:t></a:t>
            </a:r>
            <a:endParaRPr lang="en-US" sz="4400"/>
          </a:p>
        </p:txBody>
      </p:sp>
      <p:grpSp>
        <p:nvGrpSpPr>
          <p:cNvPr id="16400" name="Group 17"/>
          <p:cNvGrpSpPr>
            <a:grpSpLocks/>
          </p:cNvGrpSpPr>
          <p:nvPr/>
        </p:nvGrpSpPr>
        <p:grpSpPr bwMode="auto">
          <a:xfrm>
            <a:off x="7366000" y="4162425"/>
            <a:ext cx="1309688" cy="990600"/>
            <a:chOff x="3024" y="720"/>
            <a:chExt cx="825" cy="624"/>
          </a:xfrm>
        </p:grpSpPr>
        <p:sp>
          <p:nvSpPr>
            <p:cNvPr id="16406" name="Rectangle 9"/>
            <p:cNvSpPr>
              <a:spLocks noChangeArrowheads="1"/>
            </p:cNvSpPr>
            <p:nvPr/>
          </p:nvSpPr>
          <p:spPr bwMode="auto">
            <a:xfrm>
              <a:off x="3024"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7" name="Text Box 10"/>
            <p:cNvSpPr txBox="1">
              <a:spLocks noChangeArrowheads="1"/>
            </p:cNvSpPr>
            <p:nvPr/>
          </p:nvSpPr>
          <p:spPr bwMode="auto">
            <a:xfrm>
              <a:off x="3024" y="768"/>
              <a:ext cx="82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Linear</a:t>
              </a:r>
              <a:br>
                <a:rPr lang="en-US"/>
              </a:br>
              <a:r>
                <a:rPr lang="en-US"/>
                <a:t>Differential</a:t>
              </a:r>
              <a:br>
                <a:rPr lang="en-US"/>
              </a:br>
              <a:r>
                <a:rPr lang="en-US"/>
                <a:t>Equations</a:t>
              </a:r>
            </a:p>
          </p:txBody>
        </p:sp>
      </p:grpSp>
      <p:sp>
        <p:nvSpPr>
          <p:cNvPr id="16401" name="Rectangle 4"/>
          <p:cNvSpPr>
            <a:spLocks noChangeArrowheads="1"/>
          </p:cNvSpPr>
          <p:nvPr/>
        </p:nvSpPr>
        <p:spPr bwMode="auto">
          <a:xfrm>
            <a:off x="176330" y="5055471"/>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dirty="0"/>
              <a:t>A transfer function can now be derived:</a:t>
            </a:r>
            <a:endParaRPr lang="en-US" sz="1800" baseline="30000" dirty="0"/>
          </a:p>
        </p:txBody>
      </p:sp>
      <p:grpSp>
        <p:nvGrpSpPr>
          <p:cNvPr id="16403" name="Group 18"/>
          <p:cNvGrpSpPr>
            <a:grpSpLocks/>
          </p:cNvGrpSpPr>
          <p:nvPr/>
        </p:nvGrpSpPr>
        <p:grpSpPr bwMode="auto">
          <a:xfrm>
            <a:off x="7380288" y="5659438"/>
            <a:ext cx="1295400" cy="990600"/>
            <a:chOff x="4128" y="720"/>
            <a:chExt cx="816" cy="624"/>
          </a:xfrm>
        </p:grpSpPr>
        <p:sp>
          <p:nvSpPr>
            <p:cNvPr id="16404" name="Rectangle 11"/>
            <p:cNvSpPr>
              <a:spLocks noChangeArrowheads="1"/>
            </p:cNvSpPr>
            <p:nvPr/>
          </p:nvSpPr>
          <p:spPr bwMode="auto">
            <a:xfrm>
              <a:off x="4128"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5" name="Text Box 12"/>
            <p:cNvSpPr txBox="1">
              <a:spLocks noChangeArrowheads="1"/>
            </p:cNvSpPr>
            <p:nvPr/>
          </p:nvSpPr>
          <p:spPr bwMode="auto">
            <a:xfrm>
              <a:off x="4128" y="816"/>
              <a:ext cx="8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Transfer</a:t>
              </a:r>
              <a:br>
                <a:rPr lang="en-US"/>
              </a:br>
              <a:r>
                <a:rPr lang="en-US"/>
                <a:t>Function</a:t>
              </a:r>
            </a:p>
          </p:txBody>
        </p:sp>
      </p:grpSp>
      <p:graphicFrame>
        <p:nvGraphicFramePr>
          <p:cNvPr id="5" name="Object 4"/>
          <p:cNvGraphicFramePr>
            <a:graphicFrameLocks noChangeAspect="1"/>
          </p:cNvGraphicFramePr>
          <p:nvPr>
            <p:extLst>
              <p:ext uri="{D42A27DB-BD31-4B8C-83A1-F6EECF244321}">
                <p14:modId xmlns:p14="http://schemas.microsoft.com/office/powerpoint/2010/main" val="3497775641"/>
              </p:ext>
            </p:extLst>
          </p:nvPr>
        </p:nvGraphicFramePr>
        <p:xfrm>
          <a:off x="1043608" y="2697163"/>
          <a:ext cx="3444875" cy="911225"/>
        </p:xfrm>
        <a:graphic>
          <a:graphicData uri="http://schemas.openxmlformats.org/presentationml/2006/ole">
            <mc:AlternateContent xmlns:mc="http://schemas.openxmlformats.org/markup-compatibility/2006">
              <mc:Choice xmlns:v="urn:schemas-microsoft-com:vml" Requires="v">
                <p:oleObj spid="_x0000_s92993" name="Equation" r:id="rId4" imgW="1726920" imgH="457200" progId="Equation.3">
                  <p:embed/>
                </p:oleObj>
              </mc:Choice>
              <mc:Fallback>
                <p:oleObj name="Equation" r:id="rId4" imgW="1726920" imgH="457200" progId="Equation.3">
                  <p:embed/>
                  <p:pic>
                    <p:nvPicPr>
                      <p:cNvPr id="0" name=""/>
                      <p:cNvPicPr>
                        <a:picLocks noChangeAspect="1" noChangeArrowheads="1"/>
                      </p:cNvPicPr>
                      <p:nvPr/>
                    </p:nvPicPr>
                    <p:blipFill>
                      <a:blip r:embed="rId5"/>
                      <a:srcRect/>
                      <a:stretch>
                        <a:fillRect/>
                      </a:stretch>
                    </p:blipFill>
                    <p:spPr bwMode="auto">
                      <a:xfrm>
                        <a:off x="1043608" y="2697163"/>
                        <a:ext cx="344487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96155443"/>
              </p:ext>
            </p:extLst>
          </p:nvPr>
        </p:nvGraphicFramePr>
        <p:xfrm>
          <a:off x="2433753" y="5216525"/>
          <a:ext cx="4191000" cy="1444625"/>
        </p:xfrm>
        <a:graphic>
          <a:graphicData uri="http://schemas.openxmlformats.org/presentationml/2006/ole">
            <mc:AlternateContent xmlns:mc="http://schemas.openxmlformats.org/markup-compatibility/2006">
              <mc:Choice xmlns:v="urn:schemas-microsoft-com:vml" Requires="v">
                <p:oleObj spid="_x0000_s92994" name="Equation" r:id="rId6" imgW="1714320" imgH="876240" progId="Equation.3">
                  <p:embed/>
                </p:oleObj>
              </mc:Choice>
              <mc:Fallback>
                <p:oleObj name="Equation" r:id="rId6" imgW="1714320" imgH="876240" progId="Equation.3">
                  <p:embed/>
                  <p:pic>
                    <p:nvPicPr>
                      <p:cNvPr id="0" name=""/>
                      <p:cNvPicPr>
                        <a:picLocks noChangeAspect="1" noChangeArrowheads="1"/>
                      </p:cNvPicPr>
                      <p:nvPr/>
                    </p:nvPicPr>
                    <p:blipFill>
                      <a:blip r:embed="rId7"/>
                      <a:srcRect/>
                      <a:stretch>
                        <a:fillRect/>
                      </a:stretch>
                    </p:blipFill>
                    <p:spPr bwMode="auto">
                      <a:xfrm>
                        <a:off x="2433753" y="5216525"/>
                        <a:ext cx="4191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9" name="Group 58"/>
          <p:cNvGrpSpPr/>
          <p:nvPr/>
        </p:nvGrpSpPr>
        <p:grpSpPr>
          <a:xfrm>
            <a:off x="411634" y="692696"/>
            <a:ext cx="2216150" cy="1324474"/>
            <a:chOff x="843682" y="754054"/>
            <a:chExt cx="2216150" cy="1324474"/>
          </a:xfrm>
        </p:grpSpPr>
        <p:sp>
          <p:nvSpPr>
            <p:cNvPr id="60" name="Arc 36"/>
            <p:cNvSpPr>
              <a:spLocks/>
            </p:cNvSpPr>
            <p:nvPr/>
          </p:nvSpPr>
          <p:spPr bwMode="auto">
            <a:xfrm flipV="1">
              <a:off x="1677990" y="754054"/>
              <a:ext cx="447675" cy="592973"/>
            </a:xfrm>
            <a:custGeom>
              <a:avLst/>
              <a:gdLst>
                <a:gd name="T0" fmla="*/ 4034633 w 15868"/>
                <a:gd name="T1" fmla="*/ 0 h 20997"/>
                <a:gd name="T2" fmla="*/ 12630004 w 15868"/>
                <a:gd name="T3" fmla="*/ 5043791 h 20997"/>
                <a:gd name="T4" fmla="*/ 0 w 15868"/>
                <a:gd name="T5" fmla="*/ 16698929 h 20997"/>
                <a:gd name="T6" fmla="*/ 0 60000 65536"/>
                <a:gd name="T7" fmla="*/ 0 60000 65536"/>
                <a:gd name="T8" fmla="*/ 0 60000 65536"/>
                <a:gd name="T9" fmla="*/ 0 w 15868"/>
                <a:gd name="T10" fmla="*/ 0 h 20997"/>
                <a:gd name="T11" fmla="*/ 15868 w 15868"/>
                <a:gd name="T12" fmla="*/ 20997 h 20997"/>
              </a:gdLst>
              <a:ahLst/>
              <a:cxnLst>
                <a:cxn ang="T6">
                  <a:pos x="T0" y="T1"/>
                </a:cxn>
                <a:cxn ang="T7">
                  <a:pos x="T2" y="T3"/>
                </a:cxn>
                <a:cxn ang="T8">
                  <a:pos x="T4" y="T5"/>
                </a:cxn>
              </a:cxnLst>
              <a:rect l="T9" t="T10" r="T11" b="T12"/>
              <a:pathLst>
                <a:path w="15868" h="20997" fill="none" extrusionOk="0">
                  <a:moveTo>
                    <a:pt x="5068" y="0"/>
                  </a:moveTo>
                  <a:cubicBezTo>
                    <a:pt x="9215" y="1001"/>
                    <a:pt x="12973" y="3208"/>
                    <a:pt x="15867" y="6342"/>
                  </a:cubicBezTo>
                </a:path>
                <a:path w="15868" h="20997" stroke="0" extrusionOk="0">
                  <a:moveTo>
                    <a:pt x="5068" y="0"/>
                  </a:moveTo>
                  <a:cubicBezTo>
                    <a:pt x="9215" y="1001"/>
                    <a:pt x="12973" y="3208"/>
                    <a:pt x="15867" y="6342"/>
                  </a:cubicBezTo>
                  <a:lnTo>
                    <a:pt x="0" y="20997"/>
                  </a:lnTo>
                  <a:lnTo>
                    <a:pt x="5068" y="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 name="Line 8"/>
            <p:cNvSpPr>
              <a:spLocks noChangeShapeType="1"/>
            </p:cNvSpPr>
            <p:nvPr/>
          </p:nvSpPr>
          <p:spPr bwMode="auto">
            <a:xfrm flipV="1">
              <a:off x="16215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9"/>
            <p:cNvSpPr>
              <a:spLocks noChangeShapeType="1"/>
            </p:cNvSpPr>
            <p:nvPr/>
          </p:nvSpPr>
          <p:spPr bwMode="auto">
            <a:xfrm flipV="1">
              <a:off x="16977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11"/>
            <p:cNvSpPr>
              <a:spLocks noChangeShapeType="1"/>
            </p:cNvSpPr>
            <p:nvPr/>
          </p:nvSpPr>
          <p:spPr bwMode="auto">
            <a:xfrm flipV="1">
              <a:off x="19263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12"/>
            <p:cNvSpPr>
              <a:spLocks noChangeShapeType="1"/>
            </p:cNvSpPr>
            <p:nvPr/>
          </p:nvSpPr>
          <p:spPr bwMode="auto">
            <a:xfrm flipV="1">
              <a:off x="20025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13"/>
            <p:cNvSpPr>
              <a:spLocks noChangeShapeType="1"/>
            </p:cNvSpPr>
            <p:nvPr/>
          </p:nvSpPr>
          <p:spPr bwMode="auto">
            <a:xfrm flipV="1">
              <a:off x="20787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14"/>
            <p:cNvSpPr>
              <a:spLocks noChangeShapeType="1"/>
            </p:cNvSpPr>
            <p:nvPr/>
          </p:nvSpPr>
          <p:spPr bwMode="auto">
            <a:xfrm flipV="1">
              <a:off x="21549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15"/>
            <p:cNvSpPr>
              <a:spLocks noChangeShapeType="1"/>
            </p:cNvSpPr>
            <p:nvPr/>
          </p:nvSpPr>
          <p:spPr bwMode="auto">
            <a:xfrm flipV="1">
              <a:off x="1850157" y="1015411"/>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Text Box 37"/>
            <p:cNvSpPr txBox="1">
              <a:spLocks noChangeArrowheads="1"/>
            </p:cNvSpPr>
            <p:nvPr/>
          </p:nvSpPr>
          <p:spPr bwMode="auto">
            <a:xfrm>
              <a:off x="2040657" y="984091"/>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i="1">
                  <a:latin typeface="Symbol" pitchFamily="18" charset="2"/>
                </a:rPr>
                <a:t>t</a:t>
              </a:r>
            </a:p>
          </p:txBody>
        </p:sp>
        <p:graphicFrame>
          <p:nvGraphicFramePr>
            <p:cNvPr id="69" name="Object 68"/>
            <p:cNvGraphicFramePr>
              <a:graphicFrameLocks noChangeAspect="1"/>
            </p:cNvGraphicFramePr>
            <p:nvPr>
              <p:extLst>
                <p:ext uri="{D42A27DB-BD31-4B8C-83A1-F6EECF244321}">
                  <p14:modId xmlns:p14="http://schemas.microsoft.com/office/powerpoint/2010/main" val="2508024995"/>
                </p:ext>
              </p:extLst>
            </p:nvPr>
          </p:nvGraphicFramePr>
          <p:xfrm>
            <a:off x="843682" y="1256438"/>
            <a:ext cx="798513" cy="323850"/>
          </p:xfrm>
          <a:graphic>
            <a:graphicData uri="http://schemas.openxmlformats.org/presentationml/2006/ole">
              <mc:AlternateContent xmlns:mc="http://schemas.openxmlformats.org/markup-compatibility/2006">
                <mc:Choice xmlns:v="urn:schemas-microsoft-com:vml" Requires="v">
                  <p:oleObj spid="_x0000_s92995" name="Equation" r:id="rId8" imgW="469800" imgH="190440" progId="Equation.3">
                    <p:embed/>
                  </p:oleObj>
                </mc:Choice>
                <mc:Fallback>
                  <p:oleObj name="Equation" r:id="rId8" imgW="469800" imgH="190440" progId="Equation.3">
                    <p:embed/>
                    <p:pic>
                      <p:nvPicPr>
                        <p:cNvPr id="0" name=""/>
                        <p:cNvPicPr>
                          <a:picLocks noChangeAspect="1" noChangeArrowheads="1"/>
                        </p:cNvPicPr>
                        <p:nvPr/>
                      </p:nvPicPr>
                      <p:blipFill>
                        <a:blip r:embed="rId9"/>
                        <a:srcRect/>
                        <a:stretch>
                          <a:fillRect/>
                        </a:stretch>
                      </p:blipFill>
                      <p:spPr bwMode="auto">
                        <a:xfrm>
                          <a:off x="843682" y="1256438"/>
                          <a:ext cx="7985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 name="Line 7"/>
            <p:cNvSpPr>
              <a:spLocks noChangeShapeType="1"/>
            </p:cNvSpPr>
            <p:nvPr/>
          </p:nvSpPr>
          <p:spPr bwMode="auto">
            <a:xfrm>
              <a:off x="1621557" y="1086531"/>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10"/>
            <p:cNvSpPr>
              <a:spLocks noChangeShapeType="1"/>
            </p:cNvSpPr>
            <p:nvPr/>
          </p:nvSpPr>
          <p:spPr bwMode="auto">
            <a:xfrm flipV="1">
              <a:off x="1773957" y="1010224"/>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26"/>
            <p:cNvSpPr>
              <a:spLocks noChangeShapeType="1"/>
            </p:cNvSpPr>
            <p:nvPr/>
          </p:nvSpPr>
          <p:spPr bwMode="auto">
            <a:xfrm flipH="1" flipV="1">
              <a:off x="1926357" y="1086531"/>
              <a:ext cx="457200" cy="6867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Oval 27"/>
            <p:cNvSpPr>
              <a:spLocks noChangeArrowheads="1"/>
            </p:cNvSpPr>
            <p:nvPr/>
          </p:nvSpPr>
          <p:spPr bwMode="auto">
            <a:xfrm>
              <a:off x="2307357" y="1696991"/>
              <a:ext cx="152400" cy="152615"/>
            </a:xfrm>
            <a:prstGeom prst="ellipse">
              <a:avLst/>
            </a:prstGeom>
            <a:solidFill>
              <a:schemeClr val="bg1"/>
            </a:solidFill>
            <a:ln w="19050">
              <a:solidFill>
                <a:schemeClr val="tx1"/>
              </a:solidFill>
              <a:round/>
              <a:headEnd/>
              <a:tailEnd/>
            </a:ln>
          </p:spPr>
          <p:txBody>
            <a:bodyPr wrap="none" anchor="ctr"/>
            <a:lstStyle/>
            <a:p>
              <a:endParaRPr lang="en-US"/>
            </a:p>
          </p:txBody>
        </p:sp>
        <p:sp>
          <p:nvSpPr>
            <p:cNvPr id="74" name="Text Box 29"/>
            <p:cNvSpPr txBox="1">
              <a:spLocks noChangeArrowheads="1"/>
            </p:cNvSpPr>
            <p:nvPr/>
          </p:nvSpPr>
          <p:spPr bwMode="auto">
            <a:xfrm>
              <a:off x="2283545" y="1023566"/>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dirty="0">
                  <a:latin typeface="Symbol" pitchFamily="18" charset="2"/>
                </a:rPr>
                <a:t>q</a:t>
              </a:r>
            </a:p>
          </p:txBody>
        </p:sp>
        <p:sp>
          <p:nvSpPr>
            <p:cNvPr id="75" name="Text Box 30"/>
            <p:cNvSpPr txBox="1">
              <a:spLocks noChangeArrowheads="1"/>
            </p:cNvSpPr>
            <p:nvPr/>
          </p:nvSpPr>
          <p:spPr bwMode="auto">
            <a:xfrm>
              <a:off x="2459757" y="1620684"/>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dirty="0">
                  <a:latin typeface="Times New Roman" pitchFamily="18" charset="0"/>
                </a:rPr>
                <a:t>M</a:t>
              </a:r>
            </a:p>
          </p:txBody>
        </p:sp>
        <p:sp>
          <p:nvSpPr>
            <p:cNvPr id="76" name="Line 31"/>
            <p:cNvSpPr>
              <a:spLocks noChangeShapeType="1"/>
            </p:cNvSpPr>
            <p:nvPr/>
          </p:nvSpPr>
          <p:spPr bwMode="auto">
            <a:xfrm>
              <a:off x="1926357" y="1086531"/>
              <a:ext cx="0" cy="99199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Text Box 32"/>
            <p:cNvSpPr txBox="1">
              <a:spLocks noChangeArrowheads="1"/>
            </p:cNvSpPr>
            <p:nvPr/>
          </p:nvSpPr>
          <p:spPr bwMode="auto">
            <a:xfrm>
              <a:off x="2154957" y="1315454"/>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a:latin typeface="Times New Roman" pitchFamily="18" charset="0"/>
                </a:rPr>
                <a:t>l</a:t>
              </a:r>
            </a:p>
          </p:txBody>
        </p:sp>
        <p:sp>
          <p:nvSpPr>
            <p:cNvPr id="78" name="Text Box 30"/>
            <p:cNvSpPr txBox="1">
              <a:spLocks noChangeArrowheads="1"/>
            </p:cNvSpPr>
            <p:nvPr/>
          </p:nvSpPr>
          <p:spPr bwMode="auto">
            <a:xfrm>
              <a:off x="2755032" y="1330556"/>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dirty="0">
                  <a:latin typeface="Times New Roman" pitchFamily="18" charset="0"/>
                </a:rPr>
                <a:t>b</a:t>
              </a:r>
            </a:p>
          </p:txBody>
        </p:sp>
        <p:cxnSp>
          <p:nvCxnSpPr>
            <p:cNvPr id="79" name="Straight Arrow Connector 78"/>
            <p:cNvCxnSpPr/>
            <p:nvPr/>
          </p:nvCxnSpPr>
          <p:spPr bwMode="auto">
            <a:xfrm flipH="1">
              <a:off x="2497857" y="1563421"/>
              <a:ext cx="266700" cy="170831"/>
            </a:xfrm>
            <a:prstGeom prst="straightConnector1">
              <a:avLst/>
            </a:prstGeom>
            <a:noFill/>
            <a:ln w="19050" cap="flat" cmpd="sng" algn="ctr">
              <a:solidFill>
                <a:schemeClr val="tx1"/>
              </a:solidFill>
              <a:prstDash val="solid"/>
              <a:round/>
              <a:headEnd type="none" w="med" len="med"/>
              <a:tailEnd type="arrow"/>
            </a:ln>
            <a:effectLst/>
          </p:spPr>
        </p:cxnSp>
      </p:grpSp>
      <p:graphicFrame>
        <p:nvGraphicFramePr>
          <p:cNvPr id="2" name="Object 1"/>
          <p:cNvGraphicFramePr>
            <a:graphicFrameLocks noChangeAspect="1"/>
          </p:cNvGraphicFramePr>
          <p:nvPr>
            <p:extLst>
              <p:ext uri="{D42A27DB-BD31-4B8C-83A1-F6EECF244321}">
                <p14:modId xmlns:p14="http://schemas.microsoft.com/office/powerpoint/2010/main" val="2488618775"/>
              </p:ext>
            </p:extLst>
          </p:nvPr>
        </p:nvGraphicFramePr>
        <p:xfrm>
          <a:off x="1159155" y="4178992"/>
          <a:ext cx="3160827" cy="816547"/>
        </p:xfrm>
        <a:graphic>
          <a:graphicData uri="http://schemas.openxmlformats.org/presentationml/2006/ole">
            <mc:AlternateContent xmlns:mc="http://schemas.openxmlformats.org/markup-compatibility/2006">
              <mc:Choice xmlns:v="urn:schemas-microsoft-com:vml" Requires="v">
                <p:oleObj spid="_x0000_s92996" name="Equation" r:id="rId10" imgW="1777680" imgH="457200" progId="Equation.3">
                  <p:embed/>
                </p:oleObj>
              </mc:Choice>
              <mc:Fallback>
                <p:oleObj name="Equation" r:id="rId10" imgW="1777680" imgH="4572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9155" y="4178992"/>
                        <a:ext cx="3160827" cy="816547"/>
                      </a:xfrm>
                      <a:prstGeom prst="rect">
                        <a:avLst/>
                      </a:prstGeom>
                      <a:noFill/>
                      <a:ln>
                        <a:noFill/>
                      </a:ln>
                    </p:spPr>
                  </p:pic>
                </p:oleObj>
              </mc:Fallback>
            </mc:AlternateContent>
          </a:graphicData>
        </a:graphic>
      </p:graphicFrame>
      <p:sp>
        <p:nvSpPr>
          <p:cNvPr id="48" name="Rectangle 38"/>
          <p:cNvSpPr>
            <a:spLocks noChangeArrowheads="1"/>
          </p:cNvSpPr>
          <p:nvPr/>
        </p:nvSpPr>
        <p:spPr bwMode="auto">
          <a:xfrm>
            <a:off x="367086" y="3717874"/>
            <a:ext cx="607712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dirty="0" smtClean="0"/>
              <a:t>Linearize and apply at the bottom dead-center:</a:t>
            </a:r>
            <a:endParaRPr lang="en-US" dirty="0">
              <a:latin typeface="Symbol" pitchFamily="18" charset="2"/>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650544951"/>
              </p:ext>
            </p:extLst>
          </p:nvPr>
        </p:nvGraphicFramePr>
        <p:xfrm>
          <a:off x="5934969" y="3608388"/>
          <a:ext cx="1468536" cy="541337"/>
        </p:xfrm>
        <a:graphic>
          <a:graphicData uri="http://schemas.openxmlformats.org/presentationml/2006/ole">
            <mc:AlternateContent xmlns:mc="http://schemas.openxmlformats.org/markup-compatibility/2006">
              <mc:Choice xmlns:v="urn:schemas-microsoft-com:vml" Requires="v">
                <p:oleObj spid="_x0000_s92997" name="Equation" r:id="rId12" imgW="1257120" imgH="495000" progId="Equation.3">
                  <p:embed/>
                </p:oleObj>
              </mc:Choice>
              <mc:Fallback>
                <p:oleObj name="Equation" r:id="rId12" imgW="1257120" imgH="495000" progId="Equation.3">
                  <p:embed/>
                  <p:pic>
                    <p:nvPicPr>
                      <p:cNvPr id="0" name="Object 4"/>
                      <p:cNvPicPr>
                        <a:picLocks noChangeAspect="1" noChangeArrowheads="1"/>
                      </p:cNvPicPr>
                      <p:nvPr/>
                    </p:nvPicPr>
                    <p:blipFill>
                      <a:blip r:embed="rId13"/>
                      <a:srcRect/>
                      <a:stretch>
                        <a:fillRect/>
                      </a:stretch>
                    </p:blipFill>
                    <p:spPr bwMode="auto">
                      <a:xfrm>
                        <a:off x="5934969" y="3608388"/>
                        <a:ext cx="1468536" cy="5413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2760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 calcmode="lin" valueType="num">
                                      <p:cBhvr additive="base">
                                        <p:cTn id="7" dur="500" fill="hold"/>
                                        <p:tgtEl>
                                          <p:spTgt spid="16391"/>
                                        </p:tgtEl>
                                        <p:attrNameLst>
                                          <p:attrName>ppt_x</p:attrName>
                                        </p:attrNameLst>
                                      </p:cBhvr>
                                      <p:tavLst>
                                        <p:tav tm="0">
                                          <p:val>
                                            <p:strVal val="#ppt_x"/>
                                          </p:val>
                                        </p:tav>
                                        <p:tav tm="100000">
                                          <p:val>
                                            <p:strVal val="#ppt_x"/>
                                          </p:val>
                                        </p:tav>
                                      </p:tavLst>
                                    </p:anim>
                                    <p:anim calcmode="lin" valueType="num">
                                      <p:cBhvr additive="base">
                                        <p:cTn id="8" dur="500" fill="hold"/>
                                        <p:tgtEl>
                                          <p:spTgt spid="1639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397"/>
                                        </p:tgtEl>
                                        <p:attrNameLst>
                                          <p:attrName>style.visibility</p:attrName>
                                        </p:attrNameLst>
                                      </p:cBhvr>
                                      <p:to>
                                        <p:strVal val="visible"/>
                                      </p:to>
                                    </p:set>
                                    <p:anim calcmode="lin" valueType="num">
                                      <p:cBhvr additive="base">
                                        <p:cTn id="15" dur="500" fill="hold"/>
                                        <p:tgtEl>
                                          <p:spTgt spid="16397"/>
                                        </p:tgtEl>
                                        <p:attrNameLst>
                                          <p:attrName>ppt_x</p:attrName>
                                        </p:attrNameLst>
                                      </p:cBhvr>
                                      <p:tavLst>
                                        <p:tav tm="0">
                                          <p:val>
                                            <p:strVal val="#ppt_x"/>
                                          </p:val>
                                        </p:tav>
                                        <p:tav tm="100000">
                                          <p:val>
                                            <p:strVal val="#ppt_x"/>
                                          </p:val>
                                        </p:tav>
                                      </p:tavLst>
                                    </p:anim>
                                    <p:anim calcmode="lin" valueType="num">
                                      <p:cBhvr additive="base">
                                        <p:cTn id="16" dur="500" fill="hold"/>
                                        <p:tgtEl>
                                          <p:spTgt spid="1639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395"/>
                                        </p:tgtEl>
                                        <p:attrNameLst>
                                          <p:attrName>style.visibility</p:attrName>
                                        </p:attrNameLst>
                                      </p:cBhvr>
                                      <p:to>
                                        <p:strVal val="visible"/>
                                      </p:to>
                                    </p:set>
                                    <p:anim calcmode="lin" valueType="num">
                                      <p:cBhvr additive="base">
                                        <p:cTn id="19" dur="500" fill="hold"/>
                                        <p:tgtEl>
                                          <p:spTgt spid="16395"/>
                                        </p:tgtEl>
                                        <p:attrNameLst>
                                          <p:attrName>ppt_x</p:attrName>
                                        </p:attrNameLst>
                                      </p:cBhvr>
                                      <p:tavLst>
                                        <p:tav tm="0">
                                          <p:val>
                                            <p:strVal val="#ppt_x"/>
                                          </p:val>
                                        </p:tav>
                                        <p:tav tm="100000">
                                          <p:val>
                                            <p:strVal val="#ppt_x"/>
                                          </p:val>
                                        </p:tav>
                                      </p:tavLst>
                                    </p:anim>
                                    <p:anim calcmode="lin" valueType="num">
                                      <p:cBhvr additive="base">
                                        <p:cTn id="20" dur="500" fill="hold"/>
                                        <p:tgtEl>
                                          <p:spTgt spid="163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400"/>
                                        </p:tgtEl>
                                        <p:attrNameLst>
                                          <p:attrName>style.visibility</p:attrName>
                                        </p:attrNameLst>
                                      </p:cBhvr>
                                      <p:to>
                                        <p:strVal val="visible"/>
                                      </p:to>
                                    </p:set>
                                    <p:anim calcmode="lin" valueType="num">
                                      <p:cBhvr additive="base">
                                        <p:cTn id="33" dur="500" fill="hold"/>
                                        <p:tgtEl>
                                          <p:spTgt spid="16400"/>
                                        </p:tgtEl>
                                        <p:attrNameLst>
                                          <p:attrName>ppt_x</p:attrName>
                                        </p:attrNameLst>
                                      </p:cBhvr>
                                      <p:tavLst>
                                        <p:tav tm="0">
                                          <p:val>
                                            <p:strVal val="#ppt_x"/>
                                          </p:val>
                                        </p:tav>
                                        <p:tav tm="100000">
                                          <p:val>
                                            <p:strVal val="#ppt_x"/>
                                          </p:val>
                                        </p:tav>
                                      </p:tavLst>
                                    </p:anim>
                                    <p:anim calcmode="lin" valueType="num">
                                      <p:cBhvr additive="base">
                                        <p:cTn id="34" dur="500" fill="hold"/>
                                        <p:tgtEl>
                                          <p:spTgt spid="1640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398"/>
                                        </p:tgtEl>
                                        <p:attrNameLst>
                                          <p:attrName>style.visibility</p:attrName>
                                        </p:attrNameLst>
                                      </p:cBhvr>
                                      <p:to>
                                        <p:strVal val="visible"/>
                                      </p:to>
                                    </p:set>
                                    <p:anim calcmode="lin" valueType="num">
                                      <p:cBhvr additive="base">
                                        <p:cTn id="37" dur="500" fill="hold"/>
                                        <p:tgtEl>
                                          <p:spTgt spid="16398"/>
                                        </p:tgtEl>
                                        <p:attrNameLst>
                                          <p:attrName>ppt_x</p:attrName>
                                        </p:attrNameLst>
                                      </p:cBhvr>
                                      <p:tavLst>
                                        <p:tav tm="0">
                                          <p:val>
                                            <p:strVal val="#ppt_x"/>
                                          </p:val>
                                        </p:tav>
                                        <p:tav tm="100000">
                                          <p:val>
                                            <p:strVal val="#ppt_x"/>
                                          </p:val>
                                        </p:tav>
                                      </p:tavLst>
                                    </p:anim>
                                    <p:anim calcmode="lin" valueType="num">
                                      <p:cBhvr additive="base">
                                        <p:cTn id="38" dur="500" fill="hold"/>
                                        <p:tgtEl>
                                          <p:spTgt spid="1639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401"/>
                                        </p:tgtEl>
                                        <p:attrNameLst>
                                          <p:attrName>style.visibility</p:attrName>
                                        </p:attrNameLst>
                                      </p:cBhvr>
                                      <p:to>
                                        <p:strVal val="visible"/>
                                      </p:to>
                                    </p:set>
                                    <p:anim calcmode="lin" valueType="num">
                                      <p:cBhvr additive="base">
                                        <p:cTn id="43" dur="500" fill="hold"/>
                                        <p:tgtEl>
                                          <p:spTgt spid="16401"/>
                                        </p:tgtEl>
                                        <p:attrNameLst>
                                          <p:attrName>ppt_x</p:attrName>
                                        </p:attrNameLst>
                                      </p:cBhvr>
                                      <p:tavLst>
                                        <p:tav tm="0">
                                          <p:val>
                                            <p:strVal val="#ppt_x"/>
                                          </p:val>
                                        </p:tav>
                                        <p:tav tm="100000">
                                          <p:val>
                                            <p:strVal val="#ppt_x"/>
                                          </p:val>
                                        </p:tav>
                                      </p:tavLst>
                                    </p:anim>
                                    <p:anim calcmode="lin" valueType="num">
                                      <p:cBhvr additive="base">
                                        <p:cTn id="44" dur="500" fill="hold"/>
                                        <p:tgtEl>
                                          <p:spTgt spid="164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403"/>
                                        </p:tgtEl>
                                        <p:attrNameLst>
                                          <p:attrName>style.visibility</p:attrName>
                                        </p:attrNameLst>
                                      </p:cBhvr>
                                      <p:to>
                                        <p:strVal val="visible"/>
                                      </p:to>
                                    </p:set>
                                    <p:anim calcmode="lin" valueType="num">
                                      <p:cBhvr additive="base">
                                        <p:cTn id="51" dur="500" fill="hold"/>
                                        <p:tgtEl>
                                          <p:spTgt spid="16403"/>
                                        </p:tgtEl>
                                        <p:attrNameLst>
                                          <p:attrName>ppt_x</p:attrName>
                                        </p:attrNameLst>
                                      </p:cBhvr>
                                      <p:tavLst>
                                        <p:tav tm="0">
                                          <p:val>
                                            <p:strVal val="#ppt_x"/>
                                          </p:val>
                                        </p:tav>
                                        <p:tav tm="100000">
                                          <p:val>
                                            <p:strVal val="#ppt_x"/>
                                          </p:val>
                                        </p:tav>
                                      </p:tavLst>
                                    </p:anim>
                                    <p:anim calcmode="lin" valueType="num">
                                      <p:cBhvr additive="base">
                                        <p:cTn id="52" dur="500" fill="hold"/>
                                        <p:tgtEl>
                                          <p:spTgt spid="1640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399"/>
                                        </p:tgtEl>
                                        <p:attrNameLst>
                                          <p:attrName>style.visibility</p:attrName>
                                        </p:attrNameLst>
                                      </p:cBhvr>
                                      <p:to>
                                        <p:strVal val="visible"/>
                                      </p:to>
                                    </p:set>
                                    <p:anim calcmode="lin" valueType="num">
                                      <p:cBhvr additive="base">
                                        <p:cTn id="55" dur="500" fill="hold"/>
                                        <p:tgtEl>
                                          <p:spTgt spid="16399"/>
                                        </p:tgtEl>
                                        <p:attrNameLst>
                                          <p:attrName>ppt_x</p:attrName>
                                        </p:attrNameLst>
                                      </p:cBhvr>
                                      <p:tavLst>
                                        <p:tav tm="0">
                                          <p:val>
                                            <p:strVal val="#ppt_x"/>
                                          </p:val>
                                        </p:tav>
                                        <p:tav tm="100000">
                                          <p:val>
                                            <p:strVal val="#ppt_x"/>
                                          </p:val>
                                        </p:tav>
                                      </p:tavLst>
                                    </p:anim>
                                    <p:anim calcmode="lin" valueType="num">
                                      <p:cBhvr additive="base">
                                        <p:cTn id="56" dur="500" fill="hold"/>
                                        <p:tgtEl>
                                          <p:spTgt spid="1639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ppt_x"/>
                                          </p:val>
                                        </p:tav>
                                        <p:tav tm="100000">
                                          <p:val>
                                            <p:strVal val="#ppt_x"/>
                                          </p:val>
                                        </p:tav>
                                      </p:tavLst>
                                    </p:anim>
                                    <p:anim calcmode="lin" valueType="num">
                                      <p:cBhvr additive="base">
                                        <p:cTn id="6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P spid="16397" grpId="0"/>
      <p:bldP spid="16398" grpId="0"/>
      <p:bldP spid="16399" grpId="0"/>
      <p:bldP spid="16401" grpId="0"/>
      <p:bldP spid="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2"/>
          </p:nvPr>
        </p:nvSpPr>
        <p:spPr>
          <a:xfrm>
            <a:off x="7086600" y="5716488"/>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2D5CB384-D227-4AC1-8B98-EA7811FA5941}" type="slidenum">
              <a:rPr lang="en-US" sz="1400" smtClean="0"/>
              <a:pPr eaLnBrk="1" hangingPunct="1"/>
              <a:t>36</a:t>
            </a:fld>
            <a:endParaRPr lang="en-US" sz="1400" dirty="0" smtClean="0"/>
          </a:p>
        </p:txBody>
      </p:sp>
      <p:sp>
        <p:nvSpPr>
          <p:cNvPr id="18437" name="Rectangle 2"/>
          <p:cNvSpPr>
            <a:spLocks noGrp="1" noChangeArrowheads="1"/>
          </p:cNvSpPr>
          <p:nvPr>
            <p:ph type="title"/>
          </p:nvPr>
        </p:nvSpPr>
        <p:spPr/>
        <p:txBody>
          <a:bodyPr/>
          <a:lstStyle/>
          <a:p>
            <a:pPr eaLnBrk="1" hangingPunct="1"/>
            <a:r>
              <a:rPr lang="en-US" smtClean="0"/>
              <a:t>Conclusion – Model to LTI</a:t>
            </a:r>
          </a:p>
        </p:txBody>
      </p:sp>
      <p:grpSp>
        <p:nvGrpSpPr>
          <p:cNvPr id="18438" name="Group 16"/>
          <p:cNvGrpSpPr>
            <a:grpSpLocks/>
          </p:cNvGrpSpPr>
          <p:nvPr/>
        </p:nvGrpSpPr>
        <p:grpSpPr bwMode="auto">
          <a:xfrm>
            <a:off x="2835275" y="839688"/>
            <a:ext cx="1309688" cy="990600"/>
            <a:chOff x="1680" y="720"/>
            <a:chExt cx="825" cy="624"/>
          </a:xfrm>
        </p:grpSpPr>
        <p:sp>
          <p:nvSpPr>
            <p:cNvPr id="18470" name="Rectangle 7"/>
            <p:cNvSpPr>
              <a:spLocks noChangeArrowheads="1"/>
            </p:cNvSpPr>
            <p:nvPr/>
          </p:nvSpPr>
          <p:spPr bwMode="auto">
            <a:xfrm>
              <a:off x="1680"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71" name="Text Box 8"/>
            <p:cNvSpPr txBox="1">
              <a:spLocks noChangeArrowheads="1"/>
            </p:cNvSpPr>
            <p:nvPr/>
          </p:nvSpPr>
          <p:spPr bwMode="auto">
            <a:xfrm>
              <a:off x="1680" y="768"/>
              <a:ext cx="82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Nonlinear</a:t>
              </a:r>
              <a:br>
                <a:rPr lang="en-US"/>
              </a:br>
              <a:r>
                <a:rPr lang="en-US"/>
                <a:t>Differential</a:t>
              </a:r>
              <a:br>
                <a:rPr lang="en-US"/>
              </a:br>
              <a:r>
                <a:rPr lang="en-US"/>
                <a:t>Equations</a:t>
              </a:r>
            </a:p>
          </p:txBody>
        </p:sp>
      </p:grpSp>
      <p:grpSp>
        <p:nvGrpSpPr>
          <p:cNvPr id="18439" name="Group 17"/>
          <p:cNvGrpSpPr>
            <a:grpSpLocks/>
          </p:cNvGrpSpPr>
          <p:nvPr/>
        </p:nvGrpSpPr>
        <p:grpSpPr bwMode="auto">
          <a:xfrm>
            <a:off x="4999038" y="839688"/>
            <a:ext cx="1309687" cy="990600"/>
            <a:chOff x="3024" y="720"/>
            <a:chExt cx="825" cy="624"/>
          </a:xfrm>
        </p:grpSpPr>
        <p:sp>
          <p:nvSpPr>
            <p:cNvPr id="18468" name="Rectangle 9"/>
            <p:cNvSpPr>
              <a:spLocks noChangeArrowheads="1"/>
            </p:cNvSpPr>
            <p:nvPr/>
          </p:nvSpPr>
          <p:spPr bwMode="auto">
            <a:xfrm>
              <a:off x="3024"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9" name="Text Box 10"/>
            <p:cNvSpPr txBox="1">
              <a:spLocks noChangeArrowheads="1"/>
            </p:cNvSpPr>
            <p:nvPr/>
          </p:nvSpPr>
          <p:spPr bwMode="auto">
            <a:xfrm>
              <a:off x="3024" y="768"/>
              <a:ext cx="82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dirty="0"/>
                <a:t>Linear</a:t>
              </a:r>
              <a:br>
                <a:rPr lang="en-US" dirty="0"/>
              </a:br>
              <a:r>
                <a:rPr lang="en-US" dirty="0"/>
                <a:t>Differential</a:t>
              </a:r>
              <a:br>
                <a:rPr lang="en-US" dirty="0"/>
              </a:br>
              <a:r>
                <a:rPr lang="en-US" dirty="0"/>
                <a:t>Equations</a:t>
              </a:r>
            </a:p>
          </p:txBody>
        </p:sp>
      </p:grpSp>
      <p:grpSp>
        <p:nvGrpSpPr>
          <p:cNvPr id="18440" name="Group 18"/>
          <p:cNvGrpSpPr>
            <a:grpSpLocks/>
          </p:cNvGrpSpPr>
          <p:nvPr/>
        </p:nvGrpSpPr>
        <p:grpSpPr bwMode="auto">
          <a:xfrm>
            <a:off x="7162800" y="839688"/>
            <a:ext cx="1295400" cy="990600"/>
            <a:chOff x="4128" y="720"/>
            <a:chExt cx="816" cy="624"/>
          </a:xfrm>
        </p:grpSpPr>
        <p:sp>
          <p:nvSpPr>
            <p:cNvPr id="18466" name="Rectangle 11"/>
            <p:cNvSpPr>
              <a:spLocks noChangeArrowheads="1"/>
            </p:cNvSpPr>
            <p:nvPr/>
          </p:nvSpPr>
          <p:spPr bwMode="auto">
            <a:xfrm>
              <a:off x="4128"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7" name="Text Box 12"/>
            <p:cNvSpPr txBox="1">
              <a:spLocks noChangeArrowheads="1"/>
            </p:cNvSpPr>
            <p:nvPr/>
          </p:nvSpPr>
          <p:spPr bwMode="auto">
            <a:xfrm>
              <a:off x="4128" y="816"/>
              <a:ext cx="8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Transfer</a:t>
              </a:r>
              <a:br>
                <a:rPr lang="en-US"/>
              </a:br>
              <a:r>
                <a:rPr lang="en-US"/>
                <a:t>Function</a:t>
              </a:r>
            </a:p>
          </p:txBody>
        </p:sp>
      </p:grpSp>
      <p:grpSp>
        <p:nvGrpSpPr>
          <p:cNvPr id="18441" name="Group 15"/>
          <p:cNvGrpSpPr>
            <a:grpSpLocks/>
          </p:cNvGrpSpPr>
          <p:nvPr/>
        </p:nvGrpSpPr>
        <p:grpSpPr bwMode="auto">
          <a:xfrm>
            <a:off x="685800" y="839688"/>
            <a:ext cx="1295400" cy="990600"/>
            <a:chOff x="576" y="720"/>
            <a:chExt cx="816" cy="624"/>
          </a:xfrm>
        </p:grpSpPr>
        <p:sp>
          <p:nvSpPr>
            <p:cNvPr id="18464" name="Rectangle 13"/>
            <p:cNvSpPr>
              <a:spLocks noChangeArrowheads="1"/>
            </p:cNvSpPr>
            <p:nvPr/>
          </p:nvSpPr>
          <p:spPr bwMode="auto">
            <a:xfrm>
              <a:off x="576"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5" name="Text Box 14"/>
            <p:cNvSpPr txBox="1">
              <a:spLocks noChangeArrowheads="1"/>
            </p:cNvSpPr>
            <p:nvPr/>
          </p:nvSpPr>
          <p:spPr bwMode="auto">
            <a:xfrm>
              <a:off x="576" y="816"/>
              <a:ext cx="8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a:t>Physical</a:t>
              </a:r>
              <a:br>
                <a:rPr lang="en-US"/>
              </a:br>
              <a:r>
                <a:rPr lang="en-US"/>
                <a:t>System</a:t>
              </a:r>
            </a:p>
          </p:txBody>
        </p:sp>
      </p:grpSp>
      <p:sp>
        <p:nvSpPr>
          <p:cNvPr id="18442" name="Text Box 19"/>
          <p:cNvSpPr txBox="1">
            <a:spLocks noChangeArrowheads="1"/>
          </p:cNvSpPr>
          <p:nvPr/>
        </p:nvSpPr>
        <p:spPr bwMode="auto">
          <a:xfrm>
            <a:off x="2498725" y="196363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endParaRPr lang="en-US"/>
          </a:p>
        </p:txBody>
      </p:sp>
      <p:sp>
        <p:nvSpPr>
          <p:cNvPr id="18443" name="Text Box 21"/>
          <p:cNvSpPr txBox="1">
            <a:spLocks noChangeArrowheads="1"/>
          </p:cNvSpPr>
          <p:nvPr/>
        </p:nvSpPr>
        <p:spPr bwMode="auto">
          <a:xfrm>
            <a:off x="2057400" y="915888"/>
            <a:ext cx="735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4400" dirty="0">
                <a:sym typeface="Symbol" pitchFamily="18" charset="2"/>
              </a:rPr>
              <a:t></a:t>
            </a:r>
            <a:endParaRPr lang="en-US" sz="4400" dirty="0"/>
          </a:p>
        </p:txBody>
      </p:sp>
      <p:sp>
        <p:nvSpPr>
          <p:cNvPr id="18444" name="Text Box 22"/>
          <p:cNvSpPr txBox="1">
            <a:spLocks noChangeArrowheads="1"/>
          </p:cNvSpPr>
          <p:nvPr/>
        </p:nvSpPr>
        <p:spPr bwMode="auto">
          <a:xfrm>
            <a:off x="4191000" y="915888"/>
            <a:ext cx="735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4400" dirty="0">
                <a:sym typeface="Symbol" pitchFamily="18" charset="2"/>
              </a:rPr>
              <a:t></a:t>
            </a:r>
            <a:endParaRPr lang="en-US" sz="4400" dirty="0"/>
          </a:p>
        </p:txBody>
      </p:sp>
      <p:sp>
        <p:nvSpPr>
          <p:cNvPr id="18445" name="Text Box 23"/>
          <p:cNvSpPr txBox="1">
            <a:spLocks noChangeArrowheads="1"/>
          </p:cNvSpPr>
          <p:nvPr/>
        </p:nvSpPr>
        <p:spPr bwMode="auto">
          <a:xfrm>
            <a:off x="6400800" y="915888"/>
            <a:ext cx="735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4400" dirty="0">
                <a:sym typeface="Symbol" pitchFamily="18" charset="2"/>
              </a:rPr>
              <a:t></a:t>
            </a:r>
            <a:endParaRPr lang="en-US" sz="4400" dirty="0"/>
          </a:p>
        </p:txBody>
      </p:sp>
      <p:sp>
        <p:nvSpPr>
          <p:cNvPr id="45" name="Text Box 23"/>
          <p:cNvSpPr txBox="1">
            <a:spLocks noChangeArrowheads="1"/>
          </p:cNvSpPr>
          <p:nvPr/>
        </p:nvSpPr>
        <p:spPr bwMode="auto">
          <a:xfrm flipH="1">
            <a:off x="1173423" y="3463797"/>
            <a:ext cx="552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2400" dirty="0">
                <a:sym typeface="Symbol" pitchFamily="18" charset="2"/>
              </a:rPr>
              <a:t></a:t>
            </a:r>
            <a:endParaRPr lang="en-US" sz="2400" dirty="0"/>
          </a:p>
        </p:txBody>
      </p:sp>
      <p:grpSp>
        <p:nvGrpSpPr>
          <p:cNvPr id="46" name="Group 18"/>
          <p:cNvGrpSpPr>
            <a:grpSpLocks/>
          </p:cNvGrpSpPr>
          <p:nvPr/>
        </p:nvGrpSpPr>
        <p:grpSpPr bwMode="auto">
          <a:xfrm>
            <a:off x="1897435" y="3473524"/>
            <a:ext cx="884983" cy="546100"/>
            <a:chOff x="4128" y="720"/>
            <a:chExt cx="816" cy="624"/>
          </a:xfrm>
        </p:grpSpPr>
        <p:sp>
          <p:nvSpPr>
            <p:cNvPr id="47" name="Rectangle 11"/>
            <p:cNvSpPr>
              <a:spLocks noChangeArrowheads="1"/>
            </p:cNvSpPr>
            <p:nvPr/>
          </p:nvSpPr>
          <p:spPr bwMode="auto">
            <a:xfrm>
              <a:off x="4128"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48" name="Text Box 12"/>
            <p:cNvSpPr txBox="1">
              <a:spLocks noChangeArrowheads="1"/>
            </p:cNvSpPr>
            <p:nvPr/>
          </p:nvSpPr>
          <p:spPr bwMode="auto">
            <a:xfrm>
              <a:off x="4128" y="816"/>
              <a:ext cx="81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200" dirty="0" smtClean="0"/>
                <a:t>State-Space</a:t>
              </a:r>
              <a:endParaRPr lang="en-US" sz="1200" dirty="0"/>
            </a:p>
          </p:txBody>
        </p:sp>
      </p:grpSp>
      <p:graphicFrame>
        <p:nvGraphicFramePr>
          <p:cNvPr id="4" name="Object 3"/>
          <p:cNvGraphicFramePr>
            <a:graphicFrameLocks noChangeAspect="1"/>
          </p:cNvGraphicFramePr>
          <p:nvPr>
            <p:extLst>
              <p:ext uri="{D42A27DB-BD31-4B8C-83A1-F6EECF244321}">
                <p14:modId xmlns:p14="http://schemas.microsoft.com/office/powerpoint/2010/main" val="3823689796"/>
              </p:ext>
            </p:extLst>
          </p:nvPr>
        </p:nvGraphicFramePr>
        <p:xfrm>
          <a:off x="2483385" y="2142310"/>
          <a:ext cx="1465263" cy="522288"/>
        </p:xfrm>
        <a:graphic>
          <a:graphicData uri="http://schemas.openxmlformats.org/presentationml/2006/ole">
            <mc:AlternateContent xmlns:mc="http://schemas.openxmlformats.org/markup-compatibility/2006">
              <mc:Choice xmlns:v="urn:schemas-microsoft-com:vml" Requires="v">
                <p:oleObj spid="_x0000_s118337" name="Equation" r:id="rId4" imgW="1282680" imgH="457200" progId="Equation.3">
                  <p:embed/>
                </p:oleObj>
              </mc:Choice>
              <mc:Fallback>
                <p:oleObj name="Equation" r:id="rId4" imgW="1282680" imgH="457200" progId="Equation.3">
                  <p:embed/>
                  <p:pic>
                    <p:nvPicPr>
                      <p:cNvPr id="0" name="Object 2"/>
                      <p:cNvPicPr>
                        <a:picLocks noChangeAspect="1" noChangeArrowheads="1"/>
                      </p:cNvPicPr>
                      <p:nvPr/>
                    </p:nvPicPr>
                    <p:blipFill>
                      <a:blip r:embed="rId5"/>
                      <a:srcRect/>
                      <a:stretch>
                        <a:fillRect/>
                      </a:stretch>
                    </p:blipFill>
                    <p:spPr bwMode="auto">
                      <a:xfrm>
                        <a:off x="2483385" y="2142310"/>
                        <a:ext cx="1465263" cy="522288"/>
                      </a:xfrm>
                      <a:prstGeom prst="rect">
                        <a:avLst/>
                      </a:prstGeom>
                      <a:noFill/>
                      <a:ln w="9525">
                        <a:noFill/>
                        <a:miter lim="800000"/>
                        <a:headEnd/>
                        <a:tailEnd/>
                      </a:ln>
                    </p:spPr>
                  </p:pic>
                </p:oleObj>
              </mc:Fallback>
            </mc:AlternateContent>
          </a:graphicData>
        </a:graphic>
      </p:graphicFrame>
      <p:grpSp>
        <p:nvGrpSpPr>
          <p:cNvPr id="68" name="Group 18"/>
          <p:cNvGrpSpPr>
            <a:grpSpLocks/>
          </p:cNvGrpSpPr>
          <p:nvPr/>
        </p:nvGrpSpPr>
        <p:grpSpPr bwMode="auto">
          <a:xfrm>
            <a:off x="3859274" y="3425749"/>
            <a:ext cx="849858" cy="579315"/>
            <a:chOff x="4128" y="720"/>
            <a:chExt cx="816" cy="624"/>
          </a:xfrm>
        </p:grpSpPr>
        <p:sp>
          <p:nvSpPr>
            <p:cNvPr id="69" name="Rectangle 11"/>
            <p:cNvSpPr>
              <a:spLocks noChangeArrowheads="1"/>
            </p:cNvSpPr>
            <p:nvPr/>
          </p:nvSpPr>
          <p:spPr bwMode="auto">
            <a:xfrm>
              <a:off x="4128" y="720"/>
              <a:ext cx="816" cy="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100"/>
            </a:p>
          </p:txBody>
        </p:sp>
        <p:sp>
          <p:nvSpPr>
            <p:cNvPr id="70" name="Text Box 12"/>
            <p:cNvSpPr txBox="1">
              <a:spLocks noChangeArrowheads="1"/>
            </p:cNvSpPr>
            <p:nvPr/>
          </p:nvSpPr>
          <p:spPr bwMode="auto">
            <a:xfrm>
              <a:off x="4128" y="816"/>
              <a:ext cx="8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100" dirty="0" smtClean="0"/>
                <a:t>Block Diagram</a:t>
              </a:r>
              <a:endParaRPr lang="en-US" sz="1100" dirty="0"/>
            </a:p>
          </p:txBody>
        </p:sp>
      </p:grpSp>
      <p:grpSp>
        <p:nvGrpSpPr>
          <p:cNvPr id="72" name="Group 71"/>
          <p:cNvGrpSpPr/>
          <p:nvPr/>
        </p:nvGrpSpPr>
        <p:grpSpPr>
          <a:xfrm>
            <a:off x="5868144" y="2348880"/>
            <a:ext cx="3141123" cy="936104"/>
            <a:chOff x="5724128" y="1124744"/>
            <a:chExt cx="3162697" cy="823350"/>
          </a:xfrm>
        </p:grpSpPr>
        <p:graphicFrame>
          <p:nvGraphicFramePr>
            <p:cNvPr id="73" name="Object 72"/>
            <p:cNvGraphicFramePr>
              <a:graphicFrameLocks noChangeAspect="1"/>
            </p:cNvGraphicFramePr>
            <p:nvPr>
              <p:extLst>
                <p:ext uri="{D42A27DB-BD31-4B8C-83A1-F6EECF244321}">
                  <p14:modId xmlns:p14="http://schemas.microsoft.com/office/powerpoint/2010/main" val="537658462"/>
                </p:ext>
              </p:extLst>
            </p:nvPr>
          </p:nvGraphicFramePr>
          <p:xfrm>
            <a:off x="6300192" y="1124744"/>
            <a:ext cx="2088232" cy="823350"/>
          </p:xfrm>
          <a:graphic>
            <a:graphicData uri="http://schemas.openxmlformats.org/presentationml/2006/ole">
              <mc:AlternateContent xmlns:mc="http://schemas.openxmlformats.org/markup-compatibility/2006">
                <mc:Choice xmlns:v="urn:schemas-microsoft-com:vml" Requires="v">
                  <p:oleObj spid="_x0000_s118338" name="Equation" r:id="rId6" imgW="1498320" imgH="876240" progId="Equation.3">
                    <p:embed/>
                  </p:oleObj>
                </mc:Choice>
                <mc:Fallback>
                  <p:oleObj name="Equation" r:id="rId6" imgW="1498320" imgH="876240" progId="Equation.3">
                    <p:embed/>
                    <p:pic>
                      <p:nvPicPr>
                        <p:cNvPr id="0" name=""/>
                        <p:cNvPicPr>
                          <a:picLocks noChangeAspect="1" noChangeArrowheads="1"/>
                        </p:cNvPicPr>
                        <p:nvPr/>
                      </p:nvPicPr>
                      <p:blipFill>
                        <a:blip r:embed="rId7"/>
                        <a:srcRect/>
                        <a:stretch>
                          <a:fillRect/>
                        </a:stretch>
                      </p:blipFill>
                      <p:spPr bwMode="auto">
                        <a:xfrm>
                          <a:off x="6300192" y="1124744"/>
                          <a:ext cx="2088232" cy="823350"/>
                        </a:xfrm>
                        <a:prstGeom prst="rect">
                          <a:avLst/>
                        </a:prstGeom>
                        <a:noFill/>
                        <a:ln>
                          <a:solidFill>
                            <a:schemeClr val="tx1"/>
                          </a:solidFill>
                        </a:ln>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1628633514"/>
                </p:ext>
              </p:extLst>
            </p:nvPr>
          </p:nvGraphicFramePr>
          <p:xfrm>
            <a:off x="5724128" y="1340768"/>
            <a:ext cx="268288" cy="398462"/>
          </p:xfrm>
          <a:graphic>
            <a:graphicData uri="http://schemas.openxmlformats.org/presentationml/2006/ole">
              <mc:AlternateContent xmlns:mc="http://schemas.openxmlformats.org/markup-compatibility/2006">
                <mc:Choice xmlns:v="urn:schemas-microsoft-com:vml" Requires="v">
                  <p:oleObj spid="_x0000_s118339" name="Equation" r:id="rId8" imgW="126720" imgH="152280" progId="Equation.3">
                    <p:embed/>
                  </p:oleObj>
                </mc:Choice>
                <mc:Fallback>
                  <p:oleObj name="Equation" r:id="rId8" imgW="126720" imgH="152280" progId="Equation.3">
                    <p:embed/>
                    <p:pic>
                      <p:nvPicPr>
                        <p:cNvPr id="0" name=""/>
                        <p:cNvPicPr>
                          <a:picLocks noChangeAspect="1" noChangeArrowheads="1"/>
                        </p:cNvPicPr>
                        <p:nvPr/>
                      </p:nvPicPr>
                      <p:blipFill>
                        <a:blip r:embed="rId9"/>
                        <a:srcRect/>
                        <a:stretch>
                          <a:fillRect/>
                        </a:stretch>
                      </p:blipFill>
                      <p:spPr bwMode="auto">
                        <a:xfrm>
                          <a:off x="5724128" y="1340768"/>
                          <a:ext cx="268288" cy="398462"/>
                        </a:xfrm>
                        <a:prstGeom prst="rect">
                          <a:avLst/>
                        </a:prstGeom>
                        <a:noFill/>
                        <a:ln>
                          <a:noFill/>
                        </a:ln>
                      </p:spPr>
                    </p:pic>
                  </p:oleObj>
                </mc:Fallback>
              </mc:AlternateContent>
            </a:graphicData>
          </a:graphic>
        </p:graphicFrame>
        <p:cxnSp>
          <p:nvCxnSpPr>
            <p:cNvPr id="75" name="Straight Arrow Connector 74"/>
            <p:cNvCxnSpPr>
              <a:stCxn id="74" idx="3"/>
              <a:endCxn id="73" idx="1"/>
            </p:cNvCxnSpPr>
            <p:nvPr/>
          </p:nvCxnSpPr>
          <p:spPr bwMode="auto">
            <a:xfrm flipV="1">
              <a:off x="5992416" y="1536419"/>
              <a:ext cx="307776" cy="3580"/>
            </a:xfrm>
            <a:prstGeom prst="straightConnector1">
              <a:avLst/>
            </a:prstGeom>
            <a:noFill/>
            <a:ln w="19050" cap="flat" cmpd="sng" algn="ctr">
              <a:solidFill>
                <a:schemeClr val="tx1"/>
              </a:solidFill>
              <a:prstDash val="solid"/>
              <a:round/>
              <a:headEnd type="none" w="med" len="med"/>
              <a:tailEnd type="arrow"/>
            </a:ln>
            <a:effectLst/>
          </p:spPr>
        </p:cxnSp>
        <p:graphicFrame>
          <p:nvGraphicFramePr>
            <p:cNvPr id="76" name="Object 75"/>
            <p:cNvGraphicFramePr>
              <a:graphicFrameLocks noChangeAspect="1"/>
            </p:cNvGraphicFramePr>
            <p:nvPr>
              <p:extLst>
                <p:ext uri="{D42A27DB-BD31-4B8C-83A1-F6EECF244321}">
                  <p14:modId xmlns:p14="http://schemas.microsoft.com/office/powerpoint/2010/main" val="1923052243"/>
                </p:ext>
              </p:extLst>
            </p:nvPr>
          </p:nvGraphicFramePr>
          <p:xfrm>
            <a:off x="8591550" y="1292225"/>
            <a:ext cx="295275" cy="498475"/>
          </p:xfrm>
          <a:graphic>
            <a:graphicData uri="http://schemas.openxmlformats.org/presentationml/2006/ole">
              <mc:AlternateContent xmlns:mc="http://schemas.openxmlformats.org/markup-compatibility/2006">
                <mc:Choice xmlns:v="urn:schemas-microsoft-com:vml" Requires="v">
                  <p:oleObj spid="_x0000_s118340" name="Equation" r:id="rId10" imgW="139680" imgH="190440" progId="Equation.3">
                    <p:embed/>
                  </p:oleObj>
                </mc:Choice>
                <mc:Fallback>
                  <p:oleObj name="Equation" r:id="rId10" imgW="139680" imgH="190440" progId="Equation.3">
                    <p:embed/>
                    <p:pic>
                      <p:nvPicPr>
                        <p:cNvPr id="0" name=""/>
                        <p:cNvPicPr>
                          <a:picLocks noChangeAspect="1" noChangeArrowheads="1"/>
                        </p:cNvPicPr>
                        <p:nvPr/>
                      </p:nvPicPr>
                      <p:blipFill>
                        <a:blip r:embed="rId11"/>
                        <a:srcRect/>
                        <a:stretch>
                          <a:fillRect/>
                        </a:stretch>
                      </p:blipFill>
                      <p:spPr bwMode="auto">
                        <a:xfrm>
                          <a:off x="8591550" y="1292225"/>
                          <a:ext cx="2952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7" name="Straight Arrow Connector 76"/>
            <p:cNvCxnSpPr>
              <a:stCxn id="73" idx="3"/>
              <a:endCxn id="76" idx="1"/>
            </p:cNvCxnSpPr>
            <p:nvPr/>
          </p:nvCxnSpPr>
          <p:spPr bwMode="auto">
            <a:xfrm>
              <a:off x="8388424" y="1536419"/>
              <a:ext cx="203126" cy="5043"/>
            </a:xfrm>
            <a:prstGeom prst="straightConnector1">
              <a:avLst/>
            </a:prstGeom>
            <a:noFill/>
            <a:ln w="19050" cap="flat" cmpd="sng" algn="ctr">
              <a:solidFill>
                <a:schemeClr val="tx1"/>
              </a:solidFill>
              <a:prstDash val="solid"/>
              <a:round/>
              <a:headEnd type="none" w="med" len="med"/>
              <a:tailEnd type="arrow"/>
            </a:ln>
            <a:effectLst/>
          </p:spPr>
        </p:cxnSp>
      </p:grpSp>
      <p:grpSp>
        <p:nvGrpSpPr>
          <p:cNvPr id="79" name="Group 78"/>
          <p:cNvGrpSpPr/>
          <p:nvPr/>
        </p:nvGrpSpPr>
        <p:grpSpPr>
          <a:xfrm>
            <a:off x="110319" y="4246835"/>
            <a:ext cx="2808312" cy="838349"/>
            <a:chOff x="-36512" y="2924944"/>
            <a:chExt cx="2808312" cy="838349"/>
          </a:xfrm>
        </p:grpSpPr>
        <p:graphicFrame>
          <p:nvGraphicFramePr>
            <p:cNvPr id="80" name="Object 79"/>
            <p:cNvGraphicFramePr>
              <a:graphicFrameLocks noChangeAspect="1"/>
            </p:cNvGraphicFramePr>
            <p:nvPr>
              <p:extLst>
                <p:ext uri="{D42A27DB-BD31-4B8C-83A1-F6EECF244321}">
                  <p14:modId xmlns:p14="http://schemas.microsoft.com/office/powerpoint/2010/main" val="526917991"/>
                </p:ext>
              </p:extLst>
            </p:nvPr>
          </p:nvGraphicFramePr>
          <p:xfrm>
            <a:off x="-36512" y="3140968"/>
            <a:ext cx="269875" cy="400050"/>
          </p:xfrm>
          <a:graphic>
            <a:graphicData uri="http://schemas.openxmlformats.org/presentationml/2006/ole">
              <mc:AlternateContent xmlns:mc="http://schemas.openxmlformats.org/markup-compatibility/2006">
                <mc:Choice xmlns:v="urn:schemas-microsoft-com:vml" Requires="v">
                  <p:oleObj spid="_x0000_s118341" name="Equation" r:id="rId12" imgW="126720" imgH="152280" progId="Equation.3">
                    <p:embed/>
                  </p:oleObj>
                </mc:Choice>
                <mc:Fallback>
                  <p:oleObj name="Equation" r:id="rId12" imgW="126720" imgH="152280" progId="Equation.3">
                    <p:embed/>
                    <p:pic>
                      <p:nvPicPr>
                        <p:cNvPr id="0" name=""/>
                        <p:cNvPicPr>
                          <a:picLocks noChangeAspect="1" noChangeArrowheads="1"/>
                        </p:cNvPicPr>
                        <p:nvPr/>
                      </p:nvPicPr>
                      <p:blipFill>
                        <a:blip r:embed="rId13"/>
                        <a:srcRect/>
                        <a:stretch>
                          <a:fillRect/>
                        </a:stretch>
                      </p:blipFill>
                      <p:spPr bwMode="auto">
                        <a:xfrm>
                          <a:off x="-36512" y="3140968"/>
                          <a:ext cx="269875" cy="400050"/>
                        </a:xfrm>
                        <a:prstGeom prst="rect">
                          <a:avLst/>
                        </a:prstGeom>
                        <a:noFill/>
                        <a:ln>
                          <a:noFill/>
                        </a:ln>
                      </p:spPr>
                    </p:pic>
                  </p:oleObj>
                </mc:Fallback>
              </mc:AlternateContent>
            </a:graphicData>
          </a:graphic>
        </p:graphicFrame>
        <p:cxnSp>
          <p:nvCxnSpPr>
            <p:cNvPr id="81" name="Elbow Connector 80"/>
            <p:cNvCxnSpPr>
              <a:stCxn id="80" idx="3"/>
              <a:endCxn id="84" idx="1"/>
            </p:cNvCxnSpPr>
            <p:nvPr/>
          </p:nvCxnSpPr>
          <p:spPr bwMode="auto">
            <a:xfrm>
              <a:off x="233363" y="3340993"/>
              <a:ext cx="347987" cy="3125"/>
            </a:xfrm>
            <a:prstGeom prst="bentConnector3">
              <a:avLst/>
            </a:prstGeom>
            <a:noFill/>
            <a:ln w="63500" cap="flat" cmpd="dbl" algn="ctr">
              <a:solidFill>
                <a:schemeClr val="tx1"/>
              </a:solidFill>
              <a:prstDash val="solid"/>
              <a:round/>
              <a:headEnd type="none" w="med" len="med"/>
              <a:tailEnd type="arrow"/>
            </a:ln>
            <a:effectLst/>
          </p:spPr>
        </p:cxnSp>
        <p:graphicFrame>
          <p:nvGraphicFramePr>
            <p:cNvPr id="82" name="Object 81"/>
            <p:cNvGraphicFramePr>
              <a:graphicFrameLocks noChangeAspect="1"/>
            </p:cNvGraphicFramePr>
            <p:nvPr>
              <p:extLst>
                <p:ext uri="{D42A27DB-BD31-4B8C-83A1-F6EECF244321}">
                  <p14:modId xmlns:p14="http://schemas.microsoft.com/office/powerpoint/2010/main" val="934062191"/>
                </p:ext>
              </p:extLst>
            </p:nvPr>
          </p:nvGraphicFramePr>
          <p:xfrm>
            <a:off x="2474937" y="3091755"/>
            <a:ext cx="296863" cy="498475"/>
          </p:xfrm>
          <a:graphic>
            <a:graphicData uri="http://schemas.openxmlformats.org/presentationml/2006/ole">
              <mc:AlternateContent xmlns:mc="http://schemas.openxmlformats.org/markup-compatibility/2006">
                <mc:Choice xmlns:v="urn:schemas-microsoft-com:vml" Requires="v">
                  <p:oleObj spid="_x0000_s118342" name="Equation" r:id="rId14" imgW="139680" imgH="190440" progId="Equation.3">
                    <p:embed/>
                  </p:oleObj>
                </mc:Choice>
                <mc:Fallback>
                  <p:oleObj name="Equation" r:id="rId14" imgW="139680" imgH="190440" progId="Equation.3">
                    <p:embed/>
                    <p:pic>
                      <p:nvPicPr>
                        <p:cNvPr id="0" name=""/>
                        <p:cNvPicPr>
                          <a:picLocks noChangeAspect="1" noChangeArrowheads="1"/>
                        </p:cNvPicPr>
                        <p:nvPr/>
                      </p:nvPicPr>
                      <p:blipFill>
                        <a:blip r:embed="rId15"/>
                        <a:srcRect/>
                        <a:stretch>
                          <a:fillRect/>
                        </a:stretch>
                      </p:blipFill>
                      <p:spPr bwMode="auto">
                        <a:xfrm>
                          <a:off x="2474937" y="3091755"/>
                          <a:ext cx="2968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83" name="Elbow Connector 82"/>
            <p:cNvCxnSpPr>
              <a:stCxn id="84" idx="3"/>
              <a:endCxn id="82" idx="1"/>
            </p:cNvCxnSpPr>
            <p:nvPr/>
          </p:nvCxnSpPr>
          <p:spPr bwMode="auto">
            <a:xfrm flipV="1">
              <a:off x="2130404" y="3340992"/>
              <a:ext cx="344533" cy="3126"/>
            </a:xfrm>
            <a:prstGeom prst="bentConnector3">
              <a:avLst>
                <a:gd name="adj1" fmla="val 50000"/>
              </a:avLst>
            </a:prstGeom>
            <a:noFill/>
            <a:ln w="63500" cap="flat" cmpd="dbl" algn="ctr">
              <a:solidFill>
                <a:schemeClr val="tx1"/>
              </a:solidFill>
              <a:prstDash val="solid"/>
              <a:round/>
              <a:headEnd type="none" w="med" len="med"/>
              <a:tailEnd type="arrow"/>
            </a:ln>
            <a:effectLst/>
          </p:spPr>
        </p:cxnSp>
        <p:graphicFrame>
          <p:nvGraphicFramePr>
            <p:cNvPr id="84" name="Object 83"/>
            <p:cNvGraphicFramePr>
              <a:graphicFrameLocks noChangeAspect="1"/>
            </p:cNvGraphicFramePr>
            <p:nvPr>
              <p:extLst>
                <p:ext uri="{D42A27DB-BD31-4B8C-83A1-F6EECF244321}">
                  <p14:modId xmlns:p14="http://schemas.microsoft.com/office/powerpoint/2010/main" val="4047966704"/>
                </p:ext>
              </p:extLst>
            </p:nvPr>
          </p:nvGraphicFramePr>
          <p:xfrm>
            <a:off x="581350" y="2924944"/>
            <a:ext cx="1549054" cy="838349"/>
          </p:xfrm>
          <a:graphic>
            <a:graphicData uri="http://schemas.openxmlformats.org/presentationml/2006/ole">
              <mc:AlternateContent xmlns:mc="http://schemas.openxmlformats.org/markup-compatibility/2006">
                <mc:Choice xmlns:v="urn:schemas-microsoft-com:vml" Requires="v">
                  <p:oleObj spid="_x0000_s118343" name="Equation" r:id="rId16" imgW="2603160" imgH="1130040" progId="Equation.3">
                    <p:embed/>
                  </p:oleObj>
                </mc:Choice>
                <mc:Fallback>
                  <p:oleObj name="Equation" r:id="rId16" imgW="2603160" imgH="1130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1350" y="2924944"/>
                          <a:ext cx="1549054" cy="838349"/>
                        </a:xfrm>
                        <a:prstGeom prst="rect">
                          <a:avLst/>
                        </a:prstGeom>
                        <a:noFill/>
                        <a:ln w="9525">
                          <a:solidFill>
                            <a:schemeClr val="tx1"/>
                          </a:solidFill>
                          <a:miter lim="800000"/>
                          <a:headEnd/>
                          <a:tailEnd/>
                        </a:ln>
                      </p:spPr>
                    </p:pic>
                  </p:oleObj>
                </mc:Fallback>
              </mc:AlternateContent>
            </a:graphicData>
          </a:graphic>
        </p:graphicFrame>
      </p:grpSp>
      <p:pic>
        <p:nvPicPr>
          <p:cNvPr id="85" name="Picture 8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843808" y="5373216"/>
            <a:ext cx="2880791" cy="1214048"/>
          </a:xfrm>
          <a:prstGeom prst="rect">
            <a:avLst/>
          </a:prstGeom>
        </p:spPr>
      </p:pic>
      <p:grpSp>
        <p:nvGrpSpPr>
          <p:cNvPr id="10" name="Group 9"/>
          <p:cNvGrpSpPr/>
          <p:nvPr/>
        </p:nvGrpSpPr>
        <p:grpSpPr>
          <a:xfrm>
            <a:off x="611560" y="1794335"/>
            <a:ext cx="1438275" cy="1324474"/>
            <a:chOff x="829469" y="1794335"/>
            <a:chExt cx="1438275" cy="1324474"/>
          </a:xfrm>
        </p:grpSpPr>
        <p:sp>
          <p:nvSpPr>
            <p:cNvPr id="87" name="Arc 36"/>
            <p:cNvSpPr>
              <a:spLocks/>
            </p:cNvSpPr>
            <p:nvPr/>
          </p:nvSpPr>
          <p:spPr bwMode="auto">
            <a:xfrm flipV="1">
              <a:off x="1059733" y="1794335"/>
              <a:ext cx="447675" cy="592973"/>
            </a:xfrm>
            <a:custGeom>
              <a:avLst/>
              <a:gdLst>
                <a:gd name="T0" fmla="*/ 4034633 w 15868"/>
                <a:gd name="T1" fmla="*/ 0 h 20997"/>
                <a:gd name="T2" fmla="*/ 12630004 w 15868"/>
                <a:gd name="T3" fmla="*/ 5043791 h 20997"/>
                <a:gd name="T4" fmla="*/ 0 w 15868"/>
                <a:gd name="T5" fmla="*/ 16698929 h 20997"/>
                <a:gd name="T6" fmla="*/ 0 60000 65536"/>
                <a:gd name="T7" fmla="*/ 0 60000 65536"/>
                <a:gd name="T8" fmla="*/ 0 60000 65536"/>
                <a:gd name="T9" fmla="*/ 0 w 15868"/>
                <a:gd name="T10" fmla="*/ 0 h 20997"/>
                <a:gd name="T11" fmla="*/ 15868 w 15868"/>
                <a:gd name="T12" fmla="*/ 20997 h 20997"/>
              </a:gdLst>
              <a:ahLst/>
              <a:cxnLst>
                <a:cxn ang="T6">
                  <a:pos x="T0" y="T1"/>
                </a:cxn>
                <a:cxn ang="T7">
                  <a:pos x="T2" y="T3"/>
                </a:cxn>
                <a:cxn ang="T8">
                  <a:pos x="T4" y="T5"/>
                </a:cxn>
              </a:cxnLst>
              <a:rect l="T9" t="T10" r="T11" b="T12"/>
              <a:pathLst>
                <a:path w="15868" h="20997" fill="none" extrusionOk="0">
                  <a:moveTo>
                    <a:pt x="5068" y="0"/>
                  </a:moveTo>
                  <a:cubicBezTo>
                    <a:pt x="9215" y="1001"/>
                    <a:pt x="12973" y="3208"/>
                    <a:pt x="15867" y="6342"/>
                  </a:cubicBezTo>
                </a:path>
                <a:path w="15868" h="20997" stroke="0" extrusionOk="0">
                  <a:moveTo>
                    <a:pt x="5068" y="0"/>
                  </a:moveTo>
                  <a:cubicBezTo>
                    <a:pt x="9215" y="1001"/>
                    <a:pt x="12973" y="3208"/>
                    <a:pt x="15867" y="6342"/>
                  </a:cubicBezTo>
                  <a:lnTo>
                    <a:pt x="0" y="20997"/>
                  </a:lnTo>
                  <a:lnTo>
                    <a:pt x="5068" y="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8" name="Line 8"/>
            <p:cNvSpPr>
              <a:spLocks noChangeShapeType="1"/>
            </p:cNvSpPr>
            <p:nvPr/>
          </p:nvSpPr>
          <p:spPr bwMode="auto">
            <a:xfrm flipV="1">
              <a:off x="829469" y="2055692"/>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9"/>
            <p:cNvSpPr>
              <a:spLocks noChangeShapeType="1"/>
            </p:cNvSpPr>
            <p:nvPr/>
          </p:nvSpPr>
          <p:spPr bwMode="auto">
            <a:xfrm flipV="1">
              <a:off x="905669" y="2055692"/>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11"/>
            <p:cNvSpPr>
              <a:spLocks noChangeShapeType="1"/>
            </p:cNvSpPr>
            <p:nvPr/>
          </p:nvSpPr>
          <p:spPr bwMode="auto">
            <a:xfrm flipV="1">
              <a:off x="1134269" y="2055692"/>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12"/>
            <p:cNvSpPr>
              <a:spLocks noChangeShapeType="1"/>
            </p:cNvSpPr>
            <p:nvPr/>
          </p:nvSpPr>
          <p:spPr bwMode="auto">
            <a:xfrm flipV="1">
              <a:off x="1210469" y="2055692"/>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13"/>
            <p:cNvSpPr>
              <a:spLocks noChangeShapeType="1"/>
            </p:cNvSpPr>
            <p:nvPr/>
          </p:nvSpPr>
          <p:spPr bwMode="auto">
            <a:xfrm flipV="1">
              <a:off x="1286669" y="2055692"/>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14"/>
            <p:cNvSpPr>
              <a:spLocks noChangeShapeType="1"/>
            </p:cNvSpPr>
            <p:nvPr/>
          </p:nvSpPr>
          <p:spPr bwMode="auto">
            <a:xfrm flipV="1">
              <a:off x="1362869" y="2055692"/>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15"/>
            <p:cNvSpPr>
              <a:spLocks noChangeShapeType="1"/>
            </p:cNvSpPr>
            <p:nvPr/>
          </p:nvSpPr>
          <p:spPr bwMode="auto">
            <a:xfrm flipV="1">
              <a:off x="1058069" y="2055692"/>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Text Box 37"/>
            <p:cNvSpPr txBox="1">
              <a:spLocks noChangeArrowheads="1"/>
            </p:cNvSpPr>
            <p:nvPr/>
          </p:nvSpPr>
          <p:spPr bwMode="auto">
            <a:xfrm>
              <a:off x="1248569" y="2024372"/>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i="1">
                  <a:latin typeface="Symbol" pitchFamily="18" charset="2"/>
                </a:rPr>
                <a:t>t</a:t>
              </a:r>
            </a:p>
          </p:txBody>
        </p:sp>
        <p:sp>
          <p:nvSpPr>
            <p:cNvPr id="97" name="Line 7"/>
            <p:cNvSpPr>
              <a:spLocks noChangeShapeType="1"/>
            </p:cNvSpPr>
            <p:nvPr/>
          </p:nvSpPr>
          <p:spPr bwMode="auto">
            <a:xfrm>
              <a:off x="829469" y="2126812"/>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10"/>
            <p:cNvSpPr>
              <a:spLocks noChangeShapeType="1"/>
            </p:cNvSpPr>
            <p:nvPr/>
          </p:nvSpPr>
          <p:spPr bwMode="auto">
            <a:xfrm flipV="1">
              <a:off x="981869" y="2050505"/>
              <a:ext cx="76200" cy="76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26"/>
            <p:cNvSpPr>
              <a:spLocks noChangeShapeType="1"/>
            </p:cNvSpPr>
            <p:nvPr/>
          </p:nvSpPr>
          <p:spPr bwMode="auto">
            <a:xfrm flipH="1" flipV="1">
              <a:off x="1134269" y="2126812"/>
              <a:ext cx="457200" cy="6867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Oval 27"/>
            <p:cNvSpPr>
              <a:spLocks noChangeArrowheads="1"/>
            </p:cNvSpPr>
            <p:nvPr/>
          </p:nvSpPr>
          <p:spPr bwMode="auto">
            <a:xfrm>
              <a:off x="1515269" y="2737272"/>
              <a:ext cx="152400" cy="152615"/>
            </a:xfrm>
            <a:prstGeom prst="ellipse">
              <a:avLst/>
            </a:prstGeom>
            <a:solidFill>
              <a:schemeClr val="bg1"/>
            </a:solidFill>
            <a:ln w="19050">
              <a:solidFill>
                <a:schemeClr val="tx1"/>
              </a:solidFill>
              <a:round/>
              <a:headEnd/>
              <a:tailEnd/>
            </a:ln>
          </p:spPr>
          <p:txBody>
            <a:bodyPr wrap="none" anchor="ctr"/>
            <a:lstStyle/>
            <a:p>
              <a:endParaRPr lang="en-US"/>
            </a:p>
          </p:txBody>
        </p:sp>
        <p:sp>
          <p:nvSpPr>
            <p:cNvPr id="101" name="Text Box 29"/>
            <p:cNvSpPr txBox="1">
              <a:spLocks noChangeArrowheads="1"/>
            </p:cNvSpPr>
            <p:nvPr/>
          </p:nvSpPr>
          <p:spPr bwMode="auto">
            <a:xfrm>
              <a:off x="1491457" y="2063847"/>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dirty="0">
                  <a:latin typeface="Symbol" pitchFamily="18" charset="2"/>
                </a:rPr>
                <a:t>q</a:t>
              </a:r>
            </a:p>
          </p:txBody>
        </p:sp>
        <p:sp>
          <p:nvSpPr>
            <p:cNvPr id="102" name="Text Box 30"/>
            <p:cNvSpPr txBox="1">
              <a:spLocks noChangeArrowheads="1"/>
            </p:cNvSpPr>
            <p:nvPr/>
          </p:nvSpPr>
          <p:spPr bwMode="auto">
            <a:xfrm>
              <a:off x="1667669" y="2660965"/>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dirty="0">
                  <a:latin typeface="Times New Roman" pitchFamily="18" charset="0"/>
                </a:rPr>
                <a:t>M</a:t>
              </a:r>
            </a:p>
          </p:txBody>
        </p:sp>
        <p:sp>
          <p:nvSpPr>
            <p:cNvPr id="103" name="Line 31"/>
            <p:cNvSpPr>
              <a:spLocks noChangeShapeType="1"/>
            </p:cNvSpPr>
            <p:nvPr/>
          </p:nvSpPr>
          <p:spPr bwMode="auto">
            <a:xfrm>
              <a:off x="1134269" y="2126812"/>
              <a:ext cx="0" cy="99199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Text Box 32"/>
            <p:cNvSpPr txBox="1">
              <a:spLocks noChangeArrowheads="1"/>
            </p:cNvSpPr>
            <p:nvPr/>
          </p:nvSpPr>
          <p:spPr bwMode="auto">
            <a:xfrm>
              <a:off x="1362869" y="2355735"/>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a:latin typeface="Times New Roman" pitchFamily="18" charset="0"/>
                </a:rPr>
                <a:t>l</a:t>
              </a:r>
            </a:p>
          </p:txBody>
        </p:sp>
        <p:sp>
          <p:nvSpPr>
            <p:cNvPr id="105" name="Text Box 30"/>
            <p:cNvSpPr txBox="1">
              <a:spLocks noChangeArrowheads="1"/>
            </p:cNvSpPr>
            <p:nvPr/>
          </p:nvSpPr>
          <p:spPr bwMode="auto">
            <a:xfrm>
              <a:off x="1962944" y="2370837"/>
              <a:ext cx="304800" cy="2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1200" i="1" dirty="0">
                  <a:latin typeface="Times New Roman" pitchFamily="18" charset="0"/>
                </a:rPr>
                <a:t>b</a:t>
              </a:r>
            </a:p>
          </p:txBody>
        </p:sp>
        <p:cxnSp>
          <p:nvCxnSpPr>
            <p:cNvPr id="106" name="Straight Arrow Connector 105"/>
            <p:cNvCxnSpPr/>
            <p:nvPr/>
          </p:nvCxnSpPr>
          <p:spPr bwMode="auto">
            <a:xfrm flipH="1">
              <a:off x="1705769" y="2603702"/>
              <a:ext cx="266700" cy="170831"/>
            </a:xfrm>
            <a:prstGeom prst="straightConnector1">
              <a:avLst/>
            </a:prstGeom>
            <a:noFill/>
            <a:ln w="19050" cap="flat" cmpd="sng" algn="ctr">
              <a:solidFill>
                <a:schemeClr val="tx1"/>
              </a:solidFill>
              <a:prstDash val="solid"/>
              <a:round/>
              <a:headEnd type="none" w="med" len="med"/>
              <a:tailEnd type="arrow"/>
            </a:ln>
            <a:effectLst/>
          </p:spPr>
        </p:cxnSp>
      </p:grpSp>
      <p:graphicFrame>
        <p:nvGraphicFramePr>
          <p:cNvPr id="11" name="Object 10"/>
          <p:cNvGraphicFramePr>
            <a:graphicFrameLocks noChangeAspect="1"/>
          </p:cNvGraphicFramePr>
          <p:nvPr>
            <p:extLst>
              <p:ext uri="{D42A27DB-BD31-4B8C-83A1-F6EECF244321}">
                <p14:modId xmlns:p14="http://schemas.microsoft.com/office/powerpoint/2010/main" val="3169066212"/>
              </p:ext>
            </p:extLst>
          </p:nvPr>
        </p:nvGraphicFramePr>
        <p:xfrm>
          <a:off x="4644008" y="2076129"/>
          <a:ext cx="1523110" cy="394066"/>
        </p:xfrm>
        <a:graphic>
          <a:graphicData uri="http://schemas.openxmlformats.org/presentationml/2006/ole">
            <mc:AlternateContent xmlns:mc="http://schemas.openxmlformats.org/markup-compatibility/2006">
              <mc:Choice xmlns:v="urn:schemas-microsoft-com:vml" Requires="v">
                <p:oleObj spid="_x0000_s118344" name="Equation" r:id="rId19" imgW="1777680" imgH="457200" progId="Equation.3">
                  <p:embed/>
                </p:oleObj>
              </mc:Choice>
              <mc:Fallback>
                <p:oleObj name="Equation" r:id="rId19" imgW="1777680" imgH="457200" progId="Equation.3">
                  <p:embed/>
                  <p:pic>
                    <p:nvPicPr>
                      <p:cNvPr id="0" name="Object 4"/>
                      <p:cNvPicPr>
                        <a:picLocks noChangeAspect="1" noChangeArrowheads="1"/>
                      </p:cNvPicPr>
                      <p:nvPr/>
                    </p:nvPicPr>
                    <p:blipFill>
                      <a:blip r:embed="rId20"/>
                      <a:srcRect/>
                      <a:stretch>
                        <a:fillRect/>
                      </a:stretch>
                    </p:blipFill>
                    <p:spPr bwMode="auto">
                      <a:xfrm>
                        <a:off x="4644008" y="2076129"/>
                        <a:ext cx="1523110" cy="394066"/>
                      </a:xfrm>
                      <a:prstGeom prst="rect">
                        <a:avLst/>
                      </a:prstGeom>
                      <a:noFill/>
                      <a:ln>
                        <a:noFill/>
                      </a:ln>
                    </p:spPr>
                  </p:pic>
                </p:oleObj>
              </mc:Fallback>
            </mc:AlternateContent>
          </a:graphicData>
        </a:graphic>
      </p:graphicFrame>
      <p:pic>
        <p:nvPicPr>
          <p:cNvPr id="12" name="Picture 1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131840" y="4016573"/>
            <a:ext cx="3495675" cy="1428750"/>
          </a:xfrm>
          <a:prstGeom prst="rect">
            <a:avLst/>
          </a:prstGeom>
        </p:spPr>
      </p:pic>
      <p:sp>
        <p:nvSpPr>
          <p:cNvPr id="86" name="Text Box 23"/>
          <p:cNvSpPr txBox="1">
            <a:spLocks noChangeArrowheads="1"/>
          </p:cNvSpPr>
          <p:nvPr/>
        </p:nvSpPr>
        <p:spPr bwMode="auto">
          <a:xfrm flipH="1">
            <a:off x="3064803" y="3473524"/>
            <a:ext cx="552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2400" dirty="0">
                <a:sym typeface="Symbol" pitchFamily="18" charset="2"/>
              </a:rPr>
              <a:t></a:t>
            </a:r>
            <a:endParaRPr lang="en-US" sz="2400" dirty="0"/>
          </a:p>
        </p:txBody>
      </p:sp>
      <p:sp>
        <p:nvSpPr>
          <p:cNvPr id="96" name="Text Box 23"/>
          <p:cNvSpPr txBox="1">
            <a:spLocks noChangeArrowheads="1"/>
          </p:cNvSpPr>
          <p:nvPr/>
        </p:nvSpPr>
        <p:spPr bwMode="auto">
          <a:xfrm flipH="1">
            <a:off x="5044416" y="3413123"/>
            <a:ext cx="552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r>
              <a:rPr lang="en-US" sz="2400" dirty="0">
                <a:sym typeface="Symbol" pitchFamily="18" charset="2"/>
              </a:rPr>
              <a:t></a:t>
            </a:r>
            <a:endParaRPr lang="en-US" sz="2400" dirty="0"/>
          </a:p>
        </p:txBody>
      </p:sp>
      <p:grpSp>
        <p:nvGrpSpPr>
          <p:cNvPr id="107" name="Group 18"/>
          <p:cNvGrpSpPr>
            <a:grpSpLocks/>
          </p:cNvGrpSpPr>
          <p:nvPr/>
        </p:nvGrpSpPr>
        <p:grpSpPr bwMode="auto">
          <a:xfrm>
            <a:off x="5777657" y="3498923"/>
            <a:ext cx="849858" cy="579315"/>
            <a:chOff x="4128" y="720"/>
            <a:chExt cx="816" cy="624"/>
          </a:xfrm>
        </p:grpSpPr>
        <p:sp>
          <p:nvSpPr>
            <p:cNvPr id="108" name="Rectangle 11"/>
            <p:cNvSpPr>
              <a:spLocks noChangeArrowheads="1"/>
            </p:cNvSpPr>
            <p:nvPr/>
          </p:nvSpPr>
          <p:spPr bwMode="auto">
            <a:xfrm>
              <a:off x="4128" y="720"/>
              <a:ext cx="816" cy="624"/>
            </a:xfrm>
            <a:prstGeom prst="rect">
              <a:avLst/>
            </a:prstGeom>
            <a:noFill/>
            <a:ln w="19050">
              <a:solidFill>
                <a:schemeClr val="bg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100">
                <a:solidFill>
                  <a:schemeClr val="bg2">
                    <a:lumMod val="60000"/>
                    <a:lumOff val="40000"/>
                  </a:schemeClr>
                </a:solidFill>
              </a:endParaRPr>
            </a:p>
          </p:txBody>
        </p:sp>
        <p:sp>
          <p:nvSpPr>
            <p:cNvPr id="109" name="Text Box 12"/>
            <p:cNvSpPr txBox="1">
              <a:spLocks noChangeArrowheads="1"/>
            </p:cNvSpPr>
            <p:nvPr/>
          </p:nvSpPr>
          <p:spPr bwMode="auto">
            <a:xfrm>
              <a:off x="4128" y="816"/>
              <a:ext cx="816" cy="464"/>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100" dirty="0" smtClean="0">
                  <a:solidFill>
                    <a:schemeClr val="bg2">
                      <a:lumMod val="60000"/>
                      <a:lumOff val="40000"/>
                    </a:schemeClr>
                  </a:solidFill>
                </a:rPr>
                <a:t>Control Design</a:t>
              </a:r>
              <a:endParaRPr lang="en-US" sz="1100" dirty="0">
                <a:solidFill>
                  <a:schemeClr val="bg2">
                    <a:lumMod val="60000"/>
                    <a:lumOff val="40000"/>
                  </a:schemeClr>
                </a:solidFill>
              </a:endParaRPr>
            </a:p>
          </p:txBody>
        </p:sp>
      </p:grpSp>
    </p:spTree>
    <p:extLst>
      <p:ext uri="{BB962C8B-B14F-4D97-AF65-F5344CB8AC3E}">
        <p14:creationId xmlns:p14="http://schemas.microsoft.com/office/powerpoint/2010/main" val="327631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anim calcmode="lin" valueType="num">
                                      <p:cBhvr additive="base">
                                        <p:cTn id="7" dur="500" fill="hold"/>
                                        <p:tgtEl>
                                          <p:spTgt spid="18443"/>
                                        </p:tgtEl>
                                        <p:attrNameLst>
                                          <p:attrName>ppt_x</p:attrName>
                                        </p:attrNameLst>
                                      </p:cBhvr>
                                      <p:tavLst>
                                        <p:tav tm="0">
                                          <p:val>
                                            <p:strVal val="#ppt_x"/>
                                          </p:val>
                                        </p:tav>
                                        <p:tav tm="100000">
                                          <p:val>
                                            <p:strVal val="#ppt_x"/>
                                          </p:val>
                                        </p:tav>
                                      </p:tavLst>
                                    </p:anim>
                                    <p:anim calcmode="lin" valueType="num">
                                      <p:cBhvr additive="base">
                                        <p:cTn id="8" dur="500" fill="hold"/>
                                        <p:tgtEl>
                                          <p:spTgt spid="184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438"/>
                                        </p:tgtEl>
                                        <p:attrNameLst>
                                          <p:attrName>style.visibility</p:attrName>
                                        </p:attrNameLst>
                                      </p:cBhvr>
                                      <p:to>
                                        <p:strVal val="visible"/>
                                      </p:to>
                                    </p:set>
                                    <p:anim calcmode="lin" valueType="num">
                                      <p:cBhvr additive="base">
                                        <p:cTn id="15" dur="500" fill="hold"/>
                                        <p:tgtEl>
                                          <p:spTgt spid="18438"/>
                                        </p:tgtEl>
                                        <p:attrNameLst>
                                          <p:attrName>ppt_x</p:attrName>
                                        </p:attrNameLst>
                                      </p:cBhvr>
                                      <p:tavLst>
                                        <p:tav tm="0">
                                          <p:val>
                                            <p:strVal val="#ppt_x"/>
                                          </p:val>
                                        </p:tav>
                                        <p:tav tm="100000">
                                          <p:val>
                                            <p:strVal val="#ppt_x"/>
                                          </p:val>
                                        </p:tav>
                                      </p:tavLst>
                                    </p:anim>
                                    <p:anim calcmode="lin" valueType="num">
                                      <p:cBhvr additive="base">
                                        <p:cTn id="16"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444"/>
                                        </p:tgtEl>
                                        <p:attrNameLst>
                                          <p:attrName>style.visibility</p:attrName>
                                        </p:attrNameLst>
                                      </p:cBhvr>
                                      <p:to>
                                        <p:strVal val="visible"/>
                                      </p:to>
                                    </p:set>
                                    <p:anim calcmode="lin" valueType="num">
                                      <p:cBhvr additive="base">
                                        <p:cTn id="21" dur="500" fill="hold"/>
                                        <p:tgtEl>
                                          <p:spTgt spid="18444"/>
                                        </p:tgtEl>
                                        <p:attrNameLst>
                                          <p:attrName>ppt_x</p:attrName>
                                        </p:attrNameLst>
                                      </p:cBhvr>
                                      <p:tavLst>
                                        <p:tav tm="0">
                                          <p:val>
                                            <p:strVal val="#ppt_x"/>
                                          </p:val>
                                        </p:tav>
                                        <p:tav tm="100000">
                                          <p:val>
                                            <p:strVal val="#ppt_x"/>
                                          </p:val>
                                        </p:tav>
                                      </p:tavLst>
                                    </p:anim>
                                    <p:anim calcmode="lin" valueType="num">
                                      <p:cBhvr additive="base">
                                        <p:cTn id="22" dur="500" fill="hold"/>
                                        <p:tgtEl>
                                          <p:spTgt spid="1844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439"/>
                                        </p:tgtEl>
                                        <p:attrNameLst>
                                          <p:attrName>style.visibility</p:attrName>
                                        </p:attrNameLst>
                                      </p:cBhvr>
                                      <p:to>
                                        <p:strVal val="visible"/>
                                      </p:to>
                                    </p:set>
                                    <p:anim calcmode="lin" valueType="num">
                                      <p:cBhvr additive="base">
                                        <p:cTn id="25" dur="500" fill="hold"/>
                                        <p:tgtEl>
                                          <p:spTgt spid="18439"/>
                                        </p:tgtEl>
                                        <p:attrNameLst>
                                          <p:attrName>ppt_x</p:attrName>
                                        </p:attrNameLst>
                                      </p:cBhvr>
                                      <p:tavLst>
                                        <p:tav tm="0">
                                          <p:val>
                                            <p:strVal val="#ppt_x"/>
                                          </p:val>
                                        </p:tav>
                                        <p:tav tm="100000">
                                          <p:val>
                                            <p:strVal val="#ppt_x"/>
                                          </p:val>
                                        </p:tav>
                                      </p:tavLst>
                                    </p:anim>
                                    <p:anim calcmode="lin" valueType="num">
                                      <p:cBhvr additive="base">
                                        <p:cTn id="26" dur="500" fill="hold"/>
                                        <p:tgtEl>
                                          <p:spTgt spid="1843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445"/>
                                        </p:tgtEl>
                                        <p:attrNameLst>
                                          <p:attrName>style.visibility</p:attrName>
                                        </p:attrNameLst>
                                      </p:cBhvr>
                                      <p:to>
                                        <p:strVal val="visible"/>
                                      </p:to>
                                    </p:set>
                                    <p:anim calcmode="lin" valueType="num">
                                      <p:cBhvr additive="base">
                                        <p:cTn id="35" dur="500" fill="hold"/>
                                        <p:tgtEl>
                                          <p:spTgt spid="18445"/>
                                        </p:tgtEl>
                                        <p:attrNameLst>
                                          <p:attrName>ppt_x</p:attrName>
                                        </p:attrNameLst>
                                      </p:cBhvr>
                                      <p:tavLst>
                                        <p:tav tm="0">
                                          <p:val>
                                            <p:strVal val="#ppt_x"/>
                                          </p:val>
                                        </p:tav>
                                        <p:tav tm="100000">
                                          <p:val>
                                            <p:strVal val="#ppt_x"/>
                                          </p:val>
                                        </p:tav>
                                      </p:tavLst>
                                    </p:anim>
                                    <p:anim calcmode="lin" valueType="num">
                                      <p:cBhvr additive="base">
                                        <p:cTn id="36" dur="500" fill="hold"/>
                                        <p:tgtEl>
                                          <p:spTgt spid="1844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440"/>
                                        </p:tgtEl>
                                        <p:attrNameLst>
                                          <p:attrName>style.visibility</p:attrName>
                                        </p:attrNameLst>
                                      </p:cBhvr>
                                      <p:to>
                                        <p:strVal val="visible"/>
                                      </p:to>
                                    </p:set>
                                    <p:anim calcmode="lin" valueType="num">
                                      <p:cBhvr additive="base">
                                        <p:cTn id="39" dur="500" fill="hold"/>
                                        <p:tgtEl>
                                          <p:spTgt spid="18440"/>
                                        </p:tgtEl>
                                        <p:attrNameLst>
                                          <p:attrName>ppt_x</p:attrName>
                                        </p:attrNameLst>
                                      </p:cBhvr>
                                      <p:tavLst>
                                        <p:tav tm="0">
                                          <p:val>
                                            <p:strVal val="#ppt_x"/>
                                          </p:val>
                                        </p:tav>
                                        <p:tav tm="100000">
                                          <p:val>
                                            <p:strVal val="#ppt_x"/>
                                          </p:val>
                                        </p:tav>
                                      </p:tavLst>
                                    </p:anim>
                                    <p:anim calcmode="lin" valueType="num">
                                      <p:cBhvr additive="base">
                                        <p:cTn id="40" dur="500" fill="hold"/>
                                        <p:tgtEl>
                                          <p:spTgt spid="1844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ppt_x"/>
                                          </p:val>
                                        </p:tav>
                                        <p:tav tm="100000">
                                          <p:val>
                                            <p:strVal val="#ppt_x"/>
                                          </p:val>
                                        </p:tav>
                                      </p:tavLst>
                                    </p:anim>
                                    <p:anim calcmode="lin" valueType="num">
                                      <p:cBhvr additive="base">
                                        <p:cTn id="4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anim calcmode="lin" valueType="num">
                                      <p:cBhvr additive="base">
                                        <p:cTn id="49" dur="500" fill="hold"/>
                                        <p:tgtEl>
                                          <p:spTgt spid="79"/>
                                        </p:tgtEl>
                                        <p:attrNameLst>
                                          <p:attrName>ppt_x</p:attrName>
                                        </p:attrNameLst>
                                      </p:cBhvr>
                                      <p:tavLst>
                                        <p:tav tm="0">
                                          <p:val>
                                            <p:strVal val="#ppt_x"/>
                                          </p:val>
                                        </p:tav>
                                        <p:tav tm="100000">
                                          <p:val>
                                            <p:strVal val="#ppt_x"/>
                                          </p:val>
                                        </p:tav>
                                      </p:tavLst>
                                    </p:anim>
                                    <p:anim calcmode="lin" valueType="num">
                                      <p:cBhvr additive="base">
                                        <p:cTn id="50" dur="500" fill="hold"/>
                                        <p:tgtEl>
                                          <p:spTgt spid="7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additive="base">
                                        <p:cTn id="53" dur="500" fill="hold"/>
                                        <p:tgtEl>
                                          <p:spTgt spid="45"/>
                                        </p:tgtEl>
                                        <p:attrNameLst>
                                          <p:attrName>ppt_x</p:attrName>
                                        </p:attrNameLst>
                                      </p:cBhvr>
                                      <p:tavLst>
                                        <p:tav tm="0">
                                          <p:val>
                                            <p:strVal val="#ppt_x"/>
                                          </p:val>
                                        </p:tav>
                                        <p:tav tm="100000">
                                          <p:val>
                                            <p:strVal val="#ppt_x"/>
                                          </p:val>
                                        </p:tav>
                                      </p:tavLst>
                                    </p:anim>
                                    <p:anim calcmode="lin" valueType="num">
                                      <p:cBhvr additive="base">
                                        <p:cTn id="54" dur="500" fill="hold"/>
                                        <p:tgtEl>
                                          <p:spTgt spid="4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500" fill="hold"/>
                                        <p:tgtEl>
                                          <p:spTgt spid="46"/>
                                        </p:tgtEl>
                                        <p:attrNameLst>
                                          <p:attrName>ppt_x</p:attrName>
                                        </p:attrNameLst>
                                      </p:cBhvr>
                                      <p:tavLst>
                                        <p:tav tm="0">
                                          <p:val>
                                            <p:strVal val="#ppt_x"/>
                                          </p:val>
                                        </p:tav>
                                        <p:tav tm="100000">
                                          <p:val>
                                            <p:strVal val="#ppt_x"/>
                                          </p:val>
                                        </p:tav>
                                      </p:tavLst>
                                    </p:anim>
                                    <p:anim calcmode="lin" valueType="num">
                                      <p:cBhvr additive="base">
                                        <p:cTn id="5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86"/>
                                        </p:tgtEl>
                                        <p:attrNameLst>
                                          <p:attrName>style.visibility</p:attrName>
                                        </p:attrNameLst>
                                      </p:cBhvr>
                                      <p:to>
                                        <p:strVal val="visible"/>
                                      </p:to>
                                    </p:set>
                                    <p:anim calcmode="lin" valueType="num">
                                      <p:cBhvr additive="base">
                                        <p:cTn id="63" dur="500" fill="hold"/>
                                        <p:tgtEl>
                                          <p:spTgt spid="86"/>
                                        </p:tgtEl>
                                        <p:attrNameLst>
                                          <p:attrName>ppt_x</p:attrName>
                                        </p:attrNameLst>
                                      </p:cBhvr>
                                      <p:tavLst>
                                        <p:tav tm="0">
                                          <p:val>
                                            <p:strVal val="#ppt_x"/>
                                          </p:val>
                                        </p:tav>
                                        <p:tav tm="100000">
                                          <p:val>
                                            <p:strVal val="#ppt_x"/>
                                          </p:val>
                                        </p:tav>
                                      </p:tavLst>
                                    </p:anim>
                                    <p:anim calcmode="lin" valueType="num">
                                      <p:cBhvr additive="base">
                                        <p:cTn id="64" dur="500" fill="hold"/>
                                        <p:tgtEl>
                                          <p:spTgt spid="8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anim calcmode="lin" valueType="num">
                                      <p:cBhvr additive="base">
                                        <p:cTn id="67" dur="500" fill="hold"/>
                                        <p:tgtEl>
                                          <p:spTgt spid="68"/>
                                        </p:tgtEl>
                                        <p:attrNameLst>
                                          <p:attrName>ppt_x</p:attrName>
                                        </p:attrNameLst>
                                      </p:cBhvr>
                                      <p:tavLst>
                                        <p:tav tm="0">
                                          <p:val>
                                            <p:strVal val="#ppt_x"/>
                                          </p:val>
                                        </p:tav>
                                        <p:tav tm="100000">
                                          <p:val>
                                            <p:strVal val="#ppt_x"/>
                                          </p:val>
                                        </p:tav>
                                      </p:tavLst>
                                    </p:anim>
                                    <p:anim calcmode="lin" valueType="num">
                                      <p:cBhvr additive="base">
                                        <p:cTn id="68" dur="500" fill="hold"/>
                                        <p:tgtEl>
                                          <p:spTgt spid="6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ppt_x"/>
                                          </p:val>
                                        </p:tav>
                                        <p:tav tm="100000">
                                          <p:val>
                                            <p:strVal val="#ppt_x"/>
                                          </p:val>
                                        </p:tav>
                                      </p:tavLst>
                                    </p:anim>
                                    <p:anim calcmode="lin" valueType="num">
                                      <p:cBhvr additive="base">
                                        <p:cTn id="72" dur="500" fill="hold"/>
                                        <p:tgtEl>
                                          <p:spTgt spid="1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additive="base">
                                        <p:cTn id="75" dur="500" fill="hold"/>
                                        <p:tgtEl>
                                          <p:spTgt spid="85"/>
                                        </p:tgtEl>
                                        <p:attrNameLst>
                                          <p:attrName>ppt_x</p:attrName>
                                        </p:attrNameLst>
                                      </p:cBhvr>
                                      <p:tavLst>
                                        <p:tav tm="0">
                                          <p:val>
                                            <p:strVal val="#ppt_x"/>
                                          </p:val>
                                        </p:tav>
                                        <p:tav tm="100000">
                                          <p:val>
                                            <p:strVal val="#ppt_x"/>
                                          </p:val>
                                        </p:tav>
                                      </p:tavLst>
                                    </p:anim>
                                    <p:anim calcmode="lin" valueType="num">
                                      <p:cBhvr additive="base">
                                        <p:cTn id="7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96"/>
                                        </p:tgtEl>
                                        <p:attrNameLst>
                                          <p:attrName>style.visibility</p:attrName>
                                        </p:attrNameLst>
                                      </p:cBhvr>
                                      <p:to>
                                        <p:strVal val="visible"/>
                                      </p:to>
                                    </p:set>
                                    <p:anim calcmode="lin" valueType="num">
                                      <p:cBhvr additive="base">
                                        <p:cTn id="81" dur="500" fill="hold"/>
                                        <p:tgtEl>
                                          <p:spTgt spid="96"/>
                                        </p:tgtEl>
                                        <p:attrNameLst>
                                          <p:attrName>ppt_x</p:attrName>
                                        </p:attrNameLst>
                                      </p:cBhvr>
                                      <p:tavLst>
                                        <p:tav tm="0">
                                          <p:val>
                                            <p:strVal val="#ppt_x"/>
                                          </p:val>
                                        </p:tav>
                                        <p:tav tm="100000">
                                          <p:val>
                                            <p:strVal val="#ppt_x"/>
                                          </p:val>
                                        </p:tav>
                                      </p:tavLst>
                                    </p:anim>
                                    <p:anim calcmode="lin" valueType="num">
                                      <p:cBhvr additive="base">
                                        <p:cTn id="82" dur="500" fill="hold"/>
                                        <p:tgtEl>
                                          <p:spTgt spid="9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07"/>
                                        </p:tgtEl>
                                        <p:attrNameLst>
                                          <p:attrName>style.visibility</p:attrName>
                                        </p:attrNameLst>
                                      </p:cBhvr>
                                      <p:to>
                                        <p:strVal val="visible"/>
                                      </p:to>
                                    </p:set>
                                    <p:anim calcmode="lin" valueType="num">
                                      <p:cBhvr additive="base">
                                        <p:cTn id="85" dur="500" fill="hold"/>
                                        <p:tgtEl>
                                          <p:spTgt spid="107"/>
                                        </p:tgtEl>
                                        <p:attrNameLst>
                                          <p:attrName>ppt_x</p:attrName>
                                        </p:attrNameLst>
                                      </p:cBhvr>
                                      <p:tavLst>
                                        <p:tav tm="0">
                                          <p:val>
                                            <p:strVal val="#ppt_x"/>
                                          </p:val>
                                        </p:tav>
                                        <p:tav tm="100000">
                                          <p:val>
                                            <p:strVal val="#ppt_x"/>
                                          </p:val>
                                        </p:tav>
                                      </p:tavLst>
                                    </p:anim>
                                    <p:anim calcmode="lin" valueType="num">
                                      <p:cBhvr additive="base">
                                        <p:cTn id="86"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p:bldP spid="18444" grpId="0"/>
      <p:bldP spid="18445" grpId="0"/>
      <p:bldP spid="45" grpId="0"/>
      <p:bldP spid="86" grpId="0"/>
      <p:bldP spid="9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In-Class Exercise:</a:t>
            </a:r>
            <a:endParaRPr lang="en-US" sz="4000" dirty="0"/>
          </a:p>
        </p:txBody>
      </p:sp>
      <p:sp>
        <p:nvSpPr>
          <p:cNvPr id="3" name="Content Placeholder 2"/>
          <p:cNvSpPr>
            <a:spLocks noGrp="1"/>
          </p:cNvSpPr>
          <p:nvPr>
            <p:ph idx="1"/>
          </p:nvPr>
        </p:nvSpPr>
        <p:spPr/>
        <p:txBody>
          <a:bodyPr/>
          <a:lstStyle/>
          <a:p>
            <a:r>
              <a:rPr lang="en-US" sz="2800" dirty="0" smtClean="0"/>
              <a:t>Draw pendulum in Simulink</a:t>
            </a:r>
          </a:p>
          <a:p>
            <a:r>
              <a:rPr lang="en-US" sz="2800" dirty="0" smtClean="0"/>
              <a:t>Generate time response; verify period of oscillation</a:t>
            </a:r>
          </a:p>
          <a:p>
            <a:r>
              <a:rPr lang="en-US" sz="2800" dirty="0" smtClean="0"/>
              <a:t>Repeat in Matlab using SS.  Use CL and functions to verify Simulink result</a:t>
            </a:r>
          </a:p>
          <a:p>
            <a:r>
              <a:rPr lang="en-US" sz="2800" dirty="0" smtClean="0"/>
              <a:t>Repeat in Matlab using LTI.....Verify Eigenvalues.   Make LTI steps and Bodes</a:t>
            </a:r>
            <a:endParaRPr lang="en-US" sz="2800"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37</a:t>
            </a:fld>
            <a:endParaRPr lang="en-US"/>
          </a:p>
        </p:txBody>
      </p:sp>
      <p:sp>
        <p:nvSpPr>
          <p:cNvPr id="5" name="Oval 4"/>
          <p:cNvSpPr/>
          <p:nvPr/>
        </p:nvSpPr>
        <p:spPr bwMode="auto">
          <a:xfrm>
            <a:off x="179512" y="260648"/>
            <a:ext cx="8568953" cy="6264697"/>
          </a:xfrm>
          <a:prstGeom prst="ellipse">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207659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1772816"/>
            <a:ext cx="7772400" cy="2232248"/>
          </a:xfrm>
        </p:spPr>
        <p:txBody>
          <a:bodyPr/>
          <a:lstStyle/>
          <a:p>
            <a:r>
              <a:rPr lang="en-US" sz="4800" b="1" dirty="0" smtClean="0"/>
              <a:t>Frequency Response</a:t>
            </a:r>
            <a:endParaRPr lang="en-US" sz="4800" b="1"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38</a:t>
            </a:fld>
            <a:endParaRPr lang="en-US"/>
          </a:p>
        </p:txBody>
      </p:sp>
    </p:spTree>
    <p:extLst>
      <p:ext uri="{BB962C8B-B14F-4D97-AF65-F5344CB8AC3E}">
        <p14:creationId xmlns:p14="http://schemas.microsoft.com/office/powerpoint/2010/main" val="405691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AD09F9B0-E580-4C08-9867-20357BEFFF39}" type="slidenum">
              <a:rPr lang="en-US" sz="1400" smtClean="0"/>
              <a:pPr eaLnBrk="1" hangingPunct="1"/>
              <a:t>39</a:t>
            </a:fld>
            <a:endParaRPr lang="en-US" sz="1400" smtClean="0"/>
          </a:p>
        </p:txBody>
      </p:sp>
      <p:sp>
        <p:nvSpPr>
          <p:cNvPr id="21507" name="Rectangle 2"/>
          <p:cNvSpPr>
            <a:spLocks noGrp="1" noChangeArrowheads="1"/>
          </p:cNvSpPr>
          <p:nvPr>
            <p:ph type="title"/>
          </p:nvPr>
        </p:nvSpPr>
        <p:spPr/>
        <p:txBody>
          <a:bodyPr/>
          <a:lstStyle/>
          <a:p>
            <a:pPr eaLnBrk="1" hangingPunct="1"/>
            <a:r>
              <a:rPr lang="en-US" smtClean="0"/>
              <a:t>Types of Responses</a:t>
            </a:r>
          </a:p>
        </p:txBody>
      </p:sp>
      <p:sp>
        <p:nvSpPr>
          <p:cNvPr id="21508" name="Rectangle 3"/>
          <p:cNvSpPr>
            <a:spLocks noGrp="1" noChangeArrowheads="1"/>
          </p:cNvSpPr>
          <p:nvPr>
            <p:ph type="body" idx="1"/>
          </p:nvPr>
        </p:nvSpPr>
        <p:spPr>
          <a:xfrm>
            <a:off x="685800" y="914400"/>
            <a:ext cx="7772400" cy="381000"/>
          </a:xfrm>
        </p:spPr>
        <p:txBody>
          <a:bodyPr/>
          <a:lstStyle/>
          <a:p>
            <a:pPr marL="0" indent="0" eaLnBrk="1" hangingPunct="1">
              <a:buFontTx/>
              <a:buNone/>
            </a:pPr>
            <a:r>
              <a:rPr lang="en-US" smtClean="0"/>
              <a:t>Consider a typical second order system:</a:t>
            </a:r>
          </a:p>
        </p:txBody>
      </p:sp>
      <p:pic>
        <p:nvPicPr>
          <p:cNvPr id="21509" name="Picture 4" descr="D:\Users\a22069t\My Documents\Subsection Stuff\My People\Training Materials\txp_fig.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971800" y="1447800"/>
            <a:ext cx="3302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1510" name="Rectangle 5"/>
          <p:cNvSpPr>
            <a:spLocks noChangeArrowheads="1"/>
          </p:cNvSpPr>
          <p:nvPr/>
        </p:nvSpPr>
        <p:spPr bwMode="auto">
          <a:xfrm>
            <a:off x="2819400" y="2362200"/>
            <a:ext cx="350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a:t>where </a:t>
            </a:r>
            <a:r>
              <a:rPr lang="en-US" sz="2000" i="1">
                <a:sym typeface="Symbol" pitchFamily="18" charset="2"/>
              </a:rPr>
              <a:t></a:t>
            </a:r>
            <a:r>
              <a:rPr lang="en-US" sz="1800" i="1" baseline="-25000"/>
              <a:t>n</a:t>
            </a:r>
            <a:r>
              <a:rPr lang="en-US" sz="1800"/>
              <a:t> = 10 and </a:t>
            </a:r>
            <a:r>
              <a:rPr lang="en-US" sz="2000" i="1">
                <a:sym typeface="Symbol" pitchFamily="18" charset="2"/>
              </a:rPr>
              <a:t></a:t>
            </a:r>
            <a:r>
              <a:rPr lang="en-US" sz="1800"/>
              <a:t>  = 0.3 </a:t>
            </a:r>
          </a:p>
        </p:txBody>
      </p:sp>
      <p:sp>
        <p:nvSpPr>
          <p:cNvPr id="21511" name="Rectangle 6"/>
          <p:cNvSpPr>
            <a:spLocks noChangeArrowheads="1"/>
          </p:cNvSpPr>
          <p:nvPr/>
        </p:nvSpPr>
        <p:spPr bwMode="auto">
          <a:xfrm>
            <a:off x="685800" y="29718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dirty="0"/>
              <a:t>The following responses are presented on the next slide: </a:t>
            </a:r>
          </a:p>
          <a:p>
            <a:pPr>
              <a:spcBef>
                <a:spcPct val="20000"/>
              </a:spcBef>
            </a:pPr>
            <a:endParaRPr lang="en-US" sz="1800" dirty="0"/>
          </a:p>
        </p:txBody>
      </p:sp>
      <p:sp>
        <p:nvSpPr>
          <p:cNvPr id="21512" name="Rectangle 7"/>
          <p:cNvSpPr>
            <a:spLocks noChangeArrowheads="1"/>
          </p:cNvSpPr>
          <p:nvPr/>
        </p:nvSpPr>
        <p:spPr bwMode="auto">
          <a:xfrm>
            <a:off x="990600" y="3429000"/>
            <a:ext cx="7467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a:spcBef>
                <a:spcPct val="20000"/>
              </a:spcBef>
              <a:buFontTx/>
              <a:buChar char="•"/>
            </a:pPr>
            <a:r>
              <a:rPr lang="en-US" sz="1800" dirty="0"/>
              <a:t>Unforced response (with initial condition)</a:t>
            </a:r>
          </a:p>
          <a:p>
            <a:pPr marL="225425" indent="-225425">
              <a:spcBef>
                <a:spcPct val="20000"/>
              </a:spcBef>
              <a:buFontTx/>
              <a:buChar char="•"/>
            </a:pPr>
            <a:r>
              <a:rPr lang="en-US" sz="1800" dirty="0"/>
              <a:t>Impulse response</a:t>
            </a:r>
          </a:p>
          <a:p>
            <a:pPr marL="225425" indent="-225425">
              <a:spcBef>
                <a:spcPct val="20000"/>
              </a:spcBef>
              <a:buFontTx/>
              <a:buChar char="•"/>
            </a:pPr>
            <a:r>
              <a:rPr lang="en-US" sz="1800" dirty="0"/>
              <a:t>Step response</a:t>
            </a:r>
          </a:p>
          <a:p>
            <a:pPr marL="225425" indent="-225425">
              <a:spcBef>
                <a:spcPct val="20000"/>
              </a:spcBef>
              <a:buFontTx/>
              <a:buChar char="•"/>
            </a:pPr>
            <a:r>
              <a:rPr lang="en-US" sz="1800" dirty="0"/>
              <a:t>Sinusoidal response</a:t>
            </a:r>
          </a:p>
        </p:txBody>
      </p:sp>
      <p:sp>
        <p:nvSpPr>
          <p:cNvPr id="21513" name="Rectangle 8"/>
          <p:cNvSpPr>
            <a:spLocks noChangeArrowheads="1"/>
          </p:cNvSpPr>
          <p:nvPr/>
        </p:nvSpPr>
        <p:spPr bwMode="auto">
          <a:xfrm>
            <a:off x="685800" y="4953000"/>
            <a:ext cx="7772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n-US" sz="1800" dirty="0" smtClean="0"/>
          </a:p>
          <a:p>
            <a:pPr>
              <a:spcBef>
                <a:spcPct val="20000"/>
              </a:spcBef>
            </a:pPr>
            <a:endParaRPr lang="en-US" sz="1800" dirty="0"/>
          </a:p>
          <a:p>
            <a:pPr>
              <a:spcBef>
                <a:spcPct val="20000"/>
              </a:spcBef>
            </a:pPr>
            <a:r>
              <a:rPr lang="en-US" sz="1800" dirty="0"/>
              <a:t>From now on we're going to concentrate on the sinusoidal or </a:t>
            </a:r>
            <a:r>
              <a:rPr lang="en-US" sz="1800" dirty="0" smtClean="0"/>
              <a:t>“</a:t>
            </a:r>
            <a:r>
              <a:rPr lang="en-US" sz="1800" b="1" dirty="0" smtClean="0"/>
              <a:t>frequency </a:t>
            </a:r>
            <a:r>
              <a:rPr lang="en-US" sz="1800" b="1" dirty="0"/>
              <a:t>response</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Rectangle 7"/>
          <p:cNvSpPr/>
          <p:nvPr/>
        </p:nvSpPr>
        <p:spPr>
          <a:xfrm>
            <a:off x="395536" y="980728"/>
            <a:ext cx="4572000" cy="2062103"/>
          </a:xfrm>
          <a:prstGeom prst="rect">
            <a:avLst/>
          </a:prstGeom>
        </p:spPr>
        <p:txBody>
          <a:bodyPr>
            <a:spAutoFit/>
          </a:bodyPr>
          <a:lstStyle/>
          <a:p>
            <a:r>
              <a:rPr lang="en-US" dirty="0" smtClean="0"/>
              <a:t>Regulator:  Subsystem or independent device that determines and maintains the operating parameters of a system, usually within certain prescribed or preset limits.</a:t>
            </a:r>
            <a:br>
              <a:rPr lang="en-US" dirty="0" smtClean="0"/>
            </a:br>
            <a:r>
              <a:rPr lang="en-US" dirty="0" smtClean="0"/>
              <a:t/>
            </a:r>
            <a:br>
              <a:rPr lang="en-US" dirty="0" smtClean="0"/>
            </a:br>
            <a:r>
              <a:rPr lang="en-US" dirty="0" smtClean="0"/>
              <a:t>Read more: http://www.businessdictionary.com/definition/regulator.html</a:t>
            </a:r>
            <a:endParaRPr lang="en-US" dirty="0"/>
          </a:p>
        </p:txBody>
      </p:sp>
      <p:sp>
        <p:nvSpPr>
          <p:cNvPr id="9" name="TextBox 8"/>
          <p:cNvSpPr txBox="1"/>
          <p:nvPr/>
        </p:nvSpPr>
        <p:spPr>
          <a:xfrm>
            <a:off x="755577" y="4222224"/>
            <a:ext cx="5472607" cy="2308324"/>
          </a:xfrm>
          <a:prstGeom prst="rect">
            <a:avLst/>
          </a:prstGeom>
          <a:noFill/>
        </p:spPr>
        <p:txBody>
          <a:bodyPr wrap="square" rtlCol="0">
            <a:spAutoFit/>
          </a:bodyPr>
          <a:lstStyle/>
          <a:p>
            <a:r>
              <a:rPr lang="en-US" dirty="0"/>
              <a:t>In </a:t>
            </a:r>
            <a:r>
              <a:rPr lang="en-US" dirty="0">
                <a:hlinkClick r:id="rId3" tooltip="Control theory"/>
              </a:rPr>
              <a:t>control theory</a:t>
            </a:r>
            <a:r>
              <a:rPr lang="en-US" dirty="0"/>
              <a:t>, a </a:t>
            </a:r>
            <a:r>
              <a:rPr lang="en-US" b="1" dirty="0"/>
              <a:t>controller</a:t>
            </a:r>
            <a:r>
              <a:rPr lang="en-US" dirty="0"/>
              <a:t> is a device, historically using mechanical, hydraulic, pneumatic or electronic techniques often in combination, but more recently in the form of a microprocessor or computer, which monitors and physically alters the operating conditions of a given </a:t>
            </a:r>
            <a:r>
              <a:rPr lang="en-US" dirty="0">
                <a:hlinkClick r:id="rId4" tooltip="Dynamical system"/>
              </a:rPr>
              <a:t>dynamical system</a:t>
            </a:r>
            <a:r>
              <a:rPr lang="en-US" dirty="0"/>
              <a:t>.</a:t>
            </a:r>
            <a:r>
              <a:rPr lang="en-US" baseline="30000" dirty="0">
                <a:hlinkClick r:id="rId5"/>
              </a:rPr>
              <a:t>[1]</a:t>
            </a:r>
            <a:r>
              <a:rPr lang="en-US" dirty="0"/>
              <a:t> </a:t>
            </a:r>
            <a:r>
              <a:rPr lang="en-US" baseline="30000" dirty="0">
                <a:hlinkClick r:id="rId6"/>
              </a:rPr>
              <a:t>[2]</a:t>
            </a:r>
            <a:r>
              <a:rPr lang="en-US" dirty="0"/>
              <a:t>Typical applications of controllers are to hold settings for temperature, pressure, flow or speed.</a:t>
            </a:r>
          </a:p>
        </p:txBody>
      </p:sp>
      <p:sp>
        <p:nvSpPr>
          <p:cNvPr id="10" name="TextBox 9"/>
          <p:cNvSpPr txBox="1"/>
          <p:nvPr/>
        </p:nvSpPr>
        <p:spPr>
          <a:xfrm>
            <a:off x="6228184" y="980728"/>
            <a:ext cx="3528392" cy="4770537"/>
          </a:xfrm>
          <a:prstGeom prst="rect">
            <a:avLst/>
          </a:prstGeom>
          <a:noFill/>
        </p:spPr>
        <p:txBody>
          <a:bodyPr wrap="square" rtlCol="0">
            <a:spAutoFit/>
          </a:bodyPr>
          <a:lstStyle/>
          <a:p>
            <a:r>
              <a:rPr lang="en-US" dirty="0">
                <a:hlinkClick r:id="rId7" tooltip="Open-loop controller"/>
              </a:rPr>
              <a:t>Open-loop control</a:t>
            </a:r>
            <a:r>
              <a:rPr lang="en-US" dirty="0"/>
              <a:t> can be used in systems sufficiently well-characterized as to predict what outputs will necessarily achieve the desired states. For example, the rotational velocity of an </a:t>
            </a:r>
            <a:r>
              <a:rPr lang="en-US" dirty="0">
                <a:hlinkClick r:id="rId8" tooltip="Electric motor"/>
              </a:rPr>
              <a:t>electric motor</a:t>
            </a:r>
            <a:r>
              <a:rPr lang="en-US" dirty="0"/>
              <a:t> may be well enough characterized for the supplied </a:t>
            </a:r>
            <a:r>
              <a:rPr lang="en-US" dirty="0">
                <a:hlinkClick r:id="rId9" tooltip="Voltage"/>
              </a:rPr>
              <a:t>voltage</a:t>
            </a:r>
            <a:r>
              <a:rPr lang="en-US" dirty="0"/>
              <a:t> to make feedback unnecessary.</a:t>
            </a:r>
          </a:p>
          <a:p>
            <a:r>
              <a:rPr lang="en-US" dirty="0"/>
              <a:t>The drawback of </a:t>
            </a:r>
            <a:r>
              <a:rPr lang="en-US" dirty="0">
                <a:hlinkClick r:id="rId7" tooltip="Open-loop controller"/>
              </a:rPr>
              <a:t>open-loop control</a:t>
            </a:r>
            <a:r>
              <a:rPr lang="en-US" dirty="0"/>
              <a:t> is that it requires perfect knowledge of the system (i.e. one knows exactly what inputs to give in order to get the desired output), and it assumes there are no disturbances to the system.</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6C794189-F6B1-4A8C-BFB9-78CC231F177E}" type="slidenum">
              <a:rPr lang="en-US" sz="1400" smtClean="0"/>
              <a:pPr eaLnBrk="1" hangingPunct="1"/>
              <a:t>40</a:t>
            </a:fld>
            <a:endParaRPr lang="en-US" sz="1400" smtClean="0"/>
          </a:p>
        </p:txBody>
      </p:sp>
      <p:pic>
        <p:nvPicPr>
          <p:cNvPr id="22531" name="Picture 4" descr="D:\Users\a22069t\My Documents\Subsection Stuff\My People\Training Materials\A Course Figures\sevres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685800"/>
            <a:ext cx="7367588" cy="599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7" descr="D:\Users\a22069t\My Documents\Subsection Stuff\My People\Training Materials\txp_fig.pn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581400" y="304800"/>
            <a:ext cx="20859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TextBox 1"/>
          <p:cNvSpPr txBox="1"/>
          <p:nvPr/>
        </p:nvSpPr>
        <p:spPr>
          <a:xfrm>
            <a:off x="762000" y="2636912"/>
            <a:ext cx="7488832" cy="2554545"/>
          </a:xfrm>
          <a:prstGeom prst="rect">
            <a:avLst/>
          </a:prstGeom>
          <a:solidFill>
            <a:srgbClr val="FFFFFF">
              <a:alpha val="81000"/>
            </a:srgbClr>
          </a:solidFill>
        </p:spPr>
        <p:txBody>
          <a:bodyPr wrap="square" rtlCol="0">
            <a:spAutoFit/>
          </a:bodyPr>
          <a:lstStyle/>
          <a:p>
            <a:r>
              <a:rPr lang="en-US" sz="3200" dirty="0" smtClean="0">
                <a:solidFill>
                  <a:srgbClr val="FFC000"/>
                </a:solidFill>
              </a:rPr>
              <a:t>Do all these examples in Simulink during class.   Figure out a streamlined way to do it, e.g. interactive script that pages through</a:t>
            </a:r>
            <a:endParaRPr lang="en-US" sz="3200" dirty="0">
              <a:solidFill>
                <a:srgbClr val="FFC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B7AEAD07-BB36-48BB-A02D-1AE7BF640949}" type="slidenum">
              <a:rPr lang="en-US" sz="1400" smtClean="0"/>
              <a:pPr eaLnBrk="1" hangingPunct="1"/>
              <a:t>41</a:t>
            </a:fld>
            <a:endParaRPr lang="en-US" sz="1400" smtClean="0"/>
          </a:p>
        </p:txBody>
      </p:sp>
      <p:sp>
        <p:nvSpPr>
          <p:cNvPr id="23555" name="Rectangle 2"/>
          <p:cNvSpPr>
            <a:spLocks noGrp="1" noChangeArrowheads="1"/>
          </p:cNvSpPr>
          <p:nvPr>
            <p:ph type="title"/>
          </p:nvPr>
        </p:nvSpPr>
        <p:spPr/>
        <p:txBody>
          <a:bodyPr/>
          <a:lstStyle/>
          <a:p>
            <a:pPr eaLnBrk="1" hangingPunct="1"/>
            <a:r>
              <a:rPr lang="en-US" sz="2400" dirty="0" smtClean="0"/>
              <a:t>The Frequency Response</a:t>
            </a:r>
          </a:p>
        </p:txBody>
      </p:sp>
      <p:sp>
        <p:nvSpPr>
          <p:cNvPr id="23556" name="Rectangle 3"/>
          <p:cNvSpPr>
            <a:spLocks noGrp="1" noChangeArrowheads="1"/>
          </p:cNvSpPr>
          <p:nvPr>
            <p:ph type="body" idx="1"/>
          </p:nvPr>
        </p:nvSpPr>
        <p:spPr>
          <a:xfrm>
            <a:off x="685800" y="914400"/>
            <a:ext cx="7772400" cy="2590800"/>
          </a:xfrm>
        </p:spPr>
        <p:txBody>
          <a:bodyPr/>
          <a:lstStyle/>
          <a:p>
            <a:pPr marL="0" indent="0" eaLnBrk="1" hangingPunct="1">
              <a:buFontTx/>
              <a:buNone/>
            </a:pPr>
            <a:r>
              <a:rPr lang="en-US" b="1" dirty="0" smtClean="0"/>
              <a:t>What is it?</a:t>
            </a:r>
          </a:p>
          <a:p>
            <a:pPr marL="0" indent="0" eaLnBrk="1" hangingPunct="1">
              <a:buFontTx/>
              <a:buNone/>
            </a:pPr>
            <a:endParaRPr lang="en-US" dirty="0" smtClean="0"/>
          </a:p>
          <a:p>
            <a:pPr marL="0" indent="0" eaLnBrk="1" hangingPunct="1">
              <a:buFontTx/>
              <a:buNone/>
            </a:pPr>
            <a:r>
              <a:rPr lang="en-US" dirty="0" smtClean="0"/>
              <a:t>If a stable linear time invariant system is driven with a steady sinusoidal input, the output will be another sinusoid </a:t>
            </a:r>
            <a:r>
              <a:rPr lang="en-US" i="1" dirty="0" smtClean="0"/>
              <a:t>of the same frequency</a:t>
            </a:r>
            <a:r>
              <a:rPr lang="en-US" dirty="0" smtClean="0"/>
              <a:t> but with a different amplitude and phase shift.</a:t>
            </a:r>
          </a:p>
          <a:p>
            <a:pPr marL="0" indent="0" eaLnBrk="1" hangingPunct="1">
              <a:buFontTx/>
              <a:buNone/>
            </a:pPr>
            <a:endParaRPr lang="en-US" dirty="0" smtClean="0"/>
          </a:p>
          <a:p>
            <a:pPr marL="0" indent="0" eaLnBrk="1" hangingPunct="1">
              <a:buFontTx/>
              <a:buNone/>
            </a:pPr>
            <a:r>
              <a:rPr lang="en-US" dirty="0" smtClean="0"/>
              <a:t>The frequency response of the system relates the output sinusoid</a:t>
            </a:r>
          </a:p>
          <a:p>
            <a:pPr marL="0" indent="0" eaLnBrk="1" hangingPunct="1">
              <a:buFontTx/>
              <a:buNone/>
            </a:pPr>
            <a:r>
              <a:rPr lang="en-US" dirty="0" smtClean="0"/>
              <a:t>amplitude and phase shift to that of the input:</a:t>
            </a:r>
          </a:p>
        </p:txBody>
      </p:sp>
      <p:grpSp>
        <p:nvGrpSpPr>
          <p:cNvPr id="23557" name="Group 4"/>
          <p:cNvGrpSpPr>
            <a:grpSpLocks/>
          </p:cNvGrpSpPr>
          <p:nvPr/>
        </p:nvGrpSpPr>
        <p:grpSpPr bwMode="auto">
          <a:xfrm>
            <a:off x="3505200" y="3886200"/>
            <a:ext cx="1676400" cy="457200"/>
            <a:chOff x="1104" y="672"/>
            <a:chExt cx="1056" cy="288"/>
          </a:xfrm>
        </p:grpSpPr>
        <p:sp>
          <p:nvSpPr>
            <p:cNvPr id="23561" name="Rectangle 5"/>
            <p:cNvSpPr>
              <a:spLocks noChangeArrowheads="1"/>
            </p:cNvSpPr>
            <p:nvPr/>
          </p:nvSpPr>
          <p:spPr bwMode="auto">
            <a:xfrm>
              <a:off x="1344" y="672"/>
              <a:ext cx="576" cy="2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562" name="Text Box 6"/>
            <p:cNvSpPr txBox="1">
              <a:spLocks noChangeArrowheads="1"/>
            </p:cNvSpPr>
            <p:nvPr/>
          </p:nvSpPr>
          <p:spPr bwMode="auto">
            <a:xfrm>
              <a:off x="1344" y="67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algn="ctr" eaLnBrk="1" hangingPunct="1"/>
              <a:r>
                <a:rPr lang="en-US" sz="1200" i="1"/>
                <a:t>H</a:t>
              </a:r>
              <a:br>
                <a:rPr lang="en-US" sz="1200" i="1"/>
              </a:br>
              <a:r>
                <a:rPr lang="en-US" sz="1200" i="1"/>
                <a:t>(LTI Sys)</a:t>
              </a:r>
            </a:p>
          </p:txBody>
        </p:sp>
        <p:sp>
          <p:nvSpPr>
            <p:cNvPr id="23563" name="Line 7"/>
            <p:cNvSpPr>
              <a:spLocks noChangeShapeType="1"/>
            </p:cNvSpPr>
            <p:nvPr/>
          </p:nvSpPr>
          <p:spPr bwMode="auto">
            <a:xfrm>
              <a:off x="1920" y="816"/>
              <a:ext cx="24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3564" name="Line 8"/>
            <p:cNvSpPr>
              <a:spLocks noChangeShapeType="1"/>
            </p:cNvSpPr>
            <p:nvPr/>
          </p:nvSpPr>
          <p:spPr bwMode="auto">
            <a:xfrm>
              <a:off x="1104" y="816"/>
              <a:ext cx="24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grpSp>
      <p:pic>
        <p:nvPicPr>
          <p:cNvPr id="23558" name="Picture 11" descr="D:\Users\a22069t\My Documents\Subsection Stuff\My People\Training Materials\txp_fig.pn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2514600" y="4038600"/>
            <a:ext cx="925513"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23559" name="Picture 13" descr="D:\Users\a22069t\My Documents\Subsection Stuff\My People\Training Materials\txp_fig.png"/>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5253038" y="4032250"/>
            <a:ext cx="1382712"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3560" name="Rectangle 14"/>
          <p:cNvSpPr>
            <a:spLocks noChangeArrowheads="1"/>
          </p:cNvSpPr>
          <p:nvPr/>
        </p:nvSpPr>
        <p:spPr bwMode="auto">
          <a:xfrm>
            <a:off x="685800" y="4800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a:t>In dynamic systems both the ratio </a:t>
            </a:r>
            <a:r>
              <a:rPr lang="en-US" sz="1800" i="1"/>
              <a:t>B/A</a:t>
            </a:r>
            <a:r>
              <a:rPr lang="en-US" sz="1800"/>
              <a:t> and the phase angle </a:t>
            </a:r>
            <a:r>
              <a:rPr lang="en-US" sz="2000" i="1">
                <a:latin typeface="Symbol" pitchFamily="18" charset="2"/>
              </a:rPr>
              <a:t>f</a:t>
            </a:r>
            <a:r>
              <a:rPr lang="en-US" sz="1800"/>
              <a:t>  are functions of the frequency </a:t>
            </a:r>
            <a:r>
              <a:rPr lang="en-US" sz="2000" i="1">
                <a:latin typeface="Symbol" pitchFamily="18" charset="2"/>
              </a:rPr>
              <a:t>w</a:t>
            </a:r>
            <a:r>
              <a:rPr lang="en-US" sz="180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5499C42C-DE55-4D39-81B1-84B1FDBE651D}" type="slidenum">
              <a:rPr lang="en-US" sz="1400" smtClean="0"/>
              <a:pPr eaLnBrk="1" hangingPunct="1"/>
              <a:t>42</a:t>
            </a:fld>
            <a:endParaRPr lang="en-US" sz="1400" smtClean="0"/>
          </a:p>
        </p:txBody>
      </p:sp>
      <p:sp>
        <p:nvSpPr>
          <p:cNvPr id="24579" name="Rectangle 2"/>
          <p:cNvSpPr>
            <a:spLocks noGrp="1" noChangeArrowheads="1"/>
          </p:cNvSpPr>
          <p:nvPr>
            <p:ph type="title"/>
          </p:nvPr>
        </p:nvSpPr>
        <p:spPr/>
        <p:txBody>
          <a:bodyPr/>
          <a:lstStyle/>
          <a:p>
            <a:pPr eaLnBrk="1" hangingPunct="1"/>
            <a:r>
              <a:rPr lang="en-US" smtClean="0"/>
              <a:t>What is Frequency Response (continued)</a:t>
            </a:r>
          </a:p>
        </p:txBody>
      </p:sp>
      <p:sp>
        <p:nvSpPr>
          <p:cNvPr id="24580" name="Rectangle 3"/>
          <p:cNvSpPr>
            <a:spLocks noGrp="1" noChangeArrowheads="1"/>
          </p:cNvSpPr>
          <p:nvPr>
            <p:ph type="body" idx="1"/>
          </p:nvPr>
        </p:nvSpPr>
        <p:spPr>
          <a:xfrm>
            <a:off x="685800" y="914400"/>
            <a:ext cx="7772400" cy="457200"/>
          </a:xfrm>
        </p:spPr>
        <p:txBody>
          <a:bodyPr/>
          <a:lstStyle/>
          <a:p>
            <a:pPr marL="0" indent="0" eaLnBrk="1" hangingPunct="1">
              <a:buFontTx/>
              <a:buNone/>
            </a:pPr>
            <a:r>
              <a:rPr lang="en-US" dirty="0" smtClean="0"/>
              <a:t>A </a:t>
            </a:r>
            <a:r>
              <a:rPr lang="en-US" b="1" i="1" dirty="0" smtClean="0"/>
              <a:t>Bode plot</a:t>
            </a:r>
            <a:r>
              <a:rPr lang="en-US" b="1" dirty="0" smtClean="0"/>
              <a:t> </a:t>
            </a:r>
            <a:r>
              <a:rPr lang="en-US" dirty="0" smtClean="0"/>
              <a:t>shows the complete picture of </a:t>
            </a:r>
            <a:r>
              <a:rPr lang="en-US" i="1" dirty="0" smtClean="0"/>
              <a:t>B/A</a:t>
            </a:r>
            <a:r>
              <a:rPr lang="en-US" dirty="0" smtClean="0"/>
              <a:t> and </a:t>
            </a:r>
            <a:r>
              <a:rPr lang="en-US" sz="2000" i="1" dirty="0" smtClean="0">
                <a:latin typeface="Symbol" pitchFamily="18" charset="2"/>
              </a:rPr>
              <a:t>f</a:t>
            </a:r>
            <a:r>
              <a:rPr lang="en-US" dirty="0" smtClean="0"/>
              <a:t> :</a:t>
            </a:r>
          </a:p>
        </p:txBody>
      </p:sp>
      <p:sp>
        <p:nvSpPr>
          <p:cNvPr id="24581" name="Rectangle 5"/>
          <p:cNvSpPr>
            <a:spLocks noChangeArrowheads="1"/>
          </p:cNvSpPr>
          <p:nvPr/>
        </p:nvSpPr>
        <p:spPr bwMode="auto">
          <a:xfrm>
            <a:off x="685800" y="3429000"/>
            <a:ext cx="7696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a:t>Note that the frequency axis is a log scale, and the magnitude is measured in </a:t>
            </a:r>
            <a:r>
              <a:rPr lang="en-US" sz="1800" i="1"/>
              <a:t>decibels. </a:t>
            </a:r>
            <a:r>
              <a:rPr lang="en-US" sz="1800"/>
              <a:t>This allow the response to be estimated as a series of straight lines. Also note the shape:</a:t>
            </a:r>
          </a:p>
        </p:txBody>
      </p:sp>
      <p:sp>
        <p:nvSpPr>
          <p:cNvPr id="24582" name="Rectangle 6"/>
          <p:cNvSpPr>
            <a:spLocks noChangeArrowheads="1"/>
          </p:cNvSpPr>
          <p:nvPr/>
        </p:nvSpPr>
        <p:spPr bwMode="auto">
          <a:xfrm>
            <a:off x="685800" y="5257800"/>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a:t>This is typical of physical systems</a:t>
            </a:r>
          </a:p>
        </p:txBody>
      </p:sp>
      <p:sp>
        <p:nvSpPr>
          <p:cNvPr id="24583" name="Rectangle 7"/>
          <p:cNvSpPr>
            <a:spLocks noChangeArrowheads="1"/>
          </p:cNvSpPr>
          <p:nvPr/>
        </p:nvSpPr>
        <p:spPr bwMode="auto">
          <a:xfrm>
            <a:off x="1066800" y="4419600"/>
            <a:ext cx="731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4950" indent="-234950">
              <a:spcBef>
                <a:spcPct val="20000"/>
              </a:spcBef>
              <a:buFontTx/>
              <a:buChar char="•"/>
            </a:pPr>
            <a:r>
              <a:rPr lang="en-US" sz="1800"/>
              <a:t>Amplitude ratio rolls off as frequency increases</a:t>
            </a:r>
          </a:p>
          <a:p>
            <a:pPr marL="234950" indent="-234950">
              <a:spcBef>
                <a:spcPct val="20000"/>
              </a:spcBef>
              <a:buFontTx/>
              <a:buChar char="•"/>
            </a:pPr>
            <a:r>
              <a:rPr lang="en-US" sz="1800"/>
              <a:t>Phase angle is negative</a:t>
            </a:r>
          </a:p>
        </p:txBody>
      </p:sp>
      <p:sp>
        <p:nvSpPr>
          <p:cNvPr id="24584" name="Rectangle 8"/>
          <p:cNvSpPr>
            <a:spLocks noChangeArrowheads="1"/>
          </p:cNvSpPr>
          <p:nvPr/>
        </p:nvSpPr>
        <p:spPr bwMode="auto">
          <a:xfrm>
            <a:off x="1066800" y="5791200"/>
            <a:ext cx="731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4950" indent="-234950">
              <a:spcBef>
                <a:spcPct val="20000"/>
              </a:spcBef>
              <a:buFontTx/>
              <a:buChar char="•"/>
            </a:pPr>
            <a:r>
              <a:rPr lang="en-US" sz="1800" dirty="0"/>
              <a:t>They are often low pass—high frequencies are attenuated</a:t>
            </a:r>
          </a:p>
          <a:p>
            <a:pPr marL="234950" indent="-234950">
              <a:spcBef>
                <a:spcPct val="20000"/>
              </a:spcBef>
              <a:buFontTx/>
              <a:buChar char="•"/>
            </a:pPr>
            <a:r>
              <a:rPr lang="en-US" sz="1800" dirty="0"/>
              <a:t>They exhibit phase loss or phase lag</a:t>
            </a:r>
          </a:p>
        </p:txBody>
      </p:sp>
      <p:pic>
        <p:nvPicPr>
          <p:cNvPr id="24585" name="Picture 9" descr="D:\users\a22069t\My Documents\Subsection Stuff\My People\Training Materials\A Course Figures\simpbo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1447800"/>
            <a:ext cx="22860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044AA878-153B-44AC-84D3-66DFB3F953C9}" type="slidenum">
              <a:rPr lang="en-US" sz="1400" smtClean="0"/>
              <a:pPr eaLnBrk="1" hangingPunct="1"/>
              <a:t>43</a:t>
            </a:fld>
            <a:endParaRPr lang="en-US" sz="1400" smtClean="0"/>
          </a:p>
        </p:txBody>
      </p:sp>
      <p:sp>
        <p:nvSpPr>
          <p:cNvPr id="25603" name="Rectangle 2"/>
          <p:cNvSpPr>
            <a:spLocks noGrp="1" noChangeArrowheads="1"/>
          </p:cNvSpPr>
          <p:nvPr>
            <p:ph type="title"/>
          </p:nvPr>
        </p:nvSpPr>
        <p:spPr/>
        <p:txBody>
          <a:bodyPr/>
          <a:lstStyle/>
          <a:p>
            <a:pPr eaLnBrk="1" hangingPunct="1"/>
            <a:r>
              <a:rPr lang="en-US" smtClean="0"/>
              <a:t>What is Frequency Response (continued)</a:t>
            </a:r>
          </a:p>
        </p:txBody>
      </p:sp>
      <p:sp>
        <p:nvSpPr>
          <p:cNvPr id="25604" name="Rectangle 3"/>
          <p:cNvSpPr>
            <a:spLocks noGrp="1" noChangeArrowheads="1"/>
          </p:cNvSpPr>
          <p:nvPr>
            <p:ph type="body" idx="1"/>
          </p:nvPr>
        </p:nvSpPr>
        <p:spPr>
          <a:xfrm>
            <a:off x="685800" y="914400"/>
            <a:ext cx="7772400" cy="457200"/>
          </a:xfrm>
        </p:spPr>
        <p:txBody>
          <a:bodyPr/>
          <a:lstStyle/>
          <a:p>
            <a:pPr marL="0" indent="0" eaLnBrk="1" hangingPunct="1">
              <a:buFontTx/>
              <a:buNone/>
            </a:pPr>
            <a:r>
              <a:rPr lang="en-US" smtClean="0"/>
              <a:t>Let’s look at some sinusoidal responses of</a:t>
            </a:r>
          </a:p>
        </p:txBody>
      </p:sp>
      <p:sp>
        <p:nvSpPr>
          <p:cNvPr id="25605" name="Rectangle 5"/>
          <p:cNvSpPr>
            <a:spLocks noChangeArrowheads="1"/>
          </p:cNvSpPr>
          <p:nvPr/>
        </p:nvSpPr>
        <p:spPr bwMode="auto">
          <a:xfrm>
            <a:off x="685800" y="25908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a:t>Note that as frequency gets large the output cannot keep up:</a:t>
            </a:r>
          </a:p>
        </p:txBody>
      </p:sp>
      <p:pic>
        <p:nvPicPr>
          <p:cNvPr id="25606" name="Picture 10" descr="D:\Users\a22069t\My Documents\Subsection Stuff\My People\Training Materials\txp_fig.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4114800" y="1600200"/>
            <a:ext cx="8731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25607" name="Picture 11" descr="D:\Users\a22069t\My Documents\Subsection Stuff\My People\Training Materials\A Course Figures\bode3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5600" y="3352800"/>
            <a:ext cx="326390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762000" y="2636912"/>
            <a:ext cx="7488832" cy="2554545"/>
          </a:xfrm>
          <a:prstGeom prst="rect">
            <a:avLst/>
          </a:prstGeom>
          <a:solidFill>
            <a:srgbClr val="FFFFFF">
              <a:alpha val="81000"/>
            </a:srgbClr>
          </a:solidFill>
        </p:spPr>
        <p:txBody>
          <a:bodyPr wrap="square" rtlCol="0">
            <a:spAutoFit/>
          </a:bodyPr>
          <a:lstStyle/>
          <a:p>
            <a:r>
              <a:rPr lang="en-US" sz="3200" dirty="0" smtClean="0">
                <a:solidFill>
                  <a:srgbClr val="FFC000"/>
                </a:solidFill>
              </a:rPr>
              <a:t>Do all these examples in Simulink during class.   Figure out a streamlined way to do it, e.g. interactive script that pages through</a:t>
            </a:r>
            <a:endParaRPr lang="en-US" sz="3200" dirty="0">
              <a:solidFill>
                <a:srgbClr val="FFC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1E0F569A-4C8D-4D11-BA70-AE4F8AEFCF80}" type="slidenum">
              <a:rPr lang="en-US" sz="1400" smtClean="0"/>
              <a:pPr eaLnBrk="1" hangingPunct="1"/>
              <a:t>44</a:t>
            </a:fld>
            <a:endParaRPr lang="en-US" sz="1400" smtClean="0"/>
          </a:p>
        </p:txBody>
      </p:sp>
      <p:pic>
        <p:nvPicPr>
          <p:cNvPr id="26627" name="Picture 4" descr="D:\Users\a22069t\My Documents\Subsection Stuff\My People\Training Materials\A Course Figures\lag3f.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914400"/>
            <a:ext cx="6746875"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6" descr="D:\Users\a22069t\My Documents\Subsection Stuff\My People\Training Materials\txp_fig.pn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3886200" y="228600"/>
            <a:ext cx="1524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5" name="TextBox 4"/>
          <p:cNvSpPr txBox="1"/>
          <p:nvPr/>
        </p:nvSpPr>
        <p:spPr>
          <a:xfrm>
            <a:off x="762000" y="2636912"/>
            <a:ext cx="7488832" cy="2554545"/>
          </a:xfrm>
          <a:prstGeom prst="rect">
            <a:avLst/>
          </a:prstGeom>
          <a:solidFill>
            <a:srgbClr val="FFFFFF">
              <a:alpha val="81000"/>
            </a:srgbClr>
          </a:solidFill>
        </p:spPr>
        <p:txBody>
          <a:bodyPr wrap="square" rtlCol="0">
            <a:spAutoFit/>
          </a:bodyPr>
          <a:lstStyle/>
          <a:p>
            <a:r>
              <a:rPr lang="en-US" sz="3200" dirty="0" smtClean="0">
                <a:solidFill>
                  <a:srgbClr val="FFC000"/>
                </a:solidFill>
              </a:rPr>
              <a:t>Do all these examples in Simulink during class.   Figure out a streamlined way to do it, e.g. interactive script that pages through</a:t>
            </a:r>
            <a:endParaRPr lang="en-US" sz="3200" dirty="0">
              <a:solidFill>
                <a:srgbClr val="FFC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58AF6FC2-060F-47D3-A9A3-E88944A7AD60}" type="slidenum">
              <a:rPr lang="en-US" sz="1400" smtClean="0"/>
              <a:pPr eaLnBrk="1" hangingPunct="1"/>
              <a:t>45</a:t>
            </a:fld>
            <a:endParaRPr lang="en-US" sz="1400" smtClean="0"/>
          </a:p>
        </p:txBody>
      </p:sp>
      <p:sp>
        <p:nvSpPr>
          <p:cNvPr id="27651" name="Rectangle 2"/>
          <p:cNvSpPr>
            <a:spLocks noGrp="1" noChangeArrowheads="1"/>
          </p:cNvSpPr>
          <p:nvPr>
            <p:ph type="title"/>
          </p:nvPr>
        </p:nvSpPr>
        <p:spPr/>
        <p:txBody>
          <a:bodyPr/>
          <a:lstStyle/>
          <a:p>
            <a:pPr eaLnBrk="1" hangingPunct="1"/>
            <a:r>
              <a:rPr lang="en-US" smtClean="0"/>
              <a:t>What is Frequency Response (continued)</a:t>
            </a:r>
          </a:p>
        </p:txBody>
      </p:sp>
      <p:sp>
        <p:nvSpPr>
          <p:cNvPr id="27652" name="Rectangle 3"/>
          <p:cNvSpPr>
            <a:spLocks noGrp="1" noChangeArrowheads="1"/>
          </p:cNvSpPr>
          <p:nvPr>
            <p:ph type="body" idx="1"/>
          </p:nvPr>
        </p:nvSpPr>
        <p:spPr>
          <a:xfrm>
            <a:off x="685800" y="762000"/>
            <a:ext cx="7772400" cy="1219200"/>
          </a:xfrm>
        </p:spPr>
        <p:txBody>
          <a:bodyPr/>
          <a:lstStyle/>
          <a:p>
            <a:pPr marL="0" indent="0" eaLnBrk="1" hangingPunct="1">
              <a:spcBef>
                <a:spcPct val="75000"/>
              </a:spcBef>
              <a:buFontTx/>
              <a:buNone/>
            </a:pPr>
            <a:r>
              <a:rPr lang="en-US" smtClean="0"/>
              <a:t>Resonant systems have a frequency range where the output is amplified</a:t>
            </a:r>
          </a:p>
          <a:p>
            <a:pPr marL="0" indent="0" eaLnBrk="1" hangingPunct="1">
              <a:spcBef>
                <a:spcPct val="75000"/>
              </a:spcBef>
              <a:buFontTx/>
              <a:buNone/>
            </a:pPr>
            <a:r>
              <a:rPr lang="en-US" smtClean="0"/>
              <a:t>Consider sinusoidal responses shown on the next page for</a:t>
            </a:r>
          </a:p>
        </p:txBody>
      </p:sp>
      <p:sp>
        <p:nvSpPr>
          <p:cNvPr id="27653" name="Rectangle 4"/>
          <p:cNvSpPr>
            <a:spLocks noChangeArrowheads="1"/>
          </p:cNvSpPr>
          <p:nvPr/>
        </p:nvSpPr>
        <p:spPr bwMode="auto">
          <a:xfrm>
            <a:off x="685800" y="3352800"/>
            <a:ext cx="7696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a:t>Note the amplification at  </a:t>
            </a:r>
            <a:r>
              <a:rPr lang="en-US" sz="2000" i="1">
                <a:latin typeface="Symbol" pitchFamily="18" charset="2"/>
              </a:rPr>
              <a:t>w</a:t>
            </a:r>
            <a:r>
              <a:rPr lang="en-US" sz="1800"/>
              <a:t> = 10 which is at the natural frequency of the system:</a:t>
            </a:r>
          </a:p>
        </p:txBody>
      </p:sp>
      <p:sp>
        <p:nvSpPr>
          <p:cNvPr id="27654" name="Rectangle 8"/>
          <p:cNvSpPr>
            <a:spLocks noChangeArrowheads="1"/>
          </p:cNvSpPr>
          <p:nvPr/>
        </p:nvSpPr>
        <p:spPr bwMode="auto">
          <a:xfrm>
            <a:off x="2590800" y="2819400"/>
            <a:ext cx="350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a:t>where </a:t>
            </a:r>
            <a:r>
              <a:rPr lang="en-US" sz="2000" i="1">
                <a:sym typeface="Symbol" pitchFamily="18" charset="2"/>
              </a:rPr>
              <a:t></a:t>
            </a:r>
            <a:r>
              <a:rPr lang="en-US" sz="1800" i="1" baseline="-25000"/>
              <a:t>n</a:t>
            </a:r>
            <a:r>
              <a:rPr lang="en-US" sz="1800"/>
              <a:t> = 10 and </a:t>
            </a:r>
            <a:r>
              <a:rPr lang="en-US" sz="2000" i="1">
                <a:sym typeface="Symbol" pitchFamily="18" charset="2"/>
              </a:rPr>
              <a:t></a:t>
            </a:r>
            <a:r>
              <a:rPr lang="en-US" sz="1800"/>
              <a:t>  = 0.3 </a:t>
            </a:r>
          </a:p>
        </p:txBody>
      </p:sp>
      <p:pic>
        <p:nvPicPr>
          <p:cNvPr id="27655" name="Picture 9" descr="D:\Users\a22069t\My Documents\Subsection Stuff\My People\Training Materials\txp_fig.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303588" y="1976438"/>
            <a:ext cx="2182812"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27656" name="Picture 10" descr="D:\Users\a22069t\My Documents\Subsection Stuff\My People\Training Materials\A Course Figures\boderes3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1800" y="4191000"/>
            <a:ext cx="27114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itchFamily="34" charset="0"/>
              </a:defRPr>
            </a:lvl1pPr>
            <a:lvl2pPr marL="742950" indent="-285750" eaLnBrk="0" hangingPunct="0">
              <a:defRPr sz="1600">
                <a:solidFill>
                  <a:schemeClr val="tx1"/>
                </a:solidFill>
                <a:latin typeface="Verdana" pitchFamily="34" charset="0"/>
              </a:defRPr>
            </a:lvl2pPr>
            <a:lvl3pPr marL="1143000" indent="-228600" eaLnBrk="0" hangingPunct="0">
              <a:defRPr sz="1600">
                <a:solidFill>
                  <a:schemeClr val="tx1"/>
                </a:solidFill>
                <a:latin typeface="Verdana" pitchFamily="34" charset="0"/>
              </a:defRPr>
            </a:lvl3pPr>
            <a:lvl4pPr marL="1600200" indent="-228600" eaLnBrk="0" hangingPunct="0">
              <a:defRPr sz="1600">
                <a:solidFill>
                  <a:schemeClr val="tx1"/>
                </a:solidFill>
                <a:latin typeface="Verdana" pitchFamily="34" charset="0"/>
              </a:defRPr>
            </a:lvl4pPr>
            <a:lvl5pPr marL="2057400" indent="-228600" eaLnBrk="0" hangingPunct="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pPr eaLnBrk="1" hangingPunct="1"/>
            <a:fld id="{7A04DE76-2789-4AD8-AE57-E568847EB916}" type="slidenum">
              <a:rPr lang="en-US" sz="1400" smtClean="0"/>
              <a:pPr eaLnBrk="1" hangingPunct="1"/>
              <a:t>46</a:t>
            </a:fld>
            <a:endParaRPr lang="en-US" sz="1400" smtClean="0"/>
          </a:p>
        </p:txBody>
      </p:sp>
      <p:pic>
        <p:nvPicPr>
          <p:cNvPr id="28675" name="Picture 4" descr="D:\Users\a22069t\My Documents\Subsection Stuff\My People\Training Materials\txp_fig.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495675" y="227013"/>
            <a:ext cx="23066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28676" name="Picture 5" descr="D:\Users\a22069t\My Documents\Subsection Stuff\My People\Training Materials\A Course Figures\res3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838200"/>
            <a:ext cx="6754813" cy="574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62000" y="2636912"/>
            <a:ext cx="7488832" cy="2554545"/>
          </a:xfrm>
          <a:prstGeom prst="rect">
            <a:avLst/>
          </a:prstGeom>
          <a:solidFill>
            <a:srgbClr val="FFFFFF">
              <a:alpha val="81000"/>
            </a:srgbClr>
          </a:solidFill>
        </p:spPr>
        <p:txBody>
          <a:bodyPr wrap="square" rtlCol="0">
            <a:spAutoFit/>
          </a:bodyPr>
          <a:lstStyle/>
          <a:p>
            <a:r>
              <a:rPr lang="en-US" sz="3200" dirty="0" smtClean="0">
                <a:solidFill>
                  <a:srgbClr val="FFC000"/>
                </a:solidFill>
              </a:rPr>
              <a:t>Do all these examples in Simulink during class.   Figure out a streamlined way to do it, e.g. interactive script that pages through</a:t>
            </a:r>
            <a:endParaRPr lang="en-US" sz="3200" dirty="0">
              <a:solidFill>
                <a:srgbClr val="FFC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062664" cy="3200400"/>
          </a:xfrm>
          <a:solidFill>
            <a:srgbClr val="FFFF00"/>
          </a:solidFill>
        </p:spPr>
        <p:txBody>
          <a:bodyPr/>
          <a:lstStyle/>
          <a:p>
            <a:r>
              <a:rPr lang="en-US" dirty="0" smtClean="0"/>
              <a:t>Backup</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47</a:t>
            </a:fld>
            <a:endParaRPr lang="en-US"/>
          </a:p>
        </p:txBody>
      </p:sp>
    </p:spTree>
    <p:extLst>
      <p:ext uri="{BB962C8B-B14F-4D97-AF65-F5344CB8AC3E}">
        <p14:creationId xmlns:p14="http://schemas.microsoft.com/office/powerpoint/2010/main" val="2213706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1772816"/>
            <a:ext cx="7772400" cy="2232248"/>
          </a:xfrm>
        </p:spPr>
        <p:txBody>
          <a:bodyPr/>
          <a:lstStyle/>
          <a:p>
            <a:r>
              <a:rPr lang="en-US" sz="4800" b="1" dirty="0" smtClean="0"/>
              <a:t>Wind Turbine Primer</a:t>
            </a:r>
            <a:endParaRPr lang="en-US" sz="4800" b="1"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5</a:t>
            </a:fld>
            <a:endParaRPr lang="en-US"/>
          </a:p>
        </p:txBody>
      </p:sp>
    </p:spTree>
    <p:extLst>
      <p:ext uri="{BB962C8B-B14F-4D97-AF65-F5344CB8AC3E}">
        <p14:creationId xmlns:p14="http://schemas.microsoft.com/office/powerpoint/2010/main" val="435574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646978" y="116632"/>
            <a:ext cx="6336704" cy="5887002"/>
            <a:chOff x="1646978" y="116632"/>
            <a:chExt cx="6336704" cy="5887002"/>
          </a:xfrm>
        </p:grpSpPr>
        <p:pic>
          <p:nvPicPr>
            <p:cNvPr id="124930" name="Picture 2" descr="Image result for turbine cp cur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6978" y="116632"/>
              <a:ext cx="6336704" cy="58870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78872" y="2860292"/>
              <a:ext cx="504056" cy="576064"/>
            </a:xfrm>
            <a:prstGeom prst="rect">
              <a:avLst/>
            </a:prstGeom>
            <a:solidFill>
              <a:srgbClr val="FFFFFF"/>
            </a:solidFill>
          </p:spPr>
          <p:txBody>
            <a:bodyPr wrap="square" rtlCol="0">
              <a:spAutoFit/>
            </a:bodyPr>
            <a:lstStyle/>
            <a:p>
              <a:endParaRPr lang="en-US" dirty="0"/>
            </a:p>
          </p:txBody>
        </p:sp>
      </p:grpSp>
      <p:sp>
        <p:nvSpPr>
          <p:cNvPr id="2" name="Title 1"/>
          <p:cNvSpPr>
            <a:spLocks noGrp="1"/>
          </p:cNvSpPr>
          <p:nvPr>
            <p:ph type="title"/>
          </p:nvPr>
        </p:nvSpPr>
        <p:spPr>
          <a:solidFill>
            <a:srgbClr val="FFFFFF"/>
          </a:solidFill>
        </p:spPr>
        <p:txBody>
          <a:bodyPr/>
          <a:lstStyle/>
          <a:p>
            <a:r>
              <a:rPr lang="en-US" dirty="0" smtClean="0"/>
              <a:t>Wind Turbine Overview</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6</a:t>
            </a:fld>
            <a:endParaRPr lang="en-US"/>
          </a:p>
        </p:txBody>
      </p:sp>
    </p:spTree>
    <p:extLst>
      <p:ext uri="{BB962C8B-B14F-4D97-AF65-F5344CB8AC3E}">
        <p14:creationId xmlns:p14="http://schemas.microsoft.com/office/powerpoint/2010/main" val="1600477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Turbine Primer</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7</a:t>
            </a:fld>
            <a:endParaRPr lang="en-US"/>
          </a:p>
        </p:txBody>
      </p:sp>
      <mc:AlternateContent xmlns:mc="http://schemas.openxmlformats.org/markup-compatibility/2006">
        <mc:Choice xmlns:a14="http://schemas.microsoft.com/office/drawing/2010/main" Requires="a14">
          <p:sp>
            <p:nvSpPr>
              <p:cNvPr id="5" name="TextBox 4"/>
              <p:cNvSpPr txBox="1"/>
              <p:nvPr/>
            </p:nvSpPr>
            <p:spPr>
              <a:xfrm>
                <a:off x="395536" y="836712"/>
                <a:ext cx="7992887" cy="2796535"/>
              </a:xfrm>
              <a:prstGeom prst="rect">
                <a:avLst/>
              </a:prstGeom>
              <a:noFill/>
            </p:spPr>
            <p:txBody>
              <a:bodyPr wrap="square" rtlCol="0">
                <a:spAutoFit/>
              </a:bodyPr>
              <a:lstStyle/>
              <a:p>
                <a:pPr/>
                <a14:m>
                  <m:oMath xmlns:m="http://schemas.openxmlformats.org/officeDocument/2006/math">
                    <m:sSub>
                      <m:sSubPr>
                        <m:ctrlPr>
                          <a:rPr lang="en-US" b="0" i="1" smtClean="0">
                            <a:latin typeface="Cambria Math"/>
                          </a:rPr>
                        </m:ctrlPr>
                      </m:sSubPr>
                      <m:e>
                        <m:r>
                          <a:rPr lang="en-US" b="0" i="1" smtClean="0">
                            <a:latin typeface="Cambria Math"/>
                          </a:rPr>
                          <m:t>𝑃</m:t>
                        </m:r>
                      </m:e>
                      <m:sub>
                        <m:r>
                          <a:rPr lang="en-US" b="0" i="1" smtClean="0">
                            <a:latin typeface="Cambria Math"/>
                          </a:rPr>
                          <m:t>𝑤</m:t>
                        </m:r>
                      </m:sub>
                    </m:sSub>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2</m:t>
                        </m:r>
                      </m:den>
                    </m:f>
                    <m:r>
                      <a:rPr lang="en-US" b="0" i="1" smtClean="0">
                        <a:latin typeface="Cambria Math"/>
                        <a:ea typeface="Cambria Math"/>
                      </a:rPr>
                      <m:t>𝜌</m:t>
                    </m:r>
                    <m:r>
                      <a:rPr lang="en-US" b="0" i="1" smtClean="0">
                        <a:latin typeface="Cambria Math"/>
                        <a:ea typeface="Cambria Math"/>
                      </a:rPr>
                      <m:t>𝐴</m:t>
                    </m:r>
                    <m:sSubSup>
                      <m:sSubSupPr>
                        <m:ctrlPr>
                          <a:rPr lang="en-US" b="0" i="1" smtClean="0">
                            <a:latin typeface="Cambria Math"/>
                            <a:ea typeface="Cambria Math"/>
                          </a:rPr>
                        </m:ctrlPr>
                      </m:sSubSupPr>
                      <m:e>
                        <m:sSubSup>
                          <m:sSubSupPr>
                            <m:ctrlPr>
                              <a:rPr lang="en-US" i="1">
                                <a:latin typeface="Cambria Math"/>
                                <a:ea typeface="Cambria Math"/>
                              </a:rPr>
                            </m:ctrlPr>
                          </m:sSubSupPr>
                          <m:e>
                            <m:r>
                              <a:rPr lang="en-US" i="1">
                                <a:latin typeface="Cambria Math"/>
                                <a:ea typeface="Cambria Math"/>
                              </a:rPr>
                              <m:t>𝑉</m:t>
                            </m:r>
                          </m:e>
                          <m:sub>
                            <m:r>
                              <a:rPr lang="en-US" i="1">
                                <a:latin typeface="Cambria Math"/>
                                <a:ea typeface="Cambria Math"/>
                              </a:rPr>
                              <m:t>𝑤</m:t>
                            </m:r>
                          </m:sub>
                          <m:sup/>
                        </m:sSubSup>
                      </m:e>
                      <m:sub/>
                      <m:sup>
                        <m:r>
                          <a:rPr lang="en-US" b="0" i="1" smtClean="0">
                            <a:latin typeface="Cambria Math"/>
                            <a:ea typeface="Cambria Math"/>
                          </a:rPr>
                          <m:t>3</m:t>
                        </m:r>
                      </m:sup>
                    </m:sSubSup>
                  </m:oMath>
                </a14:m>
                <a:r>
                  <a:rPr lang="en-US" dirty="0" smtClean="0"/>
                  <a:t>, </a:t>
                </a:r>
                <a14:m>
                  <m:oMath xmlns:m="http://schemas.openxmlformats.org/officeDocument/2006/math">
                    <m:r>
                      <a:rPr lang="en-US" b="0" i="0" smtClean="0">
                        <a:latin typeface="Cambria Math"/>
                      </a:rPr>
                      <m:t> </m:t>
                    </m:r>
                    <m:sSub>
                      <m:sSubPr>
                        <m:ctrlPr>
                          <a:rPr lang="en-US" i="1">
                            <a:latin typeface="Cambria Math"/>
                          </a:rPr>
                        </m:ctrlPr>
                      </m:sSubPr>
                      <m:e>
                        <m:r>
                          <a:rPr lang="en-US" i="1">
                            <a:latin typeface="Cambria Math"/>
                          </a:rPr>
                          <m:t>𝑃</m:t>
                        </m:r>
                      </m:e>
                      <m:sub>
                        <m:r>
                          <a:rPr lang="en-US" i="1">
                            <a:latin typeface="Cambria Math"/>
                          </a:rPr>
                          <m:t>𝑇</m:t>
                        </m:r>
                      </m:sub>
                    </m:sSub>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sSub>
                      <m:sSubPr>
                        <m:ctrlPr>
                          <a:rPr lang="en-US" i="1">
                            <a:latin typeface="Cambria Math"/>
                          </a:rPr>
                        </m:ctrlPr>
                      </m:sSubPr>
                      <m:e>
                        <m:r>
                          <a:rPr lang="en-US" i="1">
                            <a:latin typeface="Cambria Math"/>
                          </a:rPr>
                          <m:t>𝐶</m:t>
                        </m:r>
                      </m:e>
                      <m:sub>
                        <m:r>
                          <a:rPr lang="en-US" i="1">
                            <a:latin typeface="Cambria Math"/>
                          </a:rPr>
                          <m:t>𝑃</m:t>
                        </m:r>
                      </m:sub>
                    </m:sSub>
                    <m:r>
                      <a:rPr lang="en-US" i="1">
                        <a:latin typeface="Cambria Math"/>
                        <a:ea typeface="Cambria Math"/>
                      </a:rPr>
                      <m:t>𝜌</m:t>
                    </m:r>
                    <m:r>
                      <a:rPr lang="en-US" i="1">
                        <a:latin typeface="Cambria Math"/>
                        <a:ea typeface="Cambria Math"/>
                      </a:rPr>
                      <m:t>𝐴</m:t>
                    </m:r>
                    <m:sSubSup>
                      <m:sSubSupPr>
                        <m:ctrlPr>
                          <a:rPr lang="en-US" i="1">
                            <a:latin typeface="Cambria Math"/>
                            <a:ea typeface="Cambria Math"/>
                          </a:rPr>
                        </m:ctrlPr>
                      </m:sSubSupPr>
                      <m:e>
                        <m:sSubSup>
                          <m:sSubSupPr>
                            <m:ctrlPr>
                              <a:rPr lang="en-US" i="1">
                                <a:latin typeface="Cambria Math"/>
                                <a:ea typeface="Cambria Math"/>
                              </a:rPr>
                            </m:ctrlPr>
                          </m:sSubSupPr>
                          <m:e>
                            <m:r>
                              <a:rPr lang="en-US" i="1">
                                <a:latin typeface="Cambria Math"/>
                                <a:ea typeface="Cambria Math"/>
                              </a:rPr>
                              <m:t>𝑉</m:t>
                            </m:r>
                          </m:e>
                          <m:sub>
                            <m:r>
                              <a:rPr lang="en-US" i="1">
                                <a:latin typeface="Cambria Math"/>
                                <a:ea typeface="Cambria Math"/>
                              </a:rPr>
                              <m:t>𝑤</m:t>
                            </m:r>
                          </m:sub>
                          <m:sup/>
                        </m:sSubSup>
                      </m:e>
                      <m:sub/>
                      <m:sup>
                        <m:r>
                          <a:rPr lang="en-US" i="1">
                            <a:latin typeface="Cambria Math"/>
                            <a:ea typeface="Cambria Math"/>
                          </a:rPr>
                          <m:t>3</m:t>
                        </m:r>
                      </m:sup>
                    </m:sSubSup>
                  </m:oMath>
                </a14:m>
                <a:r>
                  <a:rPr lang="en-US" dirty="0" smtClean="0"/>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𝑇</m:t>
                        </m:r>
                      </m:sub>
                    </m:sSub>
                    <m:r>
                      <a:rPr lang="en-US" i="1">
                        <a:latin typeface="Cambria Math"/>
                      </a:rPr>
                      <m:t>=</m:t>
                    </m:r>
                    <m:sSub>
                      <m:sSubPr>
                        <m:ctrlPr>
                          <a:rPr lang="en-US" i="1" smtClean="0">
                            <a:latin typeface="Cambria Math"/>
                          </a:rPr>
                        </m:ctrlPr>
                      </m:sSubPr>
                      <m:e>
                        <m:r>
                          <a:rPr lang="en-US" i="1">
                            <a:latin typeface="Cambria Math"/>
                          </a:rPr>
                          <m:t>𝜔</m:t>
                        </m:r>
                      </m:e>
                      <m:sub>
                        <m:r>
                          <a:rPr lang="en-US" b="0" i="1" smtClean="0">
                            <a:latin typeface="Cambria Math"/>
                          </a:rPr>
                          <m:t>𝑇</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𝑄</m:t>
                        </m:r>
                      </m:e>
                      <m:sub>
                        <m:r>
                          <a:rPr lang="en-US" b="0" i="1" smtClean="0">
                            <a:latin typeface="Cambria Math"/>
                            <a:ea typeface="Cambria Math"/>
                          </a:rPr>
                          <m:t>𝑇</m:t>
                        </m:r>
                      </m:sub>
                    </m:sSub>
                    <m:r>
                      <a:rPr lang="en-US" b="0" i="0" smtClean="0">
                        <a:latin typeface="Cambria Math"/>
                        <a:ea typeface="Cambria Math"/>
                      </a:rPr>
                      <m:t>,</m:t>
                    </m:r>
                  </m:oMath>
                </a14:m>
                <a:endParaRPr lang="en-US" b="0" dirty="0" smtClean="0">
                  <a:ea typeface="Cambria Math"/>
                </a:endParaRPr>
              </a:p>
              <a:p>
                <a:pPr/>
                <a:r>
                  <a:rPr lang="en-US" dirty="0"/>
                  <a:t>w</a:t>
                </a:r>
                <a:r>
                  <a:rPr lang="en-US" dirty="0" smtClean="0"/>
                  <a:t>here</a:t>
                </a:r>
              </a:p>
              <a:p>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𝑤</m:t>
                        </m:r>
                      </m:sub>
                    </m:sSub>
                  </m:oMath>
                </a14:m>
                <a:r>
                  <a:rPr lang="en-US" i="1" dirty="0" smtClean="0">
                    <a:latin typeface="Cambria Math"/>
                  </a:rPr>
                  <a:t>	=  </a:t>
                </a:r>
                <a:r>
                  <a:rPr lang="en-US" dirty="0" smtClean="0">
                    <a:latin typeface="Cambria Math"/>
                  </a:rPr>
                  <a:t>power available in the wind, W,</a:t>
                </a:r>
              </a:p>
              <a:p>
                <a14:m>
                  <m:oMath xmlns:m="http://schemas.openxmlformats.org/officeDocument/2006/math">
                    <m:sSub>
                      <m:sSubPr>
                        <m:ctrlPr>
                          <a:rPr lang="en-US" i="1">
                            <a:latin typeface="Cambria Math"/>
                          </a:rPr>
                        </m:ctrlPr>
                      </m:sSubPr>
                      <m:e>
                        <m:r>
                          <a:rPr lang="en-US" i="1">
                            <a:latin typeface="Cambria Math"/>
                          </a:rPr>
                          <m:t>𝑃</m:t>
                        </m:r>
                      </m:e>
                      <m:sub>
                        <m:r>
                          <a:rPr lang="en-US" b="0" i="1" smtClean="0">
                            <a:latin typeface="Cambria Math"/>
                          </a:rPr>
                          <m:t>𝑇</m:t>
                        </m:r>
                      </m:sub>
                    </m:sSub>
                  </m:oMath>
                </a14:m>
                <a:r>
                  <a:rPr lang="en-US" i="1" dirty="0">
                    <a:latin typeface="Cambria Math"/>
                  </a:rPr>
                  <a:t>	</a:t>
                </a:r>
                <a:r>
                  <a:rPr lang="en-US" i="1" dirty="0" smtClean="0">
                    <a:latin typeface="Cambria Math"/>
                  </a:rPr>
                  <a:t>=  </a:t>
                </a:r>
                <a:r>
                  <a:rPr lang="en-US" dirty="0" smtClean="0">
                    <a:latin typeface="Cambria Math"/>
                  </a:rPr>
                  <a:t>power extracted by turbine, W,</a:t>
                </a:r>
                <a:endParaRPr lang="en-US" i="1" dirty="0" smtClean="0">
                  <a:latin typeface="Cambria Math"/>
                </a:endParaRPr>
              </a:p>
              <a:p>
                <a14:m>
                  <m:oMath xmlns:m="http://schemas.openxmlformats.org/officeDocument/2006/math">
                    <m:sSub>
                      <m:sSubPr>
                        <m:ctrlPr>
                          <a:rPr lang="en-US" i="1">
                            <a:latin typeface="Cambria Math"/>
                          </a:rPr>
                        </m:ctrlPr>
                      </m:sSubPr>
                      <m:e>
                        <m:r>
                          <a:rPr lang="en-US" i="1">
                            <a:latin typeface="Cambria Math"/>
                          </a:rPr>
                          <m:t>𝑉</m:t>
                        </m:r>
                      </m:e>
                      <m:sub>
                        <m:r>
                          <a:rPr lang="en-US" i="1">
                            <a:latin typeface="Cambria Math"/>
                          </a:rPr>
                          <m:t>𝑤</m:t>
                        </m:r>
                      </m:sub>
                    </m:sSub>
                    <m:r>
                      <a:rPr lang="en-US" i="1">
                        <a:latin typeface="Cambria Math"/>
                      </a:rPr>
                      <m:t> </m:t>
                    </m:r>
                  </m:oMath>
                </a14:m>
                <a:r>
                  <a:rPr lang="en-US" dirty="0"/>
                  <a:t>	= wind speed, m/s,</a:t>
                </a:r>
              </a:p>
              <a:p>
                <a14:m>
                  <m:oMath xmlns:m="http://schemas.openxmlformats.org/officeDocument/2006/math">
                    <m:r>
                      <a:rPr lang="en-US" i="1">
                        <a:latin typeface="Cambria Math"/>
                      </a:rPr>
                      <m:t>𝜌</m:t>
                    </m:r>
                  </m:oMath>
                </a14:m>
                <a:r>
                  <a:rPr lang="en-US" dirty="0"/>
                  <a:t>  	= air density, kg/m^3,</a:t>
                </a:r>
              </a:p>
              <a:p>
                <a:r>
                  <a:rPr lang="en-US" dirty="0" smtClean="0"/>
                  <a:t>A </a:t>
                </a:r>
                <a:r>
                  <a:rPr lang="en-US" dirty="0"/>
                  <a:t>	= turbine flow area, m^2,</a:t>
                </a:r>
              </a:p>
              <a:p>
                <a14:m>
                  <m:oMath xmlns:m="http://schemas.openxmlformats.org/officeDocument/2006/math">
                    <m:sSub>
                      <m:sSubPr>
                        <m:ctrlPr>
                          <a:rPr lang="en-US" i="1">
                            <a:latin typeface="Cambria Math"/>
                          </a:rPr>
                        </m:ctrlPr>
                      </m:sSubPr>
                      <m:e>
                        <m:r>
                          <a:rPr lang="en-US" i="1">
                            <a:latin typeface="Cambria Math"/>
                          </a:rPr>
                          <m:t>𝐶</m:t>
                        </m:r>
                      </m:e>
                      <m:sub>
                        <m:r>
                          <a:rPr lang="en-US" i="1">
                            <a:latin typeface="Cambria Math"/>
                          </a:rPr>
                          <m:t>𝑃</m:t>
                        </m:r>
                      </m:sub>
                    </m:sSub>
                  </m:oMath>
                </a14:m>
                <a:r>
                  <a:rPr lang="en-US" dirty="0"/>
                  <a:t> 	= turbine power extraction </a:t>
                </a:r>
                <a:r>
                  <a:rPr lang="en-US" dirty="0" smtClean="0"/>
                  <a:t>coefficient (0-1),</a:t>
                </a:r>
                <a:r>
                  <a:rPr lang="en-US" dirty="0"/>
                  <a:t> </a:t>
                </a:r>
                <a14:m>
                  <m:oMath xmlns:m="http://schemas.openxmlformats.org/officeDocument/2006/math">
                    <m:r>
                      <a:rPr lang="en-US" i="1">
                        <a:latin typeface="Cambria Math"/>
                      </a:rPr>
                      <m:t>=</m:t>
                    </m:r>
                    <m:f>
                      <m:fPr>
                        <m:ctrlPr>
                          <a:rPr lang="en-US" i="1">
                            <a:latin typeface="Cambria Math"/>
                          </a:rPr>
                        </m:ctrlPr>
                      </m:fPr>
                      <m:num>
                        <m:r>
                          <a:rPr lang="en-US" i="1">
                            <a:latin typeface="Cambria Math"/>
                          </a:rPr>
                          <m:t>𝐸𝑥𝑡𝑟𝑎𝑐𝑡𝑒𝑑</m:t>
                        </m:r>
                        <m:r>
                          <a:rPr lang="en-US" i="1">
                            <a:latin typeface="Cambria Math"/>
                          </a:rPr>
                          <m:t> </m:t>
                        </m:r>
                        <m:r>
                          <a:rPr lang="en-US" i="1">
                            <a:latin typeface="Cambria Math"/>
                          </a:rPr>
                          <m:t>𝑝𝑜𝑤𝑒𝑟</m:t>
                        </m:r>
                      </m:num>
                      <m:den>
                        <m:r>
                          <a:rPr lang="en-US" i="1">
                            <a:latin typeface="Cambria Math"/>
                          </a:rPr>
                          <m:t>𝑃𝑜𝑤𝑒𝑟</m:t>
                        </m:r>
                        <m:r>
                          <a:rPr lang="en-US" i="1">
                            <a:latin typeface="Cambria Math"/>
                          </a:rPr>
                          <m:t> </m:t>
                        </m:r>
                        <m:r>
                          <a:rPr lang="en-US" i="1">
                            <a:latin typeface="Cambria Math"/>
                          </a:rPr>
                          <m:t>𝑖𝑛</m:t>
                        </m:r>
                        <m:r>
                          <a:rPr lang="en-US" i="1">
                            <a:latin typeface="Cambria Math"/>
                          </a:rPr>
                          <m:t> </m:t>
                        </m:r>
                        <m:r>
                          <a:rPr lang="en-US" i="1">
                            <a:latin typeface="Cambria Math"/>
                          </a:rPr>
                          <m:t>𝑤𝑖𝑛𝑑</m:t>
                        </m:r>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𝑃</m:t>
                            </m:r>
                          </m:e>
                          <m:sub>
                            <m:r>
                              <a:rPr lang="en-US" i="1">
                                <a:latin typeface="Cambria Math"/>
                              </a:rPr>
                              <m:t>𝑟𝑜𝑡𝑜𝑟</m:t>
                            </m:r>
                          </m:sub>
                        </m:sSub>
                      </m:num>
                      <m:den>
                        <m:sSub>
                          <m:sSubPr>
                            <m:ctrlPr>
                              <a:rPr lang="en-US" i="1">
                                <a:latin typeface="Cambria Math"/>
                              </a:rPr>
                            </m:ctrlPr>
                          </m:sSubPr>
                          <m:e>
                            <m:r>
                              <a:rPr lang="en-US" i="1">
                                <a:latin typeface="Cambria Math"/>
                              </a:rPr>
                              <m:t>𝑃</m:t>
                            </m:r>
                          </m:e>
                          <m:sub>
                            <m:r>
                              <a:rPr lang="en-US" i="1">
                                <a:latin typeface="Cambria Math"/>
                              </a:rPr>
                              <m:t>𝑤𝑖𝑛𝑑</m:t>
                            </m:r>
                          </m:sub>
                        </m:sSub>
                      </m:den>
                    </m:f>
                  </m:oMath>
                </a14:m>
                <a:r>
                  <a:rPr lang="en-US" dirty="0" smtClean="0"/>
                  <a:t> </a:t>
                </a:r>
              </a:p>
              <a:p>
                <a14:m>
                  <m:oMath xmlns:m="http://schemas.openxmlformats.org/officeDocument/2006/math">
                    <m:sSub>
                      <m:sSubPr>
                        <m:ctrlPr>
                          <a:rPr lang="en-US" i="1">
                            <a:latin typeface="Cambria Math"/>
                          </a:rPr>
                        </m:ctrlPr>
                      </m:sSubPr>
                      <m:e>
                        <m:r>
                          <a:rPr lang="en-US" i="1">
                            <a:latin typeface="Cambria Math"/>
                          </a:rPr>
                          <m:t>𝜔</m:t>
                        </m:r>
                      </m:e>
                      <m:sub>
                        <m:r>
                          <a:rPr lang="en-US" i="1">
                            <a:latin typeface="Cambria Math"/>
                          </a:rPr>
                          <m:t>𝑇</m:t>
                        </m:r>
                      </m:sub>
                    </m:sSub>
                  </m:oMath>
                </a14:m>
                <a:r>
                  <a:rPr lang="en-US" dirty="0" smtClean="0"/>
                  <a:t>	= angular speed of turbine, r/s = </a:t>
                </a:r>
                <a14:m>
                  <m:oMath xmlns:m="http://schemas.openxmlformats.org/officeDocument/2006/math">
                    <m:sSub>
                      <m:sSubPr>
                        <m:ctrlPr>
                          <a:rPr lang="en-US" i="1">
                            <a:latin typeface="Cambria Math"/>
                          </a:rPr>
                        </m:ctrlPr>
                      </m:sSubPr>
                      <m:e>
                        <m:r>
                          <a:rPr lang="en-US" b="0" i="1" smtClean="0">
                            <a:latin typeface="Cambria Math"/>
                          </a:rPr>
                          <m:t>𝑁</m:t>
                        </m:r>
                      </m:e>
                      <m:sub>
                        <m:r>
                          <a:rPr lang="en-US" i="1">
                            <a:latin typeface="Cambria Math"/>
                          </a:rPr>
                          <m:t>𝑇</m:t>
                        </m:r>
                      </m:sub>
                    </m:sSub>
                    <m:r>
                      <a:rPr lang="en-US" b="0" i="1" smtClean="0">
                        <a:latin typeface="Cambria Math"/>
                      </a:rPr>
                      <m:t>2</m:t>
                    </m:r>
                    <m:r>
                      <a:rPr lang="en-US" b="0" i="1" smtClean="0">
                        <a:latin typeface="Cambria Math"/>
                      </a:rPr>
                      <m:t>𝜋</m:t>
                    </m:r>
                    <m:r>
                      <a:rPr lang="en-US" b="0" i="1" smtClean="0">
                        <a:latin typeface="Cambria Math"/>
                      </a:rPr>
                      <m:t>/60</m:t>
                    </m:r>
                  </m:oMath>
                </a14:m>
                <a:r>
                  <a:rPr lang="en-US" dirty="0" smtClean="0"/>
                  <a:t>, and</a:t>
                </a:r>
                <a:endParaRPr lang="en-US" dirty="0"/>
              </a:p>
              <a:p>
                <a:pPr/>
                <a14:m>
                  <m:oMath xmlns:m="http://schemas.openxmlformats.org/officeDocument/2006/math">
                    <m:sSub>
                      <m:sSubPr>
                        <m:ctrlPr>
                          <a:rPr lang="en-US" i="1">
                            <a:latin typeface="Cambria Math"/>
                          </a:rPr>
                        </m:ctrlPr>
                      </m:sSubPr>
                      <m:e>
                        <m:r>
                          <a:rPr lang="en-US" b="0" i="1" smtClean="0">
                            <a:latin typeface="Cambria Math"/>
                          </a:rPr>
                          <m:t>𝑁</m:t>
                        </m:r>
                      </m:e>
                      <m:sub>
                        <m:r>
                          <a:rPr lang="en-US" i="1">
                            <a:latin typeface="Cambria Math"/>
                          </a:rPr>
                          <m:t>𝑇</m:t>
                        </m:r>
                      </m:sub>
                    </m:sSub>
                  </m:oMath>
                </a14:m>
                <a:r>
                  <a:rPr lang="en-US" dirty="0"/>
                  <a:t>	= </a:t>
                </a:r>
                <a:r>
                  <a:rPr lang="en-US" dirty="0" smtClean="0"/>
                  <a:t>rotational speed of turbine, rpm.</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395536" y="836712"/>
                <a:ext cx="7992887" cy="2796535"/>
              </a:xfrm>
              <a:prstGeom prst="rect">
                <a:avLst/>
              </a:prstGeom>
              <a:blipFill rotWithShape="1">
                <a:blip r:embed="rId2"/>
                <a:stretch>
                  <a:fillRect l="-458" b="-17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39552" y="4005064"/>
                <a:ext cx="7783028" cy="474104"/>
              </a:xfrm>
              <a:prstGeom prst="rect">
                <a:avLst/>
              </a:prstGeom>
              <a:noFill/>
            </p:spPr>
            <p:txBody>
              <a:bodyPr wrap="none" rtlCol="0">
                <a:spAutoFit/>
              </a:bodyPr>
              <a:lstStyle/>
              <a:p>
                <a:pPr/>
                <a:r>
                  <a:rPr lang="en-US" b="0" dirty="0" smtClean="0"/>
                  <a:t>Define another useful relationship:  </a:t>
                </a:r>
                <a14:m>
                  <m:oMath xmlns:m="http://schemas.openxmlformats.org/officeDocument/2006/math">
                    <m:r>
                      <a:rPr lang="en-US" b="0" i="1" smtClean="0">
                        <a:latin typeface="Cambria Math"/>
                      </a:rPr>
                      <m:t>𝜆</m:t>
                    </m:r>
                    <m:r>
                      <a:rPr lang="en-US" b="0" i="1" smtClean="0">
                        <a:latin typeface="Cambria Math"/>
                      </a:rPr>
                      <m:t>=</m:t>
                    </m:r>
                    <m:r>
                      <a:rPr lang="en-US" b="0" i="1" smtClean="0">
                        <a:latin typeface="Cambria Math"/>
                      </a:rPr>
                      <m:t>𝑇𝑖𝑝</m:t>
                    </m:r>
                    <m:r>
                      <a:rPr lang="en-US" b="0" i="1" smtClean="0">
                        <a:latin typeface="Cambria Math"/>
                      </a:rPr>
                      <m:t> </m:t>
                    </m:r>
                    <m:r>
                      <a:rPr lang="en-US" b="0" i="1" smtClean="0">
                        <a:latin typeface="Cambria Math"/>
                      </a:rPr>
                      <m:t>𝑆𝑝𝑒𝑒𝑑</m:t>
                    </m:r>
                    <m:r>
                      <a:rPr lang="en-US" b="0" i="1" smtClean="0">
                        <a:latin typeface="Cambria Math"/>
                      </a:rPr>
                      <m:t> </m:t>
                    </m:r>
                    <m:r>
                      <a:rPr lang="en-US" b="0" i="1" smtClean="0">
                        <a:latin typeface="Cambria Math"/>
                      </a:rPr>
                      <m:t>𝑅𝑎𝑡𝑖𝑜𝑛</m:t>
                    </m:r>
                    <m:r>
                      <a:rPr lang="en-US" b="0" i="1" smtClean="0">
                        <a:latin typeface="Cambria Math"/>
                      </a:rPr>
                      <m:t>=</m:t>
                    </m:r>
                    <m:r>
                      <a:rPr lang="en-US" b="0" i="1" smtClean="0">
                        <a:latin typeface="Cambria Math"/>
                      </a:rPr>
                      <m:t>𝑇𝑆𝑅</m:t>
                    </m:r>
                    <m:r>
                      <a:rPr lang="en-US" b="0" i="1" smtClean="0">
                        <a:latin typeface="Cambria Math"/>
                      </a:rPr>
                      <m:t>= </m:t>
                    </m:r>
                    <m:f>
                      <m:fPr>
                        <m:ctrlPr>
                          <a:rPr lang="en-US" b="0" i="1" smtClean="0">
                            <a:latin typeface="Cambria Math"/>
                          </a:rPr>
                        </m:ctrlPr>
                      </m:fPr>
                      <m:num>
                        <m:sSub>
                          <m:sSubPr>
                            <m:ctrlPr>
                              <a:rPr lang="en-US" b="0" i="1" smtClean="0">
                                <a:latin typeface="Cambria Math"/>
                              </a:rPr>
                            </m:ctrlPr>
                          </m:sSubPr>
                          <m:e>
                            <m:r>
                              <a:rPr lang="en-US" b="0" i="1" smtClean="0">
                                <a:latin typeface="Cambria Math"/>
                                <a:ea typeface="Cambria Math"/>
                              </a:rPr>
                              <m:t>𝜔</m:t>
                            </m:r>
                          </m:e>
                          <m:sub>
                            <m:r>
                              <a:rPr lang="en-US" b="0" i="1" smtClean="0">
                                <a:latin typeface="Cambria Math"/>
                              </a:rPr>
                              <m:t>𝑟𝑜𝑡𝑜𝑟</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𝑅</m:t>
                            </m:r>
                          </m:e>
                          <m:sub>
                            <m:r>
                              <a:rPr lang="en-US" b="0" i="1" smtClean="0">
                                <a:latin typeface="Cambria Math"/>
                                <a:ea typeface="Cambria Math"/>
                              </a:rPr>
                              <m:t>𝑟𝑜𝑡𝑜𝑟</m:t>
                            </m:r>
                          </m:sub>
                        </m:sSub>
                      </m:num>
                      <m:den>
                        <m:sSub>
                          <m:sSubPr>
                            <m:ctrlPr>
                              <a:rPr lang="en-US" b="0" i="1" smtClean="0">
                                <a:latin typeface="Cambria Math"/>
                              </a:rPr>
                            </m:ctrlPr>
                          </m:sSubPr>
                          <m:e>
                            <m:r>
                              <a:rPr lang="en-US" b="0" i="1" smtClean="0">
                                <a:latin typeface="Cambria Math"/>
                              </a:rPr>
                              <m:t>𝑉</m:t>
                            </m:r>
                          </m:e>
                          <m:sub>
                            <m:r>
                              <a:rPr lang="en-US" b="0" i="1" smtClean="0">
                                <a:latin typeface="Cambria Math"/>
                              </a:rPr>
                              <m:t>𝑤𝑖𝑛𝑑</m:t>
                            </m:r>
                          </m:sub>
                        </m:sSub>
                      </m:den>
                    </m:f>
                  </m:oMath>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539552" y="4005064"/>
                <a:ext cx="7783028" cy="474104"/>
              </a:xfrm>
              <a:prstGeom prst="rect">
                <a:avLst/>
              </a:prstGeom>
              <a:blipFill rotWithShape="1">
                <a:blip r:embed="rId3"/>
                <a:stretch>
                  <a:fillRect l="-470"/>
                </a:stretch>
              </a:blipFill>
            </p:spPr>
            <p:txBody>
              <a:bodyPr/>
              <a:lstStyle/>
              <a:p>
                <a:r>
                  <a:rPr lang="en-US">
                    <a:noFill/>
                  </a:rPr>
                  <a:t> </a:t>
                </a:r>
              </a:p>
            </p:txBody>
          </p:sp>
        </mc:Fallback>
      </mc:AlternateContent>
      <p:sp>
        <p:nvSpPr>
          <p:cNvPr id="9" name="TextBox 8"/>
          <p:cNvSpPr txBox="1"/>
          <p:nvPr/>
        </p:nvSpPr>
        <p:spPr>
          <a:xfrm>
            <a:off x="1157833" y="5044800"/>
            <a:ext cx="7230591" cy="1815882"/>
          </a:xfrm>
          <a:prstGeom prst="rect">
            <a:avLst/>
          </a:prstGeom>
          <a:noFill/>
        </p:spPr>
        <p:txBody>
          <a:bodyPr wrap="square" rtlCol="0">
            <a:spAutoFit/>
          </a:bodyPr>
          <a:lstStyle/>
          <a:p>
            <a:r>
              <a:rPr lang="en-US" dirty="0">
                <a:hlinkClick r:id="rId4"/>
              </a:rPr>
              <a:t>http://</a:t>
            </a:r>
            <a:r>
              <a:rPr lang="en-US" dirty="0" smtClean="0">
                <a:hlinkClick r:id="rId4"/>
              </a:rPr>
              <a:t>www.nrel.gov/docs/fy12osti/52780.pdf</a:t>
            </a:r>
            <a:endParaRPr lang="en-US" dirty="0" smtClean="0"/>
          </a:p>
          <a:p>
            <a:r>
              <a:rPr lang="en-US" dirty="0" err="1" smtClean="0"/>
              <a:t>Santoso,S</a:t>
            </a:r>
            <a:r>
              <a:rPr lang="en-US" dirty="0" smtClean="0"/>
              <a:t>. and Singh, M.  “Dynamic Models for Wind Turbines and Wind Power Plants,”  National Renewable Energy Laboratory Publication, UT Austin, Austin</a:t>
            </a:r>
            <a:r>
              <a:rPr lang="en-US" dirty="0"/>
              <a:t>, Texas, </a:t>
            </a:r>
            <a:r>
              <a:rPr lang="en-US" dirty="0" smtClean="0"/>
              <a:t>NREL/SR-5500-52780 October, </a:t>
            </a:r>
            <a:r>
              <a:rPr lang="en-US" dirty="0"/>
              <a:t>2011</a:t>
            </a:r>
            <a:r>
              <a:rPr lang="en-US" dirty="0" smtClean="0"/>
              <a:t>.</a:t>
            </a:r>
          </a:p>
          <a:p>
            <a:endParaRPr lang="en-US" dirty="0" smtClean="0"/>
          </a:p>
          <a:p>
            <a:r>
              <a:rPr lang="en-US" dirty="0" smtClean="0"/>
              <a:t>https</a:t>
            </a:r>
            <a:r>
              <a:rPr lang="en-US" dirty="0"/>
              <a:t>://en.wikipedia.org/wiki/Variable_speed_wind_turbine</a:t>
            </a:r>
          </a:p>
        </p:txBody>
      </p:sp>
    </p:spTree>
    <p:extLst>
      <p:ext uri="{BB962C8B-B14F-4D97-AF65-F5344CB8AC3E}">
        <p14:creationId xmlns:p14="http://schemas.microsoft.com/office/powerpoint/2010/main" val="3595974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2756"/>
            <a:ext cx="7772400" cy="533400"/>
          </a:xfrm>
        </p:spPr>
        <p:txBody>
          <a:bodyPr/>
          <a:lstStyle/>
          <a:p>
            <a:r>
              <a:rPr lang="en-US" dirty="0" smtClean="0"/>
              <a:t>Speed-Speed Relationship</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8</a:t>
            </a:fld>
            <a:endParaRPr lang="en-US"/>
          </a:p>
        </p:txBody>
      </p:sp>
      <mc:AlternateContent xmlns:mc="http://schemas.openxmlformats.org/markup-compatibility/2006">
        <mc:Choice xmlns:a14="http://schemas.microsoft.com/office/drawing/2010/main" Requires="a14">
          <p:sp>
            <p:nvSpPr>
              <p:cNvPr id="5" name="TextBox 4"/>
              <p:cNvSpPr txBox="1"/>
              <p:nvPr/>
            </p:nvSpPr>
            <p:spPr>
              <a:xfrm>
                <a:off x="323528" y="518660"/>
                <a:ext cx="8352928" cy="6322565"/>
              </a:xfrm>
              <a:prstGeom prst="rect">
                <a:avLst/>
              </a:prstGeom>
              <a:noFill/>
            </p:spPr>
            <p:txBody>
              <a:bodyPr wrap="square" rtlCol="0">
                <a:spAutoFit/>
              </a:bodyPr>
              <a:lstStyle/>
              <a:p>
                <a:pPr/>
                <a:r>
                  <a:rPr lang="en-US" dirty="0" smtClean="0">
                    <a:latin typeface="Cambria Math"/>
                  </a:rPr>
                  <a:t>The project operates the turbine unloaded in a freewheeling condition at </a:t>
                </a:r>
                <a14:m>
                  <m:oMath xmlns:m="http://schemas.openxmlformats.org/officeDocument/2006/math">
                    <m:sSub>
                      <m:sSubPr>
                        <m:ctrlPr>
                          <a:rPr lang="en-US" i="1">
                            <a:latin typeface="Cambria Math"/>
                          </a:rPr>
                        </m:ctrlPr>
                      </m:sSubPr>
                      <m:e>
                        <m:r>
                          <a:rPr lang="en-US" i="1">
                            <a:latin typeface="Cambria Math"/>
                          </a:rPr>
                          <m:t>𝐶</m:t>
                        </m:r>
                      </m:e>
                      <m:sub>
                        <m:r>
                          <a:rPr lang="en-US" i="1">
                            <a:latin typeface="Cambria Math"/>
                          </a:rPr>
                          <m:t>𝑃</m:t>
                        </m:r>
                      </m:sub>
                    </m:sSub>
                  </m:oMath>
                </a14:m>
                <a:r>
                  <a:rPr lang="en-US" dirty="0" smtClean="0">
                    <a:latin typeface="Cambria Math"/>
                  </a:rPr>
                  <a:t>=0.  Here</a:t>
                </a:r>
                <a:endParaRPr lang="en-US" b="0" dirty="0" smtClean="0">
                  <a:latin typeface="Cambria Math"/>
                </a:endParaRPr>
              </a:p>
              <a:p>
                <a:pPr/>
                <a:endParaRPr lang="en-US" i="1" dirty="0" smtClean="0">
                  <a:latin typeface="Cambria Math"/>
                </a:endParaRPr>
              </a:p>
              <a:p>
                <a:pP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𝑟𝑜𝑡𝑜𝑟</m:t>
                        </m:r>
                      </m:sub>
                    </m:sSub>
                  </m:oMath>
                </a14:m>
                <a:r>
                  <a:rPr lang="en-US" dirty="0" smtClean="0"/>
                  <a:t>	=0 and </a:t>
                </a:r>
              </a:p>
              <a:p>
                <a:pPr/>
                <a14:m>
                  <m:oMath xmlns:m="http://schemas.openxmlformats.org/officeDocument/2006/math">
                    <m:r>
                      <a:rPr lang="en-US" b="0" i="1" smtClean="0">
                        <a:latin typeface="Cambria Math"/>
                      </a:rPr>
                      <m:t>𝜆</m:t>
                    </m:r>
                    <m:r>
                      <a:rPr lang="en-US" b="0" i="1" smtClean="0">
                        <a:latin typeface="Cambria Math"/>
                      </a:rPr>
                      <m:t>=</m:t>
                    </m:r>
                  </m:oMath>
                </a14:m>
                <a:r>
                  <a:rPr lang="en-US" dirty="0" smtClean="0"/>
                  <a:t>	constant, where</a:t>
                </a:r>
              </a:p>
              <a:p>
                <a14:m>
                  <m:oMath xmlns:m="http://schemas.openxmlformats.org/officeDocument/2006/math">
                    <m:r>
                      <a:rPr lang="en-US" i="1">
                        <a:latin typeface="Cambria Math"/>
                      </a:rPr>
                      <m:t>𝜆</m:t>
                    </m:r>
                  </m:oMath>
                </a14:m>
                <a:r>
                  <a:rPr lang="en-US" dirty="0"/>
                  <a:t>	= turbine tip speed ratio = </a:t>
                </a:r>
                <a14:m>
                  <m:oMath xmlns:m="http://schemas.openxmlformats.org/officeDocument/2006/math">
                    <m:sSub>
                      <m:sSubPr>
                        <m:ctrlPr>
                          <a:rPr lang="en-US" i="1">
                            <a:latin typeface="Cambria Math"/>
                          </a:rPr>
                        </m:ctrlPr>
                      </m:sSubPr>
                      <m:e>
                        <m:r>
                          <a:rPr lang="en-US" i="1">
                            <a:latin typeface="Cambria Math"/>
                          </a:rPr>
                          <m:t>𝑉</m:t>
                        </m:r>
                      </m:e>
                      <m:sub>
                        <m:r>
                          <a:rPr lang="en-US" i="1">
                            <a:latin typeface="Cambria Math"/>
                          </a:rPr>
                          <m:t>𝑡𝑖𝑝</m:t>
                        </m:r>
                      </m:sub>
                    </m:sSub>
                    <m:r>
                      <a:rPr lang="en-US" i="1">
                        <a:latin typeface="Cambria Math"/>
                      </a:rPr>
                      <m:t>/</m:t>
                    </m:r>
                    <m:sSub>
                      <m:sSubPr>
                        <m:ctrlPr>
                          <a:rPr lang="en-US" i="1">
                            <a:latin typeface="Cambria Math"/>
                          </a:rPr>
                        </m:ctrlPr>
                      </m:sSubPr>
                      <m:e>
                        <m:r>
                          <a:rPr lang="en-US" i="1">
                            <a:latin typeface="Cambria Math"/>
                          </a:rPr>
                          <m:t>𝑉</m:t>
                        </m:r>
                      </m:e>
                      <m:sub>
                        <m:r>
                          <a:rPr lang="en-US" i="1">
                            <a:latin typeface="Cambria Math"/>
                          </a:rPr>
                          <m:t>𝑤</m:t>
                        </m:r>
                      </m:sub>
                    </m:sSub>
                  </m:oMath>
                </a14:m>
                <a:r>
                  <a:rPr lang="en-US" dirty="0"/>
                  <a:t>,</a:t>
                </a:r>
                <a:endParaRPr lang="en-US" dirty="0" smtClean="0"/>
              </a:p>
              <a:p>
                <a14:m>
                  <m:oMath xmlns:m="http://schemas.openxmlformats.org/officeDocument/2006/math">
                    <m:sSub>
                      <m:sSubPr>
                        <m:ctrlPr>
                          <a:rPr lang="en-US" i="1">
                            <a:latin typeface="Cambria Math"/>
                          </a:rPr>
                        </m:ctrlPr>
                      </m:sSubPr>
                      <m:e>
                        <m:r>
                          <a:rPr lang="en-US" i="1">
                            <a:latin typeface="Cambria Math"/>
                          </a:rPr>
                          <m:t>𝑉</m:t>
                        </m:r>
                      </m:e>
                      <m:sub>
                        <m:r>
                          <a:rPr lang="en-US" i="1">
                            <a:latin typeface="Cambria Math"/>
                          </a:rPr>
                          <m:t>𝑤</m:t>
                        </m:r>
                      </m:sub>
                    </m:sSub>
                    <m:r>
                      <a:rPr lang="en-US" i="1">
                        <a:latin typeface="Cambria Math"/>
                      </a:rPr>
                      <m:t> </m:t>
                    </m:r>
                  </m:oMath>
                </a14:m>
                <a:r>
                  <a:rPr lang="en-US" dirty="0"/>
                  <a:t>	= wind speed, m/s</a:t>
                </a:r>
                <a:r>
                  <a:rPr lang="en-US" dirty="0" smtClean="0"/>
                  <a:t>, and</a:t>
                </a:r>
              </a:p>
              <a:p>
                <a14:m>
                  <m:oMath xmlns:m="http://schemas.openxmlformats.org/officeDocument/2006/math">
                    <m:sSub>
                      <m:sSubPr>
                        <m:ctrlPr>
                          <a:rPr lang="en-US" i="1" smtClean="0">
                            <a:latin typeface="Cambria Math"/>
                          </a:rPr>
                        </m:ctrlPr>
                      </m:sSubPr>
                      <m:e>
                        <m:r>
                          <a:rPr lang="en-US" b="0" i="1" smtClean="0">
                            <a:latin typeface="Cambria Math"/>
                          </a:rPr>
                          <m:t>𝑉</m:t>
                        </m:r>
                      </m:e>
                      <m:sub>
                        <m:r>
                          <a:rPr lang="en-US" b="0" i="1" smtClean="0">
                            <a:latin typeface="Cambria Math"/>
                          </a:rPr>
                          <m:t>𝑡𝑖𝑝</m:t>
                        </m:r>
                      </m:sub>
                    </m:sSub>
                  </m:oMath>
                </a14:m>
                <a:r>
                  <a:rPr lang="en-US" dirty="0" smtClean="0"/>
                  <a:t>	= turbine tip speed, m/s.</a:t>
                </a:r>
                <a:endParaRPr lang="en-US" dirty="0"/>
              </a:p>
              <a:p>
                <a:pPr/>
                <a:endParaRPr lang="en-US" dirty="0"/>
              </a:p>
              <a:p>
                <a:pPr/>
                <a:r>
                  <a:rPr lang="en-US" dirty="0" smtClean="0"/>
                  <a:t>The gas generator that supplies the air flow, </a:t>
                </a:r>
                <a14:m>
                  <m:oMath xmlns:m="http://schemas.openxmlformats.org/officeDocument/2006/math">
                    <m:sSub>
                      <m:sSubPr>
                        <m:ctrlPr>
                          <a:rPr lang="en-US" i="1">
                            <a:latin typeface="Cambria Math"/>
                          </a:rPr>
                        </m:ctrlPr>
                      </m:sSubPr>
                      <m:e>
                        <m:r>
                          <a:rPr lang="en-US" b="0" i="1" smtClean="0">
                            <a:latin typeface="Cambria Math"/>
                          </a:rPr>
                          <m:t>𝑉</m:t>
                        </m:r>
                      </m:e>
                      <m:sub>
                        <m:r>
                          <a:rPr lang="en-US" b="0" i="1" smtClean="0">
                            <a:latin typeface="Cambria Math"/>
                          </a:rPr>
                          <m:t>𝑤</m:t>
                        </m:r>
                      </m:sub>
                    </m:sSub>
                  </m:oMath>
                </a14:m>
                <a:r>
                  <a:rPr lang="en-US" dirty="0" smtClean="0"/>
                  <a:t>, will do so with cubic power and</a:t>
                </a:r>
              </a:p>
              <a:p>
                <a:pPr/>
                <a:r>
                  <a:rPr lang="en-US" dirty="0" smtClean="0"/>
                  <a:t>square law thrust well known:</a:t>
                </a:r>
              </a:p>
              <a:p>
                <a:pPr/>
                <a:endParaRPr lang="en-US" dirty="0"/>
              </a:p>
              <a:p>
                <a:pPr/>
                <a14:m>
                  <m:oMath xmlns:m="http://schemas.openxmlformats.org/officeDocument/2006/math">
                    <m:r>
                      <a:rPr lang="en-US" b="0" i="1" smtClean="0">
                        <a:latin typeface="Cambria Math"/>
                      </a:rPr>
                      <m:t>𝑃</m:t>
                    </m:r>
                    <m:r>
                      <a:rPr lang="en-US" b="0" i="1" smtClean="0">
                        <a:latin typeface="Cambria Math"/>
                        <a:ea typeface="Cambria Math"/>
                      </a:rPr>
                      <m:t>𝛼</m:t>
                    </m:r>
                    <m:sSup>
                      <m:sSupPr>
                        <m:ctrlPr>
                          <a:rPr lang="en-US" b="0" i="1" smtClean="0">
                            <a:latin typeface="Cambria Math"/>
                            <a:ea typeface="Cambria Math"/>
                          </a:rPr>
                        </m:ctrlPr>
                      </m:sSupPr>
                      <m:e>
                        <m:sSub>
                          <m:sSubPr>
                            <m:ctrlPr>
                              <a:rPr lang="en-US" b="0" i="1" smtClean="0">
                                <a:latin typeface="Cambria Math"/>
                                <a:ea typeface="Cambria Math"/>
                              </a:rPr>
                            </m:ctrlPr>
                          </m:sSubPr>
                          <m:e>
                            <m:r>
                              <a:rPr lang="en-US" b="0" i="1" smtClean="0">
                                <a:latin typeface="Cambria Math"/>
                                <a:ea typeface="Cambria Math"/>
                              </a:rPr>
                              <m:t>𝑁</m:t>
                            </m:r>
                          </m:e>
                          <m:sub>
                            <m:r>
                              <a:rPr lang="en-US" b="0" i="1" smtClean="0">
                                <a:latin typeface="Cambria Math"/>
                                <a:ea typeface="Cambria Math"/>
                              </a:rPr>
                              <m:t>𝑔</m:t>
                            </m:r>
                          </m:sub>
                        </m:sSub>
                      </m:e>
                      <m:sup>
                        <m:r>
                          <a:rPr lang="en-US" b="0" i="1" smtClean="0">
                            <a:latin typeface="Cambria Math"/>
                            <a:ea typeface="Cambria Math"/>
                          </a:rPr>
                          <m:t>3</m:t>
                        </m:r>
                      </m:sup>
                    </m:sSup>
                  </m:oMath>
                </a14:m>
                <a:r>
                  <a:rPr lang="en-US" dirty="0" smtClean="0"/>
                  <a:t>,</a:t>
                </a:r>
                <a:endParaRPr lang="en-US" dirty="0"/>
              </a:p>
              <a:p>
                <a:pPr/>
                <a14:m>
                  <m:oMath xmlns:m="http://schemas.openxmlformats.org/officeDocument/2006/math">
                    <m:r>
                      <a:rPr lang="en-US" b="0" i="1" smtClean="0">
                        <a:latin typeface="Cambria Math"/>
                      </a:rPr>
                      <m:t>𝑇</m:t>
                    </m:r>
                    <m:r>
                      <a:rPr lang="en-US" b="0" i="1" smtClean="0">
                        <a:latin typeface="Cambria Math"/>
                      </a:rPr>
                      <m:t>=</m:t>
                    </m:r>
                    <m:sSup>
                      <m:sSupPr>
                        <m:ctrlPr>
                          <a:rPr lang="en-US" b="0" i="1" smtClean="0">
                            <a:latin typeface="Cambria Math"/>
                          </a:rPr>
                        </m:ctrlPr>
                      </m:sSupPr>
                      <m:e>
                        <m:sSub>
                          <m:sSubPr>
                            <m:ctrlPr>
                              <a:rPr lang="en-US" b="0" i="1" smtClean="0">
                                <a:latin typeface="Cambria Math"/>
                              </a:rPr>
                            </m:ctrlPr>
                          </m:sSubPr>
                          <m:e>
                            <m:r>
                              <a:rPr lang="en-US" b="0" i="1" smtClean="0">
                                <a:latin typeface="Cambria Math"/>
                              </a:rPr>
                              <m:t>𝑉</m:t>
                            </m:r>
                          </m:e>
                          <m:sub>
                            <m:r>
                              <a:rPr lang="en-US" b="0" i="1" smtClean="0">
                                <a:latin typeface="Cambria Math"/>
                              </a:rPr>
                              <m:t>𝑤</m:t>
                            </m:r>
                          </m:sub>
                        </m:sSub>
                      </m:e>
                      <m:sup>
                        <m:r>
                          <a:rPr lang="en-US" b="0" i="1" smtClean="0">
                            <a:latin typeface="Cambria Math"/>
                          </a:rPr>
                          <m:t>2</m:t>
                        </m:r>
                      </m:sup>
                    </m:sSup>
                    <m:r>
                      <a:rPr lang="en-US" b="0" i="1" smtClean="0">
                        <a:latin typeface="Cambria Math"/>
                      </a:rPr>
                      <m:t>𝐴</m:t>
                    </m:r>
                    <m:r>
                      <a:rPr lang="en-US" b="0" i="1" smtClean="0">
                        <a:latin typeface="Cambria Math"/>
                      </a:rPr>
                      <m:t>𝜌</m:t>
                    </m:r>
                    <m:r>
                      <a:rPr lang="en-US" b="0" i="0" smtClean="0">
                        <a:latin typeface="Cambria Math"/>
                      </a:rPr>
                      <m:t>,</m:t>
                    </m:r>
                  </m:oMath>
                </a14:m>
                <a:r>
                  <a:rPr lang="en-US" dirty="0" smtClean="0"/>
                  <a:t> and</a:t>
                </a:r>
              </a:p>
              <a:p>
                <a:pPr/>
                <a14:m>
                  <m:oMath xmlns:m="http://schemas.openxmlformats.org/officeDocument/2006/math">
                    <m:sSup>
                      <m:sSupPr>
                        <m:ctrlPr>
                          <a:rPr lang="en-US" i="1" smtClean="0">
                            <a:latin typeface="Cambria Math"/>
                          </a:rPr>
                        </m:ctrlPr>
                      </m:sSupPr>
                      <m:e>
                        <m:r>
                          <a:rPr lang="en-US" b="0" i="1" smtClean="0">
                            <a:latin typeface="Cambria Math"/>
                          </a:rPr>
                          <m:t>𝑃</m:t>
                        </m:r>
                      </m:e>
                      <m:sup>
                        <m:r>
                          <a:rPr lang="en-US" b="0" i="1" smtClean="0">
                            <a:latin typeface="Cambria Math"/>
                          </a:rPr>
                          <m:t>2</m:t>
                        </m:r>
                      </m:sup>
                    </m:sSup>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𝑇</m:t>
                            </m:r>
                          </m:e>
                          <m:sup>
                            <m:r>
                              <a:rPr lang="en-US" b="0" i="1" smtClean="0">
                                <a:latin typeface="Cambria Math"/>
                              </a:rPr>
                              <m:t>3</m:t>
                            </m:r>
                          </m:sup>
                        </m:sSup>
                      </m:num>
                      <m:den>
                        <m:r>
                          <a:rPr lang="en-US" b="0" i="1" smtClean="0">
                            <a:latin typeface="Cambria Math"/>
                          </a:rPr>
                          <m:t>4</m:t>
                        </m:r>
                        <m:r>
                          <a:rPr lang="en-US" b="0" i="1" smtClean="0">
                            <a:latin typeface="Cambria Math"/>
                          </a:rPr>
                          <m:t>𝜌</m:t>
                        </m:r>
                        <m:r>
                          <a:rPr lang="en-US" b="0" i="1" smtClean="0">
                            <a:latin typeface="Cambria Math"/>
                          </a:rPr>
                          <m:t>𝐴</m:t>
                        </m:r>
                      </m:den>
                    </m:f>
                  </m:oMath>
                </a14:m>
                <a:r>
                  <a:rPr lang="en-US" dirty="0" smtClean="0"/>
                  <a:t>,</a:t>
                </a:r>
              </a:p>
              <a:p>
                <a:pPr/>
                <a:r>
                  <a:rPr lang="en-US" dirty="0" smtClean="0"/>
                  <a:t>where </a:t>
                </a:r>
              </a:p>
              <a:p>
                <a:pPr/>
                <a14:m>
                  <m:oMath xmlns:m="http://schemas.openxmlformats.org/officeDocument/2006/math">
                    <m:sSub>
                      <m:sSubPr>
                        <m:ctrlPr>
                          <a:rPr lang="en-US" i="1">
                            <a:latin typeface="Cambria Math"/>
                            <a:ea typeface="Cambria Math"/>
                          </a:rPr>
                        </m:ctrlPr>
                      </m:sSubPr>
                      <m:e>
                        <m:r>
                          <a:rPr lang="en-US" i="1">
                            <a:latin typeface="Cambria Math"/>
                            <a:ea typeface="Cambria Math"/>
                          </a:rPr>
                          <m:t>𝑁</m:t>
                        </m:r>
                      </m:e>
                      <m:sub>
                        <m:r>
                          <a:rPr lang="en-US" i="1">
                            <a:latin typeface="Cambria Math"/>
                            <a:ea typeface="Cambria Math"/>
                          </a:rPr>
                          <m:t>𝑔</m:t>
                        </m:r>
                      </m:sub>
                    </m:sSub>
                  </m:oMath>
                </a14:m>
                <a:r>
                  <a:rPr lang="en-US" dirty="0" smtClean="0"/>
                  <a:t> 	= gas generator speed, rpm,</a:t>
                </a:r>
              </a:p>
              <a:p>
                <a:pPr/>
                <a:r>
                  <a:rPr lang="en-US" dirty="0" smtClean="0"/>
                  <a:t>A 	= cross-sectional area of wind field, m^2,</a:t>
                </a:r>
              </a:p>
              <a:p>
                <a:pPr/>
                <a:r>
                  <a:rPr lang="en-US" dirty="0" smtClean="0"/>
                  <a:t>T 	= air thrust with stationary gas generator fan,</a:t>
                </a:r>
              </a:p>
              <a:p>
                <a14:m>
                  <m:oMath xmlns:m="http://schemas.openxmlformats.org/officeDocument/2006/math">
                    <m:r>
                      <a:rPr lang="en-US" i="1">
                        <a:latin typeface="Cambria Math"/>
                      </a:rPr>
                      <m:t>𝜌</m:t>
                    </m:r>
                  </m:oMath>
                </a14:m>
                <a:r>
                  <a:rPr lang="en-US" dirty="0"/>
                  <a:t>  	= air density, </a:t>
                </a:r>
                <a:r>
                  <a:rPr lang="en-US" dirty="0" smtClean="0"/>
                  <a:t>kg/m^3.</a:t>
                </a:r>
              </a:p>
              <a:p>
                <a:r>
                  <a:rPr lang="en-US" dirty="0" smtClean="0"/>
                  <a:t>From this, three useful relationships emerge</a:t>
                </a:r>
              </a:p>
              <a:p>
                <a14:m>
                  <m:oMath xmlns:m="http://schemas.openxmlformats.org/officeDocument/2006/math">
                    <m:sSub>
                      <m:sSubPr>
                        <m:ctrlPr>
                          <a:rPr lang="en-US" i="1" smtClean="0">
                            <a:latin typeface="Cambria Math"/>
                            <a:ea typeface="Cambria Math"/>
                          </a:rPr>
                        </m:ctrlPr>
                      </m:sSubPr>
                      <m:e>
                        <m:r>
                          <a:rPr lang="en-US" b="0" i="1" smtClean="0">
                            <a:latin typeface="Cambria Math"/>
                            <a:ea typeface="Cambria Math"/>
                          </a:rPr>
                          <m:t>𝑉</m:t>
                        </m:r>
                      </m:e>
                      <m:sub>
                        <m:r>
                          <a:rPr lang="en-US" b="0" i="1" smtClean="0">
                            <a:latin typeface="Cambria Math"/>
                            <a:ea typeface="Cambria Math"/>
                          </a:rPr>
                          <m:t>𝑤</m:t>
                        </m:r>
                      </m:sub>
                    </m:sSub>
                    <m:r>
                      <a:rPr lang="en-US" b="0" i="1" smtClean="0">
                        <a:latin typeface="Cambria Math"/>
                        <a:ea typeface="Cambria Math"/>
                      </a:rPr>
                      <m:t> </m:t>
                    </m:r>
                    <m:r>
                      <a:rPr lang="en-US" i="1">
                        <a:latin typeface="Cambria Math"/>
                        <a:ea typeface="Cambria Math"/>
                      </a:rPr>
                      <m:t>𝛼</m:t>
                    </m:r>
                    <m:r>
                      <a:rPr lang="en-US" b="0" i="1" smtClean="0">
                        <a:latin typeface="Cambria Math"/>
                        <a:ea typeface="Cambria Math"/>
                      </a:rPr>
                      <m:t> </m:t>
                    </m:r>
                    <m:sSub>
                      <m:sSubPr>
                        <m:ctrlPr>
                          <a:rPr lang="en-US" i="1" smtClean="0">
                            <a:latin typeface="Cambria Math"/>
                            <a:ea typeface="Cambria Math"/>
                          </a:rPr>
                        </m:ctrlPr>
                      </m:sSubPr>
                      <m:e>
                        <m:r>
                          <a:rPr lang="en-US" b="0" i="1" smtClean="0">
                            <a:latin typeface="Cambria Math"/>
                            <a:ea typeface="Cambria Math"/>
                          </a:rPr>
                          <m:t>𝑁</m:t>
                        </m:r>
                      </m:e>
                      <m:sub>
                        <m:r>
                          <a:rPr lang="en-US" b="0" i="1" smtClean="0">
                            <a:latin typeface="Cambria Math"/>
                            <a:ea typeface="Cambria Math"/>
                          </a:rPr>
                          <m:t>𝑔</m:t>
                        </m:r>
                      </m:sub>
                    </m:sSub>
                  </m:oMath>
                </a14:m>
                <a:r>
                  <a:rPr lang="en-US" dirty="0" smtClean="0"/>
                  <a:t>,</a:t>
                </a:r>
                <a:endParaRPr lang="en-US" dirty="0"/>
              </a:p>
              <a:p>
                <a:pPr/>
                <a14:m>
                  <m:oMath xmlns:m="http://schemas.openxmlformats.org/officeDocument/2006/math">
                    <m:sSub>
                      <m:sSubPr>
                        <m:ctrlPr>
                          <a:rPr lang="en-US" i="1">
                            <a:latin typeface="Cambria Math"/>
                            <a:ea typeface="Cambria Math"/>
                          </a:rPr>
                        </m:ctrlPr>
                      </m:sSubPr>
                      <m:e>
                        <m:r>
                          <a:rPr lang="en-US" b="0" i="1" smtClean="0">
                            <a:latin typeface="Cambria Math"/>
                            <a:ea typeface="Cambria Math"/>
                          </a:rPr>
                          <m:t>𝑁</m:t>
                        </m:r>
                      </m:e>
                      <m:sub>
                        <m:r>
                          <a:rPr lang="en-US" b="0" i="1" smtClean="0">
                            <a:latin typeface="Cambria Math"/>
                            <a:ea typeface="Cambria Math"/>
                          </a:rPr>
                          <m:t>𝑇</m:t>
                        </m:r>
                      </m:sub>
                    </m:sSub>
                    <m:r>
                      <a:rPr lang="en-US" b="0" i="1" smtClean="0">
                        <a:latin typeface="Cambria Math"/>
                        <a:ea typeface="Cambria Math"/>
                      </a:rPr>
                      <m:t> </m:t>
                    </m:r>
                    <m:r>
                      <a:rPr lang="en-US" i="1">
                        <a:latin typeface="Cambria Math"/>
                        <a:ea typeface="Cambria Math"/>
                      </a:rPr>
                      <m:t>𝛼</m:t>
                    </m:r>
                    <m:r>
                      <a:rPr lang="en-US" b="0" i="1" smtClean="0">
                        <a:latin typeface="Cambria Math"/>
                        <a:ea typeface="Cambria Math"/>
                      </a:rPr>
                      <m:t> </m:t>
                    </m:r>
                    <m:sSub>
                      <m:sSubPr>
                        <m:ctrlPr>
                          <a:rPr lang="en-US" i="1">
                            <a:latin typeface="Cambria Math"/>
                            <a:ea typeface="Cambria Math"/>
                          </a:rPr>
                        </m:ctrlPr>
                      </m:sSubPr>
                      <m:e>
                        <m:r>
                          <a:rPr lang="en-US" b="0" i="1" smtClean="0">
                            <a:latin typeface="Cambria Math"/>
                            <a:ea typeface="Cambria Math"/>
                          </a:rPr>
                          <m:t>𝑉</m:t>
                        </m:r>
                      </m:e>
                      <m:sub>
                        <m:r>
                          <a:rPr lang="en-US" b="0" i="1" smtClean="0">
                            <a:latin typeface="Cambria Math"/>
                            <a:ea typeface="Cambria Math"/>
                          </a:rPr>
                          <m:t>𝑤</m:t>
                        </m:r>
                      </m:sub>
                    </m:sSub>
                  </m:oMath>
                </a14:m>
                <a:r>
                  <a:rPr lang="en-US" dirty="0" smtClean="0"/>
                  <a:t>, and</a:t>
                </a:r>
              </a:p>
              <a:p>
                <a:pPr/>
                <a14:m>
                  <m:oMath xmlns:m="http://schemas.openxmlformats.org/officeDocument/2006/math">
                    <m:sSub>
                      <m:sSubPr>
                        <m:ctrlPr>
                          <a:rPr lang="en-US" i="1">
                            <a:latin typeface="Cambria Math"/>
                            <a:ea typeface="Cambria Math"/>
                          </a:rPr>
                        </m:ctrlPr>
                      </m:sSubPr>
                      <m:e>
                        <m:r>
                          <a:rPr lang="en-US" b="0" i="1" smtClean="0">
                            <a:latin typeface="Cambria Math"/>
                            <a:ea typeface="Cambria Math"/>
                          </a:rPr>
                          <m:t>𝑁</m:t>
                        </m:r>
                      </m:e>
                      <m:sub>
                        <m:r>
                          <a:rPr lang="en-US" b="0" i="1" smtClean="0">
                            <a:latin typeface="Cambria Math"/>
                            <a:ea typeface="Cambria Math"/>
                          </a:rPr>
                          <m:t>𝑇</m:t>
                        </m:r>
                        <m:r>
                          <a:rPr lang="en-US" b="0" i="1" smtClean="0">
                            <a:latin typeface="Cambria Math"/>
                            <a:ea typeface="Cambria Math"/>
                          </a:rPr>
                          <m:t> </m:t>
                        </m:r>
                      </m:sub>
                    </m:sSub>
                    <m:r>
                      <a:rPr lang="en-US" i="1">
                        <a:latin typeface="Cambria Math"/>
                        <a:ea typeface="Cambria Math"/>
                      </a:rPr>
                      <m:t>𝛼</m:t>
                    </m:r>
                    <m:r>
                      <a:rPr lang="en-US" b="0" i="1" smtClean="0">
                        <a:latin typeface="Cambria Math"/>
                        <a:ea typeface="Cambria Math"/>
                      </a:rPr>
                      <m:t> </m:t>
                    </m:r>
                    <m:sSub>
                      <m:sSubPr>
                        <m:ctrlPr>
                          <a:rPr lang="en-US" i="1">
                            <a:latin typeface="Cambria Math"/>
                            <a:ea typeface="Cambria Math"/>
                          </a:rPr>
                        </m:ctrlPr>
                      </m:sSubPr>
                      <m:e>
                        <m:r>
                          <a:rPr lang="en-US" i="1">
                            <a:latin typeface="Cambria Math"/>
                            <a:ea typeface="Cambria Math"/>
                          </a:rPr>
                          <m:t>𝑁</m:t>
                        </m:r>
                      </m:e>
                      <m:sub>
                        <m:r>
                          <a:rPr lang="en-US" b="0" i="1" smtClean="0">
                            <a:latin typeface="Cambria Math"/>
                            <a:ea typeface="Cambria Math"/>
                          </a:rPr>
                          <m:t>𝑔</m:t>
                        </m:r>
                      </m:sub>
                    </m:sSub>
                  </m:oMath>
                </a14:m>
                <a:r>
                  <a:rPr lang="en-US" dirty="0" smtClean="0"/>
                  <a:t>. </a:t>
                </a:r>
                <a:endParaRPr lang="en-US" dirty="0" smtClean="0"/>
              </a:p>
            </p:txBody>
          </p:sp>
        </mc:Choice>
        <mc:Fallback>
          <p:sp>
            <p:nvSpPr>
              <p:cNvPr id="5" name="TextBox 4"/>
              <p:cNvSpPr txBox="1">
                <a:spLocks noRot="1" noChangeAspect="1" noMove="1" noResize="1" noEditPoints="1" noAdjustHandles="1" noChangeArrowheads="1" noChangeShapeType="1" noTextEdit="1"/>
              </p:cNvSpPr>
              <p:nvPr/>
            </p:nvSpPr>
            <p:spPr>
              <a:xfrm>
                <a:off x="323528" y="518660"/>
                <a:ext cx="8352928" cy="6322565"/>
              </a:xfrm>
              <a:prstGeom prst="rect">
                <a:avLst/>
              </a:prstGeom>
              <a:blipFill rotWithShape="1">
                <a:blip r:embed="rId2"/>
                <a:stretch>
                  <a:fillRect l="-365" t="-386"/>
                </a:stretch>
              </a:blipFill>
            </p:spPr>
            <p:txBody>
              <a:bodyPr/>
              <a:lstStyle/>
              <a:p>
                <a:r>
                  <a:rPr lang="en-US">
                    <a:noFill/>
                  </a:rPr>
                  <a:t> </a:t>
                </a:r>
              </a:p>
            </p:txBody>
          </p:sp>
        </mc:Fallback>
      </mc:AlternateContent>
      <p:sp>
        <p:nvSpPr>
          <p:cNvPr id="10" name="TextBox 9"/>
          <p:cNvSpPr txBox="1"/>
          <p:nvPr/>
        </p:nvSpPr>
        <p:spPr>
          <a:xfrm>
            <a:off x="3885846" y="6138868"/>
            <a:ext cx="4817994" cy="584775"/>
          </a:xfrm>
          <a:prstGeom prst="rect">
            <a:avLst/>
          </a:prstGeom>
          <a:noFill/>
          <a:ln>
            <a:solidFill>
              <a:srgbClr val="FF0000"/>
            </a:solidFill>
          </a:ln>
        </p:spPr>
        <p:txBody>
          <a:bodyPr wrap="square" rtlCol="0">
            <a:spAutoFit/>
          </a:bodyPr>
          <a:lstStyle/>
          <a:p>
            <a:r>
              <a:rPr lang="en-US" dirty="0" smtClean="0"/>
              <a:t>The turbine behaves like a screw in incompressible flow.</a:t>
            </a:r>
            <a:endParaRPr lang="en-US" dirty="0"/>
          </a:p>
        </p:txBody>
      </p:sp>
      <p:sp>
        <p:nvSpPr>
          <p:cNvPr id="11" name="Rectangle 10"/>
          <p:cNvSpPr/>
          <p:nvPr/>
        </p:nvSpPr>
        <p:spPr bwMode="auto">
          <a:xfrm>
            <a:off x="107504" y="6021288"/>
            <a:ext cx="1728192" cy="819937"/>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927875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36" y="1116596"/>
            <a:ext cx="8718798" cy="4532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Power Coefficient Characterized by Tip Speed Ratio</a:t>
            </a:r>
            <a:endParaRPr lang="en-US" dirty="0"/>
          </a:p>
        </p:txBody>
      </p:sp>
      <p:sp>
        <p:nvSpPr>
          <p:cNvPr id="4" name="Slide Number Placeholder 3"/>
          <p:cNvSpPr>
            <a:spLocks noGrp="1"/>
          </p:cNvSpPr>
          <p:nvPr>
            <p:ph type="sldNum" sz="quarter" idx="12"/>
          </p:nvPr>
        </p:nvSpPr>
        <p:spPr/>
        <p:txBody>
          <a:bodyPr/>
          <a:lstStyle/>
          <a:p>
            <a:pPr>
              <a:defRPr/>
            </a:pPr>
            <a:fld id="{DF0BD74F-3043-4461-98A7-AC7291454A9C}" type="slidenum">
              <a:rPr lang="en-US" smtClean="0"/>
              <a:pPr>
                <a:defRPr/>
              </a:pPr>
              <a:t>9</a:t>
            </a:fld>
            <a:endParaRPr lang="en-US"/>
          </a:p>
        </p:txBody>
      </p:sp>
      <p:sp>
        <p:nvSpPr>
          <p:cNvPr id="6" name="TextBox 5"/>
          <p:cNvSpPr txBox="1"/>
          <p:nvPr/>
        </p:nvSpPr>
        <p:spPr>
          <a:xfrm>
            <a:off x="1157833" y="6021288"/>
            <a:ext cx="7230591" cy="584775"/>
          </a:xfrm>
          <a:prstGeom prst="rect">
            <a:avLst/>
          </a:prstGeom>
          <a:noFill/>
        </p:spPr>
        <p:txBody>
          <a:bodyPr wrap="square" rtlCol="0">
            <a:spAutoFit/>
          </a:bodyPr>
          <a:lstStyle/>
          <a:p>
            <a:endParaRPr lang="en-US" dirty="0" smtClean="0"/>
          </a:p>
          <a:p>
            <a:r>
              <a:rPr lang="en-US" dirty="0" smtClean="0"/>
              <a:t>https</a:t>
            </a:r>
            <a:r>
              <a:rPr lang="en-US" dirty="0"/>
              <a:t>://en.wikipedia.org/wiki/Variable_speed_wind_turbine</a:t>
            </a:r>
          </a:p>
        </p:txBody>
      </p:sp>
      <p:sp>
        <p:nvSpPr>
          <p:cNvPr id="7" name="TextBox 6"/>
          <p:cNvSpPr txBox="1"/>
          <p:nvPr/>
        </p:nvSpPr>
        <p:spPr>
          <a:xfrm>
            <a:off x="2699792" y="2967143"/>
            <a:ext cx="3522687" cy="830997"/>
          </a:xfrm>
          <a:prstGeom prst="rect">
            <a:avLst/>
          </a:prstGeom>
          <a:noFill/>
        </p:spPr>
        <p:txBody>
          <a:bodyPr wrap="square" rtlCol="0">
            <a:spAutoFit/>
          </a:bodyPr>
          <a:lstStyle/>
          <a:p>
            <a:endParaRPr lang="en-US" dirty="0" smtClean="0"/>
          </a:p>
          <a:p>
            <a:r>
              <a:rPr lang="en-US" dirty="0" smtClean="0"/>
              <a:t>Slope is related to damping torque ( N )</a:t>
            </a:r>
            <a:endParaRPr lang="en-US" dirty="0"/>
          </a:p>
        </p:txBody>
      </p:sp>
    </p:spTree>
    <p:extLst>
      <p:ext uri="{BB962C8B-B14F-4D97-AF65-F5344CB8AC3E}">
        <p14:creationId xmlns:p14="http://schemas.microsoft.com/office/powerpoint/2010/main" val="8309002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newcommand{type}{3}{#1 \vdash #2 : #3}"/>
  <p:tag name="USEAMSFONTS" val="True"/>
  <p:tag name="EMBEDFONTS" val="False"/>
  <p:tag name="USEBOLDAMS" val="False"/>
  <p:tag name="DEFAULTDISPLAYSOURCE" val="\documentclass{slides}\pagestyle{empty}&#10;% Add your setup code here&#10;\begin{document}&#10;% Add your code here. Keep everything on a single page.&#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1.2"/>
  <p:tag name="DEFAULTFONTSIZE" val="10"/>
  <p:tag name="DEFAULTWIDTH" val="382"/>
  <p:tag name="DEFAULTHEIGHT" val="305"/>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 Add your setup code here&#10;\begin{document}&#10;% Add your code here. Keep everything on a single page.&#10;&#10;$$ \frac{Y(s)}{X(s)} = \frac{\omega^2_n}{s^2 + 2\zeta\omega_n s + \omega^2_n} $$&#10;&#10;\end{document}&#10;"/>
  <p:tag name="EXTERNALNAME" val="txp_fig"/>
  <p:tag name="BLEND" val="False"/>
  <p:tag name="TRANSPARENT" val="False"/>
  <p:tag name="KEEPFILES" val="False"/>
  <p:tag name="DEBUGPAUSE" val="False"/>
  <p:tag name="RESOLUTION" val="1200"/>
  <p:tag name="TIMEOUT" val="(none)"/>
  <p:tag name="BOXWIDTH" val="382"/>
  <p:tag name="BOXHEIGHT" val="305"/>
  <p:tag name="BOXFONT" val="10"/>
  <p:tag name="BOXWRAP" val="False"/>
  <p:tag name="WORKAROUNDTRANSPARENCYBUG" val="False"/>
  <p:tag name="ALLOWFONTSUBSTITUTION" val="False"/>
  <p:tag name="BITMAPFORMAT" val="pngmono"/>
  <p:tag name="ORIGWIDTH" val="242"/>
  <p:tag name="PICTUREFILESIZE" val="19066"/>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 Add your setup code here&#10;\begin{document}&#10;% Add your code here. Keep everything on a single page.&#10;&#10;\setlength{\abovedisplayskip}{0pt}&#10;\setlength{\belowdisplayskip}{0pt}&#10;%\setlength{\baselineskip}{0pt}&#10;%\renewcommand{\baselinestretch}{0.1}&#10;&#10;&#10;\[ \omega_n = 10,\, \zeta = 0.3 \]&#10;&#10;\end{document}&#10;"/>
  <p:tag name="EXTERNALNAME" val="txp_fig"/>
  <p:tag name="BLEND" val="False"/>
  <p:tag name="TRANSPARENT" val="False"/>
  <p:tag name="KEEPFILES" val="False"/>
  <p:tag name="DEBUGPAUSE" val="False"/>
  <p:tag name="RESOLUTION" val="1200"/>
  <p:tag name="TIMEOUT" val="(none)"/>
  <p:tag name="BOXWIDTH" val="382"/>
  <p:tag name="BOXHEIGHT" val="305"/>
  <p:tag name="BOXFONT" val="10"/>
  <p:tag name="BOXWRAP" val="False"/>
  <p:tag name="WORKAROUNDTRANSPARENCYBUG" val="False"/>
  <p:tag name="ALLOWFONTSUBSTITUTION" val="False"/>
  <p:tag name="BITMAPFORMAT" val="pngmono"/>
  <p:tag name="ORIGWIDTH" val="165"/>
  <p:tag name="PICTUREFILESIZE" val="6498"/>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 Add your setup code here&#10;\begin{document}&#10;% Add your code here. Keep everything on a single page.&#10;\[ A \sin(\omega t) \]&#10;&#10;\end{document}&#10;"/>
  <p:tag name="EXTERNALNAME" val="txp_fig"/>
  <p:tag name="BLEND" val="False"/>
  <p:tag name="TRANSPARENT" val="False"/>
  <p:tag name="KEEPFILES" val="False"/>
  <p:tag name="DEBUGPAUSE" val="False"/>
  <p:tag name="RESOLUTION" val="1200"/>
  <p:tag name="TIMEOUT" val="(none)"/>
  <p:tag name="BOXWIDTH" val="382"/>
  <p:tag name="BOXHEIGHT" val="305"/>
  <p:tag name="BOXFONT" val="10"/>
  <p:tag name="BOXWRAP" val="False"/>
  <p:tag name="WORKAROUNDTRANSPARENCYBUG" val="False"/>
  <p:tag name="ALLOWFONTSUBSTITUTION" val="False"/>
  <p:tag name="BITMAPFORMAT" val="pngmono"/>
  <p:tag name="ORIGWIDTH" val="85"/>
  <p:tag name="PICTUREFILESIZE" val="4855"/>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 Add your setup code here&#10;\begin{document}&#10;% Add your code here. Keep everything on a single page.&#10;\[ B \sin(\omega t + \phi ) \]&#10;&#10;\end{document}&#10;"/>
  <p:tag name="EXTERNALNAME" val="txp_fig"/>
  <p:tag name="BLEND" val="False"/>
  <p:tag name="TRANSPARENT" val="False"/>
  <p:tag name="KEEPFILES" val="False"/>
  <p:tag name="DEBUGPAUSE" val="False"/>
  <p:tag name="RESOLUTION" val="1200"/>
  <p:tag name="TIMEOUT" val="(none)"/>
  <p:tag name="BOXWIDTH" val="382"/>
  <p:tag name="BOXHEIGHT" val="305"/>
  <p:tag name="BOXFONT" val="10"/>
  <p:tag name="BOXWRAP" val="False"/>
  <p:tag name="WORKAROUNDTRANSPARENCYBUG" val="False"/>
  <p:tag name="ALLOWFONTSUBSTITUTION" val="False"/>
  <p:tag name="BITMAPFORMAT" val="pngmono"/>
  <p:tag name="ORIGWIDTH" val="127"/>
  <p:tag name="PICTUREFILESIZE" val="6936"/>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 Add your setup code here&#10;\begin{document}&#10;% Add your code here. Keep everything on a single page.&#10;&#10;\[ \frac{10}{s+10} \]&#10;&#10;\end{document}&#10;"/>
  <p:tag name="EXTERNALNAME" val="txp_fig"/>
  <p:tag name="BLEND" val="False"/>
  <p:tag name="TRANSPARENT" val="False"/>
  <p:tag name="KEEPFILES" val="False"/>
  <p:tag name="DEBUGPAUSE" val="False"/>
  <p:tag name="RESOLUTION" val="1200"/>
  <p:tag name="TIMEOUT" val="(none)"/>
  <p:tag name="BOXWIDTH" val="382"/>
  <p:tag name="BOXHEIGHT" val="305"/>
  <p:tag name="BOXFONT" val="10"/>
  <p:tag name="BOXWRAP" val="False"/>
  <p:tag name="WORKAROUNDTRANSPARENCYBUG" val="False"/>
  <p:tag name="ALLOWFONTSUBSTITUTION" val="False"/>
  <p:tag name="BITMAPFORMAT" val="pngmono"/>
  <p:tag name="ORIGWIDTH" val="64"/>
  <p:tag name="PICTUREFILESIZE" val="3426"/>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 Add your setup code here&#10;\begin{document}&#10;% Add your code here. Keep everything on a single page.&#10;&#10;\[ H(s) = \frac{10}{s+10} \]&#10;&#10;\end{document}&#10;"/>
  <p:tag name="EXTERNALNAME" val="txp_fig"/>
  <p:tag name="BLEND" val="False"/>
  <p:tag name="TRANSPARENT" val="False"/>
  <p:tag name="KEEPFILES" val="False"/>
  <p:tag name="DEBUGPAUSE" val="False"/>
  <p:tag name="RESOLUTION" val="1200"/>
  <p:tag name="TIMEOUT" val="(none)"/>
  <p:tag name="BOXWIDTH" val="382"/>
  <p:tag name="BOXHEIGHT" val="305"/>
  <p:tag name="BOXFONT" val="10"/>
  <p:tag name="BOXWRAP" val="False"/>
  <p:tag name="WORKAROUNDTRANSPARENCYBUG" val="False"/>
  <p:tag name="ALLOWFONTSUBSTITUTION" val="False"/>
  <p:tag name="BITMAPFORMAT" val="pngmono"/>
  <p:tag name="ORIGWIDTH" val="144"/>
  <p:tag name="PICTUREFILESIZE" val="7630"/>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 Add your setup code here&#10;\begin{document}&#10;% Add your code here. Keep everything on a single page.&#10;&#10;\[ \frac{\omega^2_n}{s^2 + 2\zeta\omega_n s + \omega^2_n} \]&#10;&#10;\end{document}&#10;"/>
  <p:tag name="EXTERNALNAME" val="txp_fig"/>
  <p:tag name="BLEND" val="False"/>
  <p:tag name="TRANSPARENT" val="False"/>
  <p:tag name="KEEPFILES" val="False"/>
  <p:tag name="DEBUGPAUSE" val="False"/>
  <p:tag name="RESOLUTION" val="1200"/>
  <p:tag name="TIMEOUT" val="(none)"/>
  <p:tag name="BOXWIDTH" val="382"/>
  <p:tag name="BOXHEIGHT" val="305"/>
  <p:tag name="BOXFONT" val="10"/>
  <p:tag name="BOXWRAP" val="False"/>
  <p:tag name="WORKAROUNDTRANSPARENCYBUG" val="False"/>
  <p:tag name="ALLOWFONTSUBSTITUTION" val="False"/>
  <p:tag name="BITMAPFORMAT" val="pngmono"/>
  <p:tag name="ORIGWIDTH" val="160"/>
  <p:tag name="PICTUREFILESIZE" val="12332"/>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 Add your setup code here&#10;\begin{document}&#10;% Add your code here. Keep everything on a single page.&#10;&#10;\[ H(s) = \frac{100}{s^2 +6s + 100} \]&#10;&#10;\end{document}&#10;"/>
  <p:tag name="EXTERNALNAME" val="txp_fig"/>
  <p:tag name="BLEND" val="False"/>
  <p:tag name="TRANSPARENT" val="False"/>
  <p:tag name="KEEPFILES" val="False"/>
  <p:tag name="DEBUGPAUSE" val="False"/>
  <p:tag name="RESOLUTION" val="1200"/>
  <p:tag name="TIMEOUT" val="(none)"/>
  <p:tag name="BOXWIDTH" val="382"/>
  <p:tag name="BOXHEIGHT" val="305"/>
  <p:tag name="BOXFONT" val="10"/>
  <p:tag name="BOXWRAP" val="False"/>
  <p:tag name="WORKAROUNDTRANSPARENCYBUG" val="False"/>
  <p:tag name="ALLOWFONTSUBSTITUTION" val="False"/>
  <p:tag name="BITMAPFORMAT" val="pngmono"/>
  <p:tag name="ORIGWIDTH" val="218"/>
  <p:tag name="PICTUREFILESIZE" val="1224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FF3399"/>
        </a:dk1>
        <a:lt1>
          <a:srgbClr val="FFFFCC"/>
        </a:lt1>
        <a:dk2>
          <a:srgbClr val="808000"/>
        </a:dk2>
        <a:lt2>
          <a:srgbClr val="666633"/>
        </a:lt2>
        <a:accent1>
          <a:srgbClr val="339933"/>
        </a:accent1>
        <a:accent2>
          <a:srgbClr val="800000"/>
        </a:accent2>
        <a:accent3>
          <a:srgbClr val="FFFFE2"/>
        </a:accent3>
        <a:accent4>
          <a:srgbClr val="DA2A82"/>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52007</TotalTime>
  <Words>1845</Words>
  <Application>Microsoft Office PowerPoint</Application>
  <PresentationFormat>On-screen Show (4:3)</PresentationFormat>
  <Paragraphs>386</Paragraphs>
  <Slides>47</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Verdana</vt:lpstr>
      <vt:lpstr>Symbol</vt:lpstr>
      <vt:lpstr>Courier New</vt:lpstr>
      <vt:lpstr>msbm10</vt:lpstr>
      <vt:lpstr>Times New Roman</vt:lpstr>
      <vt:lpstr>Cambria Math</vt:lpstr>
      <vt:lpstr>Default Design</vt:lpstr>
      <vt:lpstr>Equation</vt:lpstr>
      <vt:lpstr>Control of an Electrically Powered Two-Spool Turbine Device   Advanced Courses in Engineering 19 Jan 2017 rev. 1</vt:lpstr>
      <vt:lpstr>Outline</vt:lpstr>
      <vt:lpstr>Description of Project</vt:lpstr>
      <vt:lpstr>PowerPoint Presentation</vt:lpstr>
      <vt:lpstr>Wind Turbine Primer</vt:lpstr>
      <vt:lpstr>Wind Turbine Overview</vt:lpstr>
      <vt:lpstr>Wind Turbine Primer</vt:lpstr>
      <vt:lpstr>Speed-Speed Relationship</vt:lpstr>
      <vt:lpstr>Power Coefficient Characterized by Tip Speed Ratio</vt:lpstr>
      <vt:lpstr>PowerPoint Presentation</vt:lpstr>
      <vt:lpstr>Deriving Damping from Measured Time Constant</vt:lpstr>
      <vt:lpstr>Measuring Damping to Calibrate the Model</vt:lpstr>
      <vt:lpstr>Summary of Turbine Dynamic Model</vt:lpstr>
      <vt:lpstr>Practical Implementation of Turbine Dynamic Model</vt:lpstr>
      <vt:lpstr>ESC – Electronic Speed Control of Brushless DC Motor (BLDC)</vt:lpstr>
      <vt:lpstr>DC Motor Dynamic Model</vt:lpstr>
      <vt:lpstr>Modeling</vt:lpstr>
      <vt:lpstr>Moment of Inertia of Propeller</vt:lpstr>
      <vt:lpstr>Motor Constants – SI Units Assumptions</vt:lpstr>
      <vt:lpstr>PowerPoint Presentation</vt:lpstr>
      <vt:lpstr>PowerPoint Presentation</vt:lpstr>
      <vt:lpstr>Landscape of Control System Analysis</vt:lpstr>
      <vt:lpstr>Linearization Example – deep dive</vt:lpstr>
      <vt:lpstr>Linearization Example</vt:lpstr>
      <vt:lpstr>Exercise #1</vt:lpstr>
      <vt:lpstr>Transfer Functions</vt:lpstr>
      <vt:lpstr>Progress – Model to Linear D.E.</vt:lpstr>
      <vt:lpstr>An Aside:  State Space</vt:lpstr>
      <vt:lpstr>State Space Continued</vt:lpstr>
      <vt:lpstr>State Space Continued</vt:lpstr>
      <vt:lpstr>State Space Concluded</vt:lpstr>
      <vt:lpstr>This “State” Concept Can Be Leveraged to Create a Nice Block Diagram Connection.  If this all seems a mish-mash it is.  These are different symbols for representing the same concept.   In fact, a Bode plot is another symbol.</vt:lpstr>
      <vt:lpstr>How it All Connects – these are all mathematically equivalent</vt:lpstr>
      <vt:lpstr>Example:  Derivation of Transfer Function from Block Diagram</vt:lpstr>
      <vt:lpstr>Example Cont’d - Transfer Function</vt:lpstr>
      <vt:lpstr>Conclusion – Model to LTI</vt:lpstr>
      <vt:lpstr>In-Class Exercise:</vt:lpstr>
      <vt:lpstr>Frequency Response</vt:lpstr>
      <vt:lpstr>Types of Responses</vt:lpstr>
      <vt:lpstr>PowerPoint Presentation</vt:lpstr>
      <vt:lpstr>The Frequency Response</vt:lpstr>
      <vt:lpstr>What is Frequency Response (continued)</vt:lpstr>
      <vt:lpstr>What is Frequency Response (continued)</vt:lpstr>
      <vt:lpstr>PowerPoint Presentation</vt:lpstr>
      <vt:lpstr>What is Frequency Response (continued)</vt:lpstr>
      <vt:lpstr>PowerPoint Presentation</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Control Systems</dc:title>
  <dc:creator>Joe Doeringer</dc:creator>
  <cp:lastModifiedBy>210023782</cp:lastModifiedBy>
  <cp:revision>777</cp:revision>
  <dcterms:created xsi:type="dcterms:W3CDTF">1601-01-01T00:00:00Z</dcterms:created>
  <dcterms:modified xsi:type="dcterms:W3CDTF">2016-11-23T14:00:50Z</dcterms:modified>
</cp:coreProperties>
</file>