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45897" showSpecialPlsOnTitleSld="0" strictFirstAndLastChars="0">
  <p:sldMasterIdLst>
    <p:sldMasterId id="2147483664" r:id="rId1"/>
  </p:sldMasterIdLst>
  <p:notesMasterIdLst>
    <p:notesMasterId r:id="rId3"/>
  </p:notesMasterIdLst>
  <p:handoutMasterIdLst>
    <p:handoutMasterId r:id="rId4"/>
  </p:handoutMasterIdLst>
  <p:sldIdLst>
    <p:sldId id="286" r:id="rId2"/>
  </p:sldIdLst>
  <p:sldSz cx="9144000" cy="6858000" type="screen4x3"/>
  <p:notesSz cx="7315200" cy="9601200"/>
  <p:defaultTex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A50"/>
    <a:srgbClr val="7A7A7A"/>
    <a:srgbClr val="6B6B6B"/>
    <a:srgbClr val="767676"/>
    <a:srgbClr val="4C4C4C"/>
    <a:srgbClr val="656565"/>
    <a:srgbClr val="CD0078"/>
    <a:srgbClr val="3C73B9"/>
    <a:srgbClr val="EBD7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84567" autoAdjust="0"/>
  </p:normalViewPr>
  <p:slideViewPr>
    <p:cSldViewPr snapToGrid="0">
      <p:cViewPr varScale="1">
        <p:scale>
          <a:sx n="87" d="100"/>
          <a:sy n="87" d="100"/>
        </p:scale>
        <p:origin x="-486" y="60"/>
      </p:cViewPr>
      <p:guideLst>
        <p:guide orient="horz" pos="1311"/>
        <p:guide orient="horz" pos="3758"/>
        <p:guide orient="horz" pos="1062"/>
        <p:guide orient="horz" pos="449"/>
        <p:guide orient="horz" pos="2849"/>
        <p:guide orient="horz" pos="2153"/>
        <p:guide orient="horz" pos="5442"/>
        <p:guide orient="horz" pos="1954"/>
        <p:guide pos="219"/>
        <p:guide pos="5551"/>
        <p:guide pos="2879"/>
        <p:guide pos="1521"/>
        <p:guide pos="42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5" d="100"/>
          <a:sy n="95" d="100"/>
        </p:scale>
        <p:origin x="-2264" y="-96"/>
      </p:cViewPr>
      <p:guideLst>
        <p:guide orient="horz" pos="3024"/>
        <p:guide orient="horz" pos="5906"/>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6213"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4" name="Text Box 22"/>
          <p:cNvSpPr txBox="1">
            <a:spLocks noChangeArrowheads="1"/>
          </p:cNvSpPr>
          <p:nvPr/>
        </p:nvSpPr>
        <p:spPr bwMode="auto">
          <a:xfrm>
            <a:off x="2922588" y="8988425"/>
            <a:ext cx="402113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100"/>
              </a:lnSpc>
            </a:pPr>
            <a:fld id="{248A7D45-D04D-4B80-90EF-34F48D18C37A}" type="slidenum">
              <a:rPr lang="en-US" sz="900">
                <a:solidFill>
                  <a:srgbClr val="1E4191"/>
                </a:solidFill>
              </a:rPr>
              <a:pPr algn="r">
                <a:lnSpc>
                  <a:spcPts val="1100"/>
                </a:lnSpc>
              </a:pPr>
              <a:t>‹#›</a:t>
            </a:fld>
            <a:r>
              <a:rPr lang="en-US" sz="900">
                <a:solidFill>
                  <a:srgbClr val="1E4191"/>
                </a:solidFill>
              </a:rPr>
              <a:t> /</a:t>
            </a:r>
          </a:p>
          <a:p>
            <a:pPr algn="r">
              <a:lnSpc>
                <a:spcPts val="1100"/>
              </a:lnSpc>
            </a:pPr>
            <a:r>
              <a:rPr lang="en-US" sz="900">
                <a:solidFill>
                  <a:srgbClr val="1E4191"/>
                </a:solidFill>
              </a:rPr>
              <a:t>GE  / </a:t>
            </a:r>
          </a:p>
          <a:p>
            <a:pPr algn="r"/>
            <a:endParaRPr lang="en-US" sz="900">
              <a:solidFill>
                <a:srgbClr val="1E4191"/>
              </a:solidFill>
            </a:endParaRPr>
          </a:p>
        </p:txBody>
      </p:sp>
    </p:spTree>
    <p:extLst>
      <p:ext uri="{BB962C8B-B14F-4D97-AF65-F5344CB8AC3E}">
        <p14:creationId xmlns:p14="http://schemas.microsoft.com/office/powerpoint/2010/main" val="976875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86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Rectangle 4"/>
          <p:cNvSpPr>
            <a:spLocks noGrp="1" noRot="1" noChangeAspect="1" noChangeArrowheads="1" noTextEdit="1"/>
          </p:cNvSpPr>
          <p:nvPr>
            <p:ph type="sldImg" idx="2"/>
          </p:nvPr>
        </p:nvSpPr>
        <p:spPr bwMode="auto">
          <a:xfrm>
            <a:off x="914400" y="228600"/>
            <a:ext cx="5730875" cy="4298950"/>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3" name="Rectangle 5"/>
          <p:cNvSpPr>
            <a:spLocks noGrp="1" noChangeArrowheads="1"/>
          </p:cNvSpPr>
          <p:nvPr>
            <p:ph type="body" sz="quarter" idx="3"/>
          </p:nvPr>
        </p:nvSpPr>
        <p:spPr bwMode="auto">
          <a:xfrm>
            <a:off x="914400" y="4648200"/>
            <a:ext cx="57308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4" tIns="48322" rIns="96644" bIns="483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8862" name="Text Box 14"/>
          <p:cNvSpPr txBox="1">
            <a:spLocks noChangeArrowheads="1"/>
          </p:cNvSpPr>
          <p:nvPr/>
        </p:nvSpPr>
        <p:spPr bwMode="auto">
          <a:xfrm>
            <a:off x="2922588" y="8988425"/>
            <a:ext cx="402113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100"/>
              </a:lnSpc>
            </a:pPr>
            <a:fld id="{AB69BBA2-4AEB-4B61-8393-54D11319A087}" type="slidenum">
              <a:rPr lang="en-US" sz="900">
                <a:solidFill>
                  <a:srgbClr val="1E4191"/>
                </a:solidFill>
              </a:rPr>
              <a:pPr algn="r">
                <a:lnSpc>
                  <a:spcPts val="1100"/>
                </a:lnSpc>
              </a:pPr>
              <a:t>‹#›</a:t>
            </a:fld>
            <a:r>
              <a:rPr lang="en-US" sz="900">
                <a:solidFill>
                  <a:srgbClr val="1E4191"/>
                </a:solidFill>
              </a:rPr>
              <a:t> /</a:t>
            </a:r>
          </a:p>
          <a:p>
            <a:pPr algn="r">
              <a:lnSpc>
                <a:spcPts val="1100"/>
              </a:lnSpc>
            </a:pPr>
            <a:r>
              <a:rPr lang="en-US" sz="900">
                <a:solidFill>
                  <a:srgbClr val="1E4191"/>
                </a:solidFill>
              </a:rPr>
              <a:t>GE  / </a:t>
            </a:r>
          </a:p>
          <a:p>
            <a:pPr algn="r"/>
            <a:endParaRPr lang="en-US" sz="900">
              <a:solidFill>
                <a:srgbClr val="1E4191"/>
              </a:solidFill>
            </a:endParaRPr>
          </a:p>
        </p:txBody>
      </p:sp>
    </p:spTree>
    <p:extLst>
      <p:ext uri="{BB962C8B-B14F-4D97-AF65-F5344CB8AC3E}">
        <p14:creationId xmlns:p14="http://schemas.microsoft.com/office/powerpoint/2010/main" val="3291704036"/>
      </p:ext>
    </p:extLst>
  </p:cSld>
  <p:clrMap bg1="lt1" tx1="dk1" bg2="lt2" tx2="dk2" accent1="accent1" accent2="accent2" accent3="accent3" accent4="accent4" accent5="accent5" accent6="accent6" hlink="hlink" folHlink="folHlink"/>
  <p:notesStyle>
    <a:lvl1pPr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1pPr>
    <a:lvl2pPr marL="4572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2pPr>
    <a:lvl3pPr marL="9144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3pPr>
    <a:lvl4pPr marL="13716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4pPr>
    <a:lvl5pPr marL="18288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344488" y="263525"/>
            <a:ext cx="8401050" cy="1395413"/>
          </a:xfrm>
        </p:spPr>
        <p:txBody>
          <a:bodyPr/>
          <a:lstStyle>
            <a:lvl1pPr>
              <a:spcBef>
                <a:spcPct val="25000"/>
              </a:spcBef>
              <a:defRPr sz="5000"/>
            </a:lvl1pPr>
          </a:lstStyle>
          <a:p>
            <a:pPr lvl="0"/>
            <a:r>
              <a:rPr lang="en-US" noProof="0" smtClean="0"/>
              <a:t>Click to edit Master title style</a:t>
            </a:r>
            <a:endParaRPr lang="en-US" noProof="0" smtClean="0"/>
          </a:p>
        </p:txBody>
      </p:sp>
      <p:sp>
        <p:nvSpPr>
          <p:cNvPr id="580616" name="Rectangle 8"/>
          <p:cNvSpPr>
            <a:spLocks noGrp="1" noChangeArrowheads="1"/>
          </p:cNvSpPr>
          <p:nvPr>
            <p:ph type="subTitle" sz="quarter" idx="1"/>
          </p:nvPr>
        </p:nvSpPr>
        <p:spPr>
          <a:xfrm>
            <a:off x="344488" y="1677988"/>
            <a:ext cx="8396287" cy="1752600"/>
          </a:xfrm>
        </p:spPr>
        <p:txBody>
          <a:bodyPr/>
          <a:lstStyle>
            <a:lvl1pPr>
              <a:spcBef>
                <a:spcPct val="0"/>
              </a:spcBef>
              <a:defRPr sz="5000">
                <a:solidFill>
                  <a:schemeClr val="accent2"/>
                </a:solidFill>
              </a:defRPr>
            </a:lvl1pPr>
          </a:lstStyle>
          <a:p>
            <a:pPr lvl="0"/>
            <a:r>
              <a:rPr lang="en-US" noProof="0" smtClean="0"/>
              <a:t>Click to edit Master subtitle style</a:t>
            </a:r>
            <a:endParaRPr lang="en-US" noProof="0" smtClean="0"/>
          </a:p>
        </p:txBody>
      </p:sp>
      <p:pic>
        <p:nvPicPr>
          <p:cNvPr id="580619"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050" y="5803900"/>
            <a:ext cx="2486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2753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9385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0797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4163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spTree>
    <p:extLst>
      <p:ext uri="{BB962C8B-B14F-4D97-AF65-F5344CB8AC3E}">
        <p14:creationId xmlns:p14="http://schemas.microsoft.com/office/powerpoint/2010/main" val="34011821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2733675"/>
            <a:ext cx="3687763"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507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smtClean="0"/>
              <a:t>GE Title or job number</a:t>
            </a:r>
            <a:endParaRPr lang="en-US" sz="900" dirty="0"/>
          </a:p>
          <a:p>
            <a:pPr algn="r">
              <a:lnSpc>
                <a:spcPct val="90000"/>
              </a:lnSpc>
            </a:pPr>
            <a:fld id="{F50CD2AD-FBB4-4F75-A08B-B1DD55C25E63}" type="datetime1">
              <a:rPr lang="en-US" sz="900"/>
              <a:pPr algn="r">
                <a:lnSpc>
                  <a:spcPct val="90000"/>
                </a:lnSpc>
              </a:pPr>
              <a:t>10/31/2016</a:t>
            </a:fld>
            <a:endParaRPr lang="en-US" dirty="0"/>
          </a:p>
        </p:txBody>
      </p:sp>
    </p:spTree>
    <p:extLst>
      <p:ext uri="{BB962C8B-B14F-4D97-AF65-F5344CB8AC3E}">
        <p14:creationId xmlns:p14="http://schemas.microsoft.com/office/powerpoint/2010/main" val="24821900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342900" y="280988"/>
            <a:ext cx="8459788" cy="608245"/>
          </a:xfrm>
        </p:spPr>
        <p:txBody>
          <a:bodyPr/>
          <a:lstStyle>
            <a:lvl1pPr>
              <a:defRPr/>
            </a:lvl1pPr>
          </a:lstStyle>
          <a:p>
            <a:r>
              <a:rPr lang="en-US" smtClean="0"/>
              <a:t>Click to edit Master title style</a:t>
            </a:r>
            <a:endParaRPr lang="en-GB" dirty="0"/>
          </a:p>
        </p:txBody>
      </p:sp>
      <p:sp>
        <p:nvSpPr>
          <p:cNvPr id="3" name="Content Placeholder 2"/>
          <p:cNvSpPr>
            <a:spLocks noGrp="1"/>
          </p:cNvSpPr>
          <p:nvPr>
            <p:ph idx="1"/>
          </p:nvPr>
        </p:nvSpPr>
        <p:spPr>
          <a:xfrm>
            <a:off x="342900" y="1115736"/>
            <a:ext cx="8459788"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10/31/2016</a:t>
            </a:fld>
            <a:endParaRPr lang="en-US" dirty="0"/>
          </a:p>
        </p:txBody>
      </p:sp>
    </p:spTree>
    <p:extLst>
      <p:ext uri="{BB962C8B-B14F-4D97-AF65-F5344CB8AC3E}">
        <p14:creationId xmlns:p14="http://schemas.microsoft.com/office/powerpoint/2010/main" val="20525924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342900" y="1727200"/>
            <a:ext cx="41529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727200"/>
            <a:ext cx="4154488"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6"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10/31/2016</a:t>
            </a:fld>
            <a:endParaRPr lang="en-US" dirty="0"/>
          </a:p>
        </p:txBody>
      </p:sp>
    </p:spTree>
    <p:extLst>
      <p:ext uri="{BB962C8B-B14F-4D97-AF65-F5344CB8AC3E}">
        <p14:creationId xmlns:p14="http://schemas.microsoft.com/office/powerpoint/2010/main" val="31405916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342900"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6"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ph sz="half" idx="10"/>
          </p:nvPr>
        </p:nvSpPr>
        <p:spPr>
          <a:xfrm>
            <a:off x="3206870"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2"/>
          <p:cNvSpPr>
            <a:spLocks noGrp="1"/>
          </p:cNvSpPr>
          <p:nvPr>
            <p:ph sz="half" idx="11"/>
          </p:nvPr>
        </p:nvSpPr>
        <p:spPr>
          <a:xfrm>
            <a:off x="6063201"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10/31/2016</a:t>
            </a:fld>
            <a:endParaRPr lang="en-US" dirty="0"/>
          </a:p>
        </p:txBody>
      </p:sp>
    </p:spTree>
    <p:extLst>
      <p:ext uri="{BB962C8B-B14F-4D97-AF65-F5344CB8AC3E}">
        <p14:creationId xmlns:p14="http://schemas.microsoft.com/office/powerpoint/2010/main" val="6950656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8142" y="1736449"/>
            <a:ext cx="415240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8142" y="2189527"/>
            <a:ext cx="415240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53414" y="1736449"/>
            <a:ext cx="4154036"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3414" y="2189527"/>
            <a:ext cx="4154036"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8"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342900" y="280988"/>
            <a:ext cx="8459788" cy="998537"/>
          </a:xfrm>
        </p:spPr>
        <p:txBody>
          <a:bodyPr/>
          <a:lstStyle/>
          <a:p>
            <a:r>
              <a:rPr lang="en-US" smtClean="0"/>
              <a:t>Click to edit Master title style</a:t>
            </a:r>
            <a:endParaRPr lang="en-GB" dirty="0"/>
          </a:p>
        </p:txBody>
      </p:sp>
      <p:sp>
        <p:nvSpPr>
          <p:cNvPr id="13"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10/31/2016</a:t>
            </a:fld>
            <a:endParaRPr lang="en-US" dirty="0"/>
          </a:p>
        </p:txBody>
      </p:sp>
    </p:spTree>
    <p:extLst>
      <p:ext uri="{BB962C8B-B14F-4D97-AF65-F5344CB8AC3E}">
        <p14:creationId xmlns:p14="http://schemas.microsoft.com/office/powerpoint/2010/main" val="32420801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10/31/2016</a:t>
            </a:fld>
            <a:endParaRPr lang="en-US" dirty="0"/>
          </a:p>
        </p:txBody>
      </p:sp>
    </p:spTree>
    <p:extLst>
      <p:ext uri="{BB962C8B-B14F-4D97-AF65-F5344CB8AC3E}">
        <p14:creationId xmlns:p14="http://schemas.microsoft.com/office/powerpoint/2010/main" val="2253500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4109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7747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342900" y="280988"/>
            <a:ext cx="8459788"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smtClean="0"/>
          </a:p>
        </p:txBody>
      </p:sp>
      <p:sp>
        <p:nvSpPr>
          <p:cNvPr id="579587" name="Rectangle 3"/>
          <p:cNvSpPr>
            <a:spLocks noGrp="1" noChangeArrowheads="1"/>
          </p:cNvSpPr>
          <p:nvPr>
            <p:ph type="body" idx="1"/>
          </p:nvPr>
        </p:nvSpPr>
        <p:spPr bwMode="auto">
          <a:xfrm>
            <a:off x="342900" y="1727200"/>
            <a:ext cx="8459788"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80" r:id="rId15"/>
  </p:sldLayoutIdLst>
  <p:timing>
    <p:tnLst>
      <p:par>
        <p:cTn id="1" dur="indefinite" restart="never" nodeType="tmRoot"/>
      </p:par>
    </p:tnLst>
  </p:timing>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6435" name="Picture 3" descr="C:\Program Files (x86)\Cisco Systems\Cisco Jabber\Emoticons\smi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75" y="460375"/>
            <a:ext cx="190500" cy="190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601944043"/>
              </p:ext>
            </p:extLst>
          </p:nvPr>
        </p:nvGraphicFramePr>
        <p:xfrm>
          <a:off x="1970315" y="221139"/>
          <a:ext cx="4267200" cy="12652828"/>
        </p:xfrm>
        <a:graphic>
          <a:graphicData uri="http://schemas.openxmlformats.org/drawingml/2006/table">
            <a:tbl>
              <a:tblPr/>
              <a:tblGrid>
                <a:gridCol w="2966328"/>
                <a:gridCol w="1300872"/>
              </a:tblGrid>
              <a:tr h="42685">
                <a:tc>
                  <a:txBody>
                    <a:bodyPr/>
                    <a:lstStyle/>
                    <a:p>
                      <a:endParaRPr lang="en-US" sz="900"/>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48811">
                <a:tc gridSpan="2">
                  <a:txBody>
                    <a:bodyPr/>
                    <a:lstStyle/>
                    <a:p>
                      <a:r>
                        <a:rPr lang="en-US" sz="900"/>
                        <a:t>Monday, October 31, 2016</a:t>
                      </a:r>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en-US" sz="900">
                          <a:solidFill>
                            <a:srgbClr val="16884F"/>
                          </a:solidFill>
                          <a:effectLst/>
                        </a:rPr>
                        <a:t>Gutz, Dave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48811">
                <a:tc>
                  <a:txBody>
                    <a:bodyPr/>
                    <a:lstStyle/>
                    <a:p>
                      <a:r>
                        <a:rPr lang="en-US" sz="800" b="0" i="0" u="none" strike="noStrike">
                          <a:solidFill>
                            <a:srgbClr val="1A1A1A"/>
                          </a:solidFill>
                          <a:effectLst/>
                          <a:latin typeface="Segoe UI"/>
                        </a:rPr>
                        <a:t>Hi Kaitlyn.   I have 4 shopping carts ready</a:t>
                      </a:r>
                    </a:p>
                  </a:txBody>
                  <a:tcPr marL="7964" marR="7964" marT="3982" marB="3982" anchor="ctr">
                    <a:lnL>
                      <a:noFill/>
                    </a:lnL>
                    <a:lnR>
                      <a:noFill/>
                    </a:lnR>
                    <a:lnT>
                      <a:noFill/>
                    </a:lnT>
                    <a:lnB>
                      <a:noFill/>
                    </a:lnB>
                    <a:solidFill>
                      <a:srgbClr val="FFFFFF"/>
                    </a:solidFill>
                  </a:tcPr>
                </a:tc>
                <a:tc>
                  <a:txBody>
                    <a:bodyPr/>
                    <a:lstStyle/>
                    <a:p>
                      <a:r>
                        <a:rPr lang="en-US" sz="900"/>
                        <a:t>9:16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fi-FI" sz="900">
                          <a:solidFill>
                            <a:srgbClr val="2C6496"/>
                          </a:solidFill>
                          <a:effectLst/>
                        </a:rPr>
                        <a:t>Musselman, Kaitlyn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48811">
                <a:tc>
                  <a:txBody>
                    <a:bodyPr/>
                    <a:lstStyle/>
                    <a:p>
                      <a:r>
                        <a:rPr lang="en-US" sz="800" b="0" i="0" u="none" strike="noStrike">
                          <a:solidFill>
                            <a:srgbClr val="1A1A1A"/>
                          </a:solidFill>
                          <a:effectLst/>
                          <a:latin typeface="Segoe UI"/>
                        </a:rPr>
                        <a:t>ok let me get my card.</a:t>
                      </a:r>
                    </a:p>
                  </a:txBody>
                  <a:tcPr marL="7964" marR="7964" marT="3982" marB="3982" anchor="ctr">
                    <a:lnL>
                      <a:noFill/>
                    </a:lnL>
                    <a:lnR>
                      <a:noFill/>
                    </a:lnR>
                    <a:lnT>
                      <a:noFill/>
                    </a:lnT>
                    <a:lnB>
                      <a:noFill/>
                    </a:lnB>
                    <a:solidFill>
                      <a:srgbClr val="FFFFFF"/>
                    </a:solidFill>
                  </a:tcPr>
                </a:tc>
                <a:tc>
                  <a:txBody>
                    <a:bodyPr/>
                    <a:lstStyle/>
                    <a:p>
                      <a:r>
                        <a:rPr lang="en-US" sz="900"/>
                        <a:t>9:18 AM</a:t>
                      </a:r>
                    </a:p>
                  </a:txBody>
                  <a:tcPr marL="7964" marR="7964" marT="3982" marB="3982" anchor="ctr">
                    <a:lnL>
                      <a:noFill/>
                    </a:lnL>
                    <a:lnR>
                      <a:noFill/>
                    </a:lnR>
                    <a:lnT>
                      <a:noFill/>
                    </a:lnT>
                    <a:lnB>
                      <a:noFill/>
                    </a:lnB>
                    <a:solidFill>
                      <a:srgbClr val="FFFFFF"/>
                    </a:solidFill>
                  </a:tcPr>
                </a:tc>
              </a:tr>
              <a:tr h="48811">
                <a:tc>
                  <a:txBody>
                    <a:bodyPr/>
                    <a:lstStyle/>
                    <a:p>
                      <a:r>
                        <a:rPr lang="en-US" sz="800" b="0" i="0" u="none" strike="noStrike">
                          <a:solidFill>
                            <a:srgbClr val="1A1A1A"/>
                          </a:solidFill>
                          <a:effectLst/>
                          <a:latin typeface="Segoe UI"/>
                        </a:rPr>
                        <a:t>3702 825061 81003 exp 11/18 security code 7935</a:t>
                      </a:r>
                    </a:p>
                  </a:txBody>
                  <a:tcPr marL="7964" marR="7964" marT="3982" marB="3982" anchor="ctr">
                    <a:lnL>
                      <a:noFill/>
                    </a:lnL>
                    <a:lnR>
                      <a:noFill/>
                    </a:lnR>
                    <a:lnT>
                      <a:noFill/>
                    </a:lnT>
                    <a:lnB>
                      <a:noFill/>
                    </a:lnB>
                    <a:solidFill>
                      <a:srgbClr val="FFFFFF"/>
                    </a:solidFill>
                  </a:tcPr>
                </a:tc>
                <a:tc>
                  <a:txBody>
                    <a:bodyPr/>
                    <a:lstStyle/>
                    <a:p>
                      <a:r>
                        <a:rPr lang="en-US" sz="900"/>
                        <a:t>9:20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en-US" sz="900">
                          <a:solidFill>
                            <a:srgbClr val="16884F"/>
                          </a:solidFill>
                          <a:effectLst/>
                        </a:rPr>
                        <a:t>Gutz, Dave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48811">
                <a:tc>
                  <a:txBody>
                    <a:bodyPr/>
                    <a:lstStyle/>
                    <a:p>
                      <a:r>
                        <a:rPr lang="en-US" sz="800" b="0" i="0" u="none" strike="noStrike">
                          <a:solidFill>
                            <a:srgbClr val="1A1A1A"/>
                          </a:solidFill>
                          <a:effectLst/>
                          <a:latin typeface="Segoe UI"/>
                        </a:rPr>
                        <a:t>ok let me try one to be sure</a:t>
                      </a:r>
                    </a:p>
                  </a:txBody>
                  <a:tcPr marL="7964" marR="7964" marT="3982" marB="3982" anchor="ctr">
                    <a:lnL>
                      <a:noFill/>
                    </a:lnL>
                    <a:lnR>
                      <a:noFill/>
                    </a:lnR>
                    <a:lnT>
                      <a:noFill/>
                    </a:lnT>
                    <a:lnB>
                      <a:noFill/>
                    </a:lnB>
                    <a:solidFill>
                      <a:srgbClr val="FFFFFF"/>
                    </a:solidFill>
                  </a:tcPr>
                </a:tc>
                <a:tc>
                  <a:txBody>
                    <a:bodyPr/>
                    <a:lstStyle/>
                    <a:p>
                      <a:r>
                        <a:rPr lang="en-US" sz="900"/>
                        <a:t>9:20 AM</a:t>
                      </a:r>
                    </a:p>
                  </a:txBody>
                  <a:tcPr marL="7964" marR="7964" marT="3982" marB="3982" anchor="ctr">
                    <a:lnL>
                      <a:noFill/>
                    </a:lnL>
                    <a:lnR>
                      <a:noFill/>
                    </a:lnR>
                    <a:lnT>
                      <a:noFill/>
                    </a:lnT>
                    <a:lnB>
                      <a:noFill/>
                    </a:lnB>
                    <a:solidFill>
                      <a:srgbClr val="FFFFFF"/>
                    </a:solidFill>
                  </a:tcPr>
                </a:tc>
              </a:tr>
              <a:tr h="48811">
                <a:tc>
                  <a:txBody>
                    <a:bodyPr/>
                    <a:lstStyle/>
                    <a:p>
                      <a:r>
                        <a:rPr lang="en-US" sz="800" b="0" i="0" u="none" strike="noStrike">
                          <a:solidFill>
                            <a:srgbClr val="1A1A1A"/>
                          </a:solidFill>
                          <a:effectLst/>
                          <a:latin typeface="Segoe UI"/>
                        </a:rPr>
                        <a:t>"Name on Card" is needed.   Probably billing address too.</a:t>
                      </a:r>
                    </a:p>
                  </a:txBody>
                  <a:tcPr marL="7964" marR="7964" marT="3982" marB="3982" anchor="ctr">
                    <a:lnL>
                      <a:noFill/>
                    </a:lnL>
                    <a:lnR>
                      <a:noFill/>
                    </a:lnR>
                    <a:lnT>
                      <a:noFill/>
                    </a:lnT>
                    <a:lnB>
                      <a:noFill/>
                    </a:lnB>
                    <a:solidFill>
                      <a:srgbClr val="FFFFFF"/>
                    </a:solidFill>
                  </a:tcPr>
                </a:tc>
                <a:tc>
                  <a:txBody>
                    <a:bodyPr/>
                    <a:lstStyle/>
                    <a:p>
                      <a:r>
                        <a:rPr lang="en-US" sz="900"/>
                        <a:t>9:21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fi-FI" sz="900">
                          <a:solidFill>
                            <a:srgbClr val="2C6496"/>
                          </a:solidFill>
                          <a:effectLst/>
                        </a:rPr>
                        <a:t>Musselman, Kaitlyn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48811">
                <a:tc>
                  <a:txBody>
                    <a:bodyPr/>
                    <a:lstStyle/>
                    <a:p>
                      <a:r>
                        <a:rPr lang="en-US" sz="800" b="0" i="0" u="none" strike="noStrike">
                          <a:solidFill>
                            <a:srgbClr val="1A1A1A"/>
                          </a:solidFill>
                          <a:effectLst/>
                          <a:latin typeface="Segoe UI"/>
                        </a:rPr>
                        <a:t>Kaitlyn Peace billing zip is 45224</a:t>
                      </a:r>
                    </a:p>
                  </a:txBody>
                  <a:tcPr marL="7964" marR="7964" marT="3982" marB="3982" anchor="ctr">
                    <a:lnL>
                      <a:noFill/>
                    </a:lnL>
                    <a:lnR>
                      <a:noFill/>
                    </a:lnR>
                    <a:lnT>
                      <a:noFill/>
                    </a:lnT>
                    <a:lnB>
                      <a:noFill/>
                    </a:lnB>
                    <a:solidFill>
                      <a:srgbClr val="FFFFFF"/>
                    </a:solidFill>
                  </a:tcPr>
                </a:tc>
                <a:tc>
                  <a:txBody>
                    <a:bodyPr/>
                    <a:lstStyle/>
                    <a:p>
                      <a:r>
                        <a:rPr lang="en-US" sz="900"/>
                        <a:t>9:25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en-US" sz="900">
                          <a:solidFill>
                            <a:srgbClr val="16884F"/>
                          </a:solidFill>
                          <a:effectLst/>
                        </a:rPr>
                        <a:t>Gutz, Dave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48811">
                <a:tc>
                  <a:txBody>
                    <a:bodyPr/>
                    <a:lstStyle/>
                    <a:p>
                      <a:r>
                        <a:rPr lang="en-US" sz="800" b="0" i="0" u="none" strike="noStrike">
                          <a:solidFill>
                            <a:srgbClr val="1A1A1A"/>
                          </a:solidFill>
                          <a:effectLst/>
                          <a:latin typeface="Segoe UI"/>
                        </a:rPr>
                        <a:t>ok I'll try</a:t>
                      </a:r>
                    </a:p>
                  </a:txBody>
                  <a:tcPr marL="7964" marR="7964" marT="3982" marB="3982" anchor="ctr">
                    <a:lnL>
                      <a:noFill/>
                    </a:lnL>
                    <a:lnR>
                      <a:noFill/>
                    </a:lnR>
                    <a:lnT>
                      <a:noFill/>
                    </a:lnT>
                    <a:lnB>
                      <a:noFill/>
                    </a:lnB>
                    <a:solidFill>
                      <a:srgbClr val="FFFFFF"/>
                    </a:solidFill>
                  </a:tcPr>
                </a:tc>
                <a:tc>
                  <a:txBody>
                    <a:bodyPr/>
                    <a:lstStyle/>
                    <a:p>
                      <a:r>
                        <a:rPr lang="en-US" sz="900"/>
                        <a:t>9:25 AM</a:t>
                      </a:r>
                    </a:p>
                  </a:txBody>
                  <a:tcPr marL="7964" marR="7964" marT="3982" marB="3982" anchor="ctr">
                    <a:lnL>
                      <a:noFill/>
                    </a:lnL>
                    <a:lnR>
                      <a:noFill/>
                    </a:lnR>
                    <a:lnT>
                      <a:noFill/>
                    </a:lnT>
                    <a:lnB>
                      <a:noFill/>
                    </a:lnB>
                    <a:solidFill>
                      <a:srgbClr val="FFFFFF"/>
                    </a:solidFill>
                  </a:tcPr>
                </a:tc>
              </a:tr>
              <a:tr h="48811">
                <a:tc>
                  <a:txBody>
                    <a:bodyPr/>
                    <a:lstStyle/>
                    <a:p>
                      <a:r>
                        <a:rPr lang="en-US" sz="800" b="0" i="0" u="none" strike="noStrike">
                          <a:solidFill>
                            <a:srgbClr val="1A1A1A"/>
                          </a:solidFill>
                          <a:effectLst/>
                          <a:latin typeface="Segoe UI"/>
                        </a:rPr>
                        <a:t>It needs the street address too</a:t>
                      </a:r>
                    </a:p>
                  </a:txBody>
                  <a:tcPr marL="7964" marR="7964" marT="3982" marB="3982" anchor="ctr">
                    <a:lnL>
                      <a:noFill/>
                    </a:lnL>
                    <a:lnR>
                      <a:noFill/>
                    </a:lnR>
                    <a:lnT>
                      <a:noFill/>
                    </a:lnT>
                    <a:lnB>
                      <a:noFill/>
                    </a:lnB>
                    <a:solidFill>
                      <a:srgbClr val="FFFFFF"/>
                    </a:solidFill>
                  </a:tcPr>
                </a:tc>
                <a:tc>
                  <a:txBody>
                    <a:bodyPr/>
                    <a:lstStyle/>
                    <a:p>
                      <a:r>
                        <a:rPr lang="en-US" sz="900"/>
                        <a:t>9:28 AM</a:t>
                      </a:r>
                    </a:p>
                  </a:txBody>
                  <a:tcPr marL="7964" marR="7964" marT="3982" marB="3982" anchor="ctr">
                    <a:lnL>
                      <a:noFill/>
                    </a:lnL>
                    <a:lnR>
                      <a:noFill/>
                    </a:lnR>
                    <a:lnT>
                      <a:noFill/>
                    </a:lnT>
                    <a:lnB>
                      <a:noFill/>
                    </a:lnB>
                    <a:solidFill>
                      <a:srgbClr val="FFFFFF"/>
                    </a:solidFill>
                  </a:tcPr>
                </a:tc>
              </a:tr>
              <a:tr h="48811">
                <a:tc>
                  <a:txBody>
                    <a:bodyPr/>
                    <a:lstStyle/>
                    <a:p>
                      <a:r>
                        <a:rPr lang="en-US" sz="800" b="0" i="0" u="none" strike="noStrike">
                          <a:solidFill>
                            <a:srgbClr val="1A1A1A"/>
                          </a:solidFill>
                          <a:effectLst/>
                          <a:latin typeface="Segoe UI"/>
                        </a:rPr>
                        <a:t>won't let me proceed without it</a:t>
                      </a:r>
                    </a:p>
                  </a:txBody>
                  <a:tcPr marL="7964" marR="7964" marT="3982" marB="3982" anchor="ctr">
                    <a:lnL>
                      <a:noFill/>
                    </a:lnL>
                    <a:lnR>
                      <a:noFill/>
                    </a:lnR>
                    <a:lnT>
                      <a:noFill/>
                    </a:lnT>
                    <a:lnB>
                      <a:noFill/>
                    </a:lnB>
                    <a:solidFill>
                      <a:srgbClr val="FFFFFF"/>
                    </a:solidFill>
                  </a:tcPr>
                </a:tc>
                <a:tc>
                  <a:txBody>
                    <a:bodyPr/>
                    <a:lstStyle/>
                    <a:p>
                      <a:r>
                        <a:rPr lang="en-US" sz="900"/>
                        <a:t>9:28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fi-FI" sz="900">
                          <a:solidFill>
                            <a:srgbClr val="2C6496"/>
                          </a:solidFill>
                          <a:effectLst/>
                        </a:rPr>
                        <a:t>Musselman, Kaitlyn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48811">
                <a:tc>
                  <a:txBody>
                    <a:bodyPr/>
                    <a:lstStyle/>
                    <a:p>
                      <a:r>
                        <a:rPr lang="en-US" sz="800" b="0" i="0" u="none" strike="noStrike">
                          <a:solidFill>
                            <a:srgbClr val="1A1A1A"/>
                          </a:solidFill>
                          <a:effectLst/>
                          <a:latin typeface="Segoe UI"/>
                        </a:rPr>
                        <a:t>498 Wellesley Ave Cincinnati</a:t>
                      </a:r>
                    </a:p>
                  </a:txBody>
                  <a:tcPr marL="7964" marR="7964" marT="3982" marB="3982" anchor="ctr">
                    <a:lnL>
                      <a:noFill/>
                    </a:lnL>
                    <a:lnR>
                      <a:noFill/>
                    </a:lnR>
                    <a:lnT>
                      <a:noFill/>
                    </a:lnT>
                    <a:lnB>
                      <a:noFill/>
                    </a:lnB>
                    <a:solidFill>
                      <a:srgbClr val="FFFFFF"/>
                    </a:solidFill>
                  </a:tcPr>
                </a:tc>
                <a:tc>
                  <a:txBody>
                    <a:bodyPr/>
                    <a:lstStyle/>
                    <a:p>
                      <a:r>
                        <a:rPr lang="en-US" sz="900"/>
                        <a:t>9:28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en-US" sz="900">
                          <a:solidFill>
                            <a:srgbClr val="16884F"/>
                          </a:solidFill>
                          <a:effectLst/>
                        </a:rPr>
                        <a:t>Gutz, Dave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48811">
                <a:tc>
                  <a:txBody>
                    <a:bodyPr/>
                    <a:lstStyle/>
                    <a:p>
                      <a:r>
                        <a:rPr lang="en-US" sz="800" b="0" i="0" u="none" strike="noStrike">
                          <a:solidFill>
                            <a:srgbClr val="1A1A1A"/>
                          </a:solidFill>
                          <a:effectLst/>
                          <a:latin typeface="Segoe UI"/>
                        </a:rPr>
                        <a:t>OK Amazon worked.</a:t>
                      </a:r>
                    </a:p>
                  </a:txBody>
                  <a:tcPr marL="7964" marR="7964" marT="3982" marB="3982" anchor="ctr">
                    <a:lnL>
                      <a:noFill/>
                    </a:lnL>
                    <a:lnR>
                      <a:noFill/>
                    </a:lnR>
                    <a:lnT>
                      <a:noFill/>
                    </a:lnT>
                    <a:lnB>
                      <a:noFill/>
                    </a:lnB>
                    <a:solidFill>
                      <a:srgbClr val="FFFFFF"/>
                    </a:solidFill>
                  </a:tcPr>
                </a:tc>
                <a:tc>
                  <a:txBody>
                    <a:bodyPr/>
                    <a:lstStyle/>
                    <a:p>
                      <a:r>
                        <a:rPr lang="en-US" sz="900"/>
                        <a:t>9:30 AM</a:t>
                      </a:r>
                    </a:p>
                  </a:txBody>
                  <a:tcPr marL="7964" marR="7964" marT="3982" marB="3982" anchor="ctr">
                    <a:lnL>
                      <a:noFill/>
                    </a:lnL>
                    <a:lnR>
                      <a:noFill/>
                    </a:lnR>
                    <a:lnT>
                      <a:noFill/>
                    </a:lnT>
                    <a:lnB>
                      <a:noFill/>
                    </a:lnB>
                    <a:solidFill>
                      <a:srgbClr val="FFFFFF"/>
                    </a:solidFill>
                  </a:tcPr>
                </a:tc>
              </a:tr>
              <a:tr h="48811">
                <a:tc>
                  <a:txBody>
                    <a:bodyPr/>
                    <a:lstStyle/>
                    <a:p>
                      <a:r>
                        <a:rPr lang="en-US" sz="800" b="0" i="0" u="none" strike="noStrike">
                          <a:solidFill>
                            <a:srgbClr val="1A1A1A"/>
                          </a:solidFill>
                          <a:effectLst/>
                          <a:latin typeface="Segoe UI"/>
                        </a:rPr>
                        <a:t>OK Mouser worked</a:t>
                      </a:r>
                    </a:p>
                  </a:txBody>
                  <a:tcPr marL="7964" marR="7964" marT="3982" marB="3982" anchor="ctr">
                    <a:lnL>
                      <a:noFill/>
                    </a:lnL>
                    <a:lnR>
                      <a:noFill/>
                    </a:lnR>
                    <a:lnT>
                      <a:noFill/>
                    </a:lnT>
                    <a:lnB>
                      <a:noFill/>
                    </a:lnB>
                    <a:solidFill>
                      <a:srgbClr val="FFFFFF"/>
                    </a:solidFill>
                  </a:tcPr>
                </a:tc>
                <a:tc>
                  <a:txBody>
                    <a:bodyPr/>
                    <a:lstStyle/>
                    <a:p>
                      <a:r>
                        <a:rPr lang="en-US" sz="900"/>
                        <a:t>9:57 AM</a:t>
                      </a:r>
                    </a:p>
                  </a:txBody>
                  <a:tcPr marL="7964" marR="7964" marT="3982" marB="3982" anchor="ctr">
                    <a:lnL>
                      <a:noFill/>
                    </a:lnL>
                    <a:lnR>
                      <a:noFill/>
                    </a:lnR>
                    <a:lnT>
                      <a:noFill/>
                    </a:lnT>
                    <a:lnB>
                      <a:noFill/>
                    </a:lnB>
                    <a:solidFill>
                      <a:srgbClr val="FFFFFF"/>
                    </a:solidFill>
                  </a:tcPr>
                </a:tc>
              </a:tr>
              <a:tr h="145946">
                <a:tc>
                  <a:txBody>
                    <a:bodyPr/>
                    <a:lstStyle/>
                    <a:p>
                      <a:r>
                        <a:rPr lang="en-US" sz="800" b="0" i="0" u="none" strike="noStrike">
                          <a:solidFill>
                            <a:srgbClr val="1A1A1A"/>
                          </a:solidFill>
                          <a:effectLst/>
                          <a:latin typeface="Segoe UI"/>
                        </a:rPr>
                        <a:t>HobbyKing needs verification of the charge number because name is different that person ordering.    It looks like the only way is to ship to you then you ship to me.  Otherwise they need copy of your AMex bank statement which we never see and sounds intrusive</a:t>
                      </a:r>
                    </a:p>
                  </a:txBody>
                  <a:tcPr marL="7964" marR="7964" marT="3982" marB="3982" anchor="ctr">
                    <a:lnL>
                      <a:noFill/>
                    </a:lnL>
                    <a:lnR>
                      <a:noFill/>
                    </a:lnR>
                    <a:lnT>
                      <a:noFill/>
                    </a:lnT>
                    <a:lnB>
                      <a:noFill/>
                    </a:lnB>
                    <a:solidFill>
                      <a:srgbClr val="FFFFFF"/>
                    </a:solidFill>
                  </a:tcPr>
                </a:tc>
                <a:tc>
                  <a:txBody>
                    <a:bodyPr/>
                    <a:lstStyle/>
                    <a:p>
                      <a:r>
                        <a:rPr lang="en-US" sz="900"/>
                        <a:t>10:06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fi-FI" sz="900">
                          <a:solidFill>
                            <a:srgbClr val="2C6496"/>
                          </a:solidFill>
                          <a:effectLst/>
                        </a:rPr>
                        <a:t>Musselman, Kaitlyn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i would try ordering it some where else.</a:t>
                      </a:r>
                    </a:p>
                  </a:txBody>
                  <a:tcPr marL="7964" marR="7964" marT="3982" marB="3982" anchor="ctr">
                    <a:lnL>
                      <a:noFill/>
                    </a:lnL>
                    <a:lnR>
                      <a:noFill/>
                    </a:lnR>
                    <a:lnT>
                      <a:noFill/>
                    </a:lnT>
                    <a:lnB>
                      <a:noFill/>
                    </a:lnB>
                    <a:solidFill>
                      <a:srgbClr val="FFFFFF"/>
                    </a:solidFill>
                  </a:tcPr>
                </a:tc>
                <a:tc>
                  <a:txBody>
                    <a:bodyPr/>
                    <a:lstStyle/>
                    <a:p>
                      <a:r>
                        <a:rPr lang="en-US" sz="900"/>
                        <a:t>10:07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en-US" sz="900">
                          <a:solidFill>
                            <a:srgbClr val="16884F"/>
                          </a:solidFill>
                          <a:effectLst/>
                        </a:rPr>
                        <a:t>Gutz, Dave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haven't found it anywhere else.  I've looked hard</a:t>
                      </a:r>
                    </a:p>
                  </a:txBody>
                  <a:tcPr marL="7964" marR="7964" marT="3982" marB="3982" anchor="ctr">
                    <a:lnL>
                      <a:noFill/>
                    </a:lnL>
                    <a:lnR>
                      <a:noFill/>
                    </a:lnR>
                    <a:lnT>
                      <a:noFill/>
                    </a:lnT>
                    <a:lnB>
                      <a:noFill/>
                    </a:lnB>
                    <a:solidFill>
                      <a:srgbClr val="FFFFFF"/>
                    </a:solidFill>
                  </a:tcPr>
                </a:tc>
                <a:tc>
                  <a:txBody>
                    <a:bodyPr/>
                    <a:lstStyle/>
                    <a:p>
                      <a:r>
                        <a:rPr lang="en-US" sz="900"/>
                        <a:t>10:07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fi-FI" sz="900">
                          <a:solidFill>
                            <a:srgbClr val="2C6496"/>
                          </a:solidFill>
                          <a:effectLst/>
                        </a:rPr>
                        <a:t>Musselman, Kaitlyn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will it let you put my name but your address?</a:t>
                      </a:r>
                    </a:p>
                  </a:txBody>
                  <a:tcPr marL="7964" marR="7964" marT="3982" marB="3982" anchor="ctr">
                    <a:lnL>
                      <a:noFill/>
                    </a:lnL>
                    <a:lnR>
                      <a:noFill/>
                    </a:lnR>
                    <a:lnT>
                      <a:noFill/>
                    </a:lnT>
                    <a:lnB>
                      <a:noFill/>
                    </a:lnB>
                    <a:solidFill>
                      <a:srgbClr val="FFFFFF"/>
                    </a:solidFill>
                  </a:tcPr>
                </a:tc>
                <a:tc>
                  <a:txBody>
                    <a:bodyPr/>
                    <a:lstStyle/>
                    <a:p>
                      <a:r>
                        <a:rPr lang="en-US" sz="900"/>
                        <a:t>10:07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en-US" sz="900">
                          <a:solidFill>
                            <a:srgbClr val="16884F"/>
                          </a:solidFill>
                          <a:effectLst/>
                        </a:rPr>
                        <a:t>Gutz, Dave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i'll try again,...</a:t>
                      </a:r>
                    </a:p>
                  </a:txBody>
                  <a:tcPr marL="7964" marR="7964" marT="3982" marB="3982" anchor="ctr">
                    <a:lnL>
                      <a:noFill/>
                    </a:lnL>
                    <a:lnR>
                      <a:noFill/>
                    </a:lnR>
                    <a:lnT>
                      <a:noFill/>
                    </a:lnT>
                    <a:lnB>
                      <a:noFill/>
                    </a:lnB>
                    <a:solidFill>
                      <a:srgbClr val="FFFFFF"/>
                    </a:solidFill>
                  </a:tcPr>
                </a:tc>
                <a:tc>
                  <a:txBody>
                    <a:bodyPr/>
                    <a:lstStyle/>
                    <a:p>
                      <a:r>
                        <a:rPr lang="en-US" sz="900"/>
                        <a:t>10:07 AM</a:t>
                      </a:r>
                    </a:p>
                  </a:txBody>
                  <a:tcPr marL="7964" marR="7964" marT="3982" marB="3982" anchor="ctr">
                    <a:lnL>
                      <a:noFill/>
                    </a:lnL>
                    <a:lnR>
                      <a:noFill/>
                    </a:lnR>
                    <a:lnT>
                      <a:noFill/>
                    </a:lnT>
                    <a:lnB>
                      <a:noFill/>
                    </a:lnB>
                    <a:solidFill>
                      <a:srgbClr val="FFFFFF"/>
                    </a:solidFill>
                  </a:tcPr>
                </a:tc>
              </a:tr>
              <a:tr h="81189">
                <a:tc>
                  <a:txBody>
                    <a:bodyPr/>
                    <a:lstStyle/>
                    <a:p>
                      <a:r>
                        <a:rPr lang="en-US" sz="800" b="0" i="0" u="none" strike="noStrike">
                          <a:solidFill>
                            <a:srgbClr val="1A1A1A"/>
                          </a:solidFill>
                          <a:effectLst/>
                          <a:latin typeface="Segoe UI"/>
                        </a:rPr>
                        <a:t>the way this works is they query the credit buereaus looking for address match.   If billing address does not match credit beureau then no go</a:t>
                      </a:r>
                    </a:p>
                  </a:txBody>
                  <a:tcPr marL="7964" marR="7964" marT="3982" marB="3982" anchor="ctr">
                    <a:lnL>
                      <a:noFill/>
                    </a:lnL>
                    <a:lnR>
                      <a:noFill/>
                    </a:lnR>
                    <a:lnT>
                      <a:noFill/>
                    </a:lnT>
                    <a:lnB>
                      <a:noFill/>
                    </a:lnB>
                    <a:solidFill>
                      <a:srgbClr val="FFFFFF"/>
                    </a:solidFill>
                  </a:tcPr>
                </a:tc>
                <a:tc>
                  <a:txBody>
                    <a:bodyPr/>
                    <a:lstStyle/>
                    <a:p>
                      <a:r>
                        <a:rPr lang="en-US" sz="900"/>
                        <a:t>10:08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fi-FI" sz="900">
                          <a:solidFill>
                            <a:srgbClr val="2C6496"/>
                          </a:solidFill>
                          <a:effectLst/>
                        </a:rPr>
                        <a:t>Musselman, Kaitlyn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oh that is odd</a:t>
                      </a:r>
                    </a:p>
                  </a:txBody>
                  <a:tcPr marL="7964" marR="7964" marT="3982" marB="3982" anchor="ctr">
                    <a:lnL>
                      <a:noFill/>
                    </a:lnL>
                    <a:lnR>
                      <a:noFill/>
                    </a:lnR>
                    <a:lnT>
                      <a:noFill/>
                    </a:lnT>
                    <a:lnB>
                      <a:noFill/>
                    </a:lnB>
                    <a:solidFill>
                      <a:srgbClr val="FFFFFF"/>
                    </a:solidFill>
                  </a:tcPr>
                </a:tc>
                <a:tc>
                  <a:txBody>
                    <a:bodyPr/>
                    <a:lstStyle/>
                    <a:p>
                      <a:r>
                        <a:rPr lang="en-US" sz="900"/>
                        <a:t>10:09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en-US" sz="900">
                          <a:solidFill>
                            <a:srgbClr val="16884F"/>
                          </a:solidFill>
                          <a:effectLst/>
                        </a:rPr>
                        <a:t>Gutz, Dave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that's the usual</a:t>
                      </a:r>
                    </a:p>
                  </a:txBody>
                  <a:tcPr marL="7964" marR="7964" marT="3982" marB="3982" anchor="ctr">
                    <a:lnL>
                      <a:noFill/>
                    </a:lnL>
                    <a:lnR>
                      <a:noFill/>
                    </a:lnR>
                    <a:lnT>
                      <a:noFill/>
                    </a:lnT>
                    <a:lnB>
                      <a:noFill/>
                    </a:lnB>
                    <a:solidFill>
                      <a:srgbClr val="FFFFFF"/>
                    </a:solidFill>
                  </a:tcPr>
                </a:tc>
                <a:tc>
                  <a:txBody>
                    <a:bodyPr/>
                    <a:lstStyle/>
                    <a:p>
                      <a:r>
                        <a:rPr lang="en-US" sz="900"/>
                        <a:t>10:09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fi-FI" sz="900">
                          <a:solidFill>
                            <a:srgbClr val="2C6496"/>
                          </a:solidFill>
                          <a:effectLst/>
                        </a:rPr>
                        <a:t>Musselman, Kaitlyn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oh ive never had that come up.</a:t>
                      </a:r>
                    </a:p>
                  </a:txBody>
                  <a:tcPr marL="7964" marR="7964" marT="3982" marB="3982" anchor="ctr">
                    <a:lnL>
                      <a:noFill/>
                    </a:lnL>
                    <a:lnR>
                      <a:noFill/>
                    </a:lnR>
                    <a:lnT>
                      <a:noFill/>
                    </a:lnT>
                    <a:lnB>
                      <a:noFill/>
                    </a:lnB>
                    <a:solidFill>
                      <a:srgbClr val="FFFFFF"/>
                    </a:solidFill>
                  </a:tcPr>
                </a:tc>
                <a:tc>
                  <a:txBody>
                    <a:bodyPr/>
                    <a:lstStyle/>
                    <a:p>
                      <a:r>
                        <a:rPr lang="en-US" sz="900"/>
                        <a:t>10:09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en-US" sz="900">
                          <a:solidFill>
                            <a:srgbClr val="16884F"/>
                          </a:solidFill>
                          <a:effectLst/>
                        </a:rPr>
                        <a:t>Gutz, Dave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I've tried ordering stuff for relatives before and always the BILLING address must be legitabmate</a:t>
                      </a:r>
                    </a:p>
                  </a:txBody>
                  <a:tcPr marL="7964" marR="7964" marT="3982" marB="3982" anchor="ctr">
                    <a:lnL>
                      <a:noFill/>
                    </a:lnL>
                    <a:lnR>
                      <a:noFill/>
                    </a:lnR>
                    <a:lnT>
                      <a:noFill/>
                    </a:lnT>
                    <a:lnB>
                      <a:noFill/>
                    </a:lnB>
                    <a:solidFill>
                      <a:srgbClr val="FFFFFF"/>
                    </a:solidFill>
                  </a:tcPr>
                </a:tc>
                <a:tc>
                  <a:txBody>
                    <a:bodyPr/>
                    <a:lstStyle/>
                    <a:p>
                      <a:r>
                        <a:rPr lang="en-US" sz="900"/>
                        <a:t>10:09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fi-FI" sz="900">
                          <a:solidFill>
                            <a:srgbClr val="2C6496"/>
                          </a:solidFill>
                          <a:effectLst/>
                        </a:rPr>
                        <a:t>Musselman, Kaitlyn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i've always been able to put a separate billing/mailing address</a:t>
                      </a:r>
                    </a:p>
                  </a:txBody>
                  <a:tcPr marL="7964" marR="7964" marT="3982" marB="3982" anchor="ctr">
                    <a:lnL>
                      <a:noFill/>
                    </a:lnL>
                    <a:lnR>
                      <a:noFill/>
                    </a:lnR>
                    <a:lnT>
                      <a:noFill/>
                    </a:lnT>
                    <a:lnB>
                      <a:noFill/>
                    </a:lnB>
                    <a:solidFill>
                      <a:srgbClr val="FFFFFF"/>
                    </a:solidFill>
                  </a:tcPr>
                </a:tc>
                <a:tc>
                  <a:txBody>
                    <a:bodyPr/>
                    <a:lstStyle/>
                    <a:p>
                      <a:r>
                        <a:rPr lang="en-US" sz="900"/>
                        <a:t>10:09 AM</a:t>
                      </a:r>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well if the items are small you can send them to my house</a:t>
                      </a:r>
                    </a:p>
                  </a:txBody>
                  <a:tcPr marL="7964" marR="7964" marT="3982" marB="3982" anchor="ctr">
                    <a:lnL>
                      <a:noFill/>
                    </a:lnL>
                    <a:lnR>
                      <a:noFill/>
                    </a:lnR>
                    <a:lnT>
                      <a:noFill/>
                    </a:lnT>
                    <a:lnB>
                      <a:noFill/>
                    </a:lnB>
                    <a:solidFill>
                      <a:srgbClr val="FFFFFF"/>
                    </a:solidFill>
                  </a:tcPr>
                </a:tc>
                <a:tc>
                  <a:txBody>
                    <a:bodyPr/>
                    <a:lstStyle/>
                    <a:p>
                      <a:r>
                        <a:rPr lang="en-US" sz="900"/>
                        <a:t>10:10 AM</a:t>
                      </a:r>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if i can easily carry it in to work and mail it to you that is no probelm</a:t>
                      </a:r>
                    </a:p>
                  </a:txBody>
                  <a:tcPr marL="7964" marR="7964" marT="3982" marB="3982" anchor="ctr">
                    <a:lnL>
                      <a:noFill/>
                    </a:lnL>
                    <a:lnR>
                      <a:noFill/>
                    </a:lnR>
                    <a:lnT>
                      <a:noFill/>
                    </a:lnT>
                    <a:lnB>
                      <a:noFill/>
                    </a:lnB>
                    <a:solidFill>
                      <a:srgbClr val="FFFFFF"/>
                    </a:solidFill>
                  </a:tcPr>
                </a:tc>
                <a:tc>
                  <a:txBody>
                    <a:bodyPr/>
                    <a:lstStyle/>
                    <a:p>
                      <a:r>
                        <a:rPr lang="en-US" sz="900"/>
                        <a:t>10:10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en-US" sz="900">
                          <a:solidFill>
                            <a:srgbClr val="16884F"/>
                          </a:solidFill>
                          <a:effectLst/>
                        </a:rPr>
                        <a:t>Gutz, Dave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135152">
                <a:tc>
                  <a:txBody>
                    <a:bodyPr/>
                    <a:lstStyle/>
                    <a:p>
                      <a:r>
                        <a:rPr lang="en-US" sz="800" b="0" i="0" u="none" strike="noStrike">
                          <a:solidFill>
                            <a:srgbClr val="1A1A1A"/>
                          </a:solidFill>
                          <a:effectLst/>
                          <a:latin typeface="Segoe UI"/>
                        </a:rPr>
                        <a:t>they don't care about the shipping address.   What's weird is that Hobbyking's system will not let me put a different shipping address than billing.   I called them and they said they would if we send them a bank statement.   They think I'm stealing cards</a:t>
                      </a:r>
                    </a:p>
                  </a:txBody>
                  <a:tcPr marL="7964" marR="7964" marT="3982" marB="3982" anchor="ctr">
                    <a:lnL>
                      <a:noFill/>
                    </a:lnL>
                    <a:lnR>
                      <a:noFill/>
                    </a:lnR>
                    <a:lnT>
                      <a:noFill/>
                    </a:lnT>
                    <a:lnB>
                      <a:noFill/>
                    </a:lnB>
                    <a:solidFill>
                      <a:srgbClr val="FFFFFF"/>
                    </a:solidFill>
                  </a:tcPr>
                </a:tc>
                <a:tc>
                  <a:txBody>
                    <a:bodyPr/>
                    <a:lstStyle/>
                    <a:p>
                      <a:r>
                        <a:rPr lang="en-US" sz="900"/>
                        <a:t>10:10 AM</a:t>
                      </a:r>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ok.    i was worried that you would have to ship out of pocket.   Use work!   OK good idea</a:t>
                      </a:r>
                    </a:p>
                  </a:txBody>
                  <a:tcPr marL="7964" marR="7964" marT="3982" marB="3982" anchor="ctr">
                    <a:lnL>
                      <a:noFill/>
                    </a:lnL>
                    <a:lnR>
                      <a:noFill/>
                    </a:lnR>
                    <a:lnT>
                      <a:noFill/>
                    </a:lnT>
                    <a:lnB>
                      <a:noFill/>
                    </a:lnB>
                    <a:solidFill>
                      <a:srgbClr val="FFFFFF"/>
                    </a:solidFill>
                  </a:tcPr>
                </a:tc>
                <a:tc>
                  <a:txBody>
                    <a:bodyPr/>
                    <a:lstStyle/>
                    <a:p>
                      <a:r>
                        <a:rPr lang="en-US" sz="900"/>
                        <a:t>10:11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fi-FI" sz="900">
                          <a:solidFill>
                            <a:srgbClr val="2C6496"/>
                          </a:solidFill>
                          <a:effectLst/>
                        </a:rPr>
                        <a:t>Musselman, Kaitlyn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I wouldn't ship out of pocket. I have a GE fedex account</a:t>
                      </a:r>
                    </a:p>
                  </a:txBody>
                  <a:tcPr marL="7964" marR="7964" marT="3982" marB="3982" anchor="ctr">
                    <a:lnL>
                      <a:noFill/>
                    </a:lnL>
                    <a:lnR>
                      <a:noFill/>
                    </a:lnR>
                    <a:lnT>
                      <a:noFill/>
                    </a:lnT>
                    <a:lnB>
                      <a:noFill/>
                    </a:lnB>
                    <a:solidFill>
                      <a:srgbClr val="FFFFFF"/>
                    </a:solidFill>
                  </a:tcPr>
                </a:tc>
                <a:tc>
                  <a:txBody>
                    <a:bodyPr/>
                    <a:lstStyle/>
                    <a:p>
                      <a:r>
                        <a:rPr lang="en-US" sz="900"/>
                        <a:t>10:11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en-US" sz="900">
                          <a:solidFill>
                            <a:srgbClr val="16884F"/>
                          </a:solidFill>
                          <a:effectLst/>
                        </a:rPr>
                        <a:t>Gutz, Dave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cool.  I see a way now</a:t>
                      </a:r>
                    </a:p>
                  </a:txBody>
                  <a:tcPr marL="7964" marR="7964" marT="3982" marB="3982" anchor="ctr">
                    <a:lnL>
                      <a:noFill/>
                    </a:lnL>
                    <a:lnR>
                      <a:noFill/>
                    </a:lnR>
                    <a:lnT>
                      <a:noFill/>
                    </a:lnT>
                    <a:lnB>
                      <a:noFill/>
                    </a:lnB>
                    <a:solidFill>
                      <a:srgbClr val="FFFFFF"/>
                    </a:solidFill>
                  </a:tcPr>
                </a:tc>
                <a:tc>
                  <a:txBody>
                    <a:bodyPr/>
                    <a:lstStyle/>
                    <a:p>
                      <a:r>
                        <a:rPr lang="en-US" sz="900"/>
                        <a:t>10:12 AM</a:t>
                      </a:r>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OK HobbyKing and Home Depot Done</a:t>
                      </a:r>
                    </a:p>
                  </a:txBody>
                  <a:tcPr marL="7964" marR="7964" marT="3982" marB="3982" anchor="ctr">
                    <a:lnL>
                      <a:noFill/>
                    </a:lnL>
                    <a:lnR>
                      <a:noFill/>
                    </a:lnR>
                    <a:lnT>
                      <a:noFill/>
                    </a:lnT>
                    <a:lnB>
                      <a:noFill/>
                    </a:lnB>
                    <a:solidFill>
                      <a:srgbClr val="FFFFFF"/>
                    </a:solidFill>
                  </a:tcPr>
                </a:tc>
                <a:tc>
                  <a:txBody>
                    <a:bodyPr/>
                    <a:lstStyle/>
                    <a:p>
                      <a:r>
                        <a:rPr lang="en-US" sz="900"/>
                        <a:t>10:34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fi-FI" sz="900">
                          <a:solidFill>
                            <a:srgbClr val="2C6496"/>
                          </a:solidFill>
                          <a:effectLst/>
                        </a:rPr>
                        <a:t>Musselman, Kaitlyn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great</a:t>
                      </a:r>
                    </a:p>
                  </a:txBody>
                  <a:tcPr marL="7964" marR="7964" marT="3982" marB="3982" anchor="ctr">
                    <a:lnL>
                      <a:noFill/>
                    </a:lnL>
                    <a:lnR>
                      <a:noFill/>
                    </a:lnR>
                    <a:lnT>
                      <a:noFill/>
                    </a:lnT>
                    <a:lnB>
                      <a:noFill/>
                    </a:lnB>
                    <a:solidFill>
                      <a:srgbClr val="FFFFFF"/>
                    </a:solidFill>
                  </a:tcPr>
                </a:tc>
                <a:tc>
                  <a:txBody>
                    <a:bodyPr/>
                    <a:lstStyle/>
                    <a:p>
                      <a:r>
                        <a:rPr lang="en-US" sz="900"/>
                        <a:t>10:36 AM</a:t>
                      </a:r>
                    </a:p>
                  </a:txBody>
                  <a:tcPr marL="7964" marR="7964" marT="3982" marB="3982" anchor="ctr">
                    <a:lnL>
                      <a:noFill/>
                    </a:lnL>
                    <a:lnR>
                      <a:noFill/>
                    </a:lnR>
                    <a:lnT>
                      <a:noFill/>
                    </a:lnT>
                    <a:lnB>
                      <a:noFill/>
                    </a:lnB>
                    <a:solidFill>
                      <a:srgbClr val="FFFFFF"/>
                    </a:solidFill>
                  </a:tcPr>
                </a:tc>
              </a:tr>
              <a:tr h="42685">
                <a:tc gridSpan="2">
                  <a:txBody>
                    <a:bodyPr/>
                    <a:lstStyle/>
                    <a:p>
                      <a:endParaRPr lang="en-US" sz="900"/>
                    </a:p>
                  </a:txBody>
                  <a:tcPr marL="7964" marR="7964" marT="3982" marB="3982" anchor="ctr">
                    <a:lnL>
                      <a:noFill/>
                    </a:lnL>
                    <a:lnR>
                      <a:noFill/>
                    </a:lnR>
                    <a:lnT>
                      <a:noFill/>
                    </a:lnT>
                    <a:lnB>
                      <a:noFill/>
                    </a:lnB>
                    <a:solidFill>
                      <a:srgbClr val="FFFFFF"/>
                    </a:solidFill>
                  </a:tcPr>
                </a:tc>
                <a:tc hMerge="1">
                  <a:txBody>
                    <a:bodyPr/>
                    <a:lstStyle/>
                    <a:p>
                      <a:endParaRPr lang="en-US"/>
                    </a:p>
                  </a:txBody>
                  <a:tcPr/>
                </a:tc>
              </a:tr>
              <a:tr h="91981">
                <a:tc>
                  <a:txBody>
                    <a:bodyPr/>
                    <a:lstStyle/>
                    <a:p>
                      <a:r>
                        <a:rPr lang="en-US" sz="900">
                          <a:solidFill>
                            <a:srgbClr val="16884F"/>
                          </a:solidFill>
                          <a:effectLst/>
                        </a:rPr>
                        <a:t>Gutz, Dave (GE Aviation, US)</a:t>
                      </a:r>
                    </a:p>
                  </a:txBody>
                  <a:tcPr marL="7964" marR="7964" marT="3982" marB="3982" anchor="ctr">
                    <a:lnL>
                      <a:noFill/>
                    </a:lnL>
                    <a:lnR>
                      <a:noFill/>
                    </a:lnR>
                    <a:lnT>
                      <a:noFill/>
                    </a:lnT>
                    <a:lnB>
                      <a:noFill/>
                    </a:lnB>
                    <a:solidFill>
                      <a:srgbClr val="FFFFFF"/>
                    </a:solidFill>
                  </a:tcPr>
                </a:tc>
                <a:tc>
                  <a:txBody>
                    <a:bodyPr/>
                    <a:lstStyle/>
                    <a:p>
                      <a:endParaRPr lang="en-US" sz="900"/>
                    </a:p>
                  </a:txBody>
                  <a:tcPr marL="7964" marR="7964" marT="3982" marB="3982" anchor="ctr">
                    <a:lnL>
                      <a:noFill/>
                    </a:lnL>
                    <a:lnR>
                      <a:noFill/>
                    </a:lnR>
                    <a:lnT>
                      <a:noFill/>
                    </a:lnT>
                    <a:lnB>
                      <a:noFill/>
                    </a:lnB>
                    <a:solidFill>
                      <a:srgbClr val="FFFFFF"/>
                    </a:solidFill>
                  </a:tcPr>
                </a:tc>
              </a:tr>
              <a:tr h="70396">
                <a:tc>
                  <a:txBody>
                    <a:bodyPr/>
                    <a:lstStyle/>
                    <a:p>
                      <a:r>
                        <a:rPr lang="en-US" sz="800" b="0" i="0" u="none" strike="noStrike">
                          <a:solidFill>
                            <a:srgbClr val="1A1A1A"/>
                          </a:solidFill>
                          <a:effectLst/>
                          <a:latin typeface="Segoe UI"/>
                        </a:rPr>
                        <a:t>thanks for help.      I guess this was my Halloween event.   Trick or Treat!   We'll see if we got tricked.</a:t>
                      </a:r>
                    </a:p>
                  </a:txBody>
                  <a:tcPr marL="7964" marR="7964" marT="3982" marB="3982" anchor="ctr">
                    <a:lnL>
                      <a:noFill/>
                    </a:lnL>
                    <a:lnR>
                      <a:noFill/>
                    </a:lnR>
                    <a:lnT>
                      <a:noFill/>
                    </a:lnT>
                    <a:lnB>
                      <a:noFill/>
                    </a:lnB>
                    <a:solidFill>
                      <a:srgbClr val="FFFFFF"/>
                    </a:solidFill>
                  </a:tcPr>
                </a:tc>
                <a:tc>
                  <a:txBody>
                    <a:bodyPr/>
                    <a:lstStyle/>
                    <a:p>
                      <a:r>
                        <a:rPr lang="en-US" sz="900"/>
                        <a:t>10:37 AM</a:t>
                      </a:r>
                    </a:p>
                  </a:txBody>
                  <a:tcPr marL="7964" marR="7964" marT="3982" marB="3982" anchor="ctr">
                    <a:lnL>
                      <a:noFill/>
                    </a:lnL>
                    <a:lnR>
                      <a:noFill/>
                    </a:lnR>
                    <a:lnT>
                      <a:noFill/>
                    </a:lnT>
                    <a:lnB>
                      <a:noFill/>
                    </a:lnB>
                    <a:solidFill>
                      <a:srgbClr val="FFFFFF"/>
                    </a:solidFill>
                  </a:tcPr>
                </a:tc>
              </a:tr>
              <a:tr h="70396">
                <a:tc>
                  <a:txBody>
                    <a:bodyPr/>
                    <a:lstStyle/>
                    <a:p>
                      <a:endParaRPr lang="en-US" sz="800" b="0" i="0" u="none" strike="noStrike">
                        <a:solidFill>
                          <a:srgbClr val="1A1A1A"/>
                        </a:solidFill>
                        <a:effectLst/>
                        <a:latin typeface="Segoe UI"/>
                      </a:endParaRPr>
                    </a:p>
                  </a:txBody>
                  <a:tcPr marL="7964" marR="7964" marT="3982" marB="3982" anchor="ctr">
                    <a:lnL>
                      <a:noFill/>
                    </a:lnL>
                    <a:lnR>
                      <a:noFill/>
                    </a:lnR>
                    <a:lnT>
                      <a:noFill/>
                    </a:lnT>
                    <a:lnB>
                      <a:noFill/>
                    </a:lnB>
                    <a:solidFill>
                      <a:srgbClr val="FFFFFF"/>
                    </a:solidFill>
                  </a:tcPr>
                </a:tc>
                <a:tc>
                  <a:txBody>
                    <a:bodyPr/>
                    <a:lstStyle/>
                    <a:p>
                      <a:r>
                        <a:rPr lang="en-US" sz="900" dirty="0"/>
                        <a:t>10:37 AM</a:t>
                      </a:r>
                    </a:p>
                  </a:txBody>
                  <a:tcPr marL="7964" marR="7964" marT="3982" marB="3982" anchor="ctr">
                    <a:lnL>
                      <a:noFill/>
                    </a:lnL>
                    <a:lnR>
                      <a:noFill/>
                    </a:lnR>
                    <a:lnT>
                      <a:noFill/>
                    </a:lnT>
                    <a:lnB>
                      <a:noFill/>
                    </a:lnB>
                    <a:solidFill>
                      <a:srgbClr val="FFFFFF"/>
                    </a:solidFill>
                  </a:tcPr>
                </a:tc>
              </a:tr>
            </a:tbl>
          </a:graphicData>
        </a:graphic>
      </p:graphicFrame>
      <p:pic>
        <p:nvPicPr>
          <p:cNvPr id="786436" name="Picture 4" descr="C:\Program Files (x86)\Cisco Systems\Cisco Jabber\Emoticons\smi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75" y="460375"/>
            <a:ext cx="190500" cy="190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28</TotalTime>
  <Words>494</Words>
  <Application>Microsoft Office PowerPoint</Application>
  <PresentationFormat>On-screen Show (4:3)</PresentationFormat>
  <Paragraphs>87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vt:lpstr>
      <vt:lpstr>PowerPoint Presentation</vt:lpstr>
    </vt:vector>
  </TitlesOfParts>
  <Company>GE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210023782</dc:creator>
  <cp:keywords>September 22, 2004 – Version 1.1</cp:keywords>
  <dc:description>General Electric Company 2004</dc:description>
  <cp:lastModifiedBy>210023782</cp:lastModifiedBy>
  <cp:revision>2</cp:revision>
  <cp:lastPrinted>2003-08-29T14:38:12Z</cp:lastPrinted>
  <dcterms:created xsi:type="dcterms:W3CDTF">2016-10-31T14:17:31Z</dcterms:created>
  <dcterms:modified xsi:type="dcterms:W3CDTF">2016-10-31T14:46:29Z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WizKit Template Type">
    <vt:lpwstr>Onscreen</vt:lpwstr>
  </property>
  <property fmtid="{D5CDD505-2E9C-101B-9397-08002B2CF9AE}" pid="4" name="WizKit Template Version">
    <vt:i4>4</vt:i4>
  </property>
  <property fmtid="{D5CDD505-2E9C-101B-9397-08002B2CF9AE}" pid="5" name="TB4 template version">
    <vt:r8>4</vt:r8>
  </property>
  <property fmtid="{D5CDD505-2E9C-101B-9397-08002B2CF9AE}" pid="6" name="TB4 template type">
    <vt:lpwstr>onscreen</vt:lpwstr>
  </property>
</Properties>
</file>