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1048" r:id="rId2"/>
    <p:sldId id="1049" r:id="rId3"/>
    <p:sldId id="1050" r:id="rId4"/>
    <p:sldId id="1051" r:id="rId5"/>
    <p:sldId id="1052" r:id="rId6"/>
    <p:sldId id="1053" r:id="rId7"/>
    <p:sldId id="1054" r:id="rId8"/>
    <p:sldId id="1056" r:id="rId9"/>
    <p:sldId id="1055" r:id="rId10"/>
    <p:sldId id="1057" r:id="rId11"/>
  </p:sldIdLst>
  <p:sldSz cx="9144000" cy="6858000" type="screen4x3"/>
  <p:notesSz cx="7023100" cy="9309100"/>
  <p:embeddedFontLst>
    <p:embeddedFont>
      <p:font typeface="GE Inspira Pitch" panose="020F0603030400020203" pitchFamily="34" charset="0"/>
      <p:regular r:id="rId14"/>
      <p:bold r:id="rId15"/>
      <p:italic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orient="horz" pos="5726">
          <p15:clr>
            <a:srgbClr val="A4A3A4"/>
          </p15:clr>
        </p15:guide>
        <p15:guide id="3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CCCFDC"/>
    <a:srgbClr val="4C4C4C"/>
    <a:srgbClr val="CCFF99"/>
    <a:srgbClr val="99FF66"/>
    <a:srgbClr val="000099"/>
    <a:srgbClr val="00AA50"/>
    <a:srgbClr val="7A7A7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99267" autoAdjust="0"/>
  </p:normalViewPr>
  <p:slideViewPr>
    <p:cSldViewPr snapToGrid="0">
      <p:cViewPr varScale="1">
        <p:scale>
          <a:sx n="90" d="100"/>
          <a:sy n="90" d="100"/>
        </p:scale>
        <p:origin x="432" y="66"/>
      </p:cViewPr>
      <p:guideLst>
        <p:guide orient="horz" pos="1311"/>
        <p:guide orient="horz" pos="3758"/>
        <p:guide orient="horz" pos="811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2932"/>
        <p:guide orient="horz" pos="5726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222250"/>
            <a:ext cx="5556250" cy="416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506787"/>
            <a:ext cx="5502038" cy="416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6650" rIns="93300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</a:t>
            </a:r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howto/16226/complete-guide-to-symbolic-links-symlinks-on-windows-or-linux/" TargetMode="External"/><Relationship Id="rId2" Type="http://schemas.openxmlformats.org/officeDocument/2006/relationships/hyperlink" Target="http://download.cnet.com/Link-Shell-Extension-64-bit/3000-2248_4-752130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PortableIDE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HomeP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freeware.the-meiers.org/CoolTerm_Win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A-Course Controls Assignment</a:t>
            </a:r>
            <a:br>
              <a:rPr lang="en-US" sz="3600" dirty="0"/>
            </a:br>
            <a:r>
              <a:rPr lang="en-US" sz="3200" dirty="0"/>
              <a:t>“Controlling in the Wind” Setup Instructions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06933" y="5520893"/>
            <a:ext cx="2476350" cy="914400"/>
          </a:xfrm>
        </p:spPr>
        <p:txBody>
          <a:bodyPr/>
          <a:lstStyle/>
          <a:p>
            <a:pPr algn="r"/>
            <a:r>
              <a:rPr lang="en-US" sz="2400" b="1" dirty="0"/>
              <a:t>Brendan Higgins/Dave Gutz</a:t>
            </a:r>
          </a:p>
          <a:p>
            <a:pPr algn="r"/>
            <a:r>
              <a:rPr lang="en-US" sz="2400" b="1" dirty="0"/>
              <a:t>January 2017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2" y="1328468"/>
            <a:ext cx="6672533" cy="4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Step:   Install Matlab R2016a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a “Tech PC” or laptop not a business laptop</a:t>
            </a:r>
          </a:p>
          <a:p>
            <a:r>
              <a:rPr lang="en-US" dirty="0"/>
              <a:t>Start – cmd.exe – run as administrator</a:t>
            </a:r>
          </a:p>
          <a:p>
            <a:r>
              <a:rPr lang="en-US" dirty="0"/>
              <a:t>&gt;</a:t>
            </a:r>
            <a:r>
              <a:rPr lang="en-US" dirty="0" err="1"/>
              <a:t>swstore</a:t>
            </a:r>
            <a:endParaRPr lang="en-US" dirty="0"/>
          </a:p>
          <a:p>
            <a:r>
              <a:rPr lang="en-US" dirty="0"/>
              <a:t>Select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39" y="3324225"/>
            <a:ext cx="6467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39" y="4531474"/>
            <a:ext cx="6924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423359" y="5119777"/>
            <a:ext cx="2812211" cy="414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link shell extension (LSE)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55940"/>
            <a:ext cx="8459788" cy="4808298"/>
          </a:xfrm>
        </p:spPr>
        <p:txBody>
          <a:bodyPr/>
          <a:lstStyle/>
          <a:p>
            <a:r>
              <a:rPr lang="en-US" sz="1800" dirty="0"/>
              <a:t>Link to download:</a:t>
            </a:r>
          </a:p>
          <a:p>
            <a:r>
              <a:rPr lang="en-US" sz="1800" dirty="0">
                <a:hlinkClick r:id="rId2"/>
              </a:rPr>
              <a:t>http://download.cnet.com/Link-Shell-Extension-64-bit/3000-2248_4-75213087.html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Link to manual:</a:t>
            </a:r>
          </a:p>
          <a:p>
            <a:r>
              <a:rPr lang="en-US" sz="1800" dirty="0">
                <a:hlinkClick r:id="rId3"/>
              </a:rPr>
              <a:t>http://www.howtogeek.com/howto/16226/complete-guide-to-symbolic-links-symlinks-on-windows-or-linux/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 bwMode="auto">
          <a:xfrm>
            <a:off x="2517297" y="3545457"/>
            <a:ext cx="4109407" cy="2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51494" y="4528869"/>
            <a:ext cx="560717" cy="3450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0545" y="452886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here. It will make you restart explorer.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22" y="7763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207536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8302"/>
            <a:ext cx="8459788" cy="4885936"/>
          </a:xfrm>
        </p:spPr>
        <p:txBody>
          <a:bodyPr/>
          <a:lstStyle/>
          <a:p>
            <a:r>
              <a:rPr lang="en-US" sz="2000" dirty="0"/>
              <a:t>Link to download:</a:t>
            </a:r>
          </a:p>
          <a:p>
            <a:r>
              <a:rPr lang="en-US" sz="2000" dirty="0">
                <a:hlinkClick r:id="rId2"/>
              </a:rPr>
              <a:t>https://www.arduino.cc/en/Main/Software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Reference link (should not need this): </a:t>
            </a:r>
            <a:r>
              <a:rPr lang="en-US" sz="2000" dirty="0">
                <a:hlinkClick r:id="rId3"/>
              </a:rPr>
              <a:t>https://www.arduino.cc/en/Guide/PortableIDE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Download and unzip into “My Documents”:</a:t>
            </a:r>
          </a:p>
          <a:p>
            <a:endParaRPr lang="en-US" sz="20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6883"/>
            <a:ext cx="4652514" cy="214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1507" y="2398154"/>
            <a:ext cx="1337097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5524" y="1826883"/>
            <a:ext cx="155276" cy="57127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05793" y="87910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“Windows ZIP file for non admin install”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91" y="4637285"/>
            <a:ext cx="3037128" cy="172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063391" y="5983868"/>
            <a:ext cx="3037128" cy="3047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20722" y="776378"/>
            <a:ext cx="3463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run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18563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Browse to root of arduino-1.x.x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26" y="4502987"/>
            <a:ext cx="2314036" cy="909159"/>
          </a:xfrm>
        </p:spPr>
        <p:txBody>
          <a:bodyPr/>
          <a:lstStyle/>
          <a:p>
            <a:r>
              <a:rPr lang="en-US" sz="2000" dirty="0"/>
              <a:t>Create new directory called “portable” alongside others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3436" y="910679"/>
            <a:ext cx="3037128" cy="1728110"/>
            <a:chOff x="2686812" y="910679"/>
            <a:chExt cx="3037128" cy="172811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812" y="910679"/>
              <a:ext cx="3037128" cy="1728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686812" y="2283141"/>
              <a:ext cx="3037128" cy="15239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4589252" y="2638789"/>
            <a:ext cx="0" cy="5712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52" y="3450910"/>
            <a:ext cx="3137095" cy="268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674189" y="4330460"/>
            <a:ext cx="329263" cy="23246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Launch Arduino executable </a:t>
            </a:r>
            <a:br>
              <a:rPr lang="en-US" dirty="0"/>
            </a:br>
            <a:r>
              <a:rPr lang="en-US" sz="3200" dirty="0"/>
              <a:t>(this is the 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1" y="2222522"/>
            <a:ext cx="2305409" cy="576053"/>
          </a:xfrm>
        </p:spPr>
        <p:txBody>
          <a:bodyPr/>
          <a:lstStyle/>
          <a:p>
            <a:r>
              <a:rPr lang="en-US" sz="2000" dirty="0"/>
              <a:t>Right-click to pin to Taskbar and Start Menu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25" y="929476"/>
            <a:ext cx="2984740" cy="258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94626" y="2855343"/>
            <a:ext cx="914399" cy="56071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32" y="3808562"/>
            <a:ext cx="27241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15739" y="3486024"/>
            <a:ext cx="3093286" cy="57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lang="en-US" sz="2000" kern="0" dirty="0"/>
              <a:t>Launched executable: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67347" y="2337261"/>
            <a:ext cx="2155883" cy="172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lang="en-US" sz="1400" kern="0" dirty="0"/>
              <a:t>Go to File - &gt; Preferences and </a:t>
            </a:r>
            <a:r>
              <a:rPr lang="en-US" sz="1400" dirty="0"/>
              <a:t>make sure that "Show verbose output during compilation" is unchecked and that “Compiler warnings” is set to none</a:t>
            </a:r>
            <a:endParaRPr lang="en-US" sz="1400" kern="0" dirty="0"/>
          </a:p>
        </p:txBody>
      </p:sp>
      <p:sp>
        <p:nvSpPr>
          <p:cNvPr id="13" name="Rectangle 12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46" y="3515569"/>
            <a:ext cx="3593437" cy="32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42397" y="4433977"/>
            <a:ext cx="1484281" cy="2616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26679" y="3515569"/>
            <a:ext cx="638355" cy="91840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064434" y="6155940"/>
            <a:ext cx="2155883" cy="48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lang="en-US" sz="1400" kern="0" dirty="0"/>
              <a:t>Click OK even if changes were not made. Then close IDE. Defaults are now set.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65034" y="6676845"/>
            <a:ext cx="759124" cy="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Create symbolic link to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2808"/>
            <a:ext cx="8459788" cy="4851430"/>
          </a:xfrm>
        </p:spPr>
        <p:txBody>
          <a:bodyPr/>
          <a:lstStyle/>
          <a:p>
            <a:r>
              <a:rPr lang="en-US" sz="2000" dirty="0"/>
              <a:t>Browse to folder where you unzipped</a:t>
            </a:r>
          </a:p>
          <a:p>
            <a:r>
              <a:rPr lang="en-US" sz="2000" dirty="0"/>
              <a:t>Right-click “</a:t>
            </a:r>
            <a:r>
              <a:rPr lang="en-US" sz="2000" dirty="0" err="1"/>
              <a:t>myWindCode</a:t>
            </a:r>
            <a:r>
              <a:rPr lang="en-US" sz="2000" dirty="0"/>
              <a:t>” folder and select “Pick Link Source”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Browse back to root arduino-1.x.x folder -&gt; portable -&gt; sketchbook</a:t>
            </a:r>
          </a:p>
          <a:p>
            <a:r>
              <a:rPr lang="en-US" sz="2000" dirty="0"/>
              <a:t>Right-click and “Drop as… -&gt; Symbolic Link”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42" y="918533"/>
            <a:ext cx="9239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33638" y="1851269"/>
            <a:ext cx="4276725" cy="895350"/>
            <a:chOff x="1907427" y="1851269"/>
            <a:chExt cx="4276725" cy="895350"/>
          </a:xfrm>
        </p:grpSpPr>
        <p:pic>
          <p:nvPicPr>
            <p:cNvPr id="757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427" y="1851269"/>
              <a:ext cx="427672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907427" y="2107725"/>
              <a:ext cx="4276725" cy="19121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96" y="3640350"/>
            <a:ext cx="3833409" cy="25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3585" y="7184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Open file in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35170"/>
            <a:ext cx="8459788" cy="4929068"/>
          </a:xfrm>
        </p:spPr>
        <p:txBody>
          <a:bodyPr/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: open IDE from Taskbar (or Start Menu)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: go to file -&gt; open -&gt; browse to </a:t>
            </a:r>
            <a:r>
              <a:rPr lang="en-US" sz="2000" dirty="0" err="1"/>
              <a:t>myWindCode.ino</a:t>
            </a:r>
            <a:r>
              <a:rPr lang="en-US" sz="2000" dirty="0"/>
              <a:t> and open 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3115039"/>
            <a:ext cx="39909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003321" y="2873499"/>
            <a:ext cx="1078302" cy="370033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60"/>
          <a:stretch/>
        </p:blipFill>
        <p:spPr bwMode="auto">
          <a:xfrm>
            <a:off x="3075631" y="3941992"/>
            <a:ext cx="2992738" cy="200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78435" y="2481107"/>
            <a:ext cx="3787131" cy="191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7313"/>
            <a:ext cx="8459788" cy="4816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Close all other IDE windows (except </a:t>
            </a:r>
            <a:r>
              <a:rPr lang="en-US" sz="2000" dirty="0" err="1"/>
              <a:t>myWindCode</a:t>
            </a:r>
            <a:r>
              <a:rPr lang="en-US" sz="2000" dirty="0"/>
              <a:t>) so IDE remembers your default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 to </a:t>
            </a:r>
            <a:r>
              <a:rPr lang="en-US" sz="2000" dirty="0" err="1"/>
              <a:t>arduino</a:t>
            </a:r>
            <a:r>
              <a:rPr lang="en-US" sz="2000" dirty="0"/>
              <a:t> reference: </a:t>
            </a:r>
            <a:r>
              <a:rPr lang="en-US" sz="2000" dirty="0">
                <a:hlinkClick r:id="rId2"/>
              </a:rPr>
              <a:t>https://www.arduino.cc/en/Reference/HomePage</a:t>
            </a:r>
            <a:endParaRPr lang="en-US" sz="2000" dirty="0"/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 brief:  Ctrl-r to compile.  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Try it now with </a:t>
            </a:r>
            <a:r>
              <a:rPr lang="en-US" sz="2000" dirty="0" err="1"/>
              <a:t>myWindCode</a:t>
            </a:r>
            <a:r>
              <a:rPr lang="en-US" sz="2000" dirty="0"/>
              <a:t>.   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Ask for help if this does not work.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Ctrl-u to compile/upload.   </a:t>
            </a:r>
          </a:p>
          <a:p>
            <a:pPr marL="1087438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needs to be connected and USB free</a:t>
            </a:r>
          </a:p>
          <a:p>
            <a:pPr marL="1087438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USB port selected by Tools – Port – select the one that says ‘Arduino.’  If there isn’t one, then it’s not connected to the computer.    Perhaps the drivers did not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Install </a:t>
            </a:r>
            <a:r>
              <a:rPr lang="en-US" dirty="0" err="1"/>
              <a:t>CoolTerm</a:t>
            </a:r>
            <a:r>
              <a:rPr lang="en-US" dirty="0"/>
              <a:t> USB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5336"/>
            <a:ext cx="8459788" cy="4678901"/>
          </a:xfrm>
        </p:spPr>
        <p:txBody>
          <a:bodyPr/>
          <a:lstStyle/>
          <a:p>
            <a:r>
              <a:rPr lang="en-US" sz="2000" dirty="0"/>
              <a:t>Link to install: </a:t>
            </a:r>
            <a:r>
              <a:rPr lang="en-US" sz="2000" dirty="0">
                <a:hlinkClick r:id="rId2"/>
              </a:rPr>
              <a:t>http://freeware.the-meiers.org/CoolTerm_Win.zip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35" y="1949523"/>
            <a:ext cx="2940529" cy="22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7015" y="4403939"/>
            <a:ext cx="514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Unzip and copy “CoolTerm_0.stc” in this folder to the desktop for easy starting of USB</a:t>
            </a:r>
          </a:p>
        </p:txBody>
      </p:sp>
    </p:spTree>
    <p:extLst>
      <p:ext uri="{BB962C8B-B14F-4D97-AF65-F5344CB8AC3E}">
        <p14:creationId xmlns:p14="http://schemas.microsoft.com/office/powerpoint/2010/main" val="33043034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54116</TotalTime>
  <Words>498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 Inspira Pitch</vt:lpstr>
      <vt:lpstr>Arial</vt:lpstr>
      <vt:lpstr>Times New Roman</vt:lpstr>
      <vt:lpstr>blank</vt:lpstr>
      <vt:lpstr>A-Course Controls Assignment “Controlling in the Wind” Setup Instructions</vt:lpstr>
      <vt:lpstr>Step 1: Install link shell extension (LSE)</vt:lpstr>
      <vt:lpstr>Step 2: Install Arduino</vt:lpstr>
      <vt:lpstr>Step 3: Browse to root of arduino-1.x.x</vt:lpstr>
      <vt:lpstr>Step 4: Launch Arduino executable  (this is the IDE)</vt:lpstr>
      <vt:lpstr>Step 5: Create symbolic link to source</vt:lpstr>
      <vt:lpstr>Step 6: Open file in IDE</vt:lpstr>
      <vt:lpstr>Step 6: continued</vt:lpstr>
      <vt:lpstr>Step 7: Install CoolTerm USB </vt:lpstr>
      <vt:lpstr>Last Step:   Install Matlab R2016a</vt:lpstr>
    </vt:vector>
  </TitlesOfParts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JEWELL, JAMIE (500745612)</dc:creator>
  <cp:keywords>September 22, 2004 – Version 1.1</cp:keywords>
  <dc:description>General Electric Company 2004</dc:description>
  <cp:lastModifiedBy>Gutz, Dave (GE Aviation, US)</cp:lastModifiedBy>
  <cp:revision>1160</cp:revision>
  <cp:lastPrinted>2013-08-18T19:51:53Z</cp:lastPrinted>
  <dcterms:created xsi:type="dcterms:W3CDTF">2012-07-26T17:08:30Z</dcterms:created>
  <dcterms:modified xsi:type="dcterms:W3CDTF">2017-12-20T16:01:30Z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