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897" showSpecialPlsOnTitleSld="0" strictFirstAndLastChars="0">
  <p:sldMasterIdLst>
    <p:sldMasterId id="2147483664" r:id="rId1"/>
  </p:sldMasterIdLst>
  <p:notesMasterIdLst>
    <p:notesMasterId r:id="rId11"/>
  </p:notesMasterIdLst>
  <p:handoutMasterIdLst>
    <p:handoutMasterId r:id="rId12"/>
  </p:handoutMasterIdLst>
  <p:sldIdLst>
    <p:sldId id="286" r:id="rId2"/>
    <p:sldId id="291" r:id="rId3"/>
    <p:sldId id="292" r:id="rId4"/>
    <p:sldId id="293" r:id="rId5"/>
    <p:sldId id="298" r:id="rId6"/>
    <p:sldId id="296" r:id="rId7"/>
    <p:sldId id="299" r:id="rId8"/>
    <p:sldId id="300" r:id="rId9"/>
    <p:sldId id="297" r:id="rId1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50"/>
    <a:srgbClr val="7A7A7A"/>
    <a:srgbClr val="6B6B6B"/>
    <a:srgbClr val="767676"/>
    <a:srgbClr val="4C4C4C"/>
    <a:srgbClr val="656565"/>
    <a:srgbClr val="CD0078"/>
    <a:srgbClr val="3C73B9"/>
    <a:srgbClr val="EBD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7" autoAdjust="0"/>
    <p:restoredTop sz="84567" autoAdjust="0"/>
  </p:normalViewPr>
  <p:slideViewPr>
    <p:cSldViewPr snapToGrid="0">
      <p:cViewPr varScale="1">
        <p:scale>
          <a:sx n="92" d="100"/>
          <a:sy n="92" d="100"/>
        </p:scale>
        <p:origin x="-594" y="-96"/>
      </p:cViewPr>
      <p:guideLst>
        <p:guide orient="horz" pos="1311"/>
        <p:guide orient="horz" pos="3758"/>
        <p:guide orient="horz" pos="1062"/>
        <p:guide orient="horz" pos="449"/>
        <p:guide orient="horz" pos="2849"/>
        <p:guide orient="horz" pos="2153"/>
        <p:guide orient="horz" pos="5442"/>
        <p:guide orient="horz" pos="1954"/>
        <p:guide pos="219"/>
        <p:guide pos="5551"/>
        <p:guide pos="2879"/>
        <p:guide pos="1521"/>
        <p:guide pos="42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2016" y="-78"/>
      </p:cViewPr>
      <p:guideLst>
        <p:guide orient="horz" pos="3024"/>
        <p:guide orient="horz" pos="5906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87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228600"/>
            <a:ext cx="5730875" cy="4298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7308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AB69BBA2-4AEB-4B61-8393-54D11319A087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04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8" y="263525"/>
            <a:ext cx="840105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88" y="1677988"/>
            <a:ext cx="8396287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227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293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807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641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18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9507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2190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15736"/>
            <a:ext cx="8459788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2592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41529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154488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591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20687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6063201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065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142" y="1736449"/>
            <a:ext cx="415240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142" y="2189527"/>
            <a:ext cx="415240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14" y="1736449"/>
            <a:ext cx="4154036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14" y="2189527"/>
            <a:ext cx="4154036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998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2080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50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41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3774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80988"/>
            <a:ext cx="8459788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727200"/>
            <a:ext cx="8459788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80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40" name="Rectangle 4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Thermostat Filtering for Anticipation</a:t>
            </a:r>
            <a:endParaRPr lang="en-US" dirty="0"/>
          </a:p>
        </p:txBody>
      </p:sp>
      <p:sp>
        <p:nvSpPr>
          <p:cNvPr id="73114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47713" y="2935288"/>
            <a:ext cx="8396287" cy="1752600"/>
          </a:xfrm>
        </p:spPr>
        <p:txBody>
          <a:bodyPr/>
          <a:lstStyle/>
          <a:p>
            <a:r>
              <a:rPr lang="en-US" dirty="0" smtClean="0"/>
              <a:t>Dave </a:t>
            </a:r>
            <a:r>
              <a:rPr lang="en-US" smtClean="0"/>
              <a:t>Gutz 28-Jan-2016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682" y="2504642"/>
            <a:ext cx="8459788" cy="998537"/>
          </a:xfrm>
        </p:spPr>
        <p:txBody>
          <a:bodyPr/>
          <a:lstStyle/>
          <a:p>
            <a:pPr algn="ctr"/>
            <a:r>
              <a:rPr lang="en-US" dirty="0" smtClean="0"/>
              <a:t>Simulink </a:t>
            </a:r>
            <a:r>
              <a:rPr lang="en-US" dirty="0" smtClean="0"/>
              <a:t>Model</a:t>
            </a:r>
            <a:br>
              <a:rPr lang="en-US" dirty="0" smtClean="0"/>
            </a:br>
            <a:r>
              <a:rPr lang="en-US" dirty="0" smtClean="0"/>
              <a:t>howard_lin_r2013a_20160129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888794"/>
              </p:ext>
            </p:extLst>
          </p:nvPr>
        </p:nvGraphicFramePr>
        <p:xfrm>
          <a:off x="5507038" y="4894263"/>
          <a:ext cx="26447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566" name="Packager Shell Object" showAsIcon="1" r:id="rId3" imgW="2644200" imgH="685440" progId="Package">
                  <p:embed/>
                </p:oleObj>
              </mc:Choice>
              <mc:Fallback>
                <p:oleObj name="Packager Shell Object" showAsIcon="1" r:id="rId3" imgW="2644200" imgH="685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07038" y="4894263"/>
                        <a:ext cx="2644775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854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46" y="0"/>
            <a:ext cx="8606089" cy="6856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4855" y="6369628"/>
            <a:ext cx="4221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howard_lin_r2013a_20160129</a:t>
            </a:r>
          </a:p>
        </p:txBody>
      </p:sp>
    </p:spTree>
    <p:extLst>
      <p:ext uri="{BB962C8B-B14F-4D97-AF65-F5344CB8AC3E}">
        <p14:creationId xmlns:p14="http://schemas.microsoft.com/office/powerpoint/2010/main" val="73898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9142"/>
            <a:ext cx="9071264" cy="5652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36416" y="6111587"/>
            <a:ext cx="66813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howard_lin_r2013a_20160129</a:t>
            </a:r>
          </a:p>
        </p:txBody>
      </p:sp>
    </p:spTree>
    <p:extLst>
      <p:ext uri="{BB962C8B-B14F-4D97-AF65-F5344CB8AC3E}">
        <p14:creationId xmlns:p14="http://schemas.microsoft.com/office/powerpoint/2010/main" val="330306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Contents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8127" y="779319"/>
            <a:ext cx="20470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Ta0=Temp;</a:t>
            </a:r>
          </a:p>
          <a:p>
            <a:r>
              <a:rPr lang="en-US" sz="900" dirty="0"/>
              <a:t>Tw0 = (Ta0*Ha + OAT*Ho)/(</a:t>
            </a:r>
            <a:r>
              <a:rPr lang="en-US" sz="900" dirty="0" err="1"/>
              <a:t>Ho+Ha</a:t>
            </a:r>
            <a:r>
              <a:rPr lang="en-US" sz="900" dirty="0"/>
              <a:t>);</a:t>
            </a:r>
          </a:p>
          <a:p>
            <a:r>
              <a:rPr lang="en-US" sz="900" dirty="0"/>
              <a:t>Tb0=max(min(interp1([Rn Rx],[</a:t>
            </a:r>
            <a:r>
              <a:rPr lang="en-US" sz="900" dirty="0" err="1"/>
              <a:t>Tn</a:t>
            </a:r>
            <a:r>
              <a:rPr lang="en-US" sz="900" dirty="0"/>
              <a:t> </a:t>
            </a:r>
            <a:r>
              <a:rPr lang="en-US" sz="900" dirty="0" err="1"/>
              <a:t>Tx</a:t>
            </a:r>
            <a:r>
              <a:rPr lang="en-US" sz="900" dirty="0"/>
              <a:t>],OAT), </a:t>
            </a:r>
            <a:r>
              <a:rPr lang="en-US" sz="900" dirty="0" err="1"/>
              <a:t>Tn</a:t>
            </a:r>
            <a:r>
              <a:rPr lang="en-US" sz="900" dirty="0"/>
              <a:t>),</a:t>
            </a:r>
            <a:r>
              <a:rPr lang="en-US" sz="900" dirty="0" err="1"/>
              <a:t>Tx</a:t>
            </a:r>
            <a:r>
              <a:rPr lang="en-US" sz="900" dirty="0"/>
              <a:t>);</a:t>
            </a:r>
          </a:p>
          <a:p>
            <a:r>
              <a:rPr lang="en-US" sz="900" dirty="0"/>
              <a:t>Tc0 = ((</a:t>
            </a:r>
            <a:r>
              <a:rPr lang="en-US" sz="900" dirty="0" err="1"/>
              <a:t>Ha+Hc</a:t>
            </a:r>
            <a:r>
              <a:rPr lang="en-US" sz="900" dirty="0"/>
              <a:t>)*Ta0 - Ha*Tw0) / </a:t>
            </a:r>
            <a:r>
              <a:rPr lang="en-US" sz="900" dirty="0" err="1"/>
              <a:t>Hc</a:t>
            </a:r>
            <a:r>
              <a:rPr lang="en-US" sz="900" dirty="0"/>
              <a:t>;</a:t>
            </a:r>
          </a:p>
          <a:p>
            <a:r>
              <a:rPr lang="en-US" sz="900" dirty="0"/>
              <a:t>D0 =max(min( </a:t>
            </a:r>
            <a:r>
              <a:rPr lang="en-US" sz="900" dirty="0" err="1"/>
              <a:t>Hc</a:t>
            </a:r>
            <a:r>
              <a:rPr lang="en-US" sz="900" dirty="0"/>
              <a:t>*(Tc0-Ta0)/(</a:t>
            </a:r>
            <a:r>
              <a:rPr lang="en-US" sz="900" dirty="0" err="1"/>
              <a:t>Hf</a:t>
            </a:r>
            <a:r>
              <a:rPr lang="en-US" sz="900" dirty="0"/>
              <a:t>*(Tb0-Tc0)), 1), 1e-32);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endParaRPr lang="en-US" sz="900" dirty="0"/>
          </a:p>
          <a:p>
            <a:r>
              <a:rPr lang="en-US" sz="900" dirty="0"/>
              <a:t>Ta1=SET(1,2);</a:t>
            </a:r>
          </a:p>
          <a:p>
            <a:r>
              <a:rPr lang="en-US" sz="900" dirty="0"/>
              <a:t>Tw1 = (Ta1*Ha + OAT*Ho)/(</a:t>
            </a:r>
            <a:r>
              <a:rPr lang="en-US" sz="900" dirty="0" err="1"/>
              <a:t>Ho+Ha</a:t>
            </a:r>
            <a:r>
              <a:rPr lang="en-US" sz="900" dirty="0"/>
              <a:t>);</a:t>
            </a:r>
          </a:p>
          <a:p>
            <a:r>
              <a:rPr lang="en-US" sz="900" dirty="0"/>
              <a:t>Tb1=max(min(interp1([Rn Rx],[</a:t>
            </a:r>
            <a:r>
              <a:rPr lang="en-US" sz="900" dirty="0" err="1"/>
              <a:t>Tn</a:t>
            </a:r>
            <a:r>
              <a:rPr lang="en-US" sz="900" dirty="0"/>
              <a:t> </a:t>
            </a:r>
            <a:r>
              <a:rPr lang="en-US" sz="900" dirty="0" err="1"/>
              <a:t>Tx</a:t>
            </a:r>
            <a:r>
              <a:rPr lang="en-US" sz="900" dirty="0"/>
              <a:t>],OAT), </a:t>
            </a:r>
            <a:r>
              <a:rPr lang="en-US" sz="900" dirty="0" err="1"/>
              <a:t>Tn</a:t>
            </a:r>
            <a:r>
              <a:rPr lang="en-US" sz="900" dirty="0"/>
              <a:t>),</a:t>
            </a:r>
            <a:r>
              <a:rPr lang="en-US" sz="900" dirty="0" err="1"/>
              <a:t>Tx</a:t>
            </a:r>
            <a:r>
              <a:rPr lang="en-US" sz="900" dirty="0"/>
              <a:t>);</a:t>
            </a:r>
          </a:p>
          <a:p>
            <a:r>
              <a:rPr lang="en-US" sz="900" dirty="0"/>
              <a:t>Tc1 = ((</a:t>
            </a:r>
            <a:r>
              <a:rPr lang="en-US" sz="900" dirty="0" err="1"/>
              <a:t>Ha+Hc</a:t>
            </a:r>
            <a:r>
              <a:rPr lang="en-US" sz="900" dirty="0"/>
              <a:t>)*Ta1 - Ha*Tw1) / </a:t>
            </a:r>
            <a:r>
              <a:rPr lang="en-US" sz="900" dirty="0" err="1"/>
              <a:t>Hc</a:t>
            </a:r>
            <a:r>
              <a:rPr lang="en-US" sz="900" dirty="0"/>
              <a:t>;</a:t>
            </a:r>
          </a:p>
          <a:p>
            <a:r>
              <a:rPr lang="en-US" sz="900" dirty="0"/>
              <a:t>D1 =max(min( </a:t>
            </a:r>
            <a:r>
              <a:rPr lang="en-US" sz="900" dirty="0" err="1"/>
              <a:t>Hc</a:t>
            </a:r>
            <a:r>
              <a:rPr lang="en-US" sz="900" dirty="0"/>
              <a:t>*(Tc1-Ta1)/(</a:t>
            </a:r>
            <a:r>
              <a:rPr lang="en-US" sz="900" dirty="0" err="1"/>
              <a:t>Hf</a:t>
            </a:r>
            <a:r>
              <a:rPr lang="en-US" sz="900" dirty="0"/>
              <a:t>*(Tb1-Tc1)), 1), 1e-32);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endParaRPr lang="en-US" sz="900" dirty="0"/>
          </a:p>
          <a:p>
            <a:r>
              <a:rPr lang="en-US" sz="900" dirty="0"/>
              <a:t>% Note: not steady state at initialization</a:t>
            </a:r>
          </a:p>
          <a:p>
            <a:r>
              <a:rPr lang="en-US" sz="900" dirty="0"/>
              <a:t>if D0&gt;D1</a:t>
            </a:r>
          </a:p>
          <a:p>
            <a:r>
              <a:rPr lang="en-US" sz="900" dirty="0"/>
              <a:t>DUTY0 = 0;</a:t>
            </a:r>
          </a:p>
          <a:p>
            <a:r>
              <a:rPr lang="en-US" sz="900" dirty="0"/>
              <a:t>% Used by thermostat</a:t>
            </a:r>
          </a:p>
          <a:p>
            <a:r>
              <a:rPr lang="en-US" sz="900" dirty="0" err="1"/>
              <a:t>intEi</a:t>
            </a:r>
            <a:r>
              <a:rPr lang="en-US" sz="900" dirty="0"/>
              <a:t> = max(min(D0*(Tb0-Tc0)*</a:t>
            </a:r>
            <a:r>
              <a:rPr lang="en-US" sz="900" dirty="0" err="1"/>
              <a:t>Hf</a:t>
            </a:r>
            <a:r>
              <a:rPr lang="en-US" sz="900" dirty="0"/>
              <a:t>/.005, 1), 0);</a:t>
            </a:r>
          </a:p>
          <a:p>
            <a:r>
              <a:rPr lang="en-US" sz="900" dirty="0"/>
              <a:t>% Needed to balance model</a:t>
            </a:r>
          </a:p>
          <a:p>
            <a:r>
              <a:rPr lang="en-US" sz="900" dirty="0" err="1"/>
              <a:t>intEi</a:t>
            </a:r>
            <a:r>
              <a:rPr lang="en-US" sz="900" dirty="0"/>
              <a:t> = max(min(</a:t>
            </a:r>
            <a:r>
              <a:rPr lang="en-US" sz="900" dirty="0" err="1"/>
              <a:t>otherHeat</a:t>
            </a:r>
            <a:r>
              <a:rPr lang="en-US" sz="900" dirty="0"/>
              <a:t>(1,2)/.005, 1), 0);</a:t>
            </a:r>
          </a:p>
          <a:p>
            <a:r>
              <a:rPr lang="en-US" sz="900" dirty="0"/>
              <a:t>else</a:t>
            </a:r>
          </a:p>
          <a:p>
            <a:r>
              <a:rPr lang="en-US" sz="900" dirty="0"/>
              <a:t>DUTY0 = D1;</a:t>
            </a:r>
          </a:p>
          <a:p>
            <a:r>
              <a:rPr lang="en-US" sz="900" dirty="0" err="1"/>
              <a:t>intEi</a:t>
            </a:r>
            <a:r>
              <a:rPr lang="en-US" sz="900" dirty="0"/>
              <a:t> = 0;</a:t>
            </a:r>
          </a:p>
          <a:p>
            <a:r>
              <a:rPr lang="en-US" sz="900" dirty="0"/>
              <a:t>end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endParaRPr lang="en-US" sz="900" dirty="0"/>
          </a:p>
          <a:p>
            <a:r>
              <a:rPr lang="en-US" sz="900" dirty="0"/>
              <a:t/>
            </a:r>
            <a:br>
              <a:rPr lang="en-US" sz="900" dirty="0"/>
            </a:br>
            <a:endParaRPr 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1939637" y="1014846"/>
            <a:ext cx="20470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OAT=30;</a:t>
            </a:r>
          </a:p>
          <a:p>
            <a:r>
              <a:rPr lang="en-US" sz="900" dirty="0"/>
              <a:t>Temp=68;</a:t>
            </a:r>
          </a:p>
          <a:p>
            <a:r>
              <a:rPr lang="en-US" sz="900" dirty="0" smtClean="0"/>
              <a:t>Rn=29</a:t>
            </a:r>
            <a:r>
              <a:rPr lang="en-US" sz="900" dirty="0"/>
              <a:t>;</a:t>
            </a:r>
          </a:p>
          <a:p>
            <a:r>
              <a:rPr lang="en-US" sz="900" dirty="0"/>
              <a:t>Rx=69;</a:t>
            </a:r>
          </a:p>
          <a:p>
            <a:r>
              <a:rPr lang="en-US" sz="900" dirty="0" err="1"/>
              <a:t>Tn</a:t>
            </a:r>
            <a:r>
              <a:rPr lang="en-US" sz="900" dirty="0"/>
              <a:t>=180;</a:t>
            </a:r>
          </a:p>
          <a:p>
            <a:r>
              <a:rPr lang="en-US" sz="900" dirty="0" err="1"/>
              <a:t>Tx</a:t>
            </a:r>
            <a:r>
              <a:rPr lang="en-US" sz="900" dirty="0"/>
              <a:t>=120;</a:t>
            </a:r>
          </a:p>
          <a:p>
            <a:endParaRPr lang="en-US" sz="900" dirty="0"/>
          </a:p>
          <a:p>
            <a:r>
              <a:rPr lang="en-US" sz="900" dirty="0" err="1"/>
              <a:t>Hc</a:t>
            </a:r>
            <a:r>
              <a:rPr lang="en-US" sz="900" dirty="0"/>
              <a:t>=114/86400;</a:t>
            </a:r>
          </a:p>
          <a:p>
            <a:r>
              <a:rPr lang="en-US" sz="900" dirty="0"/>
              <a:t>Ha=1.61/86400;</a:t>
            </a:r>
          </a:p>
          <a:p>
            <a:r>
              <a:rPr lang="en-US" sz="900" dirty="0"/>
              <a:t>%</a:t>
            </a:r>
            <a:r>
              <a:rPr lang="en-US" sz="900" dirty="0" err="1"/>
              <a:t>Hf</a:t>
            </a:r>
            <a:r>
              <a:rPr lang="en-US" sz="900" dirty="0"/>
              <a:t>=1.08/86400;</a:t>
            </a:r>
          </a:p>
          <a:p>
            <a:r>
              <a:rPr lang="en-US" sz="900" dirty="0" err="1"/>
              <a:t>Hf</a:t>
            </a:r>
            <a:r>
              <a:rPr lang="en-US" sz="900" dirty="0"/>
              <a:t>=1.745/86400;</a:t>
            </a:r>
          </a:p>
          <a:p>
            <a:r>
              <a:rPr lang="en-US" sz="900" dirty="0"/>
              <a:t>Ho=283/86400;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 smtClean="0"/>
              <a:t>tau=40</a:t>
            </a:r>
            <a:r>
              <a:rPr lang="en-US" sz="900" dirty="0"/>
              <a:t>;</a:t>
            </a:r>
          </a:p>
          <a:p>
            <a:r>
              <a:rPr lang="en-US" sz="900" dirty="0"/>
              <a:t>FILTER_DELAY = 5;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endParaRPr lang="en-US" sz="900" dirty="0"/>
          </a:p>
          <a:p>
            <a:r>
              <a:rPr lang="en-US" sz="900" dirty="0" err="1"/>
              <a:t>Kv</a:t>
            </a:r>
            <a:r>
              <a:rPr lang="en-US" sz="900" dirty="0"/>
              <a:t>=400; % gain in TCOMP of house control</a:t>
            </a:r>
          </a:p>
          <a:p>
            <a:r>
              <a:rPr lang="en-US" sz="900" dirty="0"/>
              <a:t>Kei=2e-4;</a:t>
            </a:r>
          </a:p>
          <a:p>
            <a:r>
              <a:rPr lang="en-US" sz="900" dirty="0" err="1"/>
              <a:t>Kep</a:t>
            </a:r>
            <a:r>
              <a:rPr lang="en-US" sz="900" dirty="0"/>
              <a:t>=1;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endParaRPr lang="en-US" sz="900" dirty="0"/>
          </a:p>
          <a:p>
            <a:r>
              <a:rPr lang="en-US" sz="900" dirty="0"/>
              <a:t>% From match to thermo20160128.xlsx</a:t>
            </a:r>
          </a:p>
          <a:p>
            <a:r>
              <a:rPr lang="en-US" sz="900" dirty="0" err="1"/>
              <a:t>sNoise</a:t>
            </a:r>
            <a:r>
              <a:rPr lang="en-US" sz="900" dirty="0"/>
              <a:t>=0.001;</a:t>
            </a:r>
          </a:p>
          <a:p>
            <a:r>
              <a:rPr lang="en-US" sz="900" dirty="0"/>
              <a:t>SET = [0 60 18861 18862; 68 62 68 68]';</a:t>
            </a:r>
          </a:p>
          <a:p>
            <a:r>
              <a:rPr lang="en-US" sz="900" dirty="0" err="1"/>
              <a:t>otherHeat</a:t>
            </a:r>
            <a:r>
              <a:rPr lang="en-US" sz="900" dirty="0"/>
              <a:t>=[0 1000 6000; .001 .001 .0005]';</a:t>
            </a:r>
          </a:p>
          <a:p>
            <a:r>
              <a:rPr lang="en-US" sz="900" dirty="0" err="1"/>
              <a:t>tFinal</a:t>
            </a:r>
            <a:r>
              <a:rPr lang="en-US" sz="900" dirty="0"/>
              <a:t> = 24132;</a:t>
            </a:r>
          </a:p>
          <a:p>
            <a:r>
              <a:rPr lang="en-US" sz="900" dirty="0"/>
              <a:t>Temp= 68.98;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8478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4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42863"/>
            <a:ext cx="7762875" cy="677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748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3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341" y="0"/>
            <a:ext cx="6267450" cy="6888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60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2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57150"/>
            <a:ext cx="7762875" cy="674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767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2" y="413039"/>
            <a:ext cx="8468590" cy="63514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17172" y="1402772"/>
            <a:ext cx="1745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8e-6 r/s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80363" y="2396836"/>
            <a:ext cx="1745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3e-3 r/s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8353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72</TotalTime>
  <Words>93</Words>
  <Application>Microsoft Office PowerPoint</Application>
  <PresentationFormat>On-screen Show (4:3)</PresentationFormat>
  <Paragraphs>59</Paragraphs>
  <Slides>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blank</vt:lpstr>
      <vt:lpstr>Package</vt:lpstr>
      <vt:lpstr>Thermostat Filtering for Anticipation</vt:lpstr>
      <vt:lpstr>Simulink Model howard_lin_r2013a_20160129</vt:lpstr>
      <vt:lpstr>PowerPoint Presentation</vt:lpstr>
      <vt:lpstr>PowerPoint Presentation</vt:lpstr>
      <vt:lpstr>Callback Contents</vt:lpstr>
      <vt:lpstr>PowerPoint Presentation</vt:lpstr>
      <vt:lpstr>PowerPoint Presentation</vt:lpstr>
      <vt:lpstr>PowerPoint Presentation</vt:lpstr>
      <vt:lpstr>PowerPoint Presentation</vt:lpstr>
    </vt:vector>
  </TitlesOfParts>
  <Company>GE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Thermostat Filtering for Anticipation</dc:title>
  <dc:creator>Dave.Gutz@ge.com</dc:creator>
  <cp:keywords>September 22, 2004 – Version 1.1</cp:keywords>
  <dc:description>General Electric Company 2004</dc:description>
  <cp:lastModifiedBy>Dave.Gutz@ge.com</cp:lastModifiedBy>
  <cp:revision>12</cp:revision>
  <cp:lastPrinted>2003-08-29T14:38:12Z</cp:lastPrinted>
  <dcterms:created xsi:type="dcterms:W3CDTF">2016-01-27T12:06:49Z</dcterms:created>
  <dcterms:modified xsi:type="dcterms:W3CDTF">2016-01-28T15:40:30Z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lette">
    <vt:lpwstr>GE Template</vt:lpwstr>
  </property>
  <property fmtid="{D5CDD505-2E9C-101B-9397-08002B2CF9AE}" pid="3" name="WizKit Template Type">
    <vt:lpwstr>Onscreen</vt:lpwstr>
  </property>
  <property fmtid="{D5CDD505-2E9C-101B-9397-08002B2CF9AE}" pid="4" name="WizKit Template Version">
    <vt:i4>4</vt:i4>
  </property>
  <property fmtid="{D5CDD505-2E9C-101B-9397-08002B2CF9AE}" pid="5" name="TB4 template version">
    <vt:r8>4</vt:r8>
  </property>
  <property fmtid="{D5CDD505-2E9C-101B-9397-08002B2CF9AE}" pid="6" name="TB4 template type">
    <vt:lpwstr>onscreen</vt:lpwstr>
  </property>
</Properties>
</file>