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86" r:id="rId2"/>
    <p:sldId id="291" r:id="rId3"/>
    <p:sldId id="292" r:id="rId4"/>
    <p:sldId id="293" r:id="rId5"/>
    <p:sldId id="298" r:id="rId6"/>
    <p:sldId id="295" r:id="rId7"/>
    <p:sldId id="296" r:id="rId8"/>
    <p:sldId id="297" r:id="rId9"/>
    <p:sldId id="281" r:id="rId10"/>
    <p:sldId id="288" r:id="rId11"/>
    <p:sldId id="287" r:id="rId12"/>
    <p:sldId id="290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92" d="100"/>
          <a:sy n="92" d="100"/>
        </p:scale>
        <p:origin x="-594" y="-96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2016" y="-78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40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Thermostat Filtering for Anticipation</a:t>
            </a:r>
            <a:endParaRPr lang="en-US" dirty="0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47713" y="2935288"/>
            <a:ext cx="8396287" cy="1752600"/>
          </a:xfrm>
        </p:spPr>
        <p:txBody>
          <a:bodyPr/>
          <a:lstStyle/>
          <a:p>
            <a:r>
              <a:rPr lang="en-US" dirty="0" smtClean="0"/>
              <a:t>Dave </a:t>
            </a:r>
            <a:r>
              <a:rPr lang="en-US" smtClean="0"/>
              <a:t>Gutz </a:t>
            </a:r>
            <a:r>
              <a:rPr lang="en-US" smtClean="0"/>
              <a:t>28-Jan-2016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divider slides to separate different sections of your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divider slides to separate different sections of your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Colors in this template (RGB)</a:t>
            </a:r>
          </a:p>
        </p:txBody>
      </p:sp>
      <p:sp>
        <p:nvSpPr>
          <p:cNvPr id="738308" name="Text Box 4"/>
          <p:cNvSpPr txBox="1">
            <a:spLocks noChangeArrowheads="1"/>
          </p:cNvSpPr>
          <p:nvPr/>
        </p:nvSpPr>
        <p:spPr bwMode="auto">
          <a:xfrm>
            <a:off x="350838" y="1247775"/>
            <a:ext cx="5984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R- 30</a:t>
            </a:r>
          </a:p>
          <a:p>
            <a:r>
              <a:rPr lang="en-US" sz="1600"/>
              <a:t>G- 65</a:t>
            </a:r>
          </a:p>
          <a:p>
            <a:r>
              <a:rPr lang="en-US" sz="1600"/>
              <a:t>B- 145</a:t>
            </a:r>
          </a:p>
        </p:txBody>
      </p:sp>
      <p:sp>
        <p:nvSpPr>
          <p:cNvPr id="738309" name="Text Box 5"/>
          <p:cNvSpPr txBox="1">
            <a:spLocks noChangeArrowheads="1"/>
          </p:cNvSpPr>
          <p:nvPr/>
        </p:nvSpPr>
        <p:spPr bwMode="auto">
          <a:xfrm>
            <a:off x="1316038" y="1247775"/>
            <a:ext cx="6207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R- 0</a:t>
            </a:r>
          </a:p>
          <a:p>
            <a:r>
              <a:rPr lang="en-US" sz="1600"/>
              <a:t>G- 170</a:t>
            </a:r>
          </a:p>
          <a:p>
            <a:r>
              <a:rPr lang="en-US" sz="1600"/>
              <a:t>B- 80</a:t>
            </a:r>
          </a:p>
        </p:txBody>
      </p:sp>
      <p:sp>
        <p:nvSpPr>
          <p:cNvPr id="738310" name="Text Box 6"/>
          <p:cNvSpPr txBox="1">
            <a:spLocks noChangeArrowheads="1"/>
          </p:cNvSpPr>
          <p:nvPr/>
        </p:nvSpPr>
        <p:spPr bwMode="auto">
          <a:xfrm>
            <a:off x="2282825" y="1247775"/>
            <a:ext cx="6207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R- 255</a:t>
            </a:r>
          </a:p>
          <a:p>
            <a:r>
              <a:rPr lang="en-US" sz="1600"/>
              <a:t>G- 102</a:t>
            </a:r>
          </a:p>
          <a:p>
            <a:r>
              <a:rPr lang="en-US" sz="1600"/>
              <a:t>B- 0</a:t>
            </a:r>
          </a:p>
        </p:txBody>
      </p:sp>
      <p:sp>
        <p:nvSpPr>
          <p:cNvPr id="738311" name="Text Box 7"/>
          <p:cNvSpPr txBox="1">
            <a:spLocks noChangeArrowheads="1"/>
          </p:cNvSpPr>
          <p:nvPr/>
        </p:nvSpPr>
        <p:spPr bwMode="auto">
          <a:xfrm>
            <a:off x="3248025" y="1247775"/>
            <a:ext cx="6096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R- 155</a:t>
            </a:r>
          </a:p>
          <a:p>
            <a:r>
              <a:rPr lang="en-US" sz="1600"/>
              <a:t>G- 80</a:t>
            </a:r>
          </a:p>
          <a:p>
            <a:r>
              <a:rPr lang="en-US" sz="1600"/>
              <a:t>B- 212</a:t>
            </a:r>
          </a:p>
        </p:txBody>
      </p:sp>
      <p:sp>
        <p:nvSpPr>
          <p:cNvPr id="738312" name="Text Box 8"/>
          <p:cNvSpPr txBox="1">
            <a:spLocks noChangeArrowheads="1"/>
          </p:cNvSpPr>
          <p:nvPr/>
        </p:nvSpPr>
        <p:spPr bwMode="auto">
          <a:xfrm>
            <a:off x="4214813" y="1247775"/>
            <a:ext cx="62071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R- 40</a:t>
            </a:r>
          </a:p>
          <a:p>
            <a:r>
              <a:rPr lang="en-US" sz="1600"/>
              <a:t>G- 185</a:t>
            </a:r>
          </a:p>
          <a:p>
            <a:r>
              <a:rPr lang="en-US" sz="1600"/>
              <a:t>B- 245</a:t>
            </a:r>
          </a:p>
        </p:txBody>
      </p:sp>
      <p:sp>
        <p:nvSpPr>
          <p:cNvPr id="738313" name="Text Box 9"/>
          <p:cNvSpPr txBox="1">
            <a:spLocks noChangeArrowheads="1"/>
          </p:cNvSpPr>
          <p:nvPr/>
        </p:nvSpPr>
        <p:spPr bwMode="auto">
          <a:xfrm>
            <a:off x="5180013" y="1247775"/>
            <a:ext cx="5850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R- </a:t>
            </a:r>
            <a:r>
              <a:rPr lang="en-US" sz="1600" dirty="0" smtClean="0"/>
              <a:t>118</a:t>
            </a:r>
            <a:endParaRPr lang="en-US" sz="1600" dirty="0"/>
          </a:p>
          <a:p>
            <a:r>
              <a:rPr lang="en-US" sz="1600" dirty="0"/>
              <a:t>G- </a:t>
            </a:r>
            <a:r>
              <a:rPr lang="en-US" sz="1600" dirty="0" smtClean="0"/>
              <a:t>185</a:t>
            </a:r>
            <a:endParaRPr lang="en-US" sz="1600" dirty="0"/>
          </a:p>
          <a:p>
            <a:r>
              <a:rPr lang="en-US" sz="1600" dirty="0"/>
              <a:t>B- </a:t>
            </a:r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738314" name="Text Box 10"/>
          <p:cNvSpPr txBox="1">
            <a:spLocks noChangeArrowheads="1"/>
          </p:cNvSpPr>
          <p:nvPr/>
        </p:nvSpPr>
        <p:spPr bwMode="auto">
          <a:xfrm>
            <a:off x="265113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Abc123</a:t>
            </a:r>
          </a:p>
          <a:p>
            <a:r>
              <a:rPr lang="en-US" sz="1800" b="1"/>
              <a:t>ABC123</a:t>
            </a:r>
            <a:endParaRPr lang="en-US" sz="1800"/>
          </a:p>
        </p:txBody>
      </p:sp>
      <p:sp>
        <p:nvSpPr>
          <p:cNvPr id="738315" name="Text Box 11"/>
          <p:cNvSpPr txBox="1">
            <a:spLocks noChangeArrowheads="1"/>
          </p:cNvSpPr>
          <p:nvPr/>
        </p:nvSpPr>
        <p:spPr bwMode="auto">
          <a:xfrm>
            <a:off x="1238250" y="5181600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</a:rPr>
              <a:t>Abc123</a:t>
            </a:r>
          </a:p>
          <a:p>
            <a:r>
              <a:rPr lang="en-US" sz="1800" b="1" dirty="0">
                <a:solidFill>
                  <a:schemeClr val="accent3"/>
                </a:solidFill>
              </a:rPr>
              <a:t>ABC123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738316" name="Text Box 12"/>
          <p:cNvSpPr txBox="1">
            <a:spLocks noChangeArrowheads="1"/>
          </p:cNvSpPr>
          <p:nvPr/>
        </p:nvSpPr>
        <p:spPr bwMode="auto">
          <a:xfrm>
            <a:off x="2205038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Abc123</a:t>
            </a:r>
          </a:p>
          <a:p>
            <a:r>
              <a:rPr lang="en-US" sz="1800" b="1">
                <a:solidFill>
                  <a:schemeClr val="tx2"/>
                </a:solidFill>
              </a:rPr>
              <a:t>ABC123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738317" name="Text Box 13"/>
          <p:cNvSpPr txBox="1">
            <a:spLocks noChangeArrowheads="1"/>
          </p:cNvSpPr>
          <p:nvPr/>
        </p:nvSpPr>
        <p:spPr bwMode="auto">
          <a:xfrm>
            <a:off x="3170238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1"/>
                </a:solidFill>
              </a:rPr>
              <a:t>Abc123</a:t>
            </a:r>
          </a:p>
          <a:p>
            <a:r>
              <a:rPr lang="en-US" sz="1800" b="1">
                <a:solidFill>
                  <a:schemeClr val="accent1"/>
                </a:solidFill>
              </a:rPr>
              <a:t>ABC123</a:t>
            </a:r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38318" name="Text Box 14"/>
          <p:cNvSpPr txBox="1">
            <a:spLocks noChangeArrowheads="1"/>
          </p:cNvSpPr>
          <p:nvPr/>
        </p:nvSpPr>
        <p:spPr bwMode="auto">
          <a:xfrm>
            <a:off x="4137025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Abc123</a:t>
            </a:r>
          </a:p>
          <a:p>
            <a:r>
              <a:rPr lang="en-US" sz="1800" b="1">
                <a:solidFill>
                  <a:schemeClr val="accent2"/>
                </a:solidFill>
              </a:rPr>
              <a:t>ABC123</a:t>
            </a:r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738319" name="Text Box 15"/>
          <p:cNvSpPr txBox="1">
            <a:spLocks noChangeArrowheads="1"/>
          </p:cNvSpPr>
          <p:nvPr/>
        </p:nvSpPr>
        <p:spPr bwMode="auto">
          <a:xfrm>
            <a:off x="5102225" y="5181600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Abc123</a:t>
            </a:r>
          </a:p>
          <a:p>
            <a:r>
              <a:rPr lang="en-US" sz="1800" b="1" dirty="0">
                <a:solidFill>
                  <a:schemeClr val="accent5"/>
                </a:solidFill>
              </a:rPr>
              <a:t>ABC123</a:t>
            </a:r>
            <a:endParaRPr lang="en-US" sz="1800" dirty="0">
              <a:solidFill>
                <a:schemeClr val="accent5"/>
              </a:solidFill>
            </a:endParaRPr>
          </a:p>
        </p:txBody>
      </p:sp>
      <p:sp>
        <p:nvSpPr>
          <p:cNvPr id="738320" name="Text Box 16"/>
          <p:cNvSpPr txBox="1">
            <a:spLocks noChangeArrowheads="1"/>
          </p:cNvSpPr>
          <p:nvPr/>
        </p:nvSpPr>
        <p:spPr bwMode="auto">
          <a:xfrm>
            <a:off x="6153150" y="1247775"/>
            <a:ext cx="58509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/>
              <a:t>R- </a:t>
            </a:r>
            <a:r>
              <a:rPr lang="en-US" sz="1600" dirty="0" smtClean="0"/>
              <a:t>238</a:t>
            </a:r>
            <a:endParaRPr lang="en-US" sz="1600" dirty="0"/>
          </a:p>
          <a:p>
            <a:r>
              <a:rPr lang="en-US" sz="1600" dirty="0"/>
              <a:t>G- </a:t>
            </a:r>
            <a:r>
              <a:rPr lang="en-US" sz="1600" dirty="0" smtClean="0"/>
              <a:t>51</a:t>
            </a:r>
            <a:endParaRPr lang="en-US" sz="1600" dirty="0"/>
          </a:p>
          <a:p>
            <a:r>
              <a:rPr lang="en-US" sz="1600" dirty="0"/>
              <a:t>B- </a:t>
            </a:r>
            <a:r>
              <a:rPr lang="en-US" sz="1600" dirty="0" smtClean="0"/>
              <a:t>36</a:t>
            </a:r>
            <a:endParaRPr lang="en-US" sz="1600" dirty="0"/>
          </a:p>
        </p:txBody>
      </p:sp>
      <p:sp>
        <p:nvSpPr>
          <p:cNvPr id="738321" name="Text Box 17"/>
          <p:cNvSpPr txBox="1">
            <a:spLocks noChangeArrowheads="1"/>
          </p:cNvSpPr>
          <p:nvPr/>
        </p:nvSpPr>
        <p:spPr bwMode="auto">
          <a:xfrm>
            <a:off x="6073775" y="5181600"/>
            <a:ext cx="982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Abc123</a:t>
            </a:r>
          </a:p>
          <a:p>
            <a:r>
              <a:rPr lang="en-US" sz="1800" b="1" dirty="0">
                <a:solidFill>
                  <a:schemeClr val="bg2"/>
                </a:solidFill>
              </a:rPr>
              <a:t>ABC123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738322" name="Rectangle 18"/>
          <p:cNvSpPr>
            <a:spLocks noChangeArrowheads="1"/>
          </p:cNvSpPr>
          <p:nvPr/>
        </p:nvSpPr>
        <p:spPr bwMode="auto">
          <a:xfrm>
            <a:off x="363538" y="2136775"/>
            <a:ext cx="841375" cy="29686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1E408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8324" name="Rectangle 20"/>
          <p:cNvSpPr>
            <a:spLocks noChangeArrowheads="1"/>
          </p:cNvSpPr>
          <p:nvPr/>
        </p:nvSpPr>
        <p:spPr bwMode="auto">
          <a:xfrm>
            <a:off x="2295525" y="2127250"/>
            <a:ext cx="841375" cy="29686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5" name="Rectangle 21"/>
          <p:cNvSpPr>
            <a:spLocks noChangeArrowheads="1"/>
          </p:cNvSpPr>
          <p:nvPr/>
        </p:nvSpPr>
        <p:spPr bwMode="auto">
          <a:xfrm>
            <a:off x="3260725" y="2136775"/>
            <a:ext cx="841375" cy="29686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6" name="Rectangle 22"/>
          <p:cNvSpPr>
            <a:spLocks noChangeArrowheads="1"/>
          </p:cNvSpPr>
          <p:nvPr/>
        </p:nvSpPr>
        <p:spPr bwMode="auto">
          <a:xfrm>
            <a:off x="4227513" y="2136775"/>
            <a:ext cx="841375" cy="29686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7" name="Rectangle 23"/>
          <p:cNvSpPr>
            <a:spLocks noChangeArrowheads="1"/>
          </p:cNvSpPr>
          <p:nvPr/>
        </p:nvSpPr>
        <p:spPr bwMode="auto">
          <a:xfrm>
            <a:off x="5184775" y="2135188"/>
            <a:ext cx="841375" cy="29686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28" name="Rectangle 24"/>
          <p:cNvSpPr>
            <a:spLocks noChangeArrowheads="1"/>
          </p:cNvSpPr>
          <p:nvPr/>
        </p:nvSpPr>
        <p:spPr bwMode="auto">
          <a:xfrm>
            <a:off x="6159500" y="2135188"/>
            <a:ext cx="841375" cy="29686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8329" name="Text Box 25"/>
          <p:cNvSpPr txBox="1">
            <a:spLocks noChangeArrowheads="1"/>
          </p:cNvSpPr>
          <p:nvPr/>
        </p:nvSpPr>
        <p:spPr bwMode="auto">
          <a:xfrm>
            <a:off x="7689850" y="1247775"/>
            <a:ext cx="6207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/>
              <a:t>R- 235</a:t>
            </a:r>
          </a:p>
          <a:p>
            <a:r>
              <a:rPr lang="en-US" sz="1600"/>
              <a:t>G- 215</a:t>
            </a:r>
          </a:p>
          <a:p>
            <a:r>
              <a:rPr lang="en-US" sz="1600"/>
              <a:t>B- 10</a:t>
            </a:r>
          </a:p>
        </p:txBody>
      </p:sp>
      <p:sp>
        <p:nvSpPr>
          <p:cNvPr id="738330" name="Text Box 26"/>
          <p:cNvSpPr txBox="1">
            <a:spLocks noChangeArrowheads="1"/>
          </p:cNvSpPr>
          <p:nvPr/>
        </p:nvSpPr>
        <p:spPr bwMode="auto">
          <a:xfrm>
            <a:off x="7610475" y="5181600"/>
            <a:ext cx="106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EBD70A"/>
                </a:solidFill>
              </a:rPr>
              <a:t>Abc123</a:t>
            </a:r>
          </a:p>
          <a:p>
            <a:r>
              <a:rPr lang="en-US" sz="1800" b="1">
                <a:solidFill>
                  <a:srgbClr val="EBD70A"/>
                </a:solidFill>
              </a:rPr>
              <a:t>ABC123</a:t>
            </a:r>
            <a:endParaRPr lang="en-US" sz="1800">
              <a:solidFill>
                <a:srgbClr val="EBD70A"/>
              </a:solidFill>
            </a:endParaRPr>
          </a:p>
        </p:txBody>
      </p:sp>
      <p:sp>
        <p:nvSpPr>
          <p:cNvPr id="738331" name="Rectangle 27"/>
          <p:cNvSpPr>
            <a:spLocks noChangeArrowheads="1"/>
          </p:cNvSpPr>
          <p:nvPr/>
        </p:nvSpPr>
        <p:spPr bwMode="auto">
          <a:xfrm>
            <a:off x="7696200" y="2135188"/>
            <a:ext cx="841375" cy="296862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8332" name="Rectangle 28"/>
          <p:cNvSpPr>
            <a:spLocks noChangeArrowheads="1"/>
          </p:cNvSpPr>
          <p:nvPr/>
        </p:nvSpPr>
        <p:spPr bwMode="auto">
          <a:xfrm>
            <a:off x="1309688" y="2136775"/>
            <a:ext cx="841375" cy="296862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82" y="2504642"/>
            <a:ext cx="8459788" cy="998537"/>
          </a:xfrm>
        </p:spPr>
        <p:txBody>
          <a:bodyPr/>
          <a:lstStyle/>
          <a:p>
            <a:pPr algn="ctr"/>
            <a:r>
              <a:rPr lang="en-US" dirty="0" smtClean="0"/>
              <a:t>Simulink Model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831494"/>
              </p:ext>
            </p:extLst>
          </p:nvPr>
        </p:nvGraphicFramePr>
        <p:xfrm>
          <a:off x="5870575" y="5216525"/>
          <a:ext cx="18049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61" name="Packager Shell Object" showAsIcon="1" r:id="rId3" imgW="1805040" imgH="685440" progId="Package">
                  <p:embed/>
                </p:oleObj>
              </mc:Choice>
              <mc:Fallback>
                <p:oleObj name="Packager Shell Object" showAsIcon="1" r:id="rId3" imgW="18050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0575" y="5216525"/>
                        <a:ext cx="18049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854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481013"/>
            <a:ext cx="740092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98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173" y="459142"/>
            <a:ext cx="9071264" cy="565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06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154" y="999836"/>
            <a:ext cx="6826828" cy="42370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%</a:t>
            </a:r>
            <a:r>
              <a:rPr lang="en-US" sz="800" dirty="0" err="1" smtClean="0"/>
              <a:t>PreLoadFcn</a:t>
            </a:r>
            <a:endParaRPr lang="en-US" sz="8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OAT=30</a:t>
            </a:r>
            <a:r>
              <a:rPr lang="en-US" sz="8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Temp=68;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Rn=29;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smtClean="0"/>
              <a:t>Rx=69</a:t>
            </a:r>
            <a:r>
              <a:rPr lang="en-US" sz="800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Tn</a:t>
            </a:r>
            <a:r>
              <a:rPr lang="en-US" sz="800" dirty="0"/>
              <a:t>=180;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Tx</a:t>
            </a:r>
            <a:r>
              <a:rPr lang="en-US" sz="800" dirty="0"/>
              <a:t>=120;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Hc</a:t>
            </a:r>
            <a:r>
              <a:rPr lang="en-US" sz="800" dirty="0"/>
              <a:t>=114/86400;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Ha=1.61/86400;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%</a:t>
            </a:r>
            <a:r>
              <a:rPr lang="en-US" sz="800" dirty="0" err="1"/>
              <a:t>Hf</a:t>
            </a:r>
            <a:r>
              <a:rPr lang="en-US" sz="800" dirty="0"/>
              <a:t>=1.08/86400;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Hf</a:t>
            </a:r>
            <a:r>
              <a:rPr lang="en-US" sz="800" dirty="0"/>
              <a:t>=1.745/86400;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Ho=283/86400;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tau=40;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FILTER_DELAY = 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K2=1;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K3=1;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Ki=1e-5;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Kp</a:t>
            </a:r>
            <a:r>
              <a:rPr lang="en-US" sz="800" dirty="0"/>
              <a:t>=2;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Kd</a:t>
            </a:r>
            <a:r>
              <a:rPr lang="en-US" sz="800" dirty="0"/>
              <a:t>=800;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Kf</a:t>
            </a:r>
            <a:r>
              <a:rPr lang="en-US" sz="800" dirty="0"/>
              <a:t>=1;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compGain</a:t>
            </a:r>
            <a:r>
              <a:rPr lang="en-US" sz="800" dirty="0"/>
              <a:t>=400; % gain in TCOMP of house control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>Kei=Ki*2;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 err="1"/>
              <a:t>Kep</a:t>
            </a:r>
            <a:r>
              <a:rPr lang="en-US" sz="800" dirty="0"/>
              <a:t>=</a:t>
            </a:r>
            <a:r>
              <a:rPr lang="en-US" sz="800" dirty="0" err="1"/>
              <a:t>Kp</a:t>
            </a:r>
            <a:r>
              <a:rPr lang="en-US" sz="800" dirty="0"/>
              <a:t>*2;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r>
              <a:rPr lang="en-US" sz="800" dirty="0" err="1" smtClean="0"/>
              <a:t>Qfire</a:t>
            </a:r>
            <a:r>
              <a:rPr lang="en-US" sz="800" dirty="0" smtClean="0"/>
              <a:t>=0;</a:t>
            </a:r>
          </a:p>
          <a:p>
            <a:r>
              <a:rPr lang="en-US" sz="800" dirty="0" smtClean="0"/>
              <a:t>% </a:t>
            </a:r>
            <a:r>
              <a:rPr lang="en-US" sz="800" dirty="0" err="1" smtClean="0"/>
              <a:t>InitFcn</a:t>
            </a:r>
            <a:endParaRPr lang="en-US" sz="800" dirty="0" smtClean="0"/>
          </a:p>
          <a:p>
            <a:r>
              <a:rPr lang="en-US" sz="800" dirty="0" smtClean="0"/>
              <a:t>Ta0=Temp</a:t>
            </a:r>
            <a:r>
              <a:rPr lang="en-US" sz="800" dirty="0"/>
              <a:t>;</a:t>
            </a:r>
          </a:p>
          <a:p>
            <a:r>
              <a:rPr lang="en-US" sz="800" dirty="0"/>
              <a:t>Tw0 = (Temp*Ha + OAT*Ho)/(</a:t>
            </a:r>
            <a:r>
              <a:rPr lang="en-US" sz="800" dirty="0" err="1"/>
              <a:t>Ho+Ha</a:t>
            </a:r>
            <a:r>
              <a:rPr lang="en-US" sz="800" dirty="0"/>
              <a:t>);</a:t>
            </a:r>
          </a:p>
          <a:p>
            <a:r>
              <a:rPr lang="en-US" sz="800" dirty="0"/>
              <a:t>Tb0=max(min(interp1([Rn Rx],[</a:t>
            </a:r>
            <a:r>
              <a:rPr lang="en-US" sz="800" dirty="0" err="1"/>
              <a:t>Tn</a:t>
            </a:r>
            <a:r>
              <a:rPr lang="en-US" sz="800" dirty="0"/>
              <a:t> </a:t>
            </a:r>
            <a:r>
              <a:rPr lang="en-US" sz="800" dirty="0" err="1"/>
              <a:t>Tx</a:t>
            </a:r>
            <a:r>
              <a:rPr lang="en-US" sz="800" dirty="0"/>
              <a:t>],OAT), </a:t>
            </a:r>
            <a:r>
              <a:rPr lang="en-US" sz="800" dirty="0" err="1"/>
              <a:t>Tn</a:t>
            </a:r>
            <a:r>
              <a:rPr lang="en-US" sz="800" dirty="0"/>
              <a:t>),</a:t>
            </a:r>
            <a:r>
              <a:rPr lang="en-US" sz="800" dirty="0" err="1"/>
              <a:t>Tx</a:t>
            </a:r>
            <a:r>
              <a:rPr lang="en-US" sz="800" dirty="0"/>
              <a:t>);</a:t>
            </a:r>
          </a:p>
          <a:p>
            <a:r>
              <a:rPr lang="en-US" sz="800" dirty="0"/>
              <a:t>Tc0 = ((</a:t>
            </a:r>
            <a:r>
              <a:rPr lang="en-US" sz="800" dirty="0" err="1"/>
              <a:t>Ha+Hc</a:t>
            </a:r>
            <a:r>
              <a:rPr lang="en-US" sz="800" dirty="0"/>
              <a:t>)*Ta0 - Ha*Tw0) / </a:t>
            </a:r>
            <a:r>
              <a:rPr lang="en-US" sz="800" dirty="0" err="1"/>
              <a:t>Hc</a:t>
            </a:r>
            <a:r>
              <a:rPr lang="en-US" sz="800" dirty="0"/>
              <a:t>;</a:t>
            </a:r>
          </a:p>
          <a:p>
            <a:r>
              <a:rPr lang="en-US" sz="800" dirty="0"/>
              <a:t>D0 =max(min( </a:t>
            </a:r>
            <a:r>
              <a:rPr lang="en-US" sz="800" dirty="0" err="1"/>
              <a:t>Hc</a:t>
            </a:r>
            <a:r>
              <a:rPr lang="en-US" sz="800" dirty="0"/>
              <a:t>*(Tc0-Ta0)/(</a:t>
            </a:r>
            <a:r>
              <a:rPr lang="en-US" sz="800" dirty="0" err="1"/>
              <a:t>Hf</a:t>
            </a:r>
            <a:r>
              <a:rPr lang="en-US" sz="800" dirty="0"/>
              <a:t>*(Tb0-Tc0)), 1), 1e-32);</a:t>
            </a:r>
          </a:p>
          <a:p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800" dirty="0"/>
              <a:t/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847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3"/>
            <a:ext cx="9182100" cy="677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8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0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01225" cy="749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748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413039"/>
            <a:ext cx="8468590" cy="6351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7172" y="1402772"/>
            <a:ext cx="174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8e-6 r/s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80363" y="2396836"/>
            <a:ext cx="1745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3e-3 r/s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8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6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Use divider slides to separate different sections of your pitch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23</TotalTime>
  <Words>122</Words>
  <Application>Microsoft Office PowerPoint</Application>
  <PresentationFormat>On-screen Show (4:3)</PresentationFormat>
  <Paragraphs>88</Paragraphs>
  <Slides>12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blank</vt:lpstr>
      <vt:lpstr>Packager Shell Object</vt:lpstr>
      <vt:lpstr>Thermostat Filtering for Anticipation</vt:lpstr>
      <vt:lpstr>Simulink Model</vt:lpstr>
      <vt:lpstr>PowerPoint Presentation</vt:lpstr>
      <vt:lpstr>PowerPoint Presentation</vt:lpstr>
      <vt:lpstr>Callback Contents</vt:lpstr>
      <vt:lpstr>PowerPoint Presentation</vt:lpstr>
      <vt:lpstr>PowerPoint Presentation</vt:lpstr>
      <vt:lpstr>PowerPoint Presentation</vt:lpstr>
      <vt:lpstr>Use divider slides to separate different sections of your pitch</vt:lpstr>
      <vt:lpstr>Use divider slides to separate different sections of your pitch</vt:lpstr>
      <vt:lpstr>Use divider slides to separate different sections of your pitch</vt:lpstr>
      <vt:lpstr>Colors in this template (RGB)</vt:lpstr>
    </vt:vector>
  </TitlesOfParts>
  <Company>GE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Thermostat Filtering for Anticipation</dc:title>
  <dc:creator>Dave.Gutz@ge.com</dc:creator>
  <cp:keywords>September 22, 2004 – Version 1.1</cp:keywords>
  <dc:description>General Electric Company 2004</dc:description>
  <cp:lastModifiedBy>Dave.Gutz@ge.com</cp:lastModifiedBy>
  <cp:revision>7</cp:revision>
  <cp:lastPrinted>2003-08-29T14:38:12Z</cp:lastPrinted>
  <dcterms:created xsi:type="dcterms:W3CDTF">2016-01-27T12:06:49Z</dcterms:created>
  <dcterms:modified xsi:type="dcterms:W3CDTF">2016-01-28T14:47:16Z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