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7" r:id="rId4"/>
    <p:sldId id="258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894B4-8CF6-4F81-A8AD-CB8DB81F86C3}" type="doc">
      <dgm:prSet loTypeId="urn:microsoft.com/office/officeart/2005/8/layout/hChevron3" loCatId="process" qsTypeId="urn:microsoft.com/office/officeart/2005/8/quickstyle/simple1" qsCatId="simple" csTypeId="urn:microsoft.com/office/officeart/2005/8/colors/accent2_1" csCatId="accent2" phldr="1"/>
      <dgm:spPr/>
    </dgm:pt>
    <dgm:pt modelId="{8AFBFEDB-2A0E-4BC4-AFC2-90190756952E}">
      <dgm:prSet phldrT="[Text]" custT="1"/>
      <dgm:spPr>
        <a:noFill/>
      </dgm:spPr>
      <dgm:t>
        <a:bodyPr/>
        <a:lstStyle/>
        <a:p>
          <a:r>
            <a:rPr lang="en-AU" sz="1400" b="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2</a:t>
          </a:r>
          <a:r>
            <a:rPr lang="en-AU" sz="1400" b="0" baseline="3000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nd</a:t>
          </a:r>
          <a:r>
            <a:rPr lang="en-AU" sz="1400" b="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of May</a:t>
          </a:r>
          <a:endParaRPr lang="en-AU" sz="1400" b="0" dirty="0">
            <a:solidFill>
              <a:schemeClr val="accent6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70EDF84-26CC-4C4D-B776-A5C61F0001EB}" type="parTrans" cxnId="{33795D8E-2829-4B01-A6F2-8C54AAE97A24}">
      <dgm:prSet/>
      <dgm:spPr/>
      <dgm:t>
        <a:bodyPr/>
        <a:lstStyle/>
        <a:p>
          <a:endParaRPr lang="en-AU"/>
        </a:p>
      </dgm:t>
    </dgm:pt>
    <dgm:pt modelId="{063D8328-086F-403D-A05E-F48EFB380DE1}" type="sibTrans" cxnId="{33795D8E-2829-4B01-A6F2-8C54AAE97A24}">
      <dgm:prSet/>
      <dgm:spPr/>
      <dgm:t>
        <a:bodyPr/>
        <a:lstStyle/>
        <a:p>
          <a:endParaRPr lang="en-AU"/>
        </a:p>
      </dgm:t>
    </dgm:pt>
    <dgm:pt modelId="{57F5E970-843F-4BE6-B097-7D70D6BD19E1}">
      <dgm:prSet phldrT="[Text]" custT="1"/>
      <dgm:spPr>
        <a:noFill/>
      </dgm:spPr>
      <dgm:t>
        <a:bodyPr/>
        <a:lstStyle/>
        <a:p>
          <a:r>
            <a:rPr lang="en-AU" sz="1400" b="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21</a:t>
          </a:r>
          <a:r>
            <a:rPr lang="en-AU" sz="1400" b="0" baseline="3000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st</a:t>
          </a:r>
          <a:r>
            <a:rPr lang="en-AU" sz="1400" b="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of June</a:t>
          </a:r>
          <a:endParaRPr lang="en-AU" sz="1400" b="0" dirty="0">
            <a:solidFill>
              <a:schemeClr val="accent6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63AEC66-5A46-4B02-BC7D-5E5C7351F312}" type="parTrans" cxnId="{C8716CD3-3786-44F1-9B7F-D4951D20B6C9}">
      <dgm:prSet/>
      <dgm:spPr/>
      <dgm:t>
        <a:bodyPr/>
        <a:lstStyle/>
        <a:p>
          <a:endParaRPr lang="en-AU"/>
        </a:p>
      </dgm:t>
    </dgm:pt>
    <dgm:pt modelId="{CDB925EE-9C44-43DF-AA2A-44EF8670425C}" type="sibTrans" cxnId="{C8716CD3-3786-44F1-9B7F-D4951D20B6C9}">
      <dgm:prSet/>
      <dgm:spPr/>
      <dgm:t>
        <a:bodyPr/>
        <a:lstStyle/>
        <a:p>
          <a:endParaRPr lang="en-AU"/>
        </a:p>
      </dgm:t>
    </dgm:pt>
    <dgm:pt modelId="{4D20530C-9409-4A54-900F-128B7284F110}">
      <dgm:prSet phldrT="[Text]" custT="1"/>
      <dgm:spPr>
        <a:noFill/>
      </dgm:spPr>
      <dgm:t>
        <a:bodyPr/>
        <a:lstStyle/>
        <a:p>
          <a:r>
            <a:rPr lang="en-AU" sz="1400" b="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12 weeks of fun!</a:t>
          </a:r>
          <a:endParaRPr lang="en-AU" sz="1400" b="0" dirty="0">
            <a:solidFill>
              <a:schemeClr val="accent6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3C8E25E-0E2F-401B-B52E-68FABAA69AB7}" type="parTrans" cxnId="{F5BDB295-67FE-4D73-923D-8C1583B32CEA}">
      <dgm:prSet/>
      <dgm:spPr/>
      <dgm:t>
        <a:bodyPr/>
        <a:lstStyle/>
        <a:p>
          <a:endParaRPr lang="en-AU"/>
        </a:p>
      </dgm:t>
    </dgm:pt>
    <dgm:pt modelId="{7200F5EE-BA1A-4720-BDEA-F93FA718BD68}" type="sibTrans" cxnId="{F5BDB295-67FE-4D73-923D-8C1583B32CEA}">
      <dgm:prSet/>
      <dgm:spPr/>
      <dgm:t>
        <a:bodyPr/>
        <a:lstStyle/>
        <a:p>
          <a:endParaRPr lang="en-AU"/>
        </a:p>
      </dgm:t>
    </dgm:pt>
    <dgm:pt modelId="{123B1FD7-C9DD-4FF8-945F-963ED89DFCF7}" type="pres">
      <dgm:prSet presAssocID="{7E8894B4-8CF6-4F81-A8AD-CB8DB81F86C3}" presName="Name0" presStyleCnt="0">
        <dgm:presLayoutVars>
          <dgm:dir/>
          <dgm:resizeHandles val="exact"/>
        </dgm:presLayoutVars>
      </dgm:prSet>
      <dgm:spPr/>
    </dgm:pt>
    <dgm:pt modelId="{51EF187B-BC47-4573-8950-C48EBB7FBFF7}" type="pres">
      <dgm:prSet presAssocID="{8AFBFEDB-2A0E-4BC4-AFC2-90190756952E}" presName="parTxOnly" presStyleLbl="node1" presStyleIdx="0" presStyleCnt="3">
        <dgm:presLayoutVars>
          <dgm:bulletEnabled val="1"/>
        </dgm:presLayoutVars>
      </dgm:prSet>
      <dgm:spPr/>
    </dgm:pt>
    <dgm:pt modelId="{F2D3E699-EF2F-43E5-828B-34E3E2342960}" type="pres">
      <dgm:prSet presAssocID="{063D8328-086F-403D-A05E-F48EFB380DE1}" presName="parSpace" presStyleCnt="0"/>
      <dgm:spPr/>
    </dgm:pt>
    <dgm:pt modelId="{67DACCAF-686E-4EFD-928D-3FEFD2BF977E}" type="pres">
      <dgm:prSet presAssocID="{4D20530C-9409-4A54-900F-128B7284F110}" presName="parTxOnly" presStyleLbl="node1" presStyleIdx="1" presStyleCnt="3">
        <dgm:presLayoutVars>
          <dgm:bulletEnabled val="1"/>
        </dgm:presLayoutVars>
      </dgm:prSet>
      <dgm:spPr/>
    </dgm:pt>
    <dgm:pt modelId="{6E278453-215D-4B5A-89F1-22AE90B08038}" type="pres">
      <dgm:prSet presAssocID="{7200F5EE-BA1A-4720-BDEA-F93FA718BD68}" presName="parSpace" presStyleCnt="0"/>
      <dgm:spPr/>
    </dgm:pt>
    <dgm:pt modelId="{6CE08CDA-7F5C-4FE7-BDF0-C3EB5E13D646}" type="pres">
      <dgm:prSet presAssocID="{57F5E970-843F-4BE6-B097-7D70D6BD19E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998B63D-F243-4579-809A-9C122299D01C}" type="presOf" srcId="{7E8894B4-8CF6-4F81-A8AD-CB8DB81F86C3}" destId="{123B1FD7-C9DD-4FF8-945F-963ED89DFCF7}" srcOrd="0" destOrd="0" presId="urn:microsoft.com/office/officeart/2005/8/layout/hChevron3"/>
    <dgm:cxn modelId="{C8716CD3-3786-44F1-9B7F-D4951D20B6C9}" srcId="{7E8894B4-8CF6-4F81-A8AD-CB8DB81F86C3}" destId="{57F5E970-843F-4BE6-B097-7D70D6BD19E1}" srcOrd="2" destOrd="0" parTransId="{E63AEC66-5A46-4B02-BC7D-5E5C7351F312}" sibTransId="{CDB925EE-9C44-43DF-AA2A-44EF8670425C}"/>
    <dgm:cxn modelId="{4805819B-27ED-4BA1-914A-D3F6662700A4}" type="presOf" srcId="{57F5E970-843F-4BE6-B097-7D70D6BD19E1}" destId="{6CE08CDA-7F5C-4FE7-BDF0-C3EB5E13D646}" srcOrd="0" destOrd="0" presId="urn:microsoft.com/office/officeart/2005/8/layout/hChevron3"/>
    <dgm:cxn modelId="{55BCDD3A-7CBE-4183-8AA9-CB26AF5DF22A}" type="presOf" srcId="{4D20530C-9409-4A54-900F-128B7284F110}" destId="{67DACCAF-686E-4EFD-928D-3FEFD2BF977E}" srcOrd="0" destOrd="0" presId="urn:microsoft.com/office/officeart/2005/8/layout/hChevron3"/>
    <dgm:cxn modelId="{F5BDB295-67FE-4D73-923D-8C1583B32CEA}" srcId="{7E8894B4-8CF6-4F81-A8AD-CB8DB81F86C3}" destId="{4D20530C-9409-4A54-900F-128B7284F110}" srcOrd="1" destOrd="0" parTransId="{73C8E25E-0E2F-401B-B52E-68FABAA69AB7}" sibTransId="{7200F5EE-BA1A-4720-BDEA-F93FA718BD68}"/>
    <dgm:cxn modelId="{86DF8A61-7C7E-4432-84A1-B30EF13EF83E}" type="presOf" srcId="{8AFBFEDB-2A0E-4BC4-AFC2-90190756952E}" destId="{51EF187B-BC47-4573-8950-C48EBB7FBFF7}" srcOrd="0" destOrd="0" presId="urn:microsoft.com/office/officeart/2005/8/layout/hChevron3"/>
    <dgm:cxn modelId="{33795D8E-2829-4B01-A6F2-8C54AAE97A24}" srcId="{7E8894B4-8CF6-4F81-A8AD-CB8DB81F86C3}" destId="{8AFBFEDB-2A0E-4BC4-AFC2-90190756952E}" srcOrd="0" destOrd="0" parTransId="{F70EDF84-26CC-4C4D-B776-A5C61F0001EB}" sibTransId="{063D8328-086F-403D-A05E-F48EFB380DE1}"/>
    <dgm:cxn modelId="{7CCD7AA2-670C-4F3F-9424-E05D1288288F}" type="presParOf" srcId="{123B1FD7-C9DD-4FF8-945F-963ED89DFCF7}" destId="{51EF187B-BC47-4573-8950-C48EBB7FBFF7}" srcOrd="0" destOrd="0" presId="urn:microsoft.com/office/officeart/2005/8/layout/hChevron3"/>
    <dgm:cxn modelId="{C12BFB5A-BD11-43DC-AF43-83FBFE44102C}" type="presParOf" srcId="{123B1FD7-C9DD-4FF8-945F-963ED89DFCF7}" destId="{F2D3E699-EF2F-43E5-828B-34E3E2342960}" srcOrd="1" destOrd="0" presId="urn:microsoft.com/office/officeart/2005/8/layout/hChevron3"/>
    <dgm:cxn modelId="{EA0E78D0-41AC-4421-B5D3-25E12BFB6DE4}" type="presParOf" srcId="{123B1FD7-C9DD-4FF8-945F-963ED89DFCF7}" destId="{67DACCAF-686E-4EFD-928D-3FEFD2BF977E}" srcOrd="2" destOrd="0" presId="urn:microsoft.com/office/officeart/2005/8/layout/hChevron3"/>
    <dgm:cxn modelId="{07EB7A3B-6DDB-4300-8505-0C7A30CF0DC3}" type="presParOf" srcId="{123B1FD7-C9DD-4FF8-945F-963ED89DFCF7}" destId="{6E278453-215D-4B5A-89F1-22AE90B08038}" srcOrd="3" destOrd="0" presId="urn:microsoft.com/office/officeart/2005/8/layout/hChevron3"/>
    <dgm:cxn modelId="{500F5452-5B4D-4F3E-8EF2-D35ACC994DCA}" type="presParOf" srcId="{123B1FD7-C9DD-4FF8-945F-963ED89DFCF7}" destId="{6CE08CDA-7F5C-4FE7-BDF0-C3EB5E13D64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F187B-BC47-4573-8950-C48EBB7FBFF7}">
      <dsp:nvSpPr>
        <dsp:cNvPr id="0" name=""/>
        <dsp:cNvSpPr/>
      </dsp:nvSpPr>
      <dsp:spPr>
        <a:xfrm>
          <a:off x="1790" y="1338576"/>
          <a:ext cx="1565607" cy="626243"/>
        </a:xfrm>
        <a:prstGeom prst="homePlat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2</a:t>
          </a:r>
          <a:r>
            <a:rPr lang="en-AU" sz="1400" b="0" kern="1200" baseline="3000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nd</a:t>
          </a:r>
          <a:r>
            <a:rPr lang="en-AU" sz="1400" b="0" kern="120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of May</a:t>
          </a:r>
          <a:endParaRPr lang="en-AU" sz="1400" b="0" kern="1200" dirty="0">
            <a:solidFill>
              <a:schemeClr val="accent6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790" y="1338576"/>
        <a:ext cx="1409046" cy="626243"/>
      </dsp:txXfrm>
    </dsp:sp>
    <dsp:sp modelId="{67DACCAF-686E-4EFD-928D-3FEFD2BF977E}">
      <dsp:nvSpPr>
        <dsp:cNvPr id="0" name=""/>
        <dsp:cNvSpPr/>
      </dsp:nvSpPr>
      <dsp:spPr>
        <a:xfrm>
          <a:off x="1254276" y="1338576"/>
          <a:ext cx="1565607" cy="626243"/>
        </a:xfrm>
        <a:prstGeom prst="chevron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12 weeks of fun!</a:t>
          </a:r>
          <a:endParaRPr lang="en-AU" sz="1400" b="0" kern="1200" dirty="0">
            <a:solidFill>
              <a:schemeClr val="accent6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567398" y="1338576"/>
        <a:ext cx="939364" cy="626243"/>
      </dsp:txXfrm>
    </dsp:sp>
    <dsp:sp modelId="{6CE08CDA-7F5C-4FE7-BDF0-C3EB5E13D646}">
      <dsp:nvSpPr>
        <dsp:cNvPr id="0" name=""/>
        <dsp:cNvSpPr/>
      </dsp:nvSpPr>
      <dsp:spPr>
        <a:xfrm>
          <a:off x="2506762" y="1338576"/>
          <a:ext cx="1565607" cy="626243"/>
        </a:xfrm>
        <a:prstGeom prst="chevron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21</a:t>
          </a:r>
          <a:r>
            <a:rPr lang="en-AU" sz="1400" b="0" kern="1200" baseline="3000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st</a:t>
          </a:r>
          <a:r>
            <a:rPr lang="en-AU" sz="1400" b="0" kern="1200" dirty="0" smtClean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of June</a:t>
          </a:r>
          <a:endParaRPr lang="en-AU" sz="1400" b="0" kern="1200" dirty="0">
            <a:solidFill>
              <a:schemeClr val="accent6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19884" y="1338576"/>
        <a:ext cx="939364" cy="626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2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1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399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0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1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1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4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6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8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3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2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0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Predicting the </a:t>
            </a:r>
            <a:r>
              <a:rPr lang="en-AU" dirty="0" err="1" smtClean="0"/>
              <a:t>german</a:t>
            </a:r>
            <a:r>
              <a:rPr lang="en-AU" dirty="0" smtClean="0"/>
              <a:t> 2017 elections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931920"/>
            <a:ext cx="8791575" cy="2209800"/>
          </a:xfrm>
        </p:spPr>
        <p:txBody>
          <a:bodyPr>
            <a:normAutofit fontScale="70000" lnSpcReduction="20000"/>
          </a:bodyPr>
          <a:lstStyle/>
          <a:p>
            <a:r>
              <a:rPr lang="en-AU" b="1" dirty="0"/>
              <a:t>Programming Course Project </a:t>
            </a:r>
            <a:r>
              <a:rPr lang="en-AU" b="1" dirty="0" smtClean="0"/>
              <a:t>Summer SEMESTER 2017</a:t>
            </a:r>
          </a:p>
          <a:p>
            <a:endParaRPr lang="en-AU" b="1" dirty="0"/>
          </a:p>
          <a:p>
            <a:r>
              <a:rPr lang="en-AU" b="1" i="1" dirty="0" smtClean="0"/>
              <a:t>Presenters: </a:t>
            </a:r>
            <a:r>
              <a:rPr lang="en-AU" i="1" dirty="0" smtClean="0"/>
              <a:t>Baljevic, Dorotea; </a:t>
            </a:r>
            <a:r>
              <a:rPr lang="en-AU" i="1" dirty="0" err="1" smtClean="0"/>
              <a:t>ymeraj</a:t>
            </a:r>
            <a:r>
              <a:rPr lang="en-AU" i="1" dirty="0" smtClean="0"/>
              <a:t>, </a:t>
            </a:r>
            <a:r>
              <a:rPr lang="en-AU" i="1" dirty="0" err="1" smtClean="0"/>
              <a:t>Etjen</a:t>
            </a:r>
            <a:r>
              <a:rPr lang="en-AU" i="1" dirty="0" smtClean="0"/>
              <a:t>; </a:t>
            </a:r>
            <a:r>
              <a:rPr lang="en-AU" i="1" dirty="0" err="1" smtClean="0"/>
              <a:t>wu</a:t>
            </a:r>
            <a:r>
              <a:rPr lang="en-AU" i="1" dirty="0" smtClean="0"/>
              <a:t>, </a:t>
            </a:r>
            <a:r>
              <a:rPr lang="en-AU" i="1" dirty="0" err="1" smtClean="0"/>
              <a:t>jiameng</a:t>
            </a:r>
            <a:r>
              <a:rPr lang="en-AU" i="1" dirty="0" smtClean="0"/>
              <a:t>; </a:t>
            </a:r>
            <a:r>
              <a:rPr lang="en-AU" i="1" dirty="0"/>
              <a:t>Bohle Moritz; </a:t>
            </a:r>
            <a:r>
              <a:rPr lang="en-AU" i="1" dirty="0" err="1"/>
              <a:t>moore</a:t>
            </a:r>
            <a:r>
              <a:rPr lang="en-AU" i="1" dirty="0" smtClean="0"/>
              <a:t>, alexander</a:t>
            </a:r>
            <a:endParaRPr lang="en-AU" b="1" i="1" dirty="0" smtClean="0"/>
          </a:p>
          <a:p>
            <a:r>
              <a:rPr lang="en-AU" b="1" dirty="0" smtClean="0"/>
              <a:t>Team</a:t>
            </a:r>
            <a:r>
              <a:rPr lang="en-AU" b="1" dirty="0" smtClean="0"/>
              <a:t>: </a:t>
            </a:r>
            <a:r>
              <a:rPr lang="en-AU" dirty="0" err="1"/>
              <a:t>Ajaj</a:t>
            </a:r>
            <a:r>
              <a:rPr lang="en-AU" dirty="0"/>
              <a:t> , Tamer; </a:t>
            </a:r>
            <a:r>
              <a:rPr lang="en-AU" dirty="0" err="1"/>
              <a:t>Atanaszov</a:t>
            </a:r>
            <a:r>
              <a:rPr lang="en-AU" dirty="0"/>
              <a:t>, </a:t>
            </a:r>
            <a:r>
              <a:rPr lang="en-AU" dirty="0" err="1"/>
              <a:t>Olivér</a:t>
            </a:r>
            <a:r>
              <a:rPr lang="en-AU" dirty="0"/>
              <a:t>; Baljevic, Dorotea; Bohle, </a:t>
            </a:r>
            <a:r>
              <a:rPr lang="en-AU" dirty="0" smtClean="0"/>
              <a:t>MORITZ; Hesse</a:t>
            </a:r>
            <a:r>
              <a:rPr lang="en-AU" dirty="0"/>
              <a:t>, Eric; Kress, Elisabeth</a:t>
            </a:r>
            <a:r>
              <a:rPr lang="en-AU" dirty="0" smtClean="0"/>
              <a:t>; </a:t>
            </a:r>
            <a:r>
              <a:rPr lang="en-AU" dirty="0"/>
              <a:t>Moore, Alexander; Suarez, Paola; </a:t>
            </a:r>
            <a:r>
              <a:rPr lang="en-AU" dirty="0" err="1"/>
              <a:t>Winklmayr</a:t>
            </a:r>
            <a:r>
              <a:rPr lang="en-AU" dirty="0"/>
              <a:t>, Claudia ; Wu, </a:t>
            </a:r>
            <a:r>
              <a:rPr lang="en-AU" dirty="0" err="1"/>
              <a:t>Jiameng</a:t>
            </a:r>
            <a:r>
              <a:rPr lang="en-AU" dirty="0"/>
              <a:t>; </a:t>
            </a:r>
            <a:r>
              <a:rPr lang="en-AU" dirty="0" err="1"/>
              <a:t>Ymeraj</a:t>
            </a:r>
            <a:r>
              <a:rPr lang="en-AU" dirty="0"/>
              <a:t>, </a:t>
            </a:r>
            <a:r>
              <a:rPr lang="en-AU" dirty="0" err="1"/>
              <a:t>Etjen</a:t>
            </a:r>
            <a:r>
              <a:rPr lang="en-AU" dirty="0"/>
              <a:t>; </a:t>
            </a:r>
            <a:r>
              <a:rPr lang="en-AU" dirty="0" err="1"/>
              <a:t>Zariei</a:t>
            </a:r>
            <a:r>
              <a:rPr lang="en-AU" dirty="0"/>
              <a:t>, </a:t>
            </a:r>
            <a:r>
              <a:rPr lang="en-AU" dirty="0" err="1"/>
              <a:t>Negin</a:t>
            </a:r>
            <a:endParaRPr lang="en-AU" dirty="0"/>
          </a:p>
          <a:p>
            <a:r>
              <a:rPr lang="en-AU" b="1" dirty="0" smtClean="0"/>
              <a:t>supervisors</a:t>
            </a:r>
            <a:r>
              <a:rPr lang="en-AU" b="1" dirty="0" smtClean="0"/>
              <a:t>: </a:t>
            </a:r>
            <a:r>
              <a:rPr lang="en-AU" dirty="0" smtClean="0"/>
              <a:t>David Higgins and Laura Neumann</a:t>
            </a:r>
            <a:endParaRPr lang="en-AU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369230" y="4483524"/>
            <a:ext cx="758762" cy="8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learnings and discussion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Test more often!</a:t>
            </a:r>
          </a:p>
          <a:p>
            <a:endParaRPr lang="en-AU" dirty="0"/>
          </a:p>
          <a:p>
            <a:r>
              <a:rPr lang="en-AU" dirty="0" smtClean="0"/>
              <a:t>Design early</a:t>
            </a:r>
          </a:p>
          <a:p>
            <a:endParaRPr lang="en-AU" dirty="0"/>
          </a:p>
          <a:p>
            <a:r>
              <a:rPr lang="en-AU" dirty="0" smtClean="0"/>
              <a:t>Fail fast</a:t>
            </a:r>
          </a:p>
          <a:p>
            <a:endParaRPr lang="en-AU" dirty="0"/>
          </a:p>
          <a:p>
            <a:r>
              <a:rPr lang="en-AU" dirty="0" smtClean="0"/>
              <a:t>Communicate often</a:t>
            </a:r>
          </a:p>
          <a:p>
            <a:endParaRPr lang="en-AU" dirty="0"/>
          </a:p>
          <a:p>
            <a:r>
              <a:rPr lang="en-AU" dirty="0" smtClean="0"/>
              <a:t>Overall happy with our output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369230" y="4483524"/>
            <a:ext cx="758762" cy="8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369230" y="4483524"/>
            <a:ext cx="758762" cy="8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2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dirty="0"/>
              <a:t/>
            </a:r>
            <a:br>
              <a:rPr lang="en-AU" dirty="0"/>
            </a:br>
            <a:r>
              <a:rPr lang="en-AU" sz="3600" b="1" i="1" dirty="0">
                <a:solidFill>
                  <a:schemeClr val="accent6"/>
                </a:solidFill>
              </a:rPr>
              <a:t>A</a:t>
            </a:r>
            <a:r>
              <a:rPr lang="en-AU" sz="3600" i="1" dirty="0">
                <a:solidFill>
                  <a:schemeClr val="accent6"/>
                </a:solidFill>
              </a:rPr>
              <a:t> </a:t>
            </a:r>
            <a:r>
              <a:rPr lang="en-AU" sz="3600" b="1" i="1" dirty="0">
                <a:solidFill>
                  <a:schemeClr val="accent6"/>
                </a:solidFill>
              </a:rPr>
              <a:t>product</a:t>
            </a:r>
            <a:r>
              <a:rPr lang="en-AU" sz="3600" i="1" dirty="0">
                <a:solidFill>
                  <a:schemeClr val="accent6"/>
                </a:solidFill>
              </a:rPr>
              <a:t> </a:t>
            </a:r>
            <a:r>
              <a:rPr lang="en-AU" sz="3600" i="1" dirty="0">
                <a:solidFill>
                  <a:schemeClr val="bg1">
                    <a:lumMod val="65000"/>
                  </a:schemeClr>
                </a:solidFill>
              </a:rPr>
              <a:t>that would be able to </a:t>
            </a:r>
            <a:r>
              <a:rPr lang="en-AU" sz="3600" b="1" i="1" dirty="0">
                <a:solidFill>
                  <a:schemeClr val="accent6"/>
                </a:solidFill>
              </a:rPr>
              <a:t>predict</a:t>
            </a:r>
            <a:r>
              <a:rPr lang="en-AU" sz="3600" i="1" dirty="0">
                <a:solidFill>
                  <a:schemeClr val="accent6"/>
                </a:solidFill>
              </a:rPr>
              <a:t> </a:t>
            </a:r>
            <a:r>
              <a:rPr lang="en-AU" sz="3600" b="1" i="1" dirty="0">
                <a:solidFill>
                  <a:schemeClr val="accent6"/>
                </a:solidFill>
              </a:rPr>
              <a:t>the election results </a:t>
            </a:r>
            <a:r>
              <a:rPr lang="en-AU" sz="3600" i="1" dirty="0">
                <a:solidFill>
                  <a:schemeClr val="bg1">
                    <a:lumMod val="65000"/>
                  </a:schemeClr>
                </a:solidFill>
              </a:rPr>
              <a:t>in Germany based on the secondary vote, which uses a </a:t>
            </a:r>
            <a:r>
              <a:rPr lang="en-AU" sz="3600" b="1" i="1" dirty="0">
                <a:solidFill>
                  <a:schemeClr val="accent6"/>
                </a:solidFill>
              </a:rPr>
              <a:t>structured back end</a:t>
            </a:r>
            <a:r>
              <a:rPr lang="en-AU" sz="3600" i="1" dirty="0">
                <a:solidFill>
                  <a:schemeClr val="accent6"/>
                </a:solidFill>
              </a:rPr>
              <a:t>.</a:t>
            </a:r>
            <a:r>
              <a:rPr lang="en-AU" sz="3600" b="1" i="1" dirty="0">
                <a:solidFill>
                  <a:schemeClr val="accent6"/>
                </a:solidFill>
              </a:rPr>
              <a:t> </a:t>
            </a:r>
            <a:r>
              <a:rPr lang="en-AU" sz="3600" i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AU" sz="3600" i="1" dirty="0" smtClean="0">
                <a:solidFill>
                  <a:schemeClr val="bg1">
                    <a:lumMod val="65000"/>
                  </a:schemeClr>
                </a:solidFill>
              </a:rPr>
              <a:t>he</a:t>
            </a:r>
            <a:r>
              <a:rPr lang="en-AU" sz="3600" i="1" dirty="0" smtClean="0">
                <a:solidFill>
                  <a:schemeClr val="accent6"/>
                </a:solidFill>
              </a:rPr>
              <a:t> </a:t>
            </a:r>
            <a:r>
              <a:rPr lang="en-AU" sz="3600" b="1" i="1" dirty="0">
                <a:solidFill>
                  <a:schemeClr val="accent6"/>
                </a:solidFill>
              </a:rPr>
              <a:t>results are visualised </a:t>
            </a:r>
            <a:r>
              <a:rPr lang="en-AU" sz="3600" i="1" dirty="0">
                <a:solidFill>
                  <a:schemeClr val="bg1">
                    <a:lumMod val="65000"/>
                  </a:schemeClr>
                </a:solidFill>
              </a:rPr>
              <a:t>in two charts (an election seat diagram and a timeline prediction graph</a:t>
            </a:r>
            <a:r>
              <a:rPr lang="en-AU" sz="3600" i="1" dirty="0" smtClean="0">
                <a:solidFill>
                  <a:schemeClr val="bg1">
                    <a:lumMod val="65000"/>
                  </a:schemeClr>
                </a:solidFill>
              </a:rPr>
              <a:t>).</a:t>
            </a:r>
            <a:r>
              <a:rPr lang="en-AU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AU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AU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369230" y="4483524"/>
            <a:ext cx="758762" cy="8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80559" y="6550536"/>
            <a:ext cx="253659" cy="262840"/>
          </a:xfrm>
        </p:spPr>
        <p:txBody>
          <a:bodyPr/>
          <a:lstStyle/>
          <a:p>
            <a:pPr>
              <a:defRPr/>
            </a:pPr>
            <a:fld id="{DCD35B81-8265-412C-BD00-2DFF921067BD}" type="slidenum"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>
                <a:defRPr/>
              </a:pPr>
              <a:t>3</a:t>
            </a:fld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45080" y="1842584"/>
            <a:ext cx="4406977" cy="137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3897897" y="554184"/>
            <a:ext cx="435416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Foxy Predictor</a:t>
            </a:r>
            <a:endParaRPr lang="en-AU" sz="2800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03774" y="1165049"/>
            <a:ext cx="3513321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0" dirty="0" smtClean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 Team members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 and HU students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sub-teams</a:t>
            </a:r>
            <a:endParaRPr lang="en-AU" sz="1100" b="0" dirty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6762" y="4281887"/>
            <a:ext cx="2592288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426 Commits</a:t>
            </a:r>
            <a:endParaRPr lang="en-AU" sz="1100" dirty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4347" y="4296847"/>
            <a:ext cx="1852435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100" b="1" dirty="0" smtClean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550</a:t>
            </a:r>
            <a:r>
              <a:rPr lang="en-AU" sz="1100" dirty="0" smtClean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coding hours</a:t>
            </a:r>
            <a:endParaRPr lang="en-AU" sz="1100" dirty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54944" y="3806062"/>
            <a:ext cx="441217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45080" y="454952"/>
            <a:ext cx="4412179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45080" y="454952"/>
            <a:ext cx="0" cy="5817882"/>
          </a:xfrm>
          <a:prstGeom prst="lin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69457" y="468195"/>
            <a:ext cx="34409" cy="5804639"/>
          </a:xfrm>
          <a:prstGeom prst="lin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77" y="1098190"/>
            <a:ext cx="1597418" cy="67164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20" name="Straight Connector 19"/>
          <p:cNvCxnSpPr/>
          <p:nvPr/>
        </p:nvCxnSpPr>
        <p:spPr>
          <a:xfrm flipV="1">
            <a:off x="3845080" y="6273928"/>
            <a:ext cx="4433385" cy="1900"/>
          </a:xfrm>
          <a:prstGeom prst="lin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1369230" y="4483524"/>
            <a:ext cx="758762" cy="80014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708" y="4055937"/>
            <a:ext cx="992886" cy="8933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194821" y="5009481"/>
            <a:ext cx="1852435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49 Issues</a:t>
            </a:r>
            <a:endParaRPr lang="en-AU" sz="1100" dirty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723248291"/>
              </p:ext>
            </p:extLst>
          </p:nvPr>
        </p:nvGraphicFramePr>
        <p:xfrm>
          <a:off x="4114360" y="4202524"/>
          <a:ext cx="4074161" cy="330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0"/>
          <a:srcRect l="1268" t="1468" r="1096" b="285"/>
          <a:stretch/>
        </p:blipFill>
        <p:spPr>
          <a:xfrm>
            <a:off x="5611441" y="1971478"/>
            <a:ext cx="2452481" cy="15561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752780" y="2462182"/>
            <a:ext cx="1852435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100" dirty="0" smtClean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Modern coding practices and techniques i.e. Agile and MVP</a:t>
            </a:r>
            <a:endParaRPr lang="en-AU" sz="1100" dirty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849350" y="5313602"/>
            <a:ext cx="441217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483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4" y="1209673"/>
            <a:ext cx="5578793" cy="5345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7398"/>
            <a:ext cx="9905998" cy="1478570"/>
          </a:xfrm>
        </p:spPr>
        <p:txBody>
          <a:bodyPr/>
          <a:lstStyle/>
          <a:p>
            <a:r>
              <a:rPr lang="en-AU" dirty="0" smtClean="0"/>
              <a:t>Architecture </a:t>
            </a:r>
            <a:br>
              <a:rPr lang="en-AU" dirty="0" smtClean="0"/>
            </a:br>
            <a:r>
              <a:rPr lang="en-AU" dirty="0" smtClean="0"/>
              <a:t>on a page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35" y="2235200"/>
            <a:ext cx="417569" cy="322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545306" y="2158331"/>
            <a:ext cx="521734" cy="399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1369230" y="4483524"/>
            <a:ext cx="758762" cy="8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Deployment to cloud + </a:t>
            </a:r>
            <a:r>
              <a:rPr lang="en-AU" dirty="0" err="1" smtClean="0"/>
              <a:t>docker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Design Goals</a:t>
            </a:r>
          </a:p>
          <a:p>
            <a:endParaRPr lang="en-AU" dirty="0"/>
          </a:p>
          <a:p>
            <a:r>
              <a:rPr lang="en-AU" dirty="0"/>
              <a:t>Architecture</a:t>
            </a:r>
          </a:p>
          <a:p>
            <a:endParaRPr lang="en-AU" dirty="0"/>
          </a:p>
          <a:p>
            <a:r>
              <a:rPr lang="en-AU" dirty="0"/>
              <a:t>What was achieved</a:t>
            </a:r>
          </a:p>
          <a:p>
            <a:r>
              <a:rPr lang="en-AU" dirty="0"/>
              <a:t>Include challenges</a:t>
            </a:r>
          </a:p>
          <a:p>
            <a:endParaRPr lang="en-AU" dirty="0"/>
          </a:p>
          <a:p>
            <a:r>
              <a:rPr lang="en-AU" dirty="0"/>
              <a:t>What could be done differently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369230" y="4492668"/>
            <a:ext cx="758762" cy="8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backend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Design Goals</a:t>
            </a:r>
          </a:p>
          <a:p>
            <a:endParaRPr lang="en-AU" dirty="0"/>
          </a:p>
          <a:p>
            <a:r>
              <a:rPr lang="en-AU" dirty="0" smtClean="0"/>
              <a:t>Architecture</a:t>
            </a:r>
          </a:p>
          <a:p>
            <a:endParaRPr lang="en-AU" dirty="0"/>
          </a:p>
          <a:p>
            <a:r>
              <a:rPr lang="en-AU" dirty="0" smtClean="0"/>
              <a:t>What was achieved</a:t>
            </a:r>
          </a:p>
          <a:p>
            <a:r>
              <a:rPr lang="en-AU" dirty="0" smtClean="0"/>
              <a:t>Include challenges</a:t>
            </a:r>
          </a:p>
          <a:p>
            <a:endParaRPr lang="en-AU" dirty="0"/>
          </a:p>
          <a:p>
            <a:r>
              <a:rPr lang="en-AU" dirty="0" smtClean="0"/>
              <a:t>What could be done differently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369230" y="4483524"/>
            <a:ext cx="758762" cy="8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cleaning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Design Goals</a:t>
            </a:r>
          </a:p>
          <a:p>
            <a:endParaRPr lang="en-AU" dirty="0"/>
          </a:p>
          <a:p>
            <a:r>
              <a:rPr lang="en-AU" dirty="0"/>
              <a:t>Architecture</a:t>
            </a:r>
          </a:p>
          <a:p>
            <a:endParaRPr lang="en-AU" dirty="0"/>
          </a:p>
          <a:p>
            <a:r>
              <a:rPr lang="en-AU" dirty="0"/>
              <a:t>What was achieved</a:t>
            </a:r>
          </a:p>
          <a:p>
            <a:r>
              <a:rPr lang="en-AU" dirty="0"/>
              <a:t>Include challenges</a:t>
            </a:r>
          </a:p>
          <a:p>
            <a:endParaRPr lang="en-AU" dirty="0"/>
          </a:p>
          <a:p>
            <a:r>
              <a:rPr lang="en-AU" dirty="0"/>
              <a:t>What could be done differently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369230" y="4483524"/>
            <a:ext cx="758762" cy="8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Design Goals</a:t>
            </a:r>
          </a:p>
          <a:p>
            <a:endParaRPr lang="en-AU" dirty="0"/>
          </a:p>
          <a:p>
            <a:r>
              <a:rPr lang="en-AU" dirty="0"/>
              <a:t>Architecture</a:t>
            </a:r>
          </a:p>
          <a:p>
            <a:endParaRPr lang="en-AU" dirty="0"/>
          </a:p>
          <a:p>
            <a:r>
              <a:rPr lang="en-AU" dirty="0"/>
              <a:t>What was achieved</a:t>
            </a:r>
          </a:p>
          <a:p>
            <a:r>
              <a:rPr lang="en-AU" dirty="0"/>
              <a:t>Include challenges</a:t>
            </a:r>
          </a:p>
          <a:p>
            <a:endParaRPr lang="en-AU" dirty="0"/>
          </a:p>
          <a:p>
            <a:r>
              <a:rPr lang="en-AU" dirty="0"/>
              <a:t>What could be done differently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369230" y="4483524"/>
            <a:ext cx="758762" cy="8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visualisation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Design Goals</a:t>
            </a:r>
          </a:p>
          <a:p>
            <a:endParaRPr lang="en-AU" dirty="0"/>
          </a:p>
          <a:p>
            <a:r>
              <a:rPr lang="en-AU" dirty="0"/>
              <a:t>Architecture</a:t>
            </a:r>
          </a:p>
          <a:p>
            <a:endParaRPr lang="en-AU" dirty="0"/>
          </a:p>
          <a:p>
            <a:r>
              <a:rPr lang="en-AU" dirty="0"/>
              <a:t>What was achieved</a:t>
            </a:r>
          </a:p>
          <a:p>
            <a:r>
              <a:rPr lang="en-AU" dirty="0"/>
              <a:t>Include challenges</a:t>
            </a:r>
          </a:p>
          <a:p>
            <a:endParaRPr lang="en-AU" dirty="0"/>
          </a:p>
          <a:p>
            <a:r>
              <a:rPr lang="en-AU" dirty="0"/>
              <a:t>What could be done differently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369230" y="4483524"/>
            <a:ext cx="758762" cy="8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</TotalTime>
  <Words>226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Segoe UI Light</vt:lpstr>
      <vt:lpstr>Trebuchet MS</vt:lpstr>
      <vt:lpstr>Tw Cen MT</vt:lpstr>
      <vt:lpstr>Circuit</vt:lpstr>
      <vt:lpstr>Predicting the german 2017 elections </vt:lpstr>
      <vt:lpstr>The project</vt:lpstr>
      <vt:lpstr>PowerPoint Presentation</vt:lpstr>
      <vt:lpstr>Architecture  on a page</vt:lpstr>
      <vt:lpstr>Deployment to cloud + docker</vt:lpstr>
      <vt:lpstr>backend</vt:lpstr>
      <vt:lpstr>cleaning</vt:lpstr>
      <vt:lpstr>modelling</vt:lpstr>
      <vt:lpstr>visualisation</vt:lpstr>
      <vt:lpstr>Key learnings and discussion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german elections</dc:title>
  <dc:creator>Dorotea Baljevic</dc:creator>
  <cp:lastModifiedBy>Dorotea Baljevic</cp:lastModifiedBy>
  <cp:revision>15</cp:revision>
  <dcterms:created xsi:type="dcterms:W3CDTF">2017-07-12T18:56:00Z</dcterms:created>
  <dcterms:modified xsi:type="dcterms:W3CDTF">2017-07-17T21:16:48Z</dcterms:modified>
</cp:coreProperties>
</file>