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2" r:id="rId5"/>
    <p:sldId id="263" r:id="rId6"/>
    <p:sldId id="261" r:id="rId7"/>
    <p:sldId id="264" r:id="rId8"/>
    <p:sldId id="265" r:id="rId9"/>
    <p:sldId id="268" r:id="rId10"/>
    <p:sldId id="269" r:id="rId11"/>
    <p:sldId id="270" r:id="rId12"/>
    <p:sldId id="271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HADOOP\hadoop273\COMPARE\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HADOOP\hadoop273\COMPARE\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H:\HADOOP\hadoop273\COMPARE\HADOOP\chart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Unrealistic Reducer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Sheet4!$C$5:$C$14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8</c:v>
                </c:pt>
                <c:pt idx="3">
                  <c:v>47</c:v>
                </c:pt>
                <c:pt idx="4">
                  <c:v>218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48</c:v>
                </c:pt>
                <c:pt idx="9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B-4F45-AB74-00510470895C}"/>
            </c:ext>
          </c:extLst>
        </c:ser>
        <c:ser>
          <c:idx val="1"/>
          <c:order val="1"/>
          <c:tx>
            <c:strRef>
              <c:f>Sheet4!$D$4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Sheet4!$D$5:$D$14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49</c:v>
                </c:pt>
                <c:pt idx="4">
                  <c:v>160</c:v>
                </c:pt>
                <c:pt idx="5">
                  <c:v>5</c:v>
                </c:pt>
                <c:pt idx="6">
                  <c:v>5</c:v>
                </c:pt>
                <c:pt idx="7">
                  <c:v>9</c:v>
                </c:pt>
                <c:pt idx="8">
                  <c:v>51</c:v>
                </c:pt>
                <c:pt idx="9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3B-4F45-AB74-00510470895C}"/>
            </c:ext>
          </c:extLst>
        </c:ser>
        <c:ser>
          <c:idx val="2"/>
          <c:order val="2"/>
          <c:tx>
            <c:strRef>
              <c:f>Sheet4!$E$4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Sheet4!$E$5:$E$14</c:f>
              <c:numCache>
                <c:formatCode>General</c:formatCode>
                <c:ptCount val="10"/>
                <c:pt idx="1">
                  <c:v>5</c:v>
                </c:pt>
                <c:pt idx="2">
                  <c:v>9</c:v>
                </c:pt>
                <c:pt idx="3">
                  <c:v>51</c:v>
                </c:pt>
                <c:pt idx="4">
                  <c:v>200</c:v>
                </c:pt>
                <c:pt idx="6">
                  <c:v>5</c:v>
                </c:pt>
                <c:pt idx="7">
                  <c:v>9</c:v>
                </c:pt>
                <c:pt idx="8">
                  <c:v>52</c:v>
                </c:pt>
                <c:pt idx="9">
                  <c:v>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B-4F45-AB74-00510470895C}"/>
            </c:ext>
          </c:extLst>
        </c:ser>
        <c:ser>
          <c:idx val="3"/>
          <c:order val="3"/>
          <c:tx>
            <c:strRef>
              <c:f>Sheet4!$F$4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Sheet4!$F$5:$F$14</c:f>
              <c:numCache>
                <c:formatCode>General</c:formatCode>
                <c:ptCount val="10"/>
                <c:pt idx="2">
                  <c:v>9</c:v>
                </c:pt>
                <c:pt idx="3">
                  <c:v>44</c:v>
                </c:pt>
                <c:pt idx="4">
                  <c:v>232</c:v>
                </c:pt>
                <c:pt idx="7">
                  <c:v>11</c:v>
                </c:pt>
                <c:pt idx="8">
                  <c:v>23</c:v>
                </c:pt>
                <c:pt idx="9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3B-4F45-AB74-00510470895C}"/>
            </c:ext>
          </c:extLst>
        </c:ser>
        <c:ser>
          <c:idx val="4"/>
          <c:order val="4"/>
          <c:tx>
            <c:strRef>
              <c:f>Sheet4!$G$4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Sheet4!$G$5:$G$14</c:f>
              <c:numCache>
                <c:formatCode>General</c:formatCode>
                <c:ptCount val="10"/>
                <c:pt idx="2">
                  <c:v>9</c:v>
                </c:pt>
                <c:pt idx="3">
                  <c:v>54</c:v>
                </c:pt>
                <c:pt idx="4">
                  <c:v>179</c:v>
                </c:pt>
                <c:pt idx="7">
                  <c:v>11</c:v>
                </c:pt>
                <c:pt idx="8">
                  <c:v>20</c:v>
                </c:pt>
                <c:pt idx="9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3B-4F45-AB74-00510470895C}"/>
            </c:ext>
          </c:extLst>
        </c:ser>
        <c:ser>
          <c:idx val="5"/>
          <c:order val="5"/>
          <c:tx>
            <c:strRef>
              <c:f>Sheet4!$H$4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Sheet4!$H$5:$H$14</c:f>
              <c:numCache>
                <c:formatCode>General</c:formatCode>
                <c:ptCount val="10"/>
                <c:pt idx="2">
                  <c:v>9</c:v>
                </c:pt>
                <c:pt idx="3">
                  <c:v>35</c:v>
                </c:pt>
                <c:pt idx="4">
                  <c:v>189</c:v>
                </c:pt>
                <c:pt idx="7">
                  <c:v>12</c:v>
                </c:pt>
                <c:pt idx="8">
                  <c:v>25</c:v>
                </c:pt>
                <c:pt idx="9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F3B-4F45-AB74-00510470895C}"/>
            </c:ext>
          </c:extLst>
        </c:ser>
        <c:ser>
          <c:idx val="6"/>
          <c:order val="6"/>
          <c:tx>
            <c:strRef>
              <c:f>Sheet4!$I$4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Sheet4!$I$5:$I$14</c:f>
              <c:numCache>
                <c:formatCode>General</c:formatCode>
                <c:ptCount val="10"/>
                <c:pt idx="2">
                  <c:v>12</c:v>
                </c:pt>
                <c:pt idx="3">
                  <c:v>29</c:v>
                </c:pt>
                <c:pt idx="4">
                  <c:v>223</c:v>
                </c:pt>
                <c:pt idx="7">
                  <c:v>12</c:v>
                </c:pt>
                <c:pt idx="8">
                  <c:v>26</c:v>
                </c:pt>
                <c:pt idx="9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3B-4F45-AB74-00510470895C}"/>
            </c:ext>
          </c:extLst>
        </c:ser>
        <c:ser>
          <c:idx val="7"/>
          <c:order val="7"/>
          <c:tx>
            <c:strRef>
              <c:f>Sheet4!$J$4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Sheet4!$J$5:$J$14</c:f>
              <c:numCache>
                <c:formatCode>General</c:formatCode>
                <c:ptCount val="10"/>
                <c:pt idx="2">
                  <c:v>12</c:v>
                </c:pt>
                <c:pt idx="3">
                  <c:v>40</c:v>
                </c:pt>
                <c:pt idx="4">
                  <c:v>163</c:v>
                </c:pt>
                <c:pt idx="7">
                  <c:v>13</c:v>
                </c:pt>
                <c:pt idx="8">
                  <c:v>27</c:v>
                </c:pt>
                <c:pt idx="9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F3B-4F45-AB74-005104708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3388000"/>
        <c:axId val="299223168"/>
      </c:barChart>
      <c:catAx>
        <c:axId val="32338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223168"/>
        <c:crosses val="autoZero"/>
        <c:auto val="1"/>
        <c:lblAlgn val="ctr"/>
        <c:lblOffset val="100"/>
        <c:noMultiLvlLbl val="0"/>
      </c:catAx>
      <c:valAx>
        <c:axId val="29922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38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Realistic Reducer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Sheet4!$C$20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Sheet4!$C$21:$C$30</c:f>
              <c:numCache>
                <c:formatCode>General</c:formatCode>
                <c:ptCount val="10"/>
                <c:pt idx="0">
                  <c:v>6</c:v>
                </c:pt>
                <c:pt idx="1">
                  <c:v>6</c:v>
                </c:pt>
                <c:pt idx="2">
                  <c:v>9</c:v>
                </c:pt>
                <c:pt idx="3">
                  <c:v>39</c:v>
                </c:pt>
                <c:pt idx="4">
                  <c:v>213</c:v>
                </c:pt>
                <c:pt idx="5">
                  <c:v>6</c:v>
                </c:pt>
                <c:pt idx="6">
                  <c:v>6</c:v>
                </c:pt>
                <c:pt idx="7">
                  <c:v>9</c:v>
                </c:pt>
                <c:pt idx="8">
                  <c:v>47</c:v>
                </c:pt>
                <c:pt idx="9">
                  <c:v>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2-45A1-8764-06706BD18997}"/>
            </c:ext>
          </c:extLst>
        </c:ser>
        <c:ser>
          <c:idx val="1"/>
          <c:order val="1"/>
          <c:tx>
            <c:strRef>
              <c:f>Sheet4!$D$20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Sheet4!$D$21:$D$30</c:f>
              <c:numCache>
                <c:formatCode>General</c:formatCode>
                <c:ptCount val="10"/>
                <c:pt idx="0">
                  <c:v>6</c:v>
                </c:pt>
                <c:pt idx="1">
                  <c:v>6</c:v>
                </c:pt>
                <c:pt idx="2">
                  <c:v>9</c:v>
                </c:pt>
                <c:pt idx="3">
                  <c:v>44</c:v>
                </c:pt>
                <c:pt idx="4">
                  <c:v>226</c:v>
                </c:pt>
                <c:pt idx="5">
                  <c:v>6</c:v>
                </c:pt>
                <c:pt idx="6">
                  <c:v>6</c:v>
                </c:pt>
                <c:pt idx="7">
                  <c:v>9</c:v>
                </c:pt>
                <c:pt idx="8">
                  <c:v>51</c:v>
                </c:pt>
                <c:pt idx="9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32-45A1-8764-06706BD18997}"/>
            </c:ext>
          </c:extLst>
        </c:ser>
        <c:ser>
          <c:idx val="2"/>
          <c:order val="2"/>
          <c:tx>
            <c:strRef>
              <c:f>Sheet4!$E$20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Sheet4!$E$21:$E$30</c:f>
              <c:numCache>
                <c:formatCode>General</c:formatCode>
                <c:ptCount val="10"/>
                <c:pt idx="1">
                  <c:v>6</c:v>
                </c:pt>
                <c:pt idx="2">
                  <c:v>12</c:v>
                </c:pt>
                <c:pt idx="3">
                  <c:v>47</c:v>
                </c:pt>
                <c:pt idx="4">
                  <c:v>215</c:v>
                </c:pt>
                <c:pt idx="6">
                  <c:v>6</c:v>
                </c:pt>
                <c:pt idx="7">
                  <c:v>12</c:v>
                </c:pt>
                <c:pt idx="8">
                  <c:v>56</c:v>
                </c:pt>
                <c:pt idx="9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32-45A1-8764-06706BD18997}"/>
            </c:ext>
          </c:extLst>
        </c:ser>
        <c:ser>
          <c:idx val="3"/>
          <c:order val="3"/>
          <c:tx>
            <c:strRef>
              <c:f>Sheet4!$F$20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Sheet4!$F$21:$F$30</c:f>
              <c:numCache>
                <c:formatCode>General</c:formatCode>
                <c:ptCount val="10"/>
                <c:pt idx="2">
                  <c:v>9</c:v>
                </c:pt>
                <c:pt idx="3">
                  <c:v>48</c:v>
                </c:pt>
                <c:pt idx="4">
                  <c:v>158</c:v>
                </c:pt>
                <c:pt idx="7">
                  <c:v>12</c:v>
                </c:pt>
                <c:pt idx="8">
                  <c:v>27</c:v>
                </c:pt>
                <c:pt idx="9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32-45A1-8764-06706BD18997}"/>
            </c:ext>
          </c:extLst>
        </c:ser>
        <c:ser>
          <c:idx val="4"/>
          <c:order val="4"/>
          <c:tx>
            <c:strRef>
              <c:f>Sheet4!$G$20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Sheet4!$G$21:$G$30</c:f>
              <c:numCache>
                <c:formatCode>General</c:formatCode>
                <c:ptCount val="10"/>
                <c:pt idx="2">
                  <c:v>12</c:v>
                </c:pt>
                <c:pt idx="3">
                  <c:v>51</c:v>
                </c:pt>
                <c:pt idx="4">
                  <c:v>183</c:v>
                </c:pt>
                <c:pt idx="7">
                  <c:v>12</c:v>
                </c:pt>
                <c:pt idx="8">
                  <c:v>22</c:v>
                </c:pt>
                <c:pt idx="9">
                  <c:v>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32-45A1-8764-06706BD18997}"/>
            </c:ext>
          </c:extLst>
        </c:ser>
        <c:ser>
          <c:idx val="5"/>
          <c:order val="5"/>
          <c:tx>
            <c:strRef>
              <c:f>Sheet4!$H$20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Sheet4!$H$21:$H$30</c:f>
              <c:numCache>
                <c:formatCode>General</c:formatCode>
                <c:ptCount val="10"/>
                <c:pt idx="2">
                  <c:v>9</c:v>
                </c:pt>
                <c:pt idx="3">
                  <c:v>51</c:v>
                </c:pt>
                <c:pt idx="4">
                  <c:v>172</c:v>
                </c:pt>
                <c:pt idx="7">
                  <c:v>14</c:v>
                </c:pt>
                <c:pt idx="8">
                  <c:v>18</c:v>
                </c:pt>
                <c:pt idx="9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32-45A1-8764-06706BD18997}"/>
            </c:ext>
          </c:extLst>
        </c:ser>
        <c:ser>
          <c:idx val="6"/>
          <c:order val="6"/>
          <c:tx>
            <c:strRef>
              <c:f>Sheet4!$I$20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Sheet4!$I$21:$I$30</c:f>
              <c:numCache>
                <c:formatCode>General</c:formatCode>
                <c:ptCount val="10"/>
                <c:pt idx="2">
                  <c:v>9</c:v>
                </c:pt>
                <c:pt idx="3">
                  <c:v>54</c:v>
                </c:pt>
                <c:pt idx="4">
                  <c:v>239</c:v>
                </c:pt>
                <c:pt idx="7">
                  <c:v>14</c:v>
                </c:pt>
                <c:pt idx="8">
                  <c:v>17</c:v>
                </c:pt>
                <c:pt idx="9">
                  <c:v>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332-45A1-8764-06706BD18997}"/>
            </c:ext>
          </c:extLst>
        </c:ser>
        <c:ser>
          <c:idx val="7"/>
          <c:order val="7"/>
          <c:tx>
            <c:strRef>
              <c:f>Sheet4!$J$20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Sheet4!$J$21:$J$30</c:f>
              <c:numCache>
                <c:formatCode>General</c:formatCode>
                <c:ptCount val="10"/>
                <c:pt idx="2">
                  <c:v>12</c:v>
                </c:pt>
                <c:pt idx="3">
                  <c:v>58</c:v>
                </c:pt>
                <c:pt idx="4">
                  <c:v>229</c:v>
                </c:pt>
                <c:pt idx="7">
                  <c:v>14</c:v>
                </c:pt>
                <c:pt idx="8">
                  <c:v>16</c:v>
                </c:pt>
                <c:pt idx="9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332-45A1-8764-06706BD18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769824"/>
        <c:axId val="314902656"/>
      </c:barChart>
      <c:catAx>
        <c:axId val="29976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02656"/>
        <c:crosses val="autoZero"/>
        <c:auto val="1"/>
        <c:lblAlgn val="ctr"/>
        <c:lblOffset val="100"/>
        <c:noMultiLvlLbl val="0"/>
      </c:catAx>
      <c:valAx>
        <c:axId val="31490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76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Hadoop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Sheet1!$C$10:$F$11</c:f>
              <c:multiLvlStrCache>
                <c:ptCount val="4"/>
                <c:lvl>
                  <c:pt idx="0">
                    <c:v>Map Time</c:v>
                  </c:pt>
                  <c:pt idx="1">
                    <c:v>Reduce Time</c:v>
                  </c:pt>
                  <c:pt idx="2">
                    <c:v>Map Time</c:v>
                  </c:pt>
                  <c:pt idx="3">
                    <c:v>Reduce Time</c:v>
                  </c:pt>
                </c:lvl>
                <c:lvl>
                  <c:pt idx="0">
                    <c:v>Unrealistic Data</c:v>
                  </c:pt>
                  <c:pt idx="2">
                    <c:v>Realistic Data</c:v>
                  </c:pt>
                </c:lvl>
              </c:multiLvlStrCache>
            </c:multiLvlStrRef>
          </c:cat>
          <c:val>
            <c:numRef>
              <c:f>Sheet1!$C$12:$F$12</c:f>
              <c:numCache>
                <c:formatCode>General</c:formatCode>
                <c:ptCount val="4"/>
                <c:pt idx="0">
                  <c:v>3099</c:v>
                </c:pt>
                <c:pt idx="1">
                  <c:v>3323</c:v>
                </c:pt>
                <c:pt idx="2">
                  <c:v>3279</c:v>
                </c:pt>
                <c:pt idx="3">
                  <c:v>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9A-400C-9F4A-FD849B541F0C}"/>
            </c:ext>
          </c:extLst>
        </c:ser>
        <c:ser>
          <c:idx val="1"/>
          <c:order val="1"/>
          <c:tx>
            <c:strRef>
              <c:f>Sheet1!$B$13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Sheet1!$C$10:$F$11</c:f>
              <c:multiLvlStrCache>
                <c:ptCount val="4"/>
                <c:lvl>
                  <c:pt idx="0">
                    <c:v>Map Time</c:v>
                  </c:pt>
                  <c:pt idx="1">
                    <c:v>Reduce Time</c:v>
                  </c:pt>
                  <c:pt idx="2">
                    <c:v>Map Time</c:v>
                  </c:pt>
                  <c:pt idx="3">
                    <c:v>Reduce Time</c:v>
                  </c:pt>
                </c:lvl>
                <c:lvl>
                  <c:pt idx="0">
                    <c:v>Unrealistic Data</c:v>
                  </c:pt>
                  <c:pt idx="2">
                    <c:v>Realistic Data</c:v>
                  </c:pt>
                </c:lvl>
              </c:multiLvlStrCache>
            </c:multiLvlStrRef>
          </c:cat>
          <c:val>
            <c:numRef>
              <c:f>Sheet1!$C$13:$F$13</c:f>
              <c:numCache>
                <c:formatCode>General</c:formatCode>
                <c:ptCount val="4"/>
                <c:pt idx="0">
                  <c:v>3057</c:v>
                </c:pt>
                <c:pt idx="1">
                  <c:v>3222</c:v>
                </c:pt>
                <c:pt idx="2">
                  <c:v>3042</c:v>
                </c:pt>
                <c:pt idx="3">
                  <c:v>3287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9A-400C-9F4A-FD849B541F0C}"/>
            </c:ext>
          </c:extLst>
        </c:ser>
        <c:ser>
          <c:idx val="2"/>
          <c:order val="2"/>
          <c:tx>
            <c:strRef>
              <c:f>Sheet1!$B$14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Sheet1!$C$10:$F$11</c:f>
              <c:multiLvlStrCache>
                <c:ptCount val="4"/>
                <c:lvl>
                  <c:pt idx="0">
                    <c:v>Map Time</c:v>
                  </c:pt>
                  <c:pt idx="1">
                    <c:v>Reduce Time</c:v>
                  </c:pt>
                  <c:pt idx="2">
                    <c:v>Map Time</c:v>
                  </c:pt>
                  <c:pt idx="3">
                    <c:v>Reduce Time</c:v>
                  </c:pt>
                </c:lvl>
                <c:lvl>
                  <c:pt idx="0">
                    <c:v>Unrealistic Data</c:v>
                  </c:pt>
                  <c:pt idx="2">
                    <c:v>Realistic Data</c:v>
                  </c:pt>
                </c:lvl>
              </c:multiLvlStrCache>
            </c:multiLvlStrRef>
          </c:cat>
          <c:val>
            <c:numRef>
              <c:f>Sheet1!$C$14:$F$14</c:f>
              <c:numCache>
                <c:formatCode>General</c:formatCode>
                <c:ptCount val="4"/>
                <c:pt idx="0">
                  <c:v>3285</c:v>
                </c:pt>
                <c:pt idx="1">
                  <c:v>3430</c:v>
                </c:pt>
                <c:pt idx="2">
                  <c:v>3384</c:v>
                </c:pt>
                <c:pt idx="3">
                  <c:v>3516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9A-400C-9F4A-FD849B541F0C}"/>
            </c:ext>
          </c:extLst>
        </c:ser>
        <c:ser>
          <c:idx val="3"/>
          <c:order val="3"/>
          <c:tx>
            <c:strRef>
              <c:f>Sheet1!$B$15</c:f>
              <c:strCache>
                <c:ptCount val="1"/>
                <c:pt idx="0">
                  <c:v>100000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Sheet1!$C$10:$F$11</c:f>
              <c:multiLvlStrCache>
                <c:ptCount val="4"/>
                <c:lvl>
                  <c:pt idx="0">
                    <c:v>Map Time</c:v>
                  </c:pt>
                  <c:pt idx="1">
                    <c:v>Reduce Time</c:v>
                  </c:pt>
                  <c:pt idx="2">
                    <c:v>Map Time</c:v>
                  </c:pt>
                  <c:pt idx="3">
                    <c:v>Reduce Time</c:v>
                  </c:pt>
                </c:lvl>
                <c:lvl>
                  <c:pt idx="0">
                    <c:v>Unrealistic Data</c:v>
                  </c:pt>
                  <c:pt idx="2">
                    <c:v>Realistic Data</c:v>
                  </c:pt>
                </c:lvl>
              </c:multiLvlStrCache>
            </c:multiLvlStrRef>
          </c:cat>
          <c:val>
            <c:numRef>
              <c:f>Sheet1!$C$15:$F$15</c:f>
              <c:numCache>
                <c:formatCode>General</c:formatCode>
                <c:ptCount val="4"/>
                <c:pt idx="0">
                  <c:v>3346</c:v>
                </c:pt>
                <c:pt idx="1">
                  <c:v>3450</c:v>
                </c:pt>
                <c:pt idx="2">
                  <c:v>3491</c:v>
                </c:pt>
                <c:pt idx="3">
                  <c:v>3780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9A-400C-9F4A-FD849B541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225199"/>
        <c:axId val="213269871"/>
      </c:barChart>
      <c:catAx>
        <c:axId val="213225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69871"/>
        <c:crosses val="autoZero"/>
        <c:auto val="1"/>
        <c:lblAlgn val="ctr"/>
        <c:lblOffset val="100"/>
        <c:noMultiLvlLbl val="0"/>
      </c:catAx>
      <c:valAx>
        <c:axId val="21326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25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4456" y="3749284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HEENA DAVE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BHAVY BHUT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04456" y="1844824"/>
            <a:ext cx="478802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MapReduce: Data Distribution for Reduce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Performance Comparison</a:t>
            </a:r>
          </a:p>
        </p:txBody>
      </p:sp>
      <p:graphicFrame>
        <p:nvGraphicFramePr>
          <p:cNvPr id="5" name="Chart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971346"/>
              </p:ext>
            </p:extLst>
          </p:nvPr>
        </p:nvGraphicFramePr>
        <p:xfrm>
          <a:off x="2267744" y="1484784"/>
          <a:ext cx="6192688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478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Future Work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r>
              <a:rPr lang="en-US" dirty="0"/>
              <a:t>Future work is to implement algorithm on node architecture and compare results with Hadoop MapReduce and other MapReduce Frameworks.</a:t>
            </a:r>
          </a:p>
          <a:p>
            <a:endParaRPr lang="en-US" dirty="0"/>
          </a:p>
          <a:p>
            <a:r>
              <a:rPr lang="en-US" dirty="0"/>
              <a:t>Evaluate performance for </a:t>
            </a:r>
            <a:r>
              <a:rPr lang="en-US"/>
              <a:t>distributed systems.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73" y="0"/>
            <a:ext cx="9145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7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/>
              <a:t>Data Distribution MapReduce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6480" y="1052736"/>
            <a:ext cx="6564313" cy="41044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2134072" y="5272608"/>
            <a:ext cx="6563072" cy="964704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After Key-Value generation by Map workers, pairs are grouped together </a:t>
            </a:r>
          </a:p>
          <a:p>
            <a:r>
              <a:rPr lang="en-IN" dirty="0"/>
              <a:t>and partitioned into R chunks and each partitioned data is assigned to </a:t>
            </a:r>
          </a:p>
          <a:p>
            <a:r>
              <a:rPr lang="en-IN" dirty="0"/>
              <a:t>one reduce worker.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/>
              <a:t>Problems with existing data distribution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7721" y="1340768"/>
            <a:ext cx="6564313" cy="991237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2134072" y="2492896"/>
            <a:ext cx="6563072" cy="3499793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835696" y="2492896"/>
            <a:ext cx="6861448" cy="3499793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It shows scenario of hash function load balancing and optimal load balancing for three reduce workers.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Hash function assigns keys a and d to first machine, b and e to second </a:t>
            </a:r>
          </a:p>
          <a:p>
            <a:pPr algn="just"/>
            <a:r>
              <a:rPr lang="en-US" dirty="0"/>
              <a:t>machine and only c to third machine.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result first machine has maximum load of 8 while third machine has </a:t>
            </a:r>
          </a:p>
          <a:p>
            <a:pPr algn="just"/>
            <a:r>
              <a:rPr lang="en-US" dirty="0"/>
              <a:t>only load of 3.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shown in optimal load, hash function load balancing is not effective.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Reference: </a:t>
            </a:r>
            <a:r>
              <a:rPr lang="en-US" dirty="0" err="1"/>
              <a:t>Yanfang</a:t>
            </a:r>
            <a:r>
              <a:rPr lang="en-US" dirty="0"/>
              <a:t> Le, </a:t>
            </a:r>
            <a:r>
              <a:rPr lang="en-US" dirty="0" err="1"/>
              <a:t>Jiangchuan</a:t>
            </a:r>
            <a:r>
              <a:rPr lang="en-US" dirty="0"/>
              <a:t> Liu, </a:t>
            </a:r>
            <a:r>
              <a:rPr lang="en-US" dirty="0" err="1"/>
              <a:t>Funda</a:t>
            </a:r>
            <a:r>
              <a:rPr lang="en-US" dirty="0"/>
              <a:t> </a:t>
            </a:r>
            <a:r>
              <a:rPr lang="en-US" dirty="0" err="1"/>
              <a:t>Erg¨un</a:t>
            </a:r>
            <a:r>
              <a:rPr lang="en-US" dirty="0"/>
              <a:t>, Dan Wang, "Online Load Balancing for MapReduce with Skewed Data Input"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66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Our strategy for data distribution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134072" y="2492896"/>
            <a:ext cx="6563072" cy="3499793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r>
              <a:rPr lang="en-US" dirty="0"/>
              <a:t>Even data distribution among reducers.</a:t>
            </a:r>
          </a:p>
          <a:p>
            <a:endParaRPr lang="en-US" dirty="0"/>
          </a:p>
          <a:p>
            <a:r>
              <a:rPr lang="en-US" dirty="0"/>
              <a:t>Sorted map keys, so that same key mapper output have higher chances of being executed on same reducer except it the data is overloaded on one </a:t>
            </a:r>
          </a:p>
          <a:p>
            <a:r>
              <a:rPr lang="en-US" dirty="0"/>
              <a:t>reducer.</a:t>
            </a:r>
          </a:p>
          <a:p>
            <a:endParaRPr lang="en-US" dirty="0"/>
          </a:p>
          <a:p>
            <a:r>
              <a:rPr lang="en-US" dirty="0"/>
              <a:t>One map output is distributed among different reducers.</a:t>
            </a:r>
          </a:p>
          <a:p>
            <a:endParaRPr lang="en-US" dirty="0"/>
          </a:p>
          <a:p>
            <a:r>
              <a:rPr lang="en-US" dirty="0"/>
              <a:t>One final reducer to combine output of all the reducers.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1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/>
              <a:t>System Requirements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2134072" y="1268760"/>
            <a:ext cx="6563072" cy="4723929"/>
          </a:xfrm>
        </p:spPr>
        <p:txBody>
          <a:bodyPr/>
          <a:lstStyle/>
          <a:p>
            <a:r>
              <a:rPr lang="en-US" sz="1600" b="1" dirty="0"/>
              <a:t>Hardware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Processor:  1.8 GHz or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RAM: 8 GB or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Network: 1 GB onboard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Library: Apache Hadoop which we use as distributed data storage and Yarn for job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Java: Java </a:t>
            </a:r>
            <a:r>
              <a:rPr lang="en-IN" dirty="0" err="1"/>
              <a:t>Sdk</a:t>
            </a:r>
            <a:r>
              <a:rPr lang="en-IN" dirty="0"/>
              <a:t> 6 or higher which supports 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IDE: Eclipse IDE for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DBMS: not required</a:t>
            </a:r>
          </a:p>
        </p:txBody>
      </p:sp>
    </p:spTree>
    <p:extLst>
      <p:ext uri="{BB962C8B-B14F-4D97-AF65-F5344CB8AC3E}">
        <p14:creationId xmlns:p14="http://schemas.microsoft.com/office/powerpoint/2010/main" val="243470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09" y="1268760"/>
            <a:ext cx="723629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2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Advantages over Traditional MapReduce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r>
              <a:rPr lang="en-US" dirty="0"/>
              <a:t>Effective utilization of reducers as mapper output is evenly distributed and all the reducers finish their task almost simultaneously.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No reducer will have numerous keys to process.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No reducer will wait sitting idle for a long time for a busy reducer to </a:t>
            </a:r>
          </a:p>
          <a:p>
            <a:r>
              <a:rPr lang="en-US" dirty="0"/>
              <a:t>finish its task.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2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Performance Comparison</a:t>
            </a:r>
          </a:p>
        </p:txBody>
      </p:sp>
      <p:graphicFrame>
        <p:nvGraphicFramePr>
          <p:cNvPr id="6" name="Chart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184407"/>
              </p:ext>
            </p:extLst>
          </p:nvPr>
        </p:nvGraphicFramePr>
        <p:xfrm>
          <a:off x="2127721" y="1340768"/>
          <a:ext cx="6044679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889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Performance Comparison</a:t>
            </a:r>
          </a:p>
        </p:txBody>
      </p:sp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266479"/>
              </p:ext>
            </p:extLst>
          </p:nvPr>
        </p:nvGraphicFramePr>
        <p:xfrm>
          <a:off x="2286000" y="1412776"/>
          <a:ext cx="6246440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633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360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Bhavy</cp:lastModifiedBy>
  <cp:revision>71</cp:revision>
  <dcterms:created xsi:type="dcterms:W3CDTF">2014-04-01T16:35:38Z</dcterms:created>
  <dcterms:modified xsi:type="dcterms:W3CDTF">2017-04-28T01:40:23Z</dcterms:modified>
</cp:coreProperties>
</file>