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3" r:id="rId15"/>
    <p:sldId id="274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ena" initials="H" lastIdx="1" clrIdx="0">
    <p:extLst>
      <p:ext uri="{19B8F6BF-5375-455C-9EA6-DF929625EA0E}">
        <p15:presenceInfo xmlns:p15="http://schemas.microsoft.com/office/powerpoint/2012/main" userId="Hee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3707B7-6173-4021-AA8A-EB4586747E94}" type="datetimeFigureOut">
              <a:rPr lang="en-IN" smtClean="0"/>
              <a:t>26-11-2017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A2CE6-1835-4F07-B128-B968E9F58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758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877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7440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4511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7203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8723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1252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5568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3268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1354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366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4917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1629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226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187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879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929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2890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5226657" y="5302711"/>
            <a:ext cx="1738000" cy="150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5078743" y="-108000"/>
            <a:ext cx="2034000" cy="2348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866900" y="2655767"/>
            <a:ext cx="8458000" cy="1546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6400"/>
            </a:lvl1pPr>
            <a:lvl2pPr lvl="1" algn="ctr">
              <a:spcBef>
                <a:spcPts val="0"/>
              </a:spcBef>
              <a:buSzPct val="100000"/>
              <a:defRPr sz="6400"/>
            </a:lvl2pPr>
            <a:lvl3pPr lvl="2" algn="ctr">
              <a:spcBef>
                <a:spcPts val="0"/>
              </a:spcBef>
              <a:buSzPct val="100000"/>
              <a:defRPr sz="6400"/>
            </a:lvl3pPr>
            <a:lvl4pPr lvl="3" algn="ctr">
              <a:spcBef>
                <a:spcPts val="0"/>
              </a:spcBef>
              <a:buSzPct val="100000"/>
              <a:defRPr sz="6400"/>
            </a:lvl4pPr>
            <a:lvl5pPr lvl="4" algn="ctr">
              <a:spcBef>
                <a:spcPts val="0"/>
              </a:spcBef>
              <a:buSzPct val="100000"/>
              <a:defRPr sz="6400"/>
            </a:lvl5pPr>
            <a:lvl6pPr lvl="5" algn="ctr">
              <a:spcBef>
                <a:spcPts val="0"/>
              </a:spcBef>
              <a:buSzPct val="100000"/>
              <a:defRPr sz="6400"/>
            </a:lvl6pPr>
            <a:lvl7pPr lvl="6" algn="ctr">
              <a:spcBef>
                <a:spcPts val="0"/>
              </a:spcBef>
              <a:buSzPct val="100000"/>
              <a:defRPr sz="6400"/>
            </a:lvl7pPr>
            <a:lvl8pPr lvl="7" algn="ctr">
              <a:spcBef>
                <a:spcPts val="0"/>
              </a:spcBef>
              <a:buSzPct val="100000"/>
              <a:defRPr sz="6400"/>
            </a:lvl8pPr>
            <a:lvl9pPr lvl="8" algn="ctr">
              <a:spcBef>
                <a:spcPts val="0"/>
              </a:spcBef>
              <a:buSzPct val="100000"/>
              <a:defRPr sz="6400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3746500" y="-230500"/>
            <a:ext cx="1482000" cy="1283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 rot="10800000" flipH="1">
            <a:off x="4803631" y="1813479"/>
            <a:ext cx="658400" cy="570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4" name="Shape 14"/>
          <p:cNvSpPr/>
          <p:nvPr/>
        </p:nvSpPr>
        <p:spPr>
          <a:xfrm rot="10800000" flipH="1">
            <a:off x="7038553" y="1140372"/>
            <a:ext cx="1259600" cy="10908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5" name="Shape 15"/>
          <p:cNvSpPr/>
          <p:nvPr/>
        </p:nvSpPr>
        <p:spPr>
          <a:xfrm rot="10800000" flipH="1">
            <a:off x="7154399" y="469765"/>
            <a:ext cx="658400" cy="569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6" name="Shape 16"/>
          <p:cNvGrpSpPr/>
          <p:nvPr/>
        </p:nvGrpSpPr>
        <p:grpSpPr>
          <a:xfrm>
            <a:off x="7398871" y="1373041"/>
            <a:ext cx="539520" cy="498745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9" name="Shape 19"/>
          <p:cNvSpPr/>
          <p:nvPr/>
        </p:nvSpPr>
        <p:spPr>
          <a:xfrm>
            <a:off x="4337362" y="151031"/>
            <a:ext cx="300113" cy="519952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0" name="Shape 20"/>
          <p:cNvGrpSpPr/>
          <p:nvPr/>
        </p:nvGrpSpPr>
        <p:grpSpPr>
          <a:xfrm>
            <a:off x="5840701" y="686924"/>
            <a:ext cx="510611" cy="809481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4265952" y="1203946"/>
            <a:ext cx="526691" cy="537729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4" name="Shape 34"/>
          <p:cNvSpPr/>
          <p:nvPr/>
        </p:nvSpPr>
        <p:spPr>
          <a:xfrm rot="10800000" flipH="1">
            <a:off x="6680711" y="6102197"/>
            <a:ext cx="1377200" cy="1192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5" name="Shape 35"/>
          <p:cNvSpPr/>
          <p:nvPr/>
        </p:nvSpPr>
        <p:spPr>
          <a:xfrm rot="10800000" flipH="1">
            <a:off x="6844905" y="5408600"/>
            <a:ext cx="720000" cy="623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6" name="Shape 36"/>
          <p:cNvSpPr/>
          <p:nvPr/>
        </p:nvSpPr>
        <p:spPr>
          <a:xfrm rot="10800000" flipH="1">
            <a:off x="4135612" y="4839625"/>
            <a:ext cx="1377200" cy="1192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" name="Shape 37"/>
          <p:cNvSpPr/>
          <p:nvPr/>
        </p:nvSpPr>
        <p:spPr>
          <a:xfrm rot="10800000" flipH="1">
            <a:off x="4707179" y="6102216"/>
            <a:ext cx="602800" cy="521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7160941" y="6490348"/>
            <a:ext cx="416671" cy="416645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39" name="Shape 39"/>
          <p:cNvGrpSpPr/>
          <p:nvPr/>
        </p:nvGrpSpPr>
        <p:grpSpPr>
          <a:xfrm>
            <a:off x="7696013" y="5408587"/>
            <a:ext cx="765257" cy="734067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6" name="Shape 46"/>
          <p:cNvSpPr/>
          <p:nvPr/>
        </p:nvSpPr>
        <p:spPr>
          <a:xfrm>
            <a:off x="4572278" y="5206389"/>
            <a:ext cx="503785" cy="458247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313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 rot="10800000" flipH="1">
            <a:off x="-126625" y="405101"/>
            <a:ext cx="1379600" cy="119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Shape 49"/>
          <p:cNvSpPr/>
          <p:nvPr/>
        </p:nvSpPr>
        <p:spPr>
          <a:xfrm rot="5400000">
            <a:off x="745867" y="2051767"/>
            <a:ext cx="2384000" cy="275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3657600" y="2314333"/>
            <a:ext cx="7518400" cy="1546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3657600" y="3761339"/>
            <a:ext cx="7594800" cy="104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52" name="Shape 52"/>
          <p:cNvSpPr/>
          <p:nvPr/>
        </p:nvSpPr>
        <p:spPr>
          <a:xfrm rot="10800000" flipH="1">
            <a:off x="88899" y="4180567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3" name="Shape 53"/>
          <p:cNvSpPr/>
          <p:nvPr/>
        </p:nvSpPr>
        <p:spPr>
          <a:xfrm rot="10800000" flipH="1">
            <a:off x="1104900" y="4688733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4" name="Shape 54"/>
          <p:cNvSpPr/>
          <p:nvPr/>
        </p:nvSpPr>
        <p:spPr>
          <a:xfrm rot="10800000" flipH="1">
            <a:off x="1015999" y="1170600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5" name="Shape 55"/>
          <p:cNvSpPr/>
          <p:nvPr/>
        </p:nvSpPr>
        <p:spPr>
          <a:xfrm rot="10800000" flipH="1">
            <a:off x="1058468" y="6257068"/>
            <a:ext cx="690000" cy="59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56" name="Shape 56"/>
          <p:cNvGrpSpPr/>
          <p:nvPr/>
        </p:nvGrpSpPr>
        <p:grpSpPr>
          <a:xfrm>
            <a:off x="1328479" y="1427558"/>
            <a:ext cx="468272" cy="432881"/>
            <a:chOff x="5975075" y="2327500"/>
            <a:chExt cx="420100" cy="388350"/>
          </a:xfrm>
        </p:grpSpPr>
        <p:sp>
          <p:nvSpPr>
            <p:cNvPr id="57" name="Shape 5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59" name="Shape 59"/>
          <p:cNvSpPr/>
          <p:nvPr/>
        </p:nvSpPr>
        <p:spPr>
          <a:xfrm>
            <a:off x="524801" y="4462170"/>
            <a:ext cx="221415" cy="383605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60" name="Shape 60"/>
          <p:cNvGrpSpPr/>
          <p:nvPr/>
        </p:nvGrpSpPr>
        <p:grpSpPr>
          <a:xfrm>
            <a:off x="407005" y="738475"/>
            <a:ext cx="329959" cy="523069"/>
            <a:chOff x="6718575" y="2318625"/>
            <a:chExt cx="256950" cy="407375"/>
          </a:xfrm>
        </p:grpSpPr>
        <p:sp>
          <p:nvSpPr>
            <p:cNvPr id="61" name="Shape 6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69" name="Shape 69"/>
          <p:cNvGrpSpPr/>
          <p:nvPr/>
        </p:nvGrpSpPr>
        <p:grpSpPr>
          <a:xfrm>
            <a:off x="1893312" y="4845775"/>
            <a:ext cx="457176" cy="466757"/>
            <a:chOff x="3951850" y="2985350"/>
            <a:chExt cx="407950" cy="416500"/>
          </a:xfrm>
        </p:grpSpPr>
        <p:sp>
          <p:nvSpPr>
            <p:cNvPr id="70" name="Shape 7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74" name="Shape 74"/>
          <p:cNvSpPr/>
          <p:nvPr/>
        </p:nvSpPr>
        <p:spPr>
          <a:xfrm rot="10800000" flipH="1">
            <a:off x="977899" y="52480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5" name="Shape 75"/>
          <p:cNvSpPr/>
          <p:nvPr/>
        </p:nvSpPr>
        <p:spPr>
          <a:xfrm rot="10800000" flipH="1">
            <a:off x="984700" y="134467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6" name="Shape 76"/>
          <p:cNvSpPr/>
          <p:nvPr/>
        </p:nvSpPr>
        <p:spPr>
          <a:xfrm rot="10800000" flipH="1">
            <a:off x="-388433" y="5531300"/>
            <a:ext cx="1576400" cy="136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7" name="Shape 77"/>
          <p:cNvSpPr/>
          <p:nvPr/>
        </p:nvSpPr>
        <p:spPr>
          <a:xfrm rot="10800000" flipH="1">
            <a:off x="560967" y="-86967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1359118" y="5556077"/>
            <a:ext cx="330764" cy="33074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79" name="Shape 79"/>
          <p:cNvGrpSpPr/>
          <p:nvPr/>
        </p:nvGrpSpPr>
        <p:grpSpPr>
          <a:xfrm>
            <a:off x="-67047" y="1937059"/>
            <a:ext cx="833125" cy="799168"/>
            <a:chOff x="5241175" y="4959100"/>
            <a:chExt cx="539775" cy="517775"/>
          </a:xfrm>
        </p:grpSpPr>
        <p:sp>
          <p:nvSpPr>
            <p:cNvPr id="80" name="Shape 8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86" name="Shape 86"/>
          <p:cNvSpPr/>
          <p:nvPr/>
        </p:nvSpPr>
        <p:spPr>
          <a:xfrm>
            <a:off x="62933" y="5907294"/>
            <a:ext cx="673641" cy="612749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285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 rot="10800000" flipH="1">
            <a:off x="-126625" y="825559"/>
            <a:ext cx="1379600" cy="119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Shape 89"/>
          <p:cNvSpPr/>
          <p:nvPr/>
        </p:nvSpPr>
        <p:spPr>
          <a:xfrm rot="5400000">
            <a:off x="666132" y="2540316"/>
            <a:ext cx="1528000" cy="176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2734933" y="2780800"/>
            <a:ext cx="8376400" cy="1093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Nixie One"/>
              <a:defRPr sz="3200"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buSzPct val="100000"/>
              <a:buFont typeface="Nixie One"/>
              <a:defRPr sz="3200"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buSzPct val="100000"/>
              <a:buFont typeface="Nixie One"/>
              <a:defRPr sz="3200"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buSzPct val="100000"/>
              <a:buFont typeface="Nixie One"/>
              <a:defRPr sz="3200"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buSzPct val="100000"/>
              <a:buFont typeface="Nixie One"/>
              <a:defRPr sz="3200"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buSzPct val="100000"/>
              <a:buFont typeface="Nixie One"/>
              <a:defRPr sz="3200"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buSzPct val="100000"/>
              <a:buFont typeface="Nixie One"/>
              <a:defRPr sz="3200"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buSzPct val="100000"/>
              <a:buFont typeface="Nixie One"/>
              <a:defRPr sz="3200"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SzPct val="100000"/>
              <a:buFont typeface="Nixie One"/>
              <a:defRPr sz="32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1" name="Shape 91"/>
          <p:cNvSpPr/>
          <p:nvPr/>
        </p:nvSpPr>
        <p:spPr>
          <a:xfrm rot="10800000" flipH="1">
            <a:off x="-165101" y="3748767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2" name="Shape 92"/>
          <p:cNvSpPr/>
          <p:nvPr/>
        </p:nvSpPr>
        <p:spPr>
          <a:xfrm rot="10800000" flipH="1">
            <a:off x="850900" y="4256933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3" name="Shape 93"/>
          <p:cNvSpPr/>
          <p:nvPr/>
        </p:nvSpPr>
        <p:spPr>
          <a:xfrm rot="10800000" flipH="1">
            <a:off x="1003299" y="1602400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4" name="Shape 94"/>
          <p:cNvSpPr/>
          <p:nvPr/>
        </p:nvSpPr>
        <p:spPr>
          <a:xfrm rot="10800000" flipH="1">
            <a:off x="876300" y="5840233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95" name="Shape 95"/>
          <p:cNvGrpSpPr/>
          <p:nvPr/>
        </p:nvGrpSpPr>
        <p:grpSpPr>
          <a:xfrm>
            <a:off x="1315779" y="1859358"/>
            <a:ext cx="468272" cy="432881"/>
            <a:chOff x="5975075" y="2327500"/>
            <a:chExt cx="420100" cy="388350"/>
          </a:xfrm>
        </p:grpSpPr>
        <p:sp>
          <p:nvSpPr>
            <p:cNvPr id="96" name="Shape 9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98" name="Shape 98"/>
          <p:cNvSpPr/>
          <p:nvPr/>
        </p:nvSpPr>
        <p:spPr>
          <a:xfrm>
            <a:off x="270801" y="4030370"/>
            <a:ext cx="221415" cy="383605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99" name="Shape 99"/>
          <p:cNvGrpSpPr/>
          <p:nvPr/>
        </p:nvGrpSpPr>
        <p:grpSpPr>
          <a:xfrm>
            <a:off x="394305" y="1170275"/>
            <a:ext cx="329959" cy="523069"/>
            <a:chOff x="6718575" y="2318625"/>
            <a:chExt cx="256950" cy="407375"/>
          </a:xfrm>
        </p:grpSpPr>
        <p:sp>
          <p:nvSpPr>
            <p:cNvPr id="100" name="Shape 10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08" name="Shape 108"/>
          <p:cNvGrpSpPr/>
          <p:nvPr/>
        </p:nvGrpSpPr>
        <p:grpSpPr>
          <a:xfrm>
            <a:off x="1639312" y="4413975"/>
            <a:ext cx="457176" cy="466757"/>
            <a:chOff x="3951850" y="2985350"/>
            <a:chExt cx="407950" cy="416500"/>
          </a:xfrm>
        </p:grpSpPr>
        <p:sp>
          <p:nvSpPr>
            <p:cNvPr id="109" name="Shape 10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13" name="Shape 113"/>
          <p:cNvSpPr/>
          <p:nvPr/>
        </p:nvSpPr>
        <p:spPr>
          <a:xfrm rot="10800000" flipH="1">
            <a:off x="723899" y="48162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4" name="Shape 114"/>
          <p:cNvSpPr/>
          <p:nvPr/>
        </p:nvSpPr>
        <p:spPr>
          <a:xfrm rot="10800000" flipH="1">
            <a:off x="972000" y="566267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5" name="Shape 115"/>
          <p:cNvSpPr/>
          <p:nvPr/>
        </p:nvSpPr>
        <p:spPr>
          <a:xfrm rot="10800000" flipH="1">
            <a:off x="-153403" y="5328033"/>
            <a:ext cx="1093200" cy="946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6" name="Shape 116"/>
          <p:cNvSpPr/>
          <p:nvPr/>
        </p:nvSpPr>
        <p:spPr>
          <a:xfrm rot="10800000" flipH="1">
            <a:off x="548267" y="344833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1105118" y="5124277"/>
            <a:ext cx="330764" cy="33074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18" name="Shape 118"/>
          <p:cNvGrpSpPr/>
          <p:nvPr/>
        </p:nvGrpSpPr>
        <p:grpSpPr>
          <a:xfrm>
            <a:off x="89456" y="2242253"/>
            <a:ext cx="607499" cy="582739"/>
            <a:chOff x="5241175" y="4959100"/>
            <a:chExt cx="539775" cy="517775"/>
          </a:xfrm>
        </p:grpSpPr>
        <p:sp>
          <p:nvSpPr>
            <p:cNvPr id="119" name="Shape 1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25" name="Shape 125"/>
          <p:cNvSpPr/>
          <p:nvPr/>
        </p:nvSpPr>
        <p:spPr>
          <a:xfrm>
            <a:off x="193235" y="5619333"/>
            <a:ext cx="399936" cy="363784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125333" y="257277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/>
          <a:p>
            <a:pPr algn="ctr"/>
            <a:r>
              <a:rPr lang="en" sz="16000" ker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5487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rot="10800000" flipH="1">
            <a:off x="10218233" y="4913077"/>
            <a:ext cx="1379600" cy="119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Shape 129"/>
          <p:cNvSpPr/>
          <p:nvPr/>
        </p:nvSpPr>
        <p:spPr>
          <a:xfrm rot="5400000">
            <a:off x="666132" y="209467"/>
            <a:ext cx="1528000" cy="176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2310267" y="2314133"/>
            <a:ext cx="6592400" cy="860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2310267" y="3006833"/>
            <a:ext cx="6592400" cy="221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2" name="Shape 132"/>
          <p:cNvSpPr/>
          <p:nvPr/>
        </p:nvSpPr>
        <p:spPr>
          <a:xfrm rot="10800000" flipH="1">
            <a:off x="-165101" y="1411967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3" name="Shape 133"/>
          <p:cNvSpPr/>
          <p:nvPr/>
        </p:nvSpPr>
        <p:spPr>
          <a:xfrm rot="10800000" flipH="1">
            <a:off x="850900" y="1920133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4" name="Shape 134"/>
          <p:cNvSpPr/>
          <p:nvPr/>
        </p:nvSpPr>
        <p:spPr>
          <a:xfrm rot="10800000" flipH="1">
            <a:off x="1993899" y="-1755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5" name="Shape 135"/>
          <p:cNvSpPr/>
          <p:nvPr/>
        </p:nvSpPr>
        <p:spPr>
          <a:xfrm rot="10800000" flipH="1">
            <a:off x="437067" y="118567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6" name="Shape 136"/>
          <p:cNvSpPr/>
          <p:nvPr/>
        </p:nvSpPr>
        <p:spPr>
          <a:xfrm rot="10800000" flipH="1">
            <a:off x="11315699" y="56410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7" name="Shape 137"/>
          <p:cNvSpPr/>
          <p:nvPr/>
        </p:nvSpPr>
        <p:spPr>
          <a:xfrm rot="10800000" flipH="1">
            <a:off x="10833099" y="6154267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8" name="Shape 138"/>
          <p:cNvSpPr/>
          <p:nvPr/>
        </p:nvSpPr>
        <p:spPr>
          <a:xfrm rot="10800000" flipH="1">
            <a:off x="10428464" y="3913867"/>
            <a:ext cx="1093200" cy="946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9" name="Shape 139"/>
          <p:cNvSpPr/>
          <p:nvPr/>
        </p:nvSpPr>
        <p:spPr>
          <a:xfrm rot="10800000" flipH="1">
            <a:off x="11315700" y="4682900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40" name="Shape 140"/>
          <p:cNvGrpSpPr/>
          <p:nvPr/>
        </p:nvGrpSpPr>
        <p:grpSpPr>
          <a:xfrm>
            <a:off x="2306379" y="81425"/>
            <a:ext cx="468272" cy="432881"/>
            <a:chOff x="5975075" y="2327500"/>
            <a:chExt cx="420100" cy="388350"/>
          </a:xfrm>
        </p:grpSpPr>
        <p:sp>
          <p:nvSpPr>
            <p:cNvPr id="141" name="Shape 14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43" name="Shape 143"/>
          <p:cNvSpPr/>
          <p:nvPr/>
        </p:nvSpPr>
        <p:spPr>
          <a:xfrm>
            <a:off x="270801" y="1693570"/>
            <a:ext cx="221415" cy="383605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11696918" y="5949077"/>
            <a:ext cx="330764" cy="33074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45" name="Shape 145"/>
          <p:cNvGrpSpPr/>
          <p:nvPr/>
        </p:nvGrpSpPr>
        <p:grpSpPr>
          <a:xfrm>
            <a:off x="9805423" y="4568953"/>
            <a:ext cx="607499" cy="582739"/>
            <a:chOff x="5241175" y="4959100"/>
            <a:chExt cx="539775" cy="517775"/>
          </a:xfrm>
        </p:grpSpPr>
        <p:sp>
          <p:nvSpPr>
            <p:cNvPr id="146" name="Shape 14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52" name="Shape 152"/>
          <p:cNvSpPr/>
          <p:nvPr/>
        </p:nvSpPr>
        <p:spPr>
          <a:xfrm>
            <a:off x="10775101" y="4205167"/>
            <a:ext cx="399936" cy="363784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53" name="Shape 153"/>
          <p:cNvGrpSpPr/>
          <p:nvPr/>
        </p:nvGrpSpPr>
        <p:grpSpPr>
          <a:xfrm>
            <a:off x="1205701" y="686924"/>
            <a:ext cx="510611" cy="809481"/>
            <a:chOff x="6718575" y="2318625"/>
            <a:chExt cx="256950" cy="407375"/>
          </a:xfrm>
        </p:grpSpPr>
        <p:sp>
          <p:nvSpPr>
            <p:cNvPr id="154" name="Shape 15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447679" y="2454042"/>
            <a:ext cx="457176" cy="466757"/>
            <a:chOff x="3951850" y="2985350"/>
            <a:chExt cx="407950" cy="416500"/>
          </a:xfrm>
        </p:grpSpPr>
        <p:sp>
          <p:nvSpPr>
            <p:cNvPr id="163" name="Shape 16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459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 rot="10800000" flipH="1">
            <a:off x="10218233" y="4913077"/>
            <a:ext cx="1379600" cy="119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Shape 169"/>
          <p:cNvSpPr/>
          <p:nvPr/>
        </p:nvSpPr>
        <p:spPr>
          <a:xfrm rot="5400000">
            <a:off x="666132" y="209467"/>
            <a:ext cx="1528000" cy="176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2310267" y="2314133"/>
            <a:ext cx="6592400" cy="860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2312000" y="3219267"/>
            <a:ext cx="3556400" cy="355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2"/>
          </p:nvPr>
        </p:nvSpPr>
        <p:spPr>
          <a:xfrm>
            <a:off x="6082784" y="3219267"/>
            <a:ext cx="3556400" cy="355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3" name="Shape 173"/>
          <p:cNvSpPr/>
          <p:nvPr/>
        </p:nvSpPr>
        <p:spPr>
          <a:xfrm rot="10800000" flipH="1">
            <a:off x="-165101" y="1411967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4" name="Shape 174"/>
          <p:cNvSpPr/>
          <p:nvPr/>
        </p:nvSpPr>
        <p:spPr>
          <a:xfrm rot="10800000" flipH="1">
            <a:off x="850900" y="1920133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5" name="Shape 175"/>
          <p:cNvSpPr/>
          <p:nvPr/>
        </p:nvSpPr>
        <p:spPr>
          <a:xfrm rot="10800000" flipH="1">
            <a:off x="1993899" y="-1755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6" name="Shape 176"/>
          <p:cNvSpPr/>
          <p:nvPr/>
        </p:nvSpPr>
        <p:spPr>
          <a:xfrm rot="10800000" flipH="1">
            <a:off x="437067" y="118567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77" name="Shape 177"/>
          <p:cNvGrpSpPr/>
          <p:nvPr/>
        </p:nvGrpSpPr>
        <p:grpSpPr>
          <a:xfrm>
            <a:off x="2306379" y="81425"/>
            <a:ext cx="468272" cy="432881"/>
            <a:chOff x="5975075" y="2327500"/>
            <a:chExt cx="420100" cy="388350"/>
          </a:xfrm>
        </p:grpSpPr>
        <p:sp>
          <p:nvSpPr>
            <p:cNvPr id="178" name="Shape 17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80" name="Shape 180"/>
          <p:cNvSpPr/>
          <p:nvPr/>
        </p:nvSpPr>
        <p:spPr>
          <a:xfrm>
            <a:off x="270801" y="1693570"/>
            <a:ext cx="221415" cy="383605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81" name="Shape 181"/>
          <p:cNvGrpSpPr/>
          <p:nvPr/>
        </p:nvGrpSpPr>
        <p:grpSpPr>
          <a:xfrm>
            <a:off x="1205701" y="686924"/>
            <a:ext cx="510611" cy="809481"/>
            <a:chOff x="6718575" y="2318625"/>
            <a:chExt cx="256950" cy="407375"/>
          </a:xfrm>
        </p:grpSpPr>
        <p:sp>
          <p:nvSpPr>
            <p:cNvPr id="182" name="Shape 18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90" name="Shape 190"/>
          <p:cNvGrpSpPr/>
          <p:nvPr/>
        </p:nvGrpSpPr>
        <p:grpSpPr>
          <a:xfrm>
            <a:off x="447679" y="2454042"/>
            <a:ext cx="457176" cy="466757"/>
            <a:chOff x="3951850" y="2985350"/>
            <a:chExt cx="407950" cy="416500"/>
          </a:xfrm>
        </p:grpSpPr>
        <p:sp>
          <p:nvSpPr>
            <p:cNvPr id="191" name="Shape 19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95" name="Shape 195"/>
          <p:cNvSpPr/>
          <p:nvPr/>
        </p:nvSpPr>
        <p:spPr>
          <a:xfrm rot="10800000" flipH="1">
            <a:off x="11315699" y="56410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96" name="Shape 196"/>
          <p:cNvSpPr/>
          <p:nvPr/>
        </p:nvSpPr>
        <p:spPr>
          <a:xfrm rot="10800000" flipH="1">
            <a:off x="10833099" y="6154267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97" name="Shape 197"/>
          <p:cNvSpPr/>
          <p:nvPr/>
        </p:nvSpPr>
        <p:spPr>
          <a:xfrm rot="10800000" flipH="1">
            <a:off x="10428464" y="3913867"/>
            <a:ext cx="1093200" cy="946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98" name="Shape 198"/>
          <p:cNvSpPr/>
          <p:nvPr/>
        </p:nvSpPr>
        <p:spPr>
          <a:xfrm rot="10800000" flipH="1">
            <a:off x="11315700" y="4682900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11696918" y="5949077"/>
            <a:ext cx="330764" cy="33074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00" name="Shape 200"/>
          <p:cNvGrpSpPr/>
          <p:nvPr/>
        </p:nvGrpSpPr>
        <p:grpSpPr>
          <a:xfrm>
            <a:off x="9805423" y="4568953"/>
            <a:ext cx="607499" cy="582739"/>
            <a:chOff x="5241175" y="4959100"/>
            <a:chExt cx="539775" cy="517775"/>
          </a:xfrm>
        </p:grpSpPr>
        <p:sp>
          <p:nvSpPr>
            <p:cNvPr id="201" name="Shape 201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07" name="Shape 207"/>
          <p:cNvSpPr/>
          <p:nvPr/>
        </p:nvSpPr>
        <p:spPr>
          <a:xfrm>
            <a:off x="10775101" y="4205167"/>
            <a:ext cx="399936" cy="363784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925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 rot="10800000" flipH="1">
            <a:off x="10218233" y="4913077"/>
            <a:ext cx="1379600" cy="119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" name="Shape 238"/>
          <p:cNvSpPr/>
          <p:nvPr/>
        </p:nvSpPr>
        <p:spPr>
          <a:xfrm rot="5400000">
            <a:off x="666132" y="209467"/>
            <a:ext cx="1528000" cy="176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2310267" y="1094933"/>
            <a:ext cx="6592400" cy="860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0" name="Shape 240"/>
          <p:cNvSpPr/>
          <p:nvPr/>
        </p:nvSpPr>
        <p:spPr>
          <a:xfrm rot="10800000" flipH="1">
            <a:off x="-165101" y="1411967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41" name="Shape 241"/>
          <p:cNvSpPr/>
          <p:nvPr/>
        </p:nvSpPr>
        <p:spPr>
          <a:xfrm rot="10800000" flipH="1">
            <a:off x="850900" y="1920133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42" name="Shape 242"/>
          <p:cNvSpPr/>
          <p:nvPr/>
        </p:nvSpPr>
        <p:spPr>
          <a:xfrm rot="10800000" flipH="1">
            <a:off x="1993899" y="-1755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43" name="Shape 243"/>
          <p:cNvSpPr/>
          <p:nvPr/>
        </p:nvSpPr>
        <p:spPr>
          <a:xfrm rot="10800000" flipH="1">
            <a:off x="437067" y="118567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44" name="Shape 244"/>
          <p:cNvGrpSpPr/>
          <p:nvPr/>
        </p:nvGrpSpPr>
        <p:grpSpPr>
          <a:xfrm>
            <a:off x="2306379" y="81425"/>
            <a:ext cx="468272" cy="432881"/>
            <a:chOff x="5975075" y="2327500"/>
            <a:chExt cx="420100" cy="388350"/>
          </a:xfrm>
        </p:grpSpPr>
        <p:sp>
          <p:nvSpPr>
            <p:cNvPr id="245" name="Shape 24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47" name="Shape 247"/>
          <p:cNvSpPr/>
          <p:nvPr/>
        </p:nvSpPr>
        <p:spPr>
          <a:xfrm>
            <a:off x="270801" y="1693570"/>
            <a:ext cx="221415" cy="383605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48" name="Shape 248"/>
          <p:cNvGrpSpPr/>
          <p:nvPr/>
        </p:nvGrpSpPr>
        <p:grpSpPr>
          <a:xfrm>
            <a:off x="1205701" y="686924"/>
            <a:ext cx="510611" cy="809481"/>
            <a:chOff x="6718575" y="2318625"/>
            <a:chExt cx="256950" cy="407375"/>
          </a:xfrm>
        </p:grpSpPr>
        <p:sp>
          <p:nvSpPr>
            <p:cNvPr id="249" name="Shape 24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57" name="Shape 257"/>
          <p:cNvGrpSpPr/>
          <p:nvPr/>
        </p:nvGrpSpPr>
        <p:grpSpPr>
          <a:xfrm>
            <a:off x="447679" y="2454042"/>
            <a:ext cx="457176" cy="466757"/>
            <a:chOff x="3951850" y="2985350"/>
            <a:chExt cx="407950" cy="416500"/>
          </a:xfrm>
        </p:grpSpPr>
        <p:sp>
          <p:nvSpPr>
            <p:cNvPr id="258" name="Shape 25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62" name="Shape 262"/>
          <p:cNvSpPr/>
          <p:nvPr/>
        </p:nvSpPr>
        <p:spPr>
          <a:xfrm rot="10800000" flipH="1">
            <a:off x="11315699" y="56410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3" name="Shape 263"/>
          <p:cNvSpPr/>
          <p:nvPr/>
        </p:nvSpPr>
        <p:spPr>
          <a:xfrm rot="10800000" flipH="1">
            <a:off x="10833099" y="6154267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4" name="Shape 264"/>
          <p:cNvSpPr/>
          <p:nvPr/>
        </p:nvSpPr>
        <p:spPr>
          <a:xfrm rot="10800000" flipH="1">
            <a:off x="10428464" y="3913867"/>
            <a:ext cx="1093200" cy="946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5" name="Shape 265"/>
          <p:cNvSpPr/>
          <p:nvPr/>
        </p:nvSpPr>
        <p:spPr>
          <a:xfrm rot="10800000" flipH="1">
            <a:off x="11315700" y="4682900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11696918" y="5949077"/>
            <a:ext cx="330764" cy="33074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67" name="Shape 267"/>
          <p:cNvGrpSpPr/>
          <p:nvPr/>
        </p:nvGrpSpPr>
        <p:grpSpPr>
          <a:xfrm>
            <a:off x="9805423" y="4568953"/>
            <a:ext cx="607499" cy="582739"/>
            <a:chOff x="5241175" y="4959100"/>
            <a:chExt cx="539775" cy="517775"/>
          </a:xfrm>
        </p:grpSpPr>
        <p:sp>
          <p:nvSpPr>
            <p:cNvPr id="268" name="Shape 26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74" name="Shape 274"/>
          <p:cNvSpPr/>
          <p:nvPr/>
        </p:nvSpPr>
        <p:spPr>
          <a:xfrm>
            <a:off x="10775101" y="4205167"/>
            <a:ext cx="399936" cy="363784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069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 rot="10800000" flipH="1">
            <a:off x="10218233" y="4913077"/>
            <a:ext cx="1379600" cy="119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7" name="Shape 277"/>
          <p:cNvSpPr/>
          <p:nvPr/>
        </p:nvSpPr>
        <p:spPr>
          <a:xfrm rot="5400000">
            <a:off x="666132" y="209467"/>
            <a:ext cx="1528000" cy="176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48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279" name="Shape 279"/>
          <p:cNvSpPr/>
          <p:nvPr/>
        </p:nvSpPr>
        <p:spPr>
          <a:xfrm rot="10800000" flipH="1">
            <a:off x="-165101" y="1411967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80" name="Shape 280"/>
          <p:cNvSpPr/>
          <p:nvPr/>
        </p:nvSpPr>
        <p:spPr>
          <a:xfrm rot="10800000" flipH="1">
            <a:off x="850900" y="1920133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81" name="Shape 281"/>
          <p:cNvSpPr/>
          <p:nvPr/>
        </p:nvSpPr>
        <p:spPr>
          <a:xfrm rot="10800000" flipH="1">
            <a:off x="1993899" y="-1755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82" name="Shape 282"/>
          <p:cNvSpPr/>
          <p:nvPr/>
        </p:nvSpPr>
        <p:spPr>
          <a:xfrm rot="10800000" flipH="1">
            <a:off x="437067" y="118567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83" name="Shape 283"/>
          <p:cNvGrpSpPr/>
          <p:nvPr/>
        </p:nvGrpSpPr>
        <p:grpSpPr>
          <a:xfrm>
            <a:off x="2306379" y="81425"/>
            <a:ext cx="468272" cy="432881"/>
            <a:chOff x="5975075" y="2327500"/>
            <a:chExt cx="420100" cy="388350"/>
          </a:xfrm>
        </p:grpSpPr>
        <p:sp>
          <p:nvSpPr>
            <p:cNvPr id="284" name="Shape 28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86" name="Shape 286"/>
          <p:cNvSpPr/>
          <p:nvPr/>
        </p:nvSpPr>
        <p:spPr>
          <a:xfrm>
            <a:off x="270801" y="1693570"/>
            <a:ext cx="221415" cy="383605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87" name="Shape 287"/>
          <p:cNvGrpSpPr/>
          <p:nvPr/>
        </p:nvGrpSpPr>
        <p:grpSpPr>
          <a:xfrm>
            <a:off x="1205701" y="686924"/>
            <a:ext cx="510611" cy="809481"/>
            <a:chOff x="6718575" y="2318625"/>
            <a:chExt cx="256950" cy="407375"/>
          </a:xfrm>
        </p:grpSpPr>
        <p:sp>
          <p:nvSpPr>
            <p:cNvPr id="288" name="Shape 28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96" name="Shape 296"/>
          <p:cNvGrpSpPr/>
          <p:nvPr/>
        </p:nvGrpSpPr>
        <p:grpSpPr>
          <a:xfrm>
            <a:off x="447679" y="2454042"/>
            <a:ext cx="457176" cy="466757"/>
            <a:chOff x="3951850" y="2985350"/>
            <a:chExt cx="407950" cy="416500"/>
          </a:xfrm>
        </p:grpSpPr>
        <p:sp>
          <p:nvSpPr>
            <p:cNvPr id="297" name="Shape 29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01" name="Shape 301"/>
          <p:cNvSpPr/>
          <p:nvPr/>
        </p:nvSpPr>
        <p:spPr>
          <a:xfrm rot="10800000" flipH="1">
            <a:off x="11315699" y="56410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02" name="Shape 302"/>
          <p:cNvSpPr/>
          <p:nvPr/>
        </p:nvSpPr>
        <p:spPr>
          <a:xfrm rot="10800000" flipH="1">
            <a:off x="10833099" y="6154267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03" name="Shape 303"/>
          <p:cNvSpPr/>
          <p:nvPr/>
        </p:nvSpPr>
        <p:spPr>
          <a:xfrm rot="10800000" flipH="1">
            <a:off x="10428464" y="3913867"/>
            <a:ext cx="1093200" cy="946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04" name="Shape 304"/>
          <p:cNvSpPr/>
          <p:nvPr/>
        </p:nvSpPr>
        <p:spPr>
          <a:xfrm rot="10800000" flipH="1">
            <a:off x="11315700" y="4682900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11696918" y="5949077"/>
            <a:ext cx="330764" cy="33074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306" name="Shape 306"/>
          <p:cNvGrpSpPr/>
          <p:nvPr/>
        </p:nvGrpSpPr>
        <p:grpSpPr>
          <a:xfrm>
            <a:off x="9805423" y="4568953"/>
            <a:ext cx="607499" cy="582739"/>
            <a:chOff x="5241175" y="4959100"/>
            <a:chExt cx="539775" cy="517775"/>
          </a:xfrm>
        </p:grpSpPr>
        <p:sp>
          <p:nvSpPr>
            <p:cNvPr id="307" name="Shape 30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13" name="Shape 313"/>
          <p:cNvSpPr/>
          <p:nvPr/>
        </p:nvSpPr>
        <p:spPr>
          <a:xfrm>
            <a:off x="10775101" y="4205167"/>
            <a:ext cx="399936" cy="363784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090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 rot="10800000" flipH="1">
            <a:off x="10957803" y="5495279"/>
            <a:ext cx="913600" cy="79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Shape 316"/>
          <p:cNvSpPr/>
          <p:nvPr/>
        </p:nvSpPr>
        <p:spPr>
          <a:xfrm rot="5400000">
            <a:off x="517983" y="140283"/>
            <a:ext cx="1258800" cy="1453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Shape 317"/>
          <p:cNvSpPr/>
          <p:nvPr/>
        </p:nvSpPr>
        <p:spPr>
          <a:xfrm rot="10800000" flipH="1">
            <a:off x="-165100" y="1130388"/>
            <a:ext cx="899200" cy="7792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18" name="Shape 318"/>
          <p:cNvSpPr/>
          <p:nvPr/>
        </p:nvSpPr>
        <p:spPr>
          <a:xfrm rot="10800000" flipH="1">
            <a:off x="670821" y="1548600"/>
            <a:ext cx="470400" cy="40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19" name="Shape 319"/>
          <p:cNvSpPr/>
          <p:nvPr/>
        </p:nvSpPr>
        <p:spPr>
          <a:xfrm rot="10800000" flipH="1">
            <a:off x="1611232" y="-175749"/>
            <a:ext cx="899200" cy="7792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0" name="Shape 320"/>
          <p:cNvSpPr/>
          <p:nvPr/>
        </p:nvSpPr>
        <p:spPr>
          <a:xfrm rot="10800000" flipH="1">
            <a:off x="330337" y="66257"/>
            <a:ext cx="393600" cy="340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1" name="Shape 321"/>
          <p:cNvSpPr/>
          <p:nvPr/>
        </p:nvSpPr>
        <p:spPr>
          <a:xfrm rot="10800000" flipH="1">
            <a:off x="11684757" y="5981305"/>
            <a:ext cx="724000" cy="6272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2" name="Shape 322"/>
          <p:cNvSpPr/>
          <p:nvPr/>
        </p:nvSpPr>
        <p:spPr>
          <a:xfrm rot="10800000" flipH="1">
            <a:off x="11365080" y="6321467"/>
            <a:ext cx="378800" cy="327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3" name="Shape 323"/>
          <p:cNvSpPr/>
          <p:nvPr/>
        </p:nvSpPr>
        <p:spPr>
          <a:xfrm rot="10800000" flipH="1">
            <a:off x="11097047" y="4837364"/>
            <a:ext cx="724000" cy="626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4" name="Shape 324"/>
          <p:cNvSpPr/>
          <p:nvPr/>
        </p:nvSpPr>
        <p:spPr>
          <a:xfrm rot="10800000" flipH="1">
            <a:off x="11684759" y="5346509"/>
            <a:ext cx="316800" cy="274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6405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10267" y="2314133"/>
            <a:ext cx="6592400" cy="86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310267" y="3006833"/>
            <a:ext cx="6592400" cy="221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19BBD5"/>
              </a:buClr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19BBD5"/>
              </a:buClr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C6DAEC"/>
              </a:buClr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C6DAEC"/>
              </a:buClr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C6DAEC"/>
              </a:buClr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C6DAEC"/>
              </a:buClr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34316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8" r:id="rId7"/>
    <p:sldLayoutId id="2147483669" r:id="rId8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ctrTitle"/>
          </p:nvPr>
        </p:nvSpPr>
        <p:spPr>
          <a:xfrm>
            <a:off x="1866900" y="2655767"/>
            <a:ext cx="8458000" cy="15464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algn="r"/>
            <a:r>
              <a:rPr lang="en-IN" sz="4000" b="1" dirty="0"/>
              <a:t>ThreadScan: Automatic and Scalable Memory </a:t>
            </a:r>
            <a:r>
              <a:rPr lang="en-IN" sz="4000" b="1" dirty="0" smtClean="0"/>
              <a:t>Reclamation</a:t>
            </a:r>
            <a:br>
              <a:rPr lang="en-IN" sz="4000" b="1" dirty="0" smtClean="0"/>
            </a:br>
            <a:r>
              <a:rPr lang="en-IN" sz="2000" b="1" dirty="0" smtClean="0"/>
              <a:t>Authors: Dan </a:t>
            </a:r>
            <a:r>
              <a:rPr lang="en-IN" sz="2000" b="1" dirty="0" err="1" smtClean="0"/>
              <a:t>Alistarh</a:t>
            </a:r>
            <a:r>
              <a:rPr lang="en-IN" sz="2000" b="1" dirty="0" smtClean="0"/>
              <a:t>, William M. </a:t>
            </a:r>
            <a:r>
              <a:rPr lang="en-IN" sz="2000" b="1" dirty="0" err="1" smtClean="0"/>
              <a:t>Leiserson</a:t>
            </a:r>
            <a:r>
              <a:rPr lang="en-IN" sz="2000" b="1" dirty="0" smtClean="0"/>
              <a:t>, </a:t>
            </a:r>
            <a:br>
              <a:rPr lang="en-IN" sz="2000" b="1" dirty="0" smtClean="0"/>
            </a:br>
            <a:r>
              <a:rPr lang="en-IN" sz="2000" b="1" dirty="0" smtClean="0"/>
              <a:t>Alexander </a:t>
            </a:r>
            <a:r>
              <a:rPr lang="en-IN" sz="2000" b="1" dirty="0" err="1" smtClean="0"/>
              <a:t>Matveev</a:t>
            </a:r>
            <a:r>
              <a:rPr lang="en-IN" sz="2000" b="1" dirty="0" smtClean="0"/>
              <a:t>, </a:t>
            </a:r>
            <a:r>
              <a:rPr lang="en-IN" sz="2000" b="1" dirty="0" err="1" smtClean="0"/>
              <a:t>Nir</a:t>
            </a:r>
            <a:r>
              <a:rPr lang="en-IN" sz="2000" b="1" dirty="0" smtClean="0"/>
              <a:t> </a:t>
            </a:r>
            <a:r>
              <a:rPr lang="en-IN" sz="2000" b="1" dirty="0" err="1" smtClean="0"/>
              <a:t>Shavit</a:t>
            </a:r>
            <a:r>
              <a:rPr lang="en-IN" sz="2000" b="1" dirty="0" smtClean="0"/>
              <a:t> </a:t>
            </a:r>
            <a:br>
              <a:rPr lang="en-IN" sz="2000" b="1" dirty="0" smtClean="0"/>
            </a:br>
            <a:r>
              <a:rPr lang="en-IN" sz="1800" b="1" dirty="0" smtClean="0"/>
              <a:t>Presenter</a:t>
            </a:r>
            <a:r>
              <a:rPr lang="en-IN" sz="2000" b="1" dirty="0" smtClean="0"/>
              <a:t>: </a:t>
            </a:r>
            <a:r>
              <a:rPr lang="en-IN" sz="1800" b="1" dirty="0" smtClean="0"/>
              <a:t>Heena Dave (KSU ID: 810917421)</a:t>
            </a:r>
            <a:endParaRPr lang="en" sz="4000" dirty="0"/>
          </a:p>
        </p:txBody>
      </p:sp>
    </p:spTree>
    <p:extLst>
      <p:ext uri="{BB962C8B-B14F-4D97-AF65-F5344CB8AC3E}">
        <p14:creationId xmlns:p14="http://schemas.microsoft.com/office/powerpoint/2010/main" val="196270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2283373" y="1433527"/>
            <a:ext cx="6592400" cy="4173897"/>
          </a:xfrm>
          <a:prstGeom prst="rect">
            <a:avLst/>
          </a:prstGeom>
        </p:spPr>
        <p:txBody>
          <a:bodyPr wrap="square" lIns="121900" tIns="121900" rIns="121900" bIns="121900" anchor="t" anchorCtr="0">
            <a:noAutofit/>
          </a:bodyPr>
          <a:lstStyle/>
          <a:p>
            <a:pPr marL="609585" indent="-423323">
              <a:buSzPct val="100000"/>
            </a:pPr>
            <a:r>
              <a:rPr lang="en-US" dirty="0" smtClean="0"/>
              <a:t>A node is a set of memory locations that can be in one of following states:</a:t>
            </a:r>
          </a:p>
          <a:p>
            <a:pPr marL="643462" indent="-457200">
              <a:buSzPct val="100000"/>
              <a:buAutoNum type="arabicParenR"/>
            </a:pPr>
            <a:r>
              <a:rPr lang="en-US" dirty="0" smtClean="0"/>
              <a:t>Allocated</a:t>
            </a:r>
          </a:p>
          <a:p>
            <a:pPr marL="643462" indent="-457200">
              <a:buSzPct val="100000"/>
              <a:buAutoNum type="arabicParenR"/>
            </a:pPr>
            <a:r>
              <a:rPr lang="en-US" dirty="0" smtClean="0"/>
              <a:t>Reachable</a:t>
            </a:r>
          </a:p>
          <a:p>
            <a:pPr marL="643462" indent="-457200">
              <a:buSzPct val="100000"/>
              <a:buAutoNum type="arabicParenR"/>
            </a:pPr>
            <a:r>
              <a:rPr lang="en-US" dirty="0" smtClean="0"/>
              <a:t>Removed</a:t>
            </a:r>
          </a:p>
          <a:p>
            <a:pPr marL="643462" indent="-457200">
              <a:buSzPct val="100000"/>
              <a:buAutoNum type="arabicParenR"/>
            </a:pPr>
            <a:r>
              <a:rPr lang="en-US" dirty="0" smtClean="0"/>
              <a:t>Retired</a:t>
            </a:r>
          </a:p>
          <a:p>
            <a:pPr marL="643462" indent="-457200">
              <a:buSzPct val="100000"/>
              <a:buAutoNum type="arabicParenR"/>
            </a:pPr>
            <a:r>
              <a:rPr lang="en-US" dirty="0" smtClean="0"/>
              <a:t>Free</a:t>
            </a:r>
          </a:p>
          <a:p>
            <a:pPr marL="609585" indent="-423323">
              <a:buSzPct val="100000"/>
            </a:pPr>
            <a:endParaRPr lang="en-US" dirty="0"/>
          </a:p>
          <a:p>
            <a:pPr marL="609585" indent="-423323">
              <a:buSzPct val="100000"/>
            </a:pPr>
            <a:r>
              <a:rPr lang="en-US" dirty="0" smtClean="0"/>
              <a:t>Definition:</a:t>
            </a:r>
          </a:p>
          <a:p>
            <a:pPr marL="186262">
              <a:buSzPct val="100000"/>
              <a:buNone/>
            </a:pPr>
            <a:r>
              <a:rPr lang="en-US" dirty="0"/>
              <a:t>	</a:t>
            </a:r>
            <a:r>
              <a:rPr lang="en-US" dirty="0" smtClean="0"/>
              <a:t>Concurrent memory reclamation is a problem in which a node (a set of nodes) which are removed and we are asked to move them to retired then to state free.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90726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ctrTitle"/>
          </p:nvPr>
        </p:nvSpPr>
        <p:spPr>
          <a:xfrm>
            <a:off x="3657600" y="2314333"/>
            <a:ext cx="7518400" cy="1546400"/>
          </a:xfrm>
          <a:prstGeom prst="rect">
            <a:avLst/>
          </a:prstGeom>
        </p:spPr>
        <p:txBody>
          <a:bodyPr wrap="square" lIns="121900" tIns="121900" rIns="121900" bIns="121900" anchor="b" anchorCtr="0">
            <a:noAutofit/>
          </a:bodyPr>
          <a:lstStyle/>
          <a:p>
            <a:r>
              <a:rPr lang="en" sz="3600" dirty="0" smtClean="0"/>
              <a:t>ThreadScan Algorithm</a:t>
            </a:r>
            <a:endParaRPr lang="en" dirty="0"/>
          </a:p>
        </p:txBody>
      </p:sp>
      <p:sp>
        <p:nvSpPr>
          <p:cNvPr id="351" name="Shape 351"/>
          <p:cNvSpPr txBox="1"/>
          <p:nvPr/>
        </p:nvSpPr>
        <p:spPr>
          <a:xfrm>
            <a:off x="546100" y="2235200"/>
            <a:ext cx="2756000" cy="23624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algn="ctr"/>
            <a:r>
              <a:rPr lang="en" sz="64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</a:t>
            </a:r>
            <a:endParaRPr lang="en" sz="6400" b="1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  <p:extLst>
      <p:ext uri="{BB962C8B-B14F-4D97-AF65-F5344CB8AC3E}">
        <p14:creationId xmlns:p14="http://schemas.microsoft.com/office/powerpoint/2010/main" val="9611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671" y="1128067"/>
            <a:ext cx="5782235" cy="530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17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2283373" y="1433527"/>
            <a:ext cx="6592400" cy="4173897"/>
          </a:xfrm>
          <a:prstGeom prst="rect">
            <a:avLst/>
          </a:prstGeom>
        </p:spPr>
        <p:txBody>
          <a:bodyPr wrap="square" lIns="121900" tIns="121900" rIns="121900" bIns="121900" anchor="t" anchorCtr="0">
            <a:noAutofit/>
          </a:bodyPr>
          <a:lstStyle/>
          <a:p>
            <a:pPr marL="609585" indent="-423323">
              <a:buSzPct val="100000"/>
            </a:pPr>
            <a:r>
              <a:rPr lang="en-US" dirty="0" smtClean="0"/>
              <a:t>Signaling in inter-thread communication is done by POSIX Signals. When thread receives a signal then OS interrupts that thread and starts running signal handler.</a:t>
            </a:r>
          </a:p>
          <a:p>
            <a:pPr marL="609585" indent="-423323">
              <a:buSzPct val="100000"/>
            </a:pPr>
            <a:r>
              <a:rPr lang="en-US" dirty="0" smtClean="0"/>
              <a:t>In general, a thread is stalled (due to any reason), OS resumes the thread and invokes signal handler.</a:t>
            </a:r>
          </a:p>
          <a:p>
            <a:pPr marL="609585" indent="-423323">
              <a:buSzPct val="100000"/>
            </a:pPr>
            <a:r>
              <a:rPr lang="en" dirty="0" smtClean="0"/>
              <a:t>The only way to introduce delays into ThreadScan is by delaying OS signals. In modern OS, scheduler has a fair execution policy so that threads do not starve and so ThreadScan has a non-blocking progress guarantee.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6769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ctrTitle"/>
          </p:nvPr>
        </p:nvSpPr>
        <p:spPr>
          <a:xfrm>
            <a:off x="3657600" y="2314333"/>
            <a:ext cx="7518400" cy="1546400"/>
          </a:xfrm>
          <a:prstGeom prst="rect">
            <a:avLst/>
          </a:prstGeom>
        </p:spPr>
        <p:txBody>
          <a:bodyPr wrap="square" lIns="121900" tIns="121900" rIns="121900" bIns="121900" anchor="b" anchorCtr="0">
            <a:noAutofit/>
          </a:bodyPr>
          <a:lstStyle/>
          <a:p>
            <a:r>
              <a:rPr lang="en" sz="3600" dirty="0" smtClean="0"/>
              <a:t>Experimental Results</a:t>
            </a:r>
            <a:endParaRPr lang="en" dirty="0"/>
          </a:p>
        </p:txBody>
      </p:sp>
      <p:sp>
        <p:nvSpPr>
          <p:cNvPr id="351" name="Shape 351"/>
          <p:cNvSpPr txBox="1"/>
          <p:nvPr/>
        </p:nvSpPr>
        <p:spPr>
          <a:xfrm>
            <a:off x="546100" y="2235200"/>
            <a:ext cx="2756000" cy="23624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algn="ctr"/>
            <a:r>
              <a:rPr lang="en" sz="64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5</a:t>
            </a:r>
            <a:endParaRPr lang="en" sz="6400" b="1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  <p:extLst>
      <p:ext uri="{BB962C8B-B14F-4D97-AF65-F5344CB8AC3E}">
        <p14:creationId xmlns:p14="http://schemas.microsoft.com/office/powerpoint/2010/main" val="388435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909" y="1344425"/>
            <a:ext cx="7559209" cy="490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29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ctrTitle"/>
          </p:nvPr>
        </p:nvSpPr>
        <p:spPr>
          <a:xfrm>
            <a:off x="3657600" y="2314333"/>
            <a:ext cx="7518400" cy="1546400"/>
          </a:xfrm>
          <a:prstGeom prst="rect">
            <a:avLst/>
          </a:prstGeom>
        </p:spPr>
        <p:txBody>
          <a:bodyPr wrap="square" lIns="121900" tIns="121900" rIns="121900" bIns="121900" anchor="b" anchorCtr="0">
            <a:noAutofit/>
          </a:bodyPr>
          <a:lstStyle/>
          <a:p>
            <a:r>
              <a:rPr lang="en" sz="3600" dirty="0" smtClean="0"/>
              <a:t>Future Work</a:t>
            </a:r>
            <a:endParaRPr lang="en" dirty="0"/>
          </a:p>
        </p:txBody>
      </p:sp>
      <p:sp>
        <p:nvSpPr>
          <p:cNvPr id="351" name="Shape 351"/>
          <p:cNvSpPr txBox="1"/>
          <p:nvPr/>
        </p:nvSpPr>
        <p:spPr>
          <a:xfrm>
            <a:off x="546100" y="2235200"/>
            <a:ext cx="2756000" cy="23624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algn="ctr"/>
            <a:r>
              <a:rPr lang="en" sz="64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6</a:t>
            </a:r>
            <a:endParaRPr lang="en" sz="6400" b="1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  <p:extLst>
      <p:ext uri="{BB962C8B-B14F-4D97-AF65-F5344CB8AC3E}">
        <p14:creationId xmlns:p14="http://schemas.microsoft.com/office/powerpoint/2010/main" val="256077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2283373" y="1433527"/>
            <a:ext cx="6592400" cy="4173897"/>
          </a:xfrm>
          <a:prstGeom prst="rect">
            <a:avLst/>
          </a:prstGeom>
        </p:spPr>
        <p:txBody>
          <a:bodyPr wrap="square" lIns="121900" tIns="121900" rIns="121900" bIns="121900" anchor="t" anchorCtr="0">
            <a:noAutofit/>
          </a:bodyPr>
          <a:lstStyle/>
          <a:p>
            <a:pPr marL="609585" indent="-423323">
              <a:buSzPct val="100000"/>
            </a:pPr>
            <a:r>
              <a:rPr lang="en-US" dirty="0" smtClean="0"/>
              <a:t>The main usability limitation is in responsiveness of </a:t>
            </a:r>
            <a:r>
              <a:rPr lang="en-US" dirty="0" err="1" smtClean="0"/>
              <a:t>reclaimer</a:t>
            </a:r>
            <a:r>
              <a:rPr lang="en-US" dirty="0" smtClean="0"/>
              <a:t>.</a:t>
            </a:r>
          </a:p>
          <a:p>
            <a:pPr marL="609585" indent="-423323">
              <a:buSzPct val="100000"/>
            </a:pPr>
            <a:r>
              <a:rPr lang="en-US" dirty="0" smtClean="0"/>
              <a:t>The reclaiming thread must wait for acknowledgement of all other threads and then perform free calls. The number of these calls scale linearly with number of threads in the system. </a:t>
            </a:r>
          </a:p>
          <a:p>
            <a:pPr marL="609585" indent="-423323">
              <a:buSzPct val="100000"/>
            </a:pPr>
            <a:r>
              <a:rPr lang="en-US" dirty="0" smtClean="0"/>
              <a:t>Future work is to share reclamation overhead.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58426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ctrTitle"/>
          </p:nvPr>
        </p:nvSpPr>
        <p:spPr>
          <a:xfrm>
            <a:off x="3657600" y="2314333"/>
            <a:ext cx="7518400" cy="1546400"/>
          </a:xfrm>
          <a:prstGeom prst="rect">
            <a:avLst/>
          </a:prstGeom>
        </p:spPr>
        <p:txBody>
          <a:bodyPr wrap="square" lIns="121900" tIns="121900" rIns="121900" bIns="121900" anchor="b" anchorCtr="0">
            <a:noAutofit/>
          </a:bodyPr>
          <a:lstStyle/>
          <a:p>
            <a:r>
              <a:rPr lang="en" sz="3600" dirty="0" smtClean="0"/>
              <a:t>Concurrent Memory Reclamation</a:t>
            </a:r>
            <a:endParaRPr lang="en" dirty="0"/>
          </a:p>
        </p:txBody>
      </p:sp>
      <p:sp>
        <p:nvSpPr>
          <p:cNvPr id="351" name="Shape 351"/>
          <p:cNvSpPr txBox="1"/>
          <p:nvPr/>
        </p:nvSpPr>
        <p:spPr>
          <a:xfrm>
            <a:off x="546100" y="2235200"/>
            <a:ext cx="2756000" cy="23624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algn="ctr"/>
            <a:r>
              <a:rPr lang="en" sz="64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0100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2283373" y="1433527"/>
            <a:ext cx="6592400" cy="1309673"/>
          </a:xfrm>
          <a:prstGeom prst="rect">
            <a:avLst/>
          </a:prstGeom>
        </p:spPr>
        <p:txBody>
          <a:bodyPr wrap="square" lIns="121900" tIns="121900" rIns="121900" bIns="121900" anchor="t" anchorCtr="0">
            <a:noAutofit/>
          </a:bodyPr>
          <a:lstStyle/>
          <a:p>
            <a:pPr marL="609585" indent="-423323">
              <a:buSzPct val="100000"/>
            </a:pPr>
            <a:r>
              <a:rPr lang="en" dirty="0" smtClean="0"/>
              <a:t>To devise techniques that allows a deallocating thread to verify that no other thread has a reference to that block.</a:t>
            </a:r>
          </a:p>
          <a:p>
            <a:pPr marL="609585" indent="-423323">
              <a:buSzPct val="100000"/>
            </a:pPr>
            <a:r>
              <a:rPr lang="en" dirty="0" smtClean="0"/>
              <a:t>Programmer makes the block unreachable and then use free() function.</a:t>
            </a:r>
            <a:endParaRPr lang="en" dirty="0"/>
          </a:p>
          <a:p>
            <a:pPr>
              <a:buNone/>
            </a:pPr>
            <a:endParaRPr dirty="0"/>
          </a:p>
          <a:p>
            <a:pPr>
              <a:buNone/>
            </a:pP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254" y="3228134"/>
            <a:ext cx="4314546" cy="344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96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2283373" y="1433527"/>
            <a:ext cx="6592400" cy="4173897"/>
          </a:xfrm>
          <a:prstGeom prst="rect">
            <a:avLst/>
          </a:prstGeom>
        </p:spPr>
        <p:txBody>
          <a:bodyPr wrap="square" lIns="121900" tIns="121900" rIns="121900" bIns="121900" anchor="t" anchorCtr="0">
            <a:noAutofit/>
          </a:bodyPr>
          <a:lstStyle/>
          <a:p>
            <a:pPr marL="609585" indent="-423323">
              <a:buSzPct val="100000"/>
            </a:pPr>
            <a:r>
              <a:rPr lang="en" dirty="0" smtClean="0"/>
              <a:t>Known techniques:</a:t>
            </a:r>
          </a:p>
          <a:p>
            <a:pPr marL="609585" indent="-423323">
              <a:buSzPct val="100000"/>
            </a:pPr>
            <a:r>
              <a:rPr lang="en" dirty="0" smtClean="0"/>
              <a:t>1) Reference Counting: </a:t>
            </a:r>
            <a:r>
              <a:rPr lang="en-IN" dirty="0"/>
              <a:t>Assign shared counters to objects and use them to count number of references to an </a:t>
            </a:r>
            <a:r>
              <a:rPr lang="en-IN" dirty="0" smtClean="0"/>
              <a:t>object. Expensive as shared memory read-modify-write for each read. Less scalable.</a:t>
            </a:r>
          </a:p>
          <a:p>
            <a:pPr marL="186262">
              <a:buSzPct val="100000"/>
              <a:buNone/>
            </a:pPr>
            <a:endParaRPr lang="en" dirty="0" smtClean="0"/>
          </a:p>
          <a:p>
            <a:pPr marL="609585" indent="-423323">
              <a:buSzPct val="100000"/>
            </a:pPr>
            <a:r>
              <a:rPr lang="en" dirty="0" smtClean="0"/>
              <a:t>2) Pointer based: Require programmer to explicitly declare currently accessed locations. Requires significant programming experience.</a:t>
            </a:r>
          </a:p>
          <a:p>
            <a:pPr marL="186262">
              <a:buSzPct val="100000"/>
              <a:buNone/>
            </a:pPr>
            <a:endParaRPr lang="en" dirty="0" smtClean="0"/>
          </a:p>
          <a:p>
            <a:pPr marL="609585" indent="-423323">
              <a:buSzPct val="100000"/>
            </a:pPr>
            <a:r>
              <a:rPr lang="en" dirty="0" smtClean="0"/>
              <a:t>3) Epoch based: Reclaiming thread waits a sufficiently long period of time until it can be ensured that no registered thread holds a reference.</a:t>
            </a:r>
            <a:endParaRPr lang="en" dirty="0"/>
          </a:p>
          <a:p>
            <a:pPr>
              <a:buNone/>
            </a:pPr>
            <a:endParaRPr dirty="0"/>
          </a:p>
          <a:p>
            <a:pPr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45303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ctrTitle"/>
          </p:nvPr>
        </p:nvSpPr>
        <p:spPr>
          <a:xfrm>
            <a:off x="3657600" y="2314333"/>
            <a:ext cx="7518400" cy="1546400"/>
          </a:xfrm>
          <a:prstGeom prst="rect">
            <a:avLst/>
          </a:prstGeom>
        </p:spPr>
        <p:txBody>
          <a:bodyPr wrap="square" lIns="121900" tIns="121900" rIns="121900" bIns="121900" anchor="b" anchorCtr="0">
            <a:noAutofit/>
          </a:bodyPr>
          <a:lstStyle/>
          <a:p>
            <a:r>
              <a:rPr lang="en" sz="3600" dirty="0" smtClean="0"/>
              <a:t>A new approach</a:t>
            </a:r>
            <a:endParaRPr lang="en" dirty="0"/>
          </a:p>
        </p:txBody>
      </p:sp>
      <p:sp>
        <p:nvSpPr>
          <p:cNvPr id="351" name="Shape 351"/>
          <p:cNvSpPr txBox="1"/>
          <p:nvPr/>
        </p:nvSpPr>
        <p:spPr>
          <a:xfrm>
            <a:off x="546100" y="2235200"/>
            <a:ext cx="2756000" cy="23624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algn="ctr"/>
            <a:r>
              <a:rPr lang="en" sz="64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  <a:endParaRPr lang="en" sz="6400" b="1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  <p:extLst>
      <p:ext uri="{BB962C8B-B14F-4D97-AF65-F5344CB8AC3E}">
        <p14:creationId xmlns:p14="http://schemas.microsoft.com/office/powerpoint/2010/main" val="387411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2283373" y="1433527"/>
            <a:ext cx="6592400" cy="4173897"/>
          </a:xfrm>
          <a:prstGeom prst="rect">
            <a:avLst/>
          </a:prstGeom>
        </p:spPr>
        <p:txBody>
          <a:bodyPr wrap="square" lIns="121900" tIns="121900" rIns="121900" bIns="121900" anchor="t" anchorCtr="0">
            <a:noAutofit/>
          </a:bodyPr>
          <a:lstStyle/>
          <a:p>
            <a:pPr marL="609585" indent="-423323">
              <a:buSzPct val="100000"/>
            </a:pPr>
            <a:r>
              <a:rPr lang="en-US" dirty="0" smtClean="0"/>
              <a:t>Instead of manually tracking, using operating system signaling and thread control to automatically detect which memory locations are being accessed.</a:t>
            </a:r>
          </a:p>
          <a:p>
            <a:pPr marL="609585" indent="-423323">
              <a:buSzPct val="100000"/>
            </a:pPr>
            <a:r>
              <a:rPr lang="en-US" dirty="0" err="1" smtClean="0"/>
              <a:t>ThreadScan</a:t>
            </a:r>
            <a:r>
              <a:rPr lang="en-US" dirty="0" smtClean="0"/>
              <a:t> works as a memory reclamation library.</a:t>
            </a:r>
          </a:p>
          <a:p>
            <a:pPr marL="609585" indent="-423323">
              <a:buSzPct val="100000"/>
            </a:pPr>
            <a:r>
              <a:rPr lang="en-US" dirty="0" smtClean="0"/>
              <a:t>When a thread deletes a node, it adds it to shared delete buffer.</a:t>
            </a:r>
          </a:p>
          <a:p>
            <a:pPr marL="609585" indent="-423323">
              <a:buSzPct val="100000"/>
            </a:pPr>
            <a:r>
              <a:rPr lang="en-US" dirty="0" smtClean="0"/>
              <a:t>When the buffer becomes full, thread inserting the last node initiates a Collect procedure.</a:t>
            </a:r>
          </a:p>
          <a:p>
            <a:pPr marL="609585" indent="-423323">
              <a:buSzPct val="100000"/>
            </a:pPr>
            <a:r>
              <a:rPr lang="en-US" dirty="0" smtClean="0"/>
              <a:t>Collect procedure examines memory for references to nodes and frees nodes that are no longer referenced.</a:t>
            </a:r>
          </a:p>
          <a:p>
            <a:pPr marL="609585" indent="-423323">
              <a:buSzPct val="100000"/>
            </a:pPr>
            <a:r>
              <a:rPr lang="en-US" dirty="0" smtClean="0"/>
              <a:t>Key challenge in </a:t>
            </a:r>
            <a:r>
              <a:rPr lang="en-US" dirty="0" err="1" smtClean="0"/>
              <a:t>ThreadScan</a:t>
            </a:r>
            <a:r>
              <a:rPr lang="en-US" dirty="0" smtClean="0"/>
              <a:t> is implementation of efficient Collect.</a:t>
            </a:r>
            <a:endParaRPr lang="en" dirty="0"/>
          </a:p>
          <a:p>
            <a:pPr>
              <a:buNone/>
            </a:pPr>
            <a:endParaRPr dirty="0"/>
          </a:p>
          <a:p>
            <a:pPr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82360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199" y="1430081"/>
            <a:ext cx="6340559" cy="450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9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2283373" y="1433527"/>
            <a:ext cx="6592400" cy="4173897"/>
          </a:xfrm>
          <a:prstGeom prst="rect">
            <a:avLst/>
          </a:prstGeom>
        </p:spPr>
        <p:txBody>
          <a:bodyPr wrap="square" lIns="121900" tIns="121900" rIns="121900" bIns="121900" anchor="t" anchorCtr="0">
            <a:noAutofit/>
          </a:bodyPr>
          <a:lstStyle/>
          <a:p>
            <a:pPr marL="609585" indent="-423323">
              <a:buSzPct val="100000"/>
            </a:pPr>
            <a:r>
              <a:rPr lang="en-US" dirty="0" smtClean="0"/>
              <a:t>Advantages:</a:t>
            </a:r>
          </a:p>
          <a:p>
            <a:pPr marL="186262" lvl="1">
              <a:buSzPct val="100000"/>
              <a:buNone/>
            </a:pPr>
            <a:r>
              <a:rPr lang="en-US" dirty="0"/>
              <a:t>	 Errors in data structure code (</a:t>
            </a:r>
            <a:r>
              <a:rPr lang="en-US" dirty="0" err="1"/>
              <a:t>eg</a:t>
            </a:r>
            <a:r>
              <a:rPr lang="en-US" dirty="0"/>
              <a:t>. Infinite loops) will not prevent code from progressing. It offers strong progress as long as operating system does not starve threads.</a:t>
            </a:r>
            <a:endParaRPr lang="en-US" dirty="0" smtClean="0"/>
          </a:p>
          <a:p>
            <a:pPr marL="609585" indent="-423323">
              <a:buSzPct val="100000"/>
            </a:pPr>
            <a:endParaRPr lang="en-US" dirty="0"/>
          </a:p>
          <a:p>
            <a:pPr marL="609585" indent="-423323">
              <a:buSzPct val="100000"/>
            </a:pPr>
            <a:r>
              <a:rPr lang="en-US" dirty="0" smtClean="0"/>
              <a:t>Assumptions:</a:t>
            </a:r>
          </a:p>
          <a:p>
            <a:pPr marL="643462" indent="-457200">
              <a:buSzPct val="100000"/>
              <a:buAutoNum type="arabicParenR"/>
            </a:pPr>
            <a:r>
              <a:rPr lang="en-US" dirty="0" smtClean="0"/>
              <a:t>Nodes in delete buffer is correctly unlinked from data structure.</a:t>
            </a:r>
          </a:p>
          <a:p>
            <a:pPr marL="643462" indent="-457200">
              <a:buSzPct val="100000"/>
              <a:buAutoNum type="arabicParenR"/>
            </a:pPr>
            <a:r>
              <a:rPr lang="en-US" dirty="0" smtClean="0"/>
              <a:t>Pointers to live objects should be visible to the scan.</a:t>
            </a:r>
          </a:p>
          <a:p>
            <a:pPr marL="186262">
              <a:buSzPct val="100000"/>
              <a:buNone/>
            </a:pPr>
            <a:r>
              <a:rPr lang="en-US" dirty="0" smtClean="0"/>
              <a:t>  	</a:t>
            </a:r>
            <a:endParaRPr dirty="0"/>
          </a:p>
          <a:p>
            <a:pPr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0050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ctrTitle"/>
          </p:nvPr>
        </p:nvSpPr>
        <p:spPr>
          <a:xfrm>
            <a:off x="3657600" y="2314333"/>
            <a:ext cx="7518400" cy="1546400"/>
          </a:xfrm>
          <a:prstGeom prst="rect">
            <a:avLst/>
          </a:prstGeom>
        </p:spPr>
        <p:txBody>
          <a:bodyPr wrap="square" lIns="121900" tIns="121900" rIns="121900" bIns="121900" anchor="b" anchorCtr="0">
            <a:noAutofit/>
          </a:bodyPr>
          <a:lstStyle/>
          <a:p>
            <a:r>
              <a:rPr lang="en" sz="3600" dirty="0" smtClean="0"/>
              <a:t>Node states and definition of concurrent memory reclamation</a:t>
            </a:r>
            <a:endParaRPr lang="en" dirty="0"/>
          </a:p>
        </p:txBody>
      </p:sp>
      <p:sp>
        <p:nvSpPr>
          <p:cNvPr id="351" name="Shape 351"/>
          <p:cNvSpPr txBox="1"/>
          <p:nvPr/>
        </p:nvSpPr>
        <p:spPr>
          <a:xfrm>
            <a:off x="546100" y="2235200"/>
            <a:ext cx="2756000" cy="23624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algn="ctr"/>
            <a:r>
              <a:rPr lang="en" sz="64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3</a:t>
            </a:r>
            <a:endParaRPr lang="en" sz="6400" b="1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  <p:extLst>
      <p:ext uri="{BB962C8B-B14F-4D97-AF65-F5344CB8AC3E}">
        <p14:creationId xmlns:p14="http://schemas.microsoft.com/office/powerpoint/2010/main" val="182926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3101</TotalTime>
  <Words>400</Words>
  <Application>Microsoft Office PowerPoint</Application>
  <PresentationFormat>Widescreen</PresentationFormat>
  <Paragraphs>49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Helvetica Neue</vt:lpstr>
      <vt:lpstr>Muli</vt:lpstr>
      <vt:lpstr>Nixie One</vt:lpstr>
      <vt:lpstr>Imogen template</vt:lpstr>
      <vt:lpstr>ThreadScan: Automatic and Scalable Memory Reclamation Authors: Dan Alistarh, William M. Leiserson,  Alexander Matveev, Nir Shavit  Presenter: Heena Dave (KSU ID: 810917421)</vt:lpstr>
      <vt:lpstr>Concurrent Memory Reclamation</vt:lpstr>
      <vt:lpstr>PowerPoint Presentation</vt:lpstr>
      <vt:lpstr>PowerPoint Presentation</vt:lpstr>
      <vt:lpstr>A new approach</vt:lpstr>
      <vt:lpstr>PowerPoint Presentation</vt:lpstr>
      <vt:lpstr>PowerPoint Presentation</vt:lpstr>
      <vt:lpstr>PowerPoint Presentation</vt:lpstr>
      <vt:lpstr>Node states and definition of concurrent memory reclamation</vt:lpstr>
      <vt:lpstr>PowerPoint Presentation</vt:lpstr>
      <vt:lpstr>ThreadScan Algorithm</vt:lpstr>
      <vt:lpstr>PowerPoint Presentation</vt:lpstr>
      <vt:lpstr>PowerPoint Presentation</vt:lpstr>
      <vt:lpstr>Experimental Results</vt:lpstr>
      <vt:lpstr>PowerPoint Presentation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ThreadScan: Automatic and Scalable Memory Reclamation - Heena Dave (KSU ID: 810917421)</dc:title>
  <dc:creator>Heena</dc:creator>
  <cp:lastModifiedBy>Heena</cp:lastModifiedBy>
  <cp:revision>15</cp:revision>
  <dcterms:created xsi:type="dcterms:W3CDTF">2017-11-26T19:07:15Z</dcterms:created>
  <dcterms:modified xsi:type="dcterms:W3CDTF">2017-11-28T22:49:07Z</dcterms:modified>
</cp:coreProperties>
</file>