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7" r:id="rId2"/>
    <p:sldId id="288" r:id="rId3"/>
    <p:sldId id="278" r:id="rId4"/>
    <p:sldId id="290" r:id="rId5"/>
    <p:sldId id="291" r:id="rId6"/>
    <p:sldId id="312" r:id="rId7"/>
    <p:sldId id="292" r:id="rId8"/>
    <p:sldId id="293" r:id="rId9"/>
    <p:sldId id="317" r:id="rId10"/>
    <p:sldId id="318" r:id="rId11"/>
    <p:sldId id="295" r:id="rId12"/>
    <p:sldId id="296" r:id="rId13"/>
    <p:sldId id="297" r:id="rId14"/>
    <p:sldId id="314" r:id="rId15"/>
    <p:sldId id="298" r:id="rId16"/>
    <p:sldId id="299" r:id="rId17"/>
    <p:sldId id="300" r:id="rId18"/>
    <p:sldId id="301" r:id="rId19"/>
    <p:sldId id="302" r:id="rId20"/>
    <p:sldId id="320" r:id="rId21"/>
    <p:sldId id="303" r:id="rId22"/>
    <p:sldId id="321" r:id="rId23"/>
    <p:sldId id="305" r:id="rId24"/>
    <p:sldId id="306" r:id="rId25"/>
    <p:sldId id="319" r:id="rId26"/>
    <p:sldId id="307" r:id="rId27"/>
    <p:sldId id="308" r:id="rId28"/>
    <p:sldId id="309" r:id="rId29"/>
    <p:sldId id="310" r:id="rId30"/>
    <p:sldId id="311" r:id="rId31"/>
    <p:sldId id="322" r:id="rId32"/>
    <p:sldId id="283" r:id="rId33"/>
  </p:sldIdLst>
  <p:sldSz cx="12192000" cy="6858000"/>
  <p:notesSz cx="6858000" cy="9777413"/>
  <p:custDataLst>
    <p:tags r:id="rId36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Imago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4">
          <p15:clr>
            <a:srgbClr val="A4A3A4"/>
          </p15:clr>
        </p15:guide>
        <p15:guide id="2" orient="horz" pos="330">
          <p15:clr>
            <a:srgbClr val="A4A3A4"/>
          </p15:clr>
        </p15:guide>
        <p15:guide id="3" orient="horz" pos="1182">
          <p15:clr>
            <a:srgbClr val="A4A3A4"/>
          </p15:clr>
        </p15:guide>
        <p15:guide id="4" orient="horz" pos="1098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pos="340">
          <p15:clr>
            <a:srgbClr val="A4A3A4"/>
          </p15:clr>
        </p15:guide>
        <p15:guide id="7" pos="73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6681"/>
    <a:srgbClr val="3365FB"/>
    <a:srgbClr val="B760F9"/>
    <a:srgbClr val="00B7A5"/>
    <a:srgbClr val="D49FFF"/>
    <a:srgbClr val="A2C1FE"/>
    <a:srgbClr val="8CF4EA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5" autoAdjust="0"/>
    <p:restoredTop sz="94660" autoAdjust="0"/>
  </p:normalViewPr>
  <p:slideViewPr>
    <p:cSldViewPr>
      <p:cViewPr varScale="1">
        <p:scale>
          <a:sx n="89" d="100"/>
          <a:sy n="89" d="100"/>
        </p:scale>
        <p:origin x="592" y="44"/>
      </p:cViewPr>
      <p:guideLst>
        <p:guide orient="horz" pos="3954"/>
        <p:guide orient="horz" pos="330"/>
        <p:guide orient="horz" pos="1182"/>
        <p:guide orient="horz" pos="1098"/>
        <p:guide orient="horz" pos="4110"/>
        <p:guide pos="340"/>
        <p:guide pos="73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notesViewPr>
    <p:cSldViewPr>
      <p:cViewPr varScale="1">
        <p:scale>
          <a:sx n="118" d="100"/>
          <a:sy n="118" d="100"/>
        </p:scale>
        <p:origin x="-5076" y="-96"/>
      </p:cViewPr>
      <p:guideLst>
        <p:guide orient="horz" pos="30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08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850900"/>
            <a:ext cx="6099175" cy="3432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Klicken Sie, um die Formate des Vorlagentextes zu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87078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1pPr>
    <a:lvl2pPr marL="457200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2pPr>
    <a:lvl3pPr marL="9159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3pPr>
    <a:lvl4pPr marL="13731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4pPr>
    <a:lvl5pPr marL="1830388" algn="l" defTabSz="9159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Imago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850900"/>
            <a:ext cx="6099175" cy="3432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100" b="1" dirty="0"/>
              <a:t>Data is derived from Roche Annual Report for 2016</a:t>
            </a:r>
            <a:endParaRPr lang="de-CH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We are a </a:t>
            </a:r>
            <a:r>
              <a:rPr lang="en-US" sz="1100" b="1" dirty="0"/>
              <a:t>global pioneer in pharmaceuticals and diagnostics </a:t>
            </a:r>
            <a:r>
              <a:rPr lang="en-US" sz="1100" dirty="0"/>
              <a:t>dedicated to advancing science to improve human health in meaningful ways.  We do this by creating insights and innovations that contribute to the progress of medicine and healthcare.   </a:t>
            </a:r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 2016, we had </a:t>
            </a:r>
            <a:r>
              <a:rPr lang="en-US" sz="1100" b="1" dirty="0"/>
              <a:t>94,052 employees* </a:t>
            </a:r>
            <a:r>
              <a:rPr lang="en-US" sz="1100" i="1" dirty="0"/>
              <a:t>(number is in full time equivalent – FTE)</a:t>
            </a:r>
            <a:r>
              <a:rPr lang="en-US" sz="1100" b="1" dirty="0"/>
              <a:t> worldwide</a:t>
            </a:r>
            <a:r>
              <a:rPr lang="en-US" sz="1100" dirty="0"/>
              <a:t>:  we are many working as one, </a:t>
            </a:r>
            <a:r>
              <a:rPr lang="en-US" sz="1100" b="1" dirty="0"/>
              <a:t>headquartered in Switzerland</a:t>
            </a:r>
            <a:r>
              <a:rPr lang="en-US" sz="1100" dirty="0"/>
              <a:t>, yet open to the world.  We tackle </a:t>
            </a:r>
            <a:r>
              <a:rPr lang="en-GB" sz="1100" dirty="0"/>
              <a:t>obstacles in healthcare and work across disciplines (science (biology), informatics, technologies) and cultures.  We embrace risks. This is how we transform lives, provide cures, comfort and hope to people today</a:t>
            </a:r>
            <a:r>
              <a:rPr lang="en-GB" sz="1100" dirty="0" smtClean="0"/>
              <a:t>.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 strong, </a:t>
            </a:r>
            <a:r>
              <a:rPr lang="en-US" sz="1100" b="1" dirty="0" err="1"/>
              <a:t>decentralised</a:t>
            </a:r>
            <a:r>
              <a:rPr lang="en-US" sz="1100" b="1" dirty="0"/>
              <a:t> worldwide network of 22 R&amp;D sites in pharma and diagnostics makes us quite unique</a:t>
            </a:r>
            <a:r>
              <a:rPr lang="en-US" sz="1100" dirty="0"/>
              <a:t>: focused on advancing science so that it benefits patients and healthcare/medical practice. </a:t>
            </a:r>
            <a:r>
              <a:rPr lang="en-GB" sz="1100" b="1" dirty="0"/>
              <a:t>The following are the R&amp;D sites worldwide:  North America (9)</a:t>
            </a:r>
            <a:r>
              <a:rPr lang="en-GB" sz="1100" dirty="0"/>
              <a:t> Pharma (SSF, NY, Mississauga, Cambridge) </a:t>
            </a:r>
            <a:r>
              <a:rPr lang="en-GB" sz="1100" dirty="0" err="1"/>
              <a:t>Dia</a:t>
            </a:r>
            <a:r>
              <a:rPr lang="en-GB" sz="1100" dirty="0"/>
              <a:t> (Pleasanton, SF Bay Area (Mountain View), Tucson, Indianapolis, Boston Area); </a:t>
            </a:r>
            <a:r>
              <a:rPr lang="en-GB" sz="1100" b="1" dirty="0"/>
              <a:t>Europe (10) </a:t>
            </a:r>
            <a:r>
              <a:rPr lang="en-GB" sz="1100" dirty="0"/>
              <a:t>Pharma (Zurich, Copenhagen, Basel, Welwyn) </a:t>
            </a:r>
            <a:r>
              <a:rPr lang="en-GB" sz="1100" dirty="0" err="1"/>
              <a:t>Dia</a:t>
            </a:r>
            <a:r>
              <a:rPr lang="en-GB" sz="1100" dirty="0"/>
              <a:t> (Mannheim, </a:t>
            </a:r>
            <a:r>
              <a:rPr lang="en-GB" sz="1100" dirty="0" err="1"/>
              <a:t>Penzberg</a:t>
            </a:r>
            <a:r>
              <a:rPr lang="en-GB" sz="1100" dirty="0"/>
              <a:t>, St </a:t>
            </a:r>
            <a:r>
              <a:rPr lang="en-GB" sz="1100" dirty="0" err="1"/>
              <a:t>Cugat</a:t>
            </a:r>
            <a:r>
              <a:rPr lang="en-GB" sz="1100" dirty="0"/>
              <a:t>, </a:t>
            </a:r>
            <a:r>
              <a:rPr lang="en-GB" sz="1100" dirty="0" err="1"/>
              <a:t>Rotkreuz</a:t>
            </a:r>
            <a:r>
              <a:rPr lang="en-GB" sz="1100" dirty="0"/>
              <a:t>, Berlin (</a:t>
            </a:r>
            <a:r>
              <a:rPr lang="en-GB" sz="1100" dirty="0" err="1"/>
              <a:t>Swisslab</a:t>
            </a:r>
            <a:r>
              <a:rPr lang="en-GB" sz="1100" dirty="0"/>
              <a:t>), </a:t>
            </a:r>
            <a:r>
              <a:rPr lang="en-GB" sz="1100" dirty="0" err="1"/>
              <a:t>Waiblingen</a:t>
            </a:r>
            <a:r>
              <a:rPr lang="en-GB" sz="1100" dirty="0"/>
              <a:t> (PVT);  </a:t>
            </a:r>
            <a:r>
              <a:rPr lang="en-GB" sz="1100" b="1" dirty="0"/>
              <a:t>Asia (3)</a:t>
            </a:r>
            <a:r>
              <a:rPr lang="en-GB" sz="1100" dirty="0"/>
              <a:t> Pharma (Shanghai, Tokyo, Singapore). </a:t>
            </a:r>
            <a:r>
              <a:rPr lang="en-GB" sz="1100" dirty="0" smtClean="0"/>
              <a:t>.  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 2016, we invested </a:t>
            </a:r>
            <a:r>
              <a:rPr lang="en-US" sz="1100" b="1" dirty="0"/>
              <a:t>CHF 9.9 billion into research and development</a:t>
            </a:r>
            <a:r>
              <a:rPr lang="en-US" sz="1100" dirty="0"/>
              <a:t>.  This is </a:t>
            </a:r>
            <a:r>
              <a:rPr lang="en-US" sz="1100" b="1" dirty="0"/>
              <a:t>among the top investors into research and development across industries (including Google, etc.)  </a:t>
            </a:r>
            <a:r>
              <a:rPr lang="en-US" sz="1100" dirty="0"/>
              <a:t>Our research and development spend is focused on advancing science / healthcare.  This research spend represents 1/5 of our sales</a:t>
            </a:r>
            <a:r>
              <a:rPr lang="en-US" sz="1100" dirty="0" smtClean="0"/>
              <a:t>.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2016 was </a:t>
            </a:r>
            <a:r>
              <a:rPr lang="en-US" sz="1100" b="1" dirty="0"/>
              <a:t>another successful year </a:t>
            </a:r>
            <a:r>
              <a:rPr lang="en-US" sz="1100" dirty="0"/>
              <a:t>with many scientific advances, made possible by a solid financial foundation, which was further strengthened by sales amounting to CHF 50.6 billion.  </a:t>
            </a:r>
            <a:br>
              <a:rPr lang="en-US" sz="1100" dirty="0"/>
            </a:br>
            <a:endParaRPr lang="en-GB" sz="11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91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70" name="shpGridNormal" hidden="1"/>
          <p:cNvGrpSpPr>
            <a:grpSpLocks/>
          </p:cNvGrpSpPr>
          <p:nvPr userDrawn="1"/>
        </p:nvGrpSpPr>
        <p:grpSpPr bwMode="auto">
          <a:xfrm>
            <a:off x="529494" y="514350"/>
            <a:ext cx="11138876" cy="5764213"/>
            <a:chOff x="271" y="324"/>
            <a:chExt cx="5701" cy="3631"/>
          </a:xfrm>
        </p:grpSpPr>
        <p:sp>
          <p:nvSpPr>
            <p:cNvPr id="94266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CH" sz="2400"/>
            </a:p>
          </p:txBody>
        </p:sp>
        <p:sp>
          <p:nvSpPr>
            <p:cNvPr id="94268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CH" sz="2400"/>
            </a:p>
          </p:txBody>
        </p:sp>
      </p:grpSp>
      <p:sp>
        <p:nvSpPr>
          <p:cNvPr id="94242" name="shpTitleLine"/>
          <p:cNvSpPr>
            <a:spLocks noChangeShapeType="1"/>
          </p:cNvSpPr>
          <p:nvPr/>
        </p:nvSpPr>
        <p:spPr bwMode="auto">
          <a:xfrm>
            <a:off x="1" y="1738313"/>
            <a:ext cx="108809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l-PL"/>
          </a:p>
        </p:txBody>
      </p:sp>
      <p:sp>
        <p:nvSpPr>
          <p:cNvPr id="94230" name="shpPlaceholderTitle"/>
          <p:cNvSpPr>
            <a:spLocks noGrp="1" noChangeArrowheads="1"/>
          </p:cNvSpPr>
          <p:nvPr>
            <p:ph type="ctrTitle"/>
          </p:nvPr>
        </p:nvSpPr>
        <p:spPr>
          <a:xfrm>
            <a:off x="511908" y="2601913"/>
            <a:ext cx="11168184" cy="1008062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fr-CH" noProof="0" smtClean="0"/>
              <a:t>Click to edit Master title style</a:t>
            </a:r>
          </a:p>
        </p:txBody>
      </p:sp>
      <p:sp>
        <p:nvSpPr>
          <p:cNvPr id="94231" name="shpPlaceholderMain"/>
          <p:cNvSpPr>
            <a:spLocks noGrp="1" noChangeArrowheads="1"/>
          </p:cNvSpPr>
          <p:nvPr>
            <p:ph type="subTitle" idx="1"/>
          </p:nvPr>
        </p:nvSpPr>
        <p:spPr>
          <a:xfrm>
            <a:off x="531447" y="3644902"/>
            <a:ext cx="11148647" cy="576263"/>
          </a:xfrm>
        </p:spPr>
        <p:txBody>
          <a:bodyPr/>
          <a:lstStyle>
            <a:lvl1pPr marL="0" indent="0">
              <a:buFontTx/>
              <a:buNone/>
              <a:defRPr sz="3300" b="1" i="1">
                <a:latin typeface="Minion" pitchFamily="2" charset="0"/>
              </a:defRPr>
            </a:lvl1pPr>
          </a:lstStyle>
          <a:p>
            <a:pPr lvl="0"/>
            <a:r>
              <a:rPr lang="fr-CH" noProof="0" smtClean="0"/>
              <a:t>Click to edit Master subtitle style</a:t>
            </a:r>
          </a:p>
        </p:txBody>
      </p:sp>
      <p:sp>
        <p:nvSpPr>
          <p:cNvPr id="94263" name="shpLogoBackground"/>
          <p:cNvSpPr>
            <a:spLocks noChangeArrowheads="1"/>
          </p:cNvSpPr>
          <p:nvPr userDrawn="1"/>
        </p:nvSpPr>
        <p:spPr bwMode="white">
          <a:xfrm>
            <a:off x="10661650" y="115888"/>
            <a:ext cx="1416537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CH"/>
          </a:p>
        </p:txBody>
      </p:sp>
      <p:pic>
        <p:nvPicPr>
          <p:cNvPr id="2" name="shpLogoPicDark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957560" y="180340"/>
            <a:ext cx="979170" cy="655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25F00-55C7-4159-96ED-33FC1810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2185" y="452439"/>
            <a:ext cx="2786184" cy="5826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7771" y="452439"/>
            <a:ext cx="8176845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27A04-B349-4C41-9EBD-AC2BB7218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32AB4-61FB-4062-9E20-33DD6EC64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2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649DD-8E2B-4957-9020-F806BA43D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9493" y="1806575"/>
            <a:ext cx="5474677" cy="4471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739" y="1806575"/>
            <a:ext cx="5476631" cy="4471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45B92-9666-4195-B6E1-FD81DD2D8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5FE86-6BD3-48ED-9042-E3EF8447C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165CB-D5E5-4F49-B52C-2E6BB58C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0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DFCCA-F568-422D-8A8C-1E4095886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6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4" y="273052"/>
            <a:ext cx="681501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887CC-8431-4B91-BABD-191FD7EEA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55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5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555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PlaceholderDate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pPlaceholderNumber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E69C4-9F4A-4EC7-99BF-B1E5BD2F1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" name="shpPlaceholderDate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600"/>
            </a:lvl1pPr>
          </a:lstStyle>
          <a:p>
            <a:endParaRPr lang="en-US" dirty="0"/>
          </a:p>
        </p:txBody>
      </p:sp>
      <p:sp>
        <p:nvSpPr>
          <p:cNvPr id="40961" name="shpPlaceholder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9494" y="6323015"/>
            <a:ext cx="11138876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/>
            </a:lvl1pPr>
          </a:lstStyle>
          <a:p>
            <a:fld id="{0FBB20A0-29A2-4F03-9BB9-2B9F07088D5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035" name="shp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517771" y="452439"/>
            <a:ext cx="9817100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38" name="shpPlaceholderMain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494" y="1806575"/>
            <a:ext cx="11138876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41000" name="shpGridNormal" hidden="1"/>
          <p:cNvGrpSpPr>
            <a:grpSpLocks/>
          </p:cNvGrpSpPr>
          <p:nvPr userDrawn="1"/>
        </p:nvGrpSpPr>
        <p:grpSpPr bwMode="auto">
          <a:xfrm>
            <a:off x="529494" y="514350"/>
            <a:ext cx="11138876" cy="6005513"/>
            <a:chOff x="271" y="324"/>
            <a:chExt cx="5701" cy="3783"/>
          </a:xfrm>
        </p:grpSpPr>
        <p:sp>
          <p:nvSpPr>
            <p:cNvPr id="40993" name="shpGridTitle" hidden="1"/>
            <p:cNvSpPr>
              <a:spLocks noChangeArrowheads="1"/>
            </p:cNvSpPr>
            <p:nvPr userDrawn="1"/>
          </p:nvSpPr>
          <p:spPr bwMode="auto">
            <a:xfrm>
              <a:off x="271" y="324"/>
              <a:ext cx="5701" cy="771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  <p:sp>
          <p:nvSpPr>
            <p:cNvPr id="40994" name="shpGridMain" hidden="1"/>
            <p:cNvSpPr>
              <a:spLocks noChangeArrowheads="1"/>
            </p:cNvSpPr>
            <p:nvPr userDrawn="1"/>
          </p:nvSpPr>
          <p:spPr bwMode="auto">
            <a:xfrm>
              <a:off x="271" y="1179"/>
              <a:ext cx="5701" cy="2776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  <p:sp>
          <p:nvSpPr>
            <p:cNvPr id="40998" name="shpGridFooter" hidden="1"/>
            <p:cNvSpPr>
              <a:spLocks noChangeArrowheads="1"/>
            </p:cNvSpPr>
            <p:nvPr userDrawn="1"/>
          </p:nvSpPr>
          <p:spPr bwMode="auto">
            <a:xfrm>
              <a:off x="271" y="4005"/>
              <a:ext cx="5701" cy="102"/>
            </a:xfrm>
            <a:prstGeom prst="rect">
              <a:avLst/>
            </a:prstGeom>
            <a:noFill/>
            <a:ln w="12700">
              <a:solidFill>
                <a:srgbClr val="676767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" name="shpLogoBackground"/>
          <p:cNvSpPr>
            <a:spLocks noChangeArrowheads="1"/>
          </p:cNvSpPr>
          <p:nvPr userDrawn="1"/>
        </p:nvSpPr>
        <p:spPr bwMode="white">
          <a:xfrm>
            <a:off x="10661650" y="115888"/>
            <a:ext cx="1416539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dirty="0"/>
          </a:p>
        </p:txBody>
      </p:sp>
      <p:pic>
        <p:nvPicPr>
          <p:cNvPr id="2" name="shpLogoPicDark"/>
          <p:cNvPicPr>
            <a:picLocks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957560" y="180340"/>
            <a:ext cx="979170" cy="655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Imago" pitchFamily="2" charset="0"/>
        </a:defRPr>
      </a:lvl9pPr>
    </p:titleStyle>
    <p:bodyStyle>
      <a:lvl1pPr marL="285750" indent="-285750" algn="l" rtl="0" eaLnBrk="0" fontAlgn="base" hangingPunct="0">
        <a:spcBef>
          <a:spcPct val="750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87338" algn="l" rtl="0" eaLnBrk="0" fontAlgn="base" hangingPunct="0">
        <a:spcBef>
          <a:spcPct val="3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41425" indent="-28733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719263" indent="-28733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95513" indent="-28575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52713" indent="-28575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09913" indent="-28575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67113" indent="-28575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024313" indent="-28575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file:///C:\Users\doerneng\AppData\Local\Temp\roche_pred_ppt_16-9_pattern_file_04-2.jpg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6.png"/><Relationship Id="rId3" Type="http://schemas.openxmlformats.org/officeDocument/2006/relationships/image" Target="../media/image23.jpeg"/><Relationship Id="rId7" Type="http://schemas.openxmlformats.org/officeDocument/2006/relationships/image" Target="../media/image7.png"/><Relationship Id="rId12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24.png"/><Relationship Id="rId9" Type="http://schemas.openxmlformats.org/officeDocument/2006/relationships/image" Target="../media/image9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urovers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4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7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0" name="shpTitleSlide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29310" y="66725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4" name="Rectangle 25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511908" y="2022475"/>
            <a:ext cx="1156075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Imago" pitchFamily="2" charset="0"/>
              </a:defRPr>
            </a:lvl9pPr>
          </a:lstStyle>
          <a:p>
            <a:r>
              <a:rPr lang="en-US" sz="2400" dirty="0"/>
              <a:t>Genome Information </a:t>
            </a:r>
            <a:r>
              <a:rPr lang="en-US" sz="2400" dirty="0" err="1" smtClean="0"/>
              <a:t>SPoT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dirty="0" smtClean="0"/>
              <a:t>Pharma Research and Early Development Informatics</a:t>
            </a:r>
            <a:br>
              <a:rPr lang="en-US" sz="2400" b="0" dirty="0" smtClean="0"/>
            </a:br>
            <a:r>
              <a:rPr lang="en-US" sz="2400" b="0" dirty="0"/>
              <a:t>Technical </a:t>
            </a:r>
            <a:r>
              <a:rPr lang="en-US" sz="2400" b="0" dirty="0" smtClean="0"/>
              <a:t>Operations </a:t>
            </a:r>
            <a:r>
              <a:rPr lang="en-US" sz="2400" b="0" dirty="0"/>
              <a:t>&amp; Solution Delivery, </a:t>
            </a:r>
            <a:r>
              <a:rPr lang="en-US" sz="2400" b="0" dirty="0" smtClean="0"/>
              <a:t>Roche Innovation Center Basel</a:t>
            </a:r>
            <a:endParaRPr lang="en-US" sz="2400" dirty="0"/>
          </a:p>
        </p:txBody>
      </p:sp>
      <p:sp>
        <p:nvSpPr>
          <p:cNvPr id="13" name="Rectangle 26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531446" y="3616568"/>
            <a:ext cx="1154121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buSzPct val="100000"/>
              <a:buFontTx/>
              <a:buNone/>
              <a:defRPr sz="3300" b="1" i="1">
                <a:solidFill>
                  <a:schemeClr val="tx1"/>
                </a:solidFill>
                <a:latin typeface="Minion" pitchFamily="2" charset="0"/>
                <a:ea typeface="+mn-ea"/>
                <a:cs typeface="+mn-cs"/>
              </a:defRPr>
            </a:lvl1pPr>
            <a:lvl2pPr marL="763588" indent="-287338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41425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71926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955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6527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099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5671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02431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dirty="0" smtClean="0"/>
              <a:t>David </a:t>
            </a:r>
            <a:r>
              <a:rPr lang="en-US" sz="2800" dirty="0" err="1" smtClean="0"/>
              <a:t>Herzig</a:t>
            </a:r>
            <a:endParaRPr lang="en-US" sz="2800" b="0" dirty="0" smtClean="0"/>
          </a:p>
          <a:p>
            <a:pPr>
              <a:spcBef>
                <a:spcPct val="0"/>
              </a:spcBef>
            </a:pPr>
            <a:r>
              <a:rPr lang="en-US" sz="2800" b="0" dirty="0" smtClean="0"/>
              <a:t>BIO IT World – Next Gen Sequencing- 17th May 2018</a:t>
            </a:r>
            <a:endParaRPr lang="en-US" sz="2800" b="0" dirty="0"/>
          </a:p>
        </p:txBody>
      </p:sp>
      <p:pic>
        <p:nvPicPr>
          <p:cNvPr id="2" name="shpCollectorPicture0"/>
          <p:cNvPicPr>
            <a:picLocks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400"/>
            <a:ext cx="12192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90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Bildergebnis für single source of tru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157" y="3961681"/>
            <a:ext cx="1959577" cy="184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Source of Truth</a:t>
            </a:r>
            <a:endParaRPr lang="en-US" dirty="0"/>
          </a:p>
        </p:txBody>
      </p:sp>
      <p:pic>
        <p:nvPicPr>
          <p:cNvPr id="23554" name="Picture 2" descr="Bildergebnis für fun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2996952"/>
            <a:ext cx="1656184" cy="18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data warehous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5229200"/>
            <a:ext cx="1349029" cy="100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ncb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765" y="2075414"/>
            <a:ext cx="527619" cy="85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ensemb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2177114"/>
            <a:ext cx="696077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mage result for roch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765" y="1283302"/>
            <a:ext cx="1032115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ür ddbj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09" y="1700808"/>
            <a:ext cx="1271845" cy="5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GeneD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023" y="1505843"/>
            <a:ext cx="1512168" cy="24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ildergebnis für fil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476" y="1157832"/>
            <a:ext cx="627564" cy="4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Bildergebnis für genomic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1885474"/>
            <a:ext cx="792087" cy="71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2" descr="Bildergebnis für user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5301208"/>
            <a:ext cx="936104" cy="8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2" descr="Bildergebnis für user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5301208"/>
            <a:ext cx="936104" cy="8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9496" y="6093296"/>
            <a:ext cx="1980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Consumer 1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e.g. Deep Learning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52826" y="6093296"/>
            <a:ext cx="1803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Consumer 2</a:t>
            </a:r>
            <a:br>
              <a:rPr lang="en-US" sz="1600" dirty="0" smtClean="0"/>
            </a:br>
            <a:r>
              <a:rPr lang="en-US" sz="1600" dirty="0" smtClean="0"/>
              <a:t>e.g. BLAST Search</a:t>
            </a:r>
            <a:endParaRPr lang="en-US" sz="1600" dirty="0"/>
          </a:p>
        </p:txBody>
      </p:sp>
      <p:sp>
        <p:nvSpPr>
          <p:cNvPr id="18" name="Left-Right Arrow 17"/>
          <p:cNvSpPr/>
          <p:nvPr/>
        </p:nvSpPr>
        <p:spPr>
          <a:xfrm>
            <a:off x="2999656" y="5733256"/>
            <a:ext cx="1080120" cy="155446"/>
          </a:xfrm>
          <a:prstGeom prst="leftRightArrow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25" name="Left-Right Arrow 24"/>
          <p:cNvSpPr/>
          <p:nvPr/>
        </p:nvSpPr>
        <p:spPr>
          <a:xfrm>
            <a:off x="7147669" y="6121895"/>
            <a:ext cx="1080120" cy="155446"/>
          </a:xfrm>
          <a:prstGeom prst="leftRightArrow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151784" y="5157192"/>
            <a:ext cx="2880320" cy="1458703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pic>
        <p:nvPicPr>
          <p:cNvPr id="27" name="Picture 16" descr="Ähnliches Fot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5553981"/>
            <a:ext cx="579001" cy="51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Ähnliches Fot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376" y="6083356"/>
            <a:ext cx="579001" cy="51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Ähnliches Fot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833" y="2806464"/>
            <a:ext cx="891853" cy="89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999656" y="3704998"/>
            <a:ext cx="176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&amp; process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20855" y="5250686"/>
            <a:ext cx="57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API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472763" y="5805264"/>
            <a:ext cx="559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API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943872" y="6237312"/>
            <a:ext cx="135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Storage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487513" y="869811"/>
            <a:ext cx="2400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Filesystem (</a:t>
            </a:r>
            <a:r>
              <a:rPr lang="en-US" sz="1600" dirty="0" err="1" smtClean="0"/>
              <a:t>Fasta</a:t>
            </a:r>
            <a:r>
              <a:rPr lang="en-US" sz="1600" dirty="0" smtClean="0"/>
              <a:t>, GFF, GTF3), Oracle, MySQL, NoSQL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61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Species: Human (H Sapiens), Rat (R </a:t>
            </a:r>
            <a:r>
              <a:rPr lang="en-US" dirty="0" err="1" smtClean="0"/>
              <a:t>Novegicus</a:t>
            </a:r>
            <a:r>
              <a:rPr lang="en-US" dirty="0" smtClean="0"/>
              <a:t>), Mouse (M </a:t>
            </a:r>
            <a:r>
              <a:rPr lang="en-US" dirty="0" err="1" smtClean="0"/>
              <a:t>Musculus</a:t>
            </a:r>
            <a:r>
              <a:rPr lang="en-US" dirty="0" smtClean="0"/>
              <a:t>), Pig (S </a:t>
            </a:r>
            <a:r>
              <a:rPr lang="en-US" dirty="0" err="1" smtClean="0"/>
              <a:t>Scrofa</a:t>
            </a:r>
            <a:r>
              <a:rPr lang="en-US" dirty="0" smtClean="0"/>
              <a:t>), </a:t>
            </a:r>
            <a:r>
              <a:rPr lang="en-US" dirty="0" err="1" smtClean="0"/>
              <a:t>Minipig</a:t>
            </a:r>
            <a:r>
              <a:rPr lang="en-US" dirty="0" smtClean="0"/>
              <a:t> (S </a:t>
            </a:r>
            <a:r>
              <a:rPr lang="en-US" dirty="0" err="1" smtClean="0"/>
              <a:t>Scrofa</a:t>
            </a:r>
            <a:r>
              <a:rPr lang="en-US" dirty="0" smtClean="0"/>
              <a:t> </a:t>
            </a:r>
            <a:r>
              <a:rPr lang="en-US" dirty="0" err="1" smtClean="0"/>
              <a:t>Domesticus</a:t>
            </a:r>
            <a:r>
              <a:rPr lang="en-US" dirty="0" smtClean="0"/>
              <a:t>), </a:t>
            </a:r>
            <a:r>
              <a:rPr lang="en-US" dirty="0" err="1" smtClean="0"/>
              <a:t>Cynomolgus</a:t>
            </a:r>
            <a:r>
              <a:rPr lang="en-US" dirty="0" smtClean="0"/>
              <a:t> (M </a:t>
            </a:r>
            <a:r>
              <a:rPr lang="en-US" dirty="0" err="1" smtClean="0"/>
              <a:t>Fascicularis</a:t>
            </a:r>
            <a:r>
              <a:rPr lang="en-US" dirty="0" smtClean="0"/>
              <a:t>), Zebrafish (D </a:t>
            </a:r>
            <a:r>
              <a:rPr lang="en-US" dirty="0" err="1" smtClean="0"/>
              <a:t>Rerio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Support multiple genome drafts</a:t>
            </a:r>
          </a:p>
          <a:p>
            <a:pPr lvl="1"/>
            <a:r>
              <a:rPr lang="en-US" dirty="0" smtClean="0"/>
              <a:t>Homo Sapiens </a:t>
            </a:r>
            <a:r>
              <a:rPr lang="en-US" dirty="0" err="1" smtClean="0"/>
              <a:t>GRCh</a:t>
            </a:r>
            <a:r>
              <a:rPr lang="en-US" dirty="0" smtClean="0"/>
              <a:t> 37</a:t>
            </a:r>
          </a:p>
          <a:p>
            <a:pPr lvl="1"/>
            <a:r>
              <a:rPr lang="en-US" dirty="0" smtClean="0"/>
              <a:t>Homo Sapiens </a:t>
            </a:r>
            <a:r>
              <a:rPr lang="en-US" dirty="0" err="1" smtClean="0"/>
              <a:t>GRCh</a:t>
            </a:r>
            <a:r>
              <a:rPr lang="en-US" dirty="0" smtClean="0"/>
              <a:t> 38</a:t>
            </a:r>
          </a:p>
          <a:p>
            <a:r>
              <a:rPr lang="en-US" dirty="0" smtClean="0"/>
              <a:t>Sources: </a:t>
            </a:r>
            <a:r>
              <a:rPr lang="en-US" dirty="0" err="1" smtClean="0"/>
              <a:t>Ensembl</a:t>
            </a:r>
            <a:r>
              <a:rPr lang="en-US" dirty="0" smtClean="0"/>
              <a:t>, </a:t>
            </a:r>
            <a:r>
              <a:rPr lang="en-US" dirty="0" err="1" smtClean="0"/>
              <a:t>Entrezgene</a:t>
            </a:r>
            <a:r>
              <a:rPr lang="en-US" dirty="0" smtClean="0"/>
              <a:t>/</a:t>
            </a:r>
            <a:r>
              <a:rPr lang="en-US" dirty="0" err="1" smtClean="0"/>
              <a:t>Refseq</a:t>
            </a:r>
            <a:r>
              <a:rPr lang="en-US" dirty="0" smtClean="0"/>
              <a:t>, </a:t>
            </a:r>
            <a:r>
              <a:rPr lang="en-US" dirty="0" err="1" smtClean="0"/>
              <a:t>Swissprot</a:t>
            </a:r>
            <a:r>
              <a:rPr lang="en-US" dirty="0" smtClean="0"/>
              <a:t>, Roche </a:t>
            </a:r>
            <a:r>
              <a:rPr lang="en-US" dirty="0" err="1" smtClean="0"/>
              <a:t>Inhouse</a:t>
            </a:r>
            <a:endParaRPr lang="en-US" dirty="0" smtClean="0"/>
          </a:p>
          <a:p>
            <a:r>
              <a:rPr lang="en-US" dirty="0" smtClean="0"/>
              <a:t>Genes, Transcripts, Proteins, Exons</a:t>
            </a:r>
          </a:p>
          <a:p>
            <a:r>
              <a:rPr lang="en-US" dirty="0" smtClean="0"/>
              <a:t>Mapping between </a:t>
            </a:r>
            <a:r>
              <a:rPr lang="en-US" dirty="0" err="1" smtClean="0"/>
              <a:t>Ensembl</a:t>
            </a:r>
            <a:r>
              <a:rPr lang="en-US" dirty="0" smtClean="0"/>
              <a:t> &amp; </a:t>
            </a:r>
            <a:r>
              <a:rPr lang="en-US" dirty="0" err="1" smtClean="0"/>
              <a:t>Entrezgene</a:t>
            </a:r>
            <a:endParaRPr lang="en-US" dirty="0" smtClean="0"/>
          </a:p>
          <a:p>
            <a:r>
              <a:rPr lang="en-US" dirty="0" smtClean="0"/>
              <a:t>Comparative Genomics</a:t>
            </a:r>
          </a:p>
          <a:p>
            <a:r>
              <a:rPr lang="en-US" dirty="0" smtClean="0"/>
              <a:t>… and many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- Technical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Fits into the Roche </a:t>
            </a:r>
            <a:r>
              <a:rPr lang="en-US" dirty="0" err="1" smtClean="0"/>
              <a:t>pREDi</a:t>
            </a:r>
            <a:r>
              <a:rPr lang="en-US" dirty="0" smtClean="0"/>
              <a:t> IT architecture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R Interface</a:t>
            </a:r>
          </a:p>
          <a:p>
            <a:pPr lvl="1"/>
            <a:r>
              <a:rPr lang="en-US" dirty="0" smtClean="0"/>
              <a:t>Pipeline Pilot Interface</a:t>
            </a:r>
          </a:p>
          <a:p>
            <a:pPr lvl="1"/>
            <a:r>
              <a:rPr lang="en-US" dirty="0" smtClean="0"/>
              <a:t>Python Interface</a:t>
            </a:r>
          </a:p>
          <a:p>
            <a:r>
              <a:rPr lang="en-US" dirty="0" smtClean="0"/>
              <a:t>Support </a:t>
            </a:r>
            <a:r>
              <a:rPr lang="en-US" dirty="0" err="1" smtClean="0"/>
              <a:t>Arvados</a:t>
            </a:r>
            <a:r>
              <a:rPr lang="en-US" dirty="0"/>
              <a:t> Platform (</a:t>
            </a:r>
            <a:r>
              <a:rPr lang="en-US" dirty="0">
                <a:hlinkClick r:id="rId2"/>
              </a:rPr>
              <a:t>https://curoverse.com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6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 the rack, open source, </a:t>
            </a:r>
            <a:r>
              <a:rPr lang="en-US" dirty="0" err="1" smtClean="0"/>
              <a:t>taylor</a:t>
            </a:r>
            <a:r>
              <a:rPr lang="en-US" dirty="0" smtClean="0"/>
              <a:t>-made or </a:t>
            </a:r>
            <a:r>
              <a:rPr lang="en-US" dirty="0" err="1" smtClean="0"/>
              <a:t>inhouse</a:t>
            </a:r>
            <a:r>
              <a:rPr lang="en-US" dirty="0" smtClean="0"/>
              <a:t> development?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Meet business needs</a:t>
            </a:r>
          </a:p>
          <a:p>
            <a:pPr lvl="1"/>
            <a:r>
              <a:rPr lang="en-US" dirty="0" smtClean="0"/>
              <a:t>Available user communities for self help support</a:t>
            </a:r>
          </a:p>
          <a:p>
            <a:pPr lvl="1"/>
            <a:r>
              <a:rPr lang="en-US" dirty="0" smtClean="0"/>
              <a:t>Quick to deploy</a:t>
            </a:r>
          </a:p>
          <a:p>
            <a:pPr lvl="1"/>
            <a:r>
              <a:rPr lang="en-US" dirty="0" smtClean="0"/>
              <a:t>Maintenance effort</a:t>
            </a:r>
          </a:p>
          <a:p>
            <a:pPr lvl="1"/>
            <a:r>
              <a:rPr lang="en-US" dirty="0" smtClean="0"/>
              <a:t>Vendor Lock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271464" y="5517232"/>
            <a:ext cx="792088" cy="216024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pic>
        <p:nvPicPr>
          <p:cNvPr id="20482" name="Picture 2" descr="Bildergebnis für ensemb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5085184"/>
            <a:ext cx="3672407" cy="103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2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zigd\AppData\Local\Temp\SNAGHTML5d03ed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3363115"/>
            <a:ext cx="5400600" cy="33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Ensembl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ensembl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Ensembl</a:t>
            </a:r>
            <a:r>
              <a:rPr lang="en-US" dirty="0"/>
              <a:t> is a genome browser for vertebrate genomes that supports research in comparative genomics, evolution, sequence variation and transcriptional regulation. </a:t>
            </a:r>
            <a:r>
              <a:rPr lang="en-US" dirty="0" err="1"/>
              <a:t>Ensembl</a:t>
            </a:r>
            <a:r>
              <a:rPr lang="en-US" dirty="0"/>
              <a:t> annotate genes, computes multiple alignments, predicts regulatory function and collects disease data. </a:t>
            </a:r>
            <a:r>
              <a:rPr lang="en-US" dirty="0" err="1"/>
              <a:t>Ensembl</a:t>
            </a:r>
            <a:r>
              <a:rPr lang="en-US" dirty="0"/>
              <a:t> tools include BLAST, BLAT, </a:t>
            </a:r>
            <a:r>
              <a:rPr lang="en-US" dirty="0" err="1"/>
              <a:t>BioMart</a:t>
            </a:r>
            <a:r>
              <a:rPr lang="en-US" dirty="0"/>
              <a:t> and the Variant Effect Predictor (VEP) for all supported species.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28048" y="38610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www.ensembl.org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nsembl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</a:t>
            </a:r>
            <a:r>
              <a:rPr lang="en-US" dirty="0" err="1" smtClean="0"/>
              <a:t>ensembl</a:t>
            </a:r>
            <a:r>
              <a:rPr lang="en-US" dirty="0" smtClean="0"/>
              <a:t> components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Genomics reference data for many species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76250" lvl="1" indent="0">
              <a:buNone/>
            </a:pPr>
            <a:endParaRPr lang="en-US" dirty="0" smtClean="0"/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Multi species databases</a:t>
            </a:r>
          </a:p>
          <a:p>
            <a:pPr marL="476250" lvl="1" indent="0">
              <a:buNone/>
            </a:pPr>
            <a:endParaRPr lang="en-US" dirty="0" smtClean="0"/>
          </a:p>
          <a:p>
            <a:pPr marL="476250" lvl="1" indent="0">
              <a:buNone/>
            </a:pPr>
            <a:endParaRPr lang="en-US" dirty="0"/>
          </a:p>
          <a:p>
            <a:pPr marL="476250" lvl="1" indent="0">
              <a:buNone/>
            </a:pPr>
            <a:endParaRPr lang="en-US" dirty="0"/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API &amp; Software</a:t>
            </a:r>
          </a:p>
          <a:p>
            <a:pPr lvl="2"/>
            <a:r>
              <a:rPr lang="en-US" dirty="0" smtClean="0"/>
              <a:t>PERL </a:t>
            </a:r>
            <a:r>
              <a:rPr lang="en-US" dirty="0" err="1" smtClean="0"/>
              <a:t>Api</a:t>
            </a:r>
            <a:r>
              <a:rPr lang="en-US" dirty="0" smtClean="0"/>
              <a:t>, REST, Tools, Web Code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492897"/>
            <a:ext cx="7776864" cy="1141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084" y="4149080"/>
            <a:ext cx="2933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Bildergebnis für yes icon"/>
          <p:cNvSpPr>
            <a:spLocks noChangeAspect="1" noChangeArrowheads="1"/>
          </p:cNvSpPr>
          <p:nvPr/>
        </p:nvSpPr>
        <p:spPr bwMode="auto">
          <a:xfrm>
            <a:off x="155575" y="-1608138"/>
            <a:ext cx="33623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ildergebnis für yes icon"/>
          <p:cNvSpPr>
            <a:spLocks noChangeAspect="1" noChangeArrowheads="1"/>
          </p:cNvSpPr>
          <p:nvPr/>
        </p:nvSpPr>
        <p:spPr bwMode="auto">
          <a:xfrm>
            <a:off x="307975" y="-1455738"/>
            <a:ext cx="33623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Ähnliches Fo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0" y="4401774"/>
            <a:ext cx="366612" cy="29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Ähnliches Fo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0" y="4855594"/>
            <a:ext cx="366612" cy="29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no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4629324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4079776" y="5000950"/>
            <a:ext cx="36004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tx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6" y="2307520"/>
            <a:ext cx="259694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461" y="4509367"/>
            <a:ext cx="45878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0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29" y="2255391"/>
            <a:ext cx="259694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Ensembl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databases for many species</a:t>
            </a:r>
          </a:p>
          <a:p>
            <a:pPr lvl="7"/>
            <a:r>
              <a:rPr lang="en-US" sz="1800" dirty="0" err="1" smtClean="0"/>
              <a:t>cdna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cDNA to genome alignments</a:t>
            </a:r>
            <a:endParaRPr lang="en-US" sz="1600" dirty="0" smtClean="0"/>
          </a:p>
          <a:p>
            <a:pPr lvl="7"/>
            <a:r>
              <a:rPr lang="en-US" sz="1800" b="1" dirty="0" smtClean="0">
                <a:solidFill>
                  <a:srgbClr val="C00000"/>
                </a:solidFill>
              </a:rPr>
              <a:t>core</a:t>
            </a:r>
            <a:r>
              <a:rPr lang="en-US" sz="1600" b="1" dirty="0" smtClean="0">
                <a:solidFill>
                  <a:srgbClr val="C00000"/>
                </a:solidFill>
              </a:rPr>
              <a:t/>
            </a:r>
            <a:br>
              <a:rPr lang="en-US" sz="1600" b="1" dirty="0" smtClean="0">
                <a:solidFill>
                  <a:srgbClr val="C00000"/>
                </a:solidFill>
              </a:rPr>
            </a:br>
            <a:r>
              <a:rPr lang="en-US" sz="1600" dirty="0" smtClean="0"/>
              <a:t>General genome annotation information</a:t>
            </a:r>
          </a:p>
          <a:p>
            <a:pPr lvl="7"/>
            <a:r>
              <a:rPr lang="en-US" sz="1800" b="1" dirty="0" err="1">
                <a:solidFill>
                  <a:srgbClr val="C00000"/>
                </a:solidFill>
              </a:rPr>
              <a:t>f</a:t>
            </a:r>
            <a:r>
              <a:rPr lang="en-US" sz="1800" b="1" dirty="0" err="1" smtClean="0">
                <a:solidFill>
                  <a:srgbClr val="C00000"/>
                </a:solidFill>
              </a:rPr>
              <a:t>uncgen</a:t>
            </a:r>
            <a:r>
              <a:rPr lang="en-US" sz="1600" b="1" dirty="0" smtClean="0">
                <a:solidFill>
                  <a:srgbClr val="C00000"/>
                </a:solidFill>
              </a:rPr>
              <a:t/>
            </a:r>
            <a:br>
              <a:rPr lang="en-US" sz="1600" b="1" dirty="0" smtClean="0">
                <a:solidFill>
                  <a:srgbClr val="C00000"/>
                </a:solidFill>
              </a:rPr>
            </a:br>
            <a:r>
              <a:rPr lang="en-US" sz="1600" dirty="0"/>
              <a:t>Regulation information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lvl="7"/>
            <a:r>
              <a:rPr lang="en-US" sz="1800" b="1" dirty="0" err="1" smtClean="0">
                <a:solidFill>
                  <a:srgbClr val="C00000"/>
                </a:solidFill>
              </a:rPr>
              <a:t>otherfeatures</a:t>
            </a:r>
            <a:r>
              <a:rPr lang="en-US" sz="1600" b="1" dirty="0" smtClean="0">
                <a:solidFill>
                  <a:srgbClr val="C00000"/>
                </a:solidFill>
              </a:rPr>
              <a:t/>
            </a:r>
            <a:br>
              <a:rPr lang="en-US" sz="1600" b="1" dirty="0" smtClean="0">
                <a:solidFill>
                  <a:srgbClr val="C00000"/>
                </a:solidFill>
              </a:rPr>
            </a:br>
            <a:r>
              <a:rPr lang="en-US" sz="1600" dirty="0"/>
              <a:t>Additional genome annotation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lvl="7"/>
            <a:r>
              <a:rPr lang="en-US" sz="1800" dirty="0" err="1"/>
              <a:t>r</a:t>
            </a:r>
            <a:r>
              <a:rPr lang="en-US" sz="1800" dirty="0" err="1" smtClean="0"/>
              <a:t>naseq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Gene models built from </a:t>
            </a:r>
            <a:r>
              <a:rPr lang="en-US" sz="1600" dirty="0" err="1"/>
              <a:t>rnaseq</a:t>
            </a:r>
            <a:r>
              <a:rPr lang="en-US" sz="1600" dirty="0"/>
              <a:t> </a:t>
            </a:r>
            <a:r>
              <a:rPr lang="en-US" sz="1600" dirty="0" smtClean="0"/>
              <a:t>data</a:t>
            </a:r>
          </a:p>
          <a:p>
            <a:pPr lvl="7"/>
            <a:r>
              <a:rPr lang="en-US" sz="1800" b="1" dirty="0" smtClean="0">
                <a:solidFill>
                  <a:srgbClr val="C00000"/>
                </a:solidFill>
              </a:rPr>
              <a:t>variation</a:t>
            </a:r>
            <a:r>
              <a:rPr lang="en-US" sz="1600" b="1" dirty="0" smtClean="0">
                <a:solidFill>
                  <a:srgbClr val="C00000"/>
                </a:solidFill>
              </a:rPr>
              <a:t/>
            </a:r>
            <a:br>
              <a:rPr lang="en-US" sz="1600" b="1" dirty="0" smtClean="0">
                <a:solidFill>
                  <a:srgbClr val="C00000"/>
                </a:solidFill>
              </a:rPr>
            </a:br>
            <a:r>
              <a:rPr lang="en-US" sz="1600" dirty="0"/>
              <a:t>Genetic variation </a:t>
            </a:r>
            <a:r>
              <a:rPr lang="en-US" sz="1600" dirty="0" smtClean="0"/>
              <a:t>information</a:t>
            </a:r>
          </a:p>
          <a:p>
            <a:pPr lvl="7"/>
            <a:r>
              <a:rPr lang="en-US" sz="1800" dirty="0" err="1"/>
              <a:t>v</a:t>
            </a:r>
            <a:r>
              <a:rPr lang="en-US" sz="1800" dirty="0" err="1" smtClean="0"/>
              <a:t>ega</a:t>
            </a:r>
            <a:r>
              <a:rPr lang="en-US" sz="1600" b="1" dirty="0" smtClean="0">
                <a:solidFill>
                  <a:srgbClr val="C00000"/>
                </a:solidFill>
              </a:rPr>
              <a:t/>
            </a:r>
            <a:br>
              <a:rPr lang="en-US" sz="1600" b="1" dirty="0" smtClean="0">
                <a:solidFill>
                  <a:srgbClr val="C00000"/>
                </a:solidFill>
              </a:rPr>
            </a:br>
            <a:r>
              <a:rPr lang="en-US" sz="1600" dirty="0"/>
              <a:t>Manually curated gene sets</a:t>
            </a:r>
            <a:endParaRPr lang="en-US" sz="16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err="1"/>
              <a:t>E</a:t>
            </a:r>
            <a:r>
              <a:rPr lang="en-US" dirty="0" err="1" smtClean="0"/>
              <a:t>nsembl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general script, performing the following steps: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following input parameters are defined</a:t>
            </a:r>
          </a:p>
          <a:p>
            <a:pPr lvl="1"/>
            <a:r>
              <a:rPr lang="en-US" sz="1200" dirty="0"/>
              <a:t>load.sh  ${ENSEMBL_VERSION} ${DB_HOST} ${DB_USER} ${DB_PW} ${DOWNLOAD_DIR} ${SPECIE} ${DRAFT} ${DB</a:t>
            </a:r>
            <a:r>
              <a:rPr lang="en-US" sz="1200" dirty="0" smtClean="0"/>
              <a:t>}</a:t>
            </a:r>
          </a:p>
          <a:p>
            <a:pPr lvl="1"/>
            <a:r>
              <a:rPr lang="en-US" sz="1200" dirty="0" smtClean="0"/>
              <a:t>E.g.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oad.sh 92 mysql.roche.com:3306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mysql_user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mysql_pw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homo_sapiens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38 core</a:t>
            </a:r>
          </a:p>
          <a:p>
            <a:r>
              <a:rPr lang="en-US" dirty="0" smtClean="0"/>
              <a:t>Special case for databases without species: e.g. COMPARA, STABLE_IDS, ONTOLOGY, 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762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ight Arrow Callout 3"/>
          <p:cNvSpPr/>
          <p:nvPr/>
        </p:nvSpPr>
        <p:spPr>
          <a:xfrm>
            <a:off x="839416" y="2649475"/>
            <a:ext cx="1800200" cy="720000"/>
          </a:xfrm>
          <a:prstGeom prst="rightArrowCallout">
            <a:avLst>
              <a:gd name="adj1" fmla="val 20641"/>
              <a:gd name="adj2" fmla="val 25000"/>
              <a:gd name="adj3" fmla="val 19188"/>
              <a:gd name="adj4" fmla="val 80130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424" y="268842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Download data (.txt.gz files)</a:t>
            </a:r>
            <a:endParaRPr lang="en-US" sz="1400" dirty="0"/>
          </a:p>
        </p:txBody>
      </p:sp>
      <p:sp>
        <p:nvSpPr>
          <p:cNvPr id="6" name="Right Arrow Callout 5"/>
          <p:cNvSpPr/>
          <p:nvPr/>
        </p:nvSpPr>
        <p:spPr>
          <a:xfrm>
            <a:off x="2720008" y="2644040"/>
            <a:ext cx="1791816" cy="720000"/>
          </a:xfrm>
          <a:prstGeom prst="rightArrowCallout">
            <a:avLst>
              <a:gd name="adj1" fmla="val 20641"/>
              <a:gd name="adj2" fmla="val 25000"/>
              <a:gd name="adj3" fmla="val 19188"/>
              <a:gd name="adj4" fmla="val 84404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1624" y="2636912"/>
            <a:ext cx="157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 new databases (</a:t>
            </a:r>
            <a:r>
              <a:rPr lang="en-US" sz="1400" dirty="0" err="1" smtClean="0"/>
              <a:t>mysql</a:t>
            </a:r>
            <a:r>
              <a:rPr lang="en-US" sz="1400" dirty="0" smtClean="0"/>
              <a:t> create &amp; grant)</a:t>
            </a:r>
            <a:endParaRPr lang="en-US" sz="1400" dirty="0"/>
          </a:p>
        </p:txBody>
      </p:sp>
      <p:sp>
        <p:nvSpPr>
          <p:cNvPr id="8" name="Right Arrow Callout 7"/>
          <p:cNvSpPr/>
          <p:nvPr/>
        </p:nvSpPr>
        <p:spPr>
          <a:xfrm>
            <a:off x="4664224" y="2644040"/>
            <a:ext cx="1872208" cy="720000"/>
          </a:xfrm>
          <a:prstGeom prst="rightArrowCallout">
            <a:avLst>
              <a:gd name="adj1" fmla="val 20641"/>
              <a:gd name="adj2" fmla="val 25000"/>
              <a:gd name="adj3" fmla="val 19188"/>
              <a:gd name="adj4" fmla="val 84404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5840" y="2636912"/>
            <a:ext cx="157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Setup database</a:t>
            </a:r>
            <a:br>
              <a:rPr lang="en-US" sz="1400" dirty="0" smtClean="0"/>
            </a:br>
            <a:r>
              <a:rPr lang="en-US" sz="1400" dirty="0" smtClean="0"/>
              <a:t>e.g. hs_core_92_38.sql</a:t>
            </a:r>
            <a:endParaRPr lang="en-US" sz="1400" dirty="0"/>
          </a:p>
        </p:txBody>
      </p:sp>
      <p:sp>
        <p:nvSpPr>
          <p:cNvPr id="10" name="Right Arrow Callout 9"/>
          <p:cNvSpPr/>
          <p:nvPr/>
        </p:nvSpPr>
        <p:spPr>
          <a:xfrm>
            <a:off x="6663680" y="2644040"/>
            <a:ext cx="936104" cy="720000"/>
          </a:xfrm>
          <a:prstGeom prst="rightArrowCallout">
            <a:avLst>
              <a:gd name="adj1" fmla="val 20641"/>
              <a:gd name="adj2" fmla="val 25000"/>
              <a:gd name="adj3" fmla="val 19188"/>
              <a:gd name="adj4" fmla="val 70601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55296" y="2636912"/>
            <a:ext cx="94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Unzip</a:t>
            </a:r>
            <a:br>
              <a:rPr lang="en-US" sz="1400" dirty="0" smtClean="0"/>
            </a:br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2" name="Right Arrow Callout 11"/>
          <p:cNvSpPr/>
          <p:nvPr/>
        </p:nvSpPr>
        <p:spPr>
          <a:xfrm>
            <a:off x="7760568" y="2651168"/>
            <a:ext cx="936104" cy="720000"/>
          </a:xfrm>
          <a:prstGeom prst="rightArrowCallout">
            <a:avLst>
              <a:gd name="adj1" fmla="val 20641"/>
              <a:gd name="adj2" fmla="val 25000"/>
              <a:gd name="adj3" fmla="val 19188"/>
              <a:gd name="adj4" fmla="val 70601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2184" y="2644040"/>
            <a:ext cx="94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Import</a:t>
            </a:r>
            <a:br>
              <a:rPr lang="en-US" sz="1400" dirty="0" smtClean="0"/>
            </a:br>
            <a:r>
              <a:rPr lang="en-US" sz="1400" dirty="0" smtClean="0"/>
              <a:t>Data</a:t>
            </a:r>
            <a:endParaRPr lang="en-US" sz="1400" dirty="0"/>
          </a:p>
        </p:txBody>
      </p:sp>
      <p:pic>
        <p:nvPicPr>
          <p:cNvPr id="14" name="Picture 2" descr="Image result for data warehou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2420888"/>
            <a:ext cx="1410810" cy="111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040152" y="3563724"/>
            <a:ext cx="154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SPoT</a:t>
            </a:r>
            <a:r>
              <a:rPr lang="en-US" dirty="0" smtClean="0"/>
              <a:t> (</a:t>
            </a:r>
            <a:r>
              <a:rPr lang="en-US" dirty="0" err="1" smtClean="0"/>
              <a:t>SSoT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err="1"/>
              <a:t>E</a:t>
            </a:r>
            <a:r>
              <a:rPr lang="en-US" dirty="0" err="1" smtClean="0"/>
              <a:t>nsembl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script for each Specie, Database, Draft and </a:t>
            </a:r>
            <a:r>
              <a:rPr lang="en-US" dirty="0" err="1"/>
              <a:t>Ensembl</a:t>
            </a:r>
            <a:r>
              <a:rPr lang="en-US" dirty="0"/>
              <a:t> </a:t>
            </a:r>
            <a:r>
              <a:rPr lang="en-US" dirty="0" smtClean="0"/>
              <a:t>Version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64882"/>
              </p:ext>
            </p:extLst>
          </p:nvPr>
        </p:nvGraphicFramePr>
        <p:xfrm>
          <a:off x="839416" y="2417296"/>
          <a:ext cx="46085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Specie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 Component (M)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Human (37 &amp; 38)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Funcgen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otherfeatures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Zebrafish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Cynomolgus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76120" y="2708920"/>
            <a:ext cx="4680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       Loading Log</a:t>
            </a:r>
          </a:p>
          <a:p>
            <a:r>
              <a:rPr lang="en-US" dirty="0" smtClean="0"/>
              <a:t>loadMouseCore.sh</a:t>
            </a:r>
          </a:p>
          <a:p>
            <a:r>
              <a:rPr lang="en-US" dirty="0" smtClean="0"/>
              <a:t>loadMouseVariation.sh</a:t>
            </a:r>
          </a:p>
          <a:p>
            <a:r>
              <a:rPr lang="en-US" dirty="0" smtClean="0"/>
              <a:t>loadMouseFuncgen.sh</a:t>
            </a:r>
          </a:p>
          <a:p>
            <a:r>
              <a:rPr lang="en-US" dirty="0" smtClean="0"/>
              <a:t>loadMouseOtherFeatures.sh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#Scripts = </a:t>
            </a:r>
            <a:r>
              <a:rPr lang="en-US" dirty="0" err="1" smtClean="0"/>
              <a:t>N_species</a:t>
            </a:r>
            <a:r>
              <a:rPr lang="en-US" dirty="0" smtClean="0"/>
              <a:t> * </a:t>
            </a:r>
            <a:r>
              <a:rPr lang="en-US" dirty="0" err="1" smtClean="0"/>
              <a:t>M_components</a:t>
            </a: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5879976" y="3429000"/>
            <a:ext cx="1152128" cy="399923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pic>
        <p:nvPicPr>
          <p:cNvPr id="10" name="Picture 6" descr="Ähnliches 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3140968"/>
            <a:ext cx="366612" cy="29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Ähnliches 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195" y="3517071"/>
            <a:ext cx="366612" cy="29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Ähnliches 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195" y="4309159"/>
            <a:ext cx="366612" cy="29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Bildergebnis für n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485" y="3908846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3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err="1"/>
              <a:t>E</a:t>
            </a:r>
            <a:r>
              <a:rPr lang="en-US" dirty="0" err="1" smtClean="0"/>
              <a:t>nsembl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databases after loading all </a:t>
            </a:r>
            <a:r>
              <a:rPr lang="en-US" dirty="0" err="1" smtClean="0"/>
              <a:t>ensembl</a:t>
            </a:r>
            <a:r>
              <a:rPr lang="en-US" dirty="0" smtClean="0"/>
              <a:t> </a:t>
            </a:r>
            <a:r>
              <a:rPr lang="en-US" dirty="0" err="1" smtClean="0"/>
              <a:t>db’s</a:t>
            </a:r>
            <a:endParaRPr lang="en-US" dirty="0"/>
          </a:p>
        </p:txBody>
      </p:sp>
      <p:pic>
        <p:nvPicPr>
          <p:cNvPr id="9218" name="Picture 2" descr="C:\Users\herzigd\AppData\Local\Temp\SNAGHTML4d94e7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5" y="2204865"/>
            <a:ext cx="4296477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28181" y="3235732"/>
            <a:ext cx="3840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used to setup all databases for all species for one </a:t>
            </a:r>
            <a:r>
              <a:rPr lang="en-US" dirty="0" err="1" smtClean="0"/>
              <a:t>ensembl</a:t>
            </a:r>
            <a:r>
              <a:rPr lang="en-US" dirty="0" smtClean="0"/>
              <a:t> version:</a:t>
            </a:r>
            <a:br>
              <a:rPr lang="en-US" dirty="0" smtClean="0"/>
            </a:br>
            <a:r>
              <a:rPr lang="en-US" dirty="0" smtClean="0"/>
              <a:t>~ </a:t>
            </a:r>
            <a:r>
              <a:rPr lang="en-US" b="1" dirty="0" smtClean="0">
                <a:solidFill>
                  <a:srgbClr val="FF0000"/>
                </a:solidFill>
              </a:rPr>
              <a:t>150 hours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220" name="Picture 4" descr="Ähnliches Fo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387" y="3511859"/>
            <a:ext cx="864096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(Roche, Speaker)</a:t>
            </a:r>
          </a:p>
          <a:p>
            <a:r>
              <a:rPr lang="en-US" dirty="0" smtClean="0"/>
              <a:t>Common IT Landscape Problems, </a:t>
            </a:r>
            <a:r>
              <a:rPr lang="en-US" dirty="0" err="1" smtClean="0"/>
              <a:t>SPoT</a:t>
            </a:r>
            <a:r>
              <a:rPr lang="en-US" dirty="0" smtClean="0"/>
              <a:t> (</a:t>
            </a:r>
            <a:r>
              <a:rPr lang="en-US" dirty="0" err="1" smtClean="0"/>
              <a:t>SSoT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Solution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</a:t>
            </a:r>
            <a:r>
              <a:rPr lang="en-US" dirty="0" err="1"/>
              <a:t>Ensembl</a:t>
            </a:r>
            <a:r>
              <a:rPr lang="en-US" dirty="0"/>
              <a:t>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352" y="1988840"/>
            <a:ext cx="63367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clone https</a:t>
            </a:r>
            <a:r>
              <a:rPr lang="en-US" dirty="0"/>
              <a:t>://</a:t>
            </a:r>
            <a:r>
              <a:rPr lang="en-US" dirty="0" smtClean="0"/>
              <a:t>github.com/Ensembl/</a:t>
            </a:r>
            <a:r>
              <a:rPr lang="en-US" b="1" dirty="0" smtClean="0">
                <a:solidFill>
                  <a:srgbClr val="FF0000"/>
                </a:solidFill>
              </a:rPr>
              <a:t>ensembl</a:t>
            </a:r>
            <a:r>
              <a:rPr lang="en-US" dirty="0" smtClean="0"/>
              <a:t>.git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smtClean="0"/>
              <a:t>github.com/Ensembl/</a:t>
            </a:r>
            <a:r>
              <a:rPr lang="en-US" b="1" dirty="0" smtClean="0">
                <a:solidFill>
                  <a:srgbClr val="FF0000"/>
                </a:solidFill>
              </a:rPr>
              <a:t>ensembl-compara</a:t>
            </a:r>
            <a:r>
              <a:rPr lang="en-US" dirty="0" smtClean="0"/>
              <a:t>.git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smtClean="0"/>
              <a:t>github.com/Ensembl/</a:t>
            </a:r>
            <a:r>
              <a:rPr lang="en-US" b="1" dirty="0" smtClean="0">
                <a:solidFill>
                  <a:srgbClr val="FF0000"/>
                </a:solidFill>
              </a:rPr>
              <a:t>ensembl-variation</a:t>
            </a:r>
            <a:r>
              <a:rPr lang="en-US" dirty="0" smtClean="0"/>
              <a:t>.git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smtClean="0"/>
              <a:t>github.com/Ensembl/</a:t>
            </a:r>
            <a:r>
              <a:rPr lang="en-US" b="1" dirty="0" smtClean="0">
                <a:solidFill>
                  <a:srgbClr val="FF0000"/>
                </a:solidFill>
              </a:rPr>
              <a:t>ensembl-funcgen</a:t>
            </a:r>
            <a:r>
              <a:rPr lang="en-US" dirty="0" smtClean="0"/>
              <a:t>.git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smtClean="0"/>
              <a:t>github.com/Ensembl/</a:t>
            </a:r>
            <a:r>
              <a:rPr lang="en-US" b="1" dirty="0" smtClean="0">
                <a:solidFill>
                  <a:srgbClr val="FF0000"/>
                </a:solidFill>
              </a:rPr>
              <a:t>ensembl-analysis</a:t>
            </a:r>
            <a:r>
              <a:rPr lang="en-US" dirty="0" smtClean="0"/>
              <a:t>.git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smtClean="0"/>
              <a:t>github.com/Ensembl/</a:t>
            </a:r>
            <a:r>
              <a:rPr lang="en-US" b="1" dirty="0" smtClean="0">
                <a:solidFill>
                  <a:srgbClr val="FF0000"/>
                </a:solidFill>
              </a:rPr>
              <a:t>ensembl-io</a:t>
            </a:r>
            <a:r>
              <a:rPr lang="en-US" dirty="0" smtClean="0"/>
              <a:t>.git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smtClean="0"/>
              <a:t>github.com/Ensembl/</a:t>
            </a:r>
            <a:r>
              <a:rPr lang="en-US" b="1" dirty="0" smtClean="0">
                <a:solidFill>
                  <a:srgbClr val="FF0000"/>
                </a:solidFill>
              </a:rPr>
              <a:t>ensembl-pipeline</a:t>
            </a:r>
            <a:r>
              <a:rPr lang="en-US" dirty="0" smtClean="0"/>
              <a:t>.git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smtClean="0"/>
              <a:t>github.com/Ensembl/</a:t>
            </a:r>
            <a:r>
              <a:rPr lang="en-US" b="1" dirty="0" smtClean="0">
                <a:solidFill>
                  <a:srgbClr val="FF0000"/>
                </a:solidFill>
              </a:rPr>
              <a:t>ensembl-rest</a:t>
            </a:r>
            <a:r>
              <a:rPr lang="en-US" dirty="0" smtClean="0"/>
              <a:t>.git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smtClean="0"/>
              <a:t>github.com/Ensembl/</a:t>
            </a:r>
            <a:r>
              <a:rPr lang="en-US" b="1" dirty="0" smtClean="0">
                <a:solidFill>
                  <a:srgbClr val="FF0000"/>
                </a:solidFill>
              </a:rPr>
              <a:t>ensembl-doc</a:t>
            </a:r>
            <a:r>
              <a:rPr lang="en-US" dirty="0" smtClean="0"/>
              <a:t>.git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smtClean="0"/>
              <a:t>github.com/Ensembl/</a:t>
            </a:r>
            <a:r>
              <a:rPr lang="en-US" b="1" dirty="0" smtClean="0">
                <a:solidFill>
                  <a:srgbClr val="FF0000"/>
                </a:solidFill>
              </a:rPr>
              <a:t>ensembl-external</a:t>
            </a:r>
            <a:r>
              <a:rPr lang="en-US" dirty="0" smtClean="0"/>
              <a:t>.git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</a:t>
            </a:r>
            <a:r>
              <a:rPr lang="en-US" dirty="0" smtClean="0"/>
              <a:t>github.com/Ensembl/</a:t>
            </a:r>
            <a:r>
              <a:rPr lang="en-US" b="1" dirty="0" smtClean="0">
                <a:solidFill>
                  <a:srgbClr val="FF0000"/>
                </a:solidFill>
              </a:rPr>
              <a:t>ensembl-production</a:t>
            </a:r>
            <a:r>
              <a:rPr lang="en-US" dirty="0" smtClean="0"/>
              <a:t>.git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https://github.com/Ensembl/</a:t>
            </a:r>
            <a:r>
              <a:rPr lang="en-US" b="1" dirty="0">
                <a:solidFill>
                  <a:srgbClr val="FF0000"/>
                </a:solidFill>
              </a:rPr>
              <a:t>ensembl-vep</a:t>
            </a:r>
            <a:r>
              <a:rPr lang="en-US" dirty="0"/>
              <a:t>.git</a:t>
            </a:r>
          </a:p>
        </p:txBody>
      </p:sp>
      <p:pic>
        <p:nvPicPr>
          <p:cNvPr id="5" name="Picture 2" descr="C:\Users\herzigd\AppData\Local\Temp\SNAGHTML539f1e9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63" y="2061264"/>
            <a:ext cx="5400600" cy="327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08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NCBI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general script, performing the following steps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input parameters are </a:t>
            </a:r>
            <a:r>
              <a:rPr lang="en-US" dirty="0" smtClean="0"/>
              <a:t>defined</a:t>
            </a:r>
          </a:p>
          <a:p>
            <a:pPr lvl="1"/>
            <a:r>
              <a:rPr lang="en-US" sz="1200" dirty="0"/>
              <a:t>load.sh  </a:t>
            </a:r>
            <a:r>
              <a:rPr lang="en-US" sz="1200" dirty="0" smtClean="0"/>
              <a:t>${DB_HOST</a:t>
            </a:r>
            <a:r>
              <a:rPr lang="en-US" sz="1200" dirty="0"/>
              <a:t>} </a:t>
            </a:r>
            <a:r>
              <a:rPr lang="en-US" sz="1200" dirty="0" smtClean="0"/>
              <a:t>${DB_USER</a:t>
            </a:r>
            <a:r>
              <a:rPr lang="en-US" sz="1200" dirty="0"/>
              <a:t>} </a:t>
            </a:r>
            <a:r>
              <a:rPr lang="en-US" sz="1200" dirty="0" smtClean="0"/>
              <a:t>${DB_PASS</a:t>
            </a:r>
            <a:r>
              <a:rPr lang="en-US" sz="1200" dirty="0"/>
              <a:t>} </a:t>
            </a:r>
            <a:r>
              <a:rPr lang="en-US" sz="1200" dirty="0" smtClean="0"/>
              <a:t>${DB}_${</a:t>
            </a:r>
            <a:r>
              <a:rPr lang="en-US" sz="1200" dirty="0"/>
              <a:t>ENSEMBL_VERSION</a:t>
            </a:r>
            <a:r>
              <a:rPr lang="en-US" sz="1200" dirty="0" smtClean="0"/>
              <a:t>}_${DRAFT} </a:t>
            </a:r>
            <a:r>
              <a:rPr lang="en-US" sz="1200" dirty="0"/>
              <a:t>${DOWNLOAD_DIR} ${ENSEMBL_DIR} </a:t>
            </a:r>
            <a:r>
              <a:rPr lang="en-US" sz="1200" dirty="0" smtClean="0"/>
              <a:t>${FILENAME}</a:t>
            </a:r>
          </a:p>
          <a:p>
            <a:pPr lvl="1"/>
            <a:r>
              <a:rPr lang="en-US" sz="1200" dirty="0"/>
              <a:t>E.g.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load.sh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mysql.roche.com:3306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mysql_user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mysql_pw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homo_sapiens_core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92  38 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home_ensembl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ref_GRCh38.p12_top_level.gff3.gz</a:t>
            </a:r>
          </a:p>
          <a:p>
            <a:pPr marL="476250" lvl="1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Right Arrow Callout 3"/>
          <p:cNvSpPr/>
          <p:nvPr/>
        </p:nvSpPr>
        <p:spPr>
          <a:xfrm>
            <a:off x="876942" y="2577467"/>
            <a:ext cx="1800200" cy="720000"/>
          </a:xfrm>
          <a:prstGeom prst="rightArrowCallout">
            <a:avLst>
              <a:gd name="adj1" fmla="val 20641"/>
              <a:gd name="adj2" fmla="val 25000"/>
              <a:gd name="adj3" fmla="val 19188"/>
              <a:gd name="adj4" fmla="val 80130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950" y="261641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Download data (.gff3.gz files)</a:t>
            </a:r>
            <a:endParaRPr lang="en-US" sz="1400" dirty="0"/>
          </a:p>
        </p:txBody>
      </p:sp>
      <p:sp>
        <p:nvSpPr>
          <p:cNvPr id="6" name="Right Arrow Callout 5"/>
          <p:cNvSpPr/>
          <p:nvPr/>
        </p:nvSpPr>
        <p:spPr>
          <a:xfrm>
            <a:off x="2809730" y="2572032"/>
            <a:ext cx="936104" cy="720000"/>
          </a:xfrm>
          <a:prstGeom prst="rightArrowCallout">
            <a:avLst>
              <a:gd name="adj1" fmla="val 20641"/>
              <a:gd name="adj2" fmla="val 25000"/>
              <a:gd name="adj3" fmla="val 19188"/>
              <a:gd name="adj4" fmla="val 70601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1346" y="2564904"/>
            <a:ext cx="94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Unzip</a:t>
            </a:r>
            <a:br>
              <a:rPr lang="en-US" sz="1400" dirty="0" smtClean="0"/>
            </a:br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8" name="Right Arrow Callout 7"/>
          <p:cNvSpPr/>
          <p:nvPr/>
        </p:nvSpPr>
        <p:spPr>
          <a:xfrm>
            <a:off x="3889850" y="2579160"/>
            <a:ext cx="1713318" cy="720000"/>
          </a:xfrm>
          <a:prstGeom prst="rightArrowCallout">
            <a:avLst>
              <a:gd name="adj1" fmla="val 20641"/>
              <a:gd name="adj2" fmla="val 25000"/>
              <a:gd name="adj3" fmla="val 19188"/>
              <a:gd name="adj4" fmla="val 82783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1466" y="2572032"/>
            <a:ext cx="1376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Import Data</a:t>
            </a:r>
            <a:br>
              <a:rPr lang="en-US" sz="1400" dirty="0" smtClean="0"/>
            </a:br>
            <a:r>
              <a:rPr lang="en-US" sz="1400" dirty="0" smtClean="0"/>
              <a:t>(</a:t>
            </a:r>
            <a:r>
              <a:rPr lang="en-US" sz="1400" dirty="0" err="1" smtClean="0"/>
              <a:t>Ensembl</a:t>
            </a:r>
            <a:r>
              <a:rPr lang="en-US" sz="1400" dirty="0" smtClean="0"/>
              <a:t> Perl Script)</a:t>
            </a:r>
            <a:endParaRPr lang="en-US" sz="1400" dirty="0"/>
          </a:p>
        </p:txBody>
      </p:sp>
      <p:pic>
        <p:nvPicPr>
          <p:cNvPr id="10" name="Picture 2" descr="Image result for data warehou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862" y="2348880"/>
            <a:ext cx="1410810" cy="111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17710" y="3491716"/>
            <a:ext cx="154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SPoT</a:t>
            </a:r>
            <a:r>
              <a:rPr lang="en-US" dirty="0" smtClean="0"/>
              <a:t> (</a:t>
            </a:r>
            <a:r>
              <a:rPr lang="en-US" dirty="0" err="1" smtClean="0"/>
              <a:t>SSoT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29" y="5085184"/>
            <a:ext cx="44577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735960" y="5435932"/>
            <a:ext cx="579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https://ftp.ncbi.nlm.nih.gov/genomes/H_sapiens/GFF/</a:t>
            </a:r>
          </a:p>
        </p:txBody>
      </p:sp>
    </p:spTree>
    <p:extLst>
      <p:ext uri="{BB962C8B-B14F-4D97-AF65-F5344CB8AC3E}">
        <p14:creationId xmlns:p14="http://schemas.microsoft.com/office/powerpoint/2010/main" val="327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/>
              <a:t>NCBI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script for each </a:t>
            </a:r>
            <a:r>
              <a:rPr lang="en-US" dirty="0" smtClean="0"/>
              <a:t>Specie (only core component)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46481"/>
              </p:ext>
            </p:extLst>
          </p:nvPr>
        </p:nvGraphicFramePr>
        <p:xfrm>
          <a:off x="839416" y="2417296"/>
          <a:ext cx="46085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Specie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 Component 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Human (37 &amp; 38)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Zebrafish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Cynomolgus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5879976" y="3429000"/>
            <a:ext cx="1152128" cy="399923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6120" y="2708920"/>
            <a:ext cx="4680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       Loading Log</a:t>
            </a:r>
          </a:p>
          <a:p>
            <a:r>
              <a:rPr lang="en-US" dirty="0" smtClean="0"/>
              <a:t>loadNCBIMouse.sh</a:t>
            </a:r>
          </a:p>
          <a:p>
            <a:r>
              <a:rPr lang="en-US" dirty="0" smtClean="0"/>
              <a:t>loadNCBIRat.sh</a:t>
            </a:r>
          </a:p>
          <a:p>
            <a:r>
              <a:rPr lang="en-US" dirty="0" smtClean="0"/>
              <a:t>loadNCBIPig.sh</a:t>
            </a:r>
          </a:p>
          <a:p>
            <a:r>
              <a:rPr lang="en-US" dirty="0" smtClean="0"/>
              <a:t>loadNCBICyno.sh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#Scripts = </a:t>
            </a:r>
            <a:r>
              <a:rPr lang="en-US" dirty="0" err="1" smtClean="0"/>
              <a:t>N_species</a:t>
            </a:r>
            <a:r>
              <a:rPr lang="en-US" dirty="0" smtClean="0"/>
              <a:t> * 1</a:t>
            </a:r>
          </a:p>
        </p:txBody>
      </p:sp>
      <p:pic>
        <p:nvPicPr>
          <p:cNvPr id="9" name="Picture 6" descr="Ähnliches 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3140968"/>
            <a:ext cx="366612" cy="29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Ähnliches 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195" y="3517071"/>
            <a:ext cx="366612" cy="29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Ähnliches 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195" y="4309159"/>
            <a:ext cx="366612" cy="29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Bildergebnis für n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485" y="3908846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7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err="1" smtClean="0"/>
              <a:t>inhouse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general script, performing the following steps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Arrow Callout 3"/>
          <p:cNvSpPr/>
          <p:nvPr/>
        </p:nvSpPr>
        <p:spPr>
          <a:xfrm>
            <a:off x="427180" y="2721483"/>
            <a:ext cx="919912" cy="720000"/>
          </a:xfrm>
          <a:prstGeom prst="rightArrowCallout">
            <a:avLst>
              <a:gd name="adj1" fmla="val 20641"/>
              <a:gd name="adj2" fmla="val 25000"/>
              <a:gd name="adj3" fmla="val 19188"/>
              <a:gd name="adj4" fmla="val 70406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368" y="2760428"/>
            <a:ext cx="73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Check data</a:t>
            </a:r>
            <a:endParaRPr lang="en-US" sz="1400" dirty="0"/>
          </a:p>
        </p:txBody>
      </p:sp>
      <p:sp>
        <p:nvSpPr>
          <p:cNvPr id="6" name="Right Arrow Callout 5"/>
          <p:cNvSpPr/>
          <p:nvPr/>
        </p:nvSpPr>
        <p:spPr>
          <a:xfrm>
            <a:off x="1443676" y="2716048"/>
            <a:ext cx="1404156" cy="720000"/>
          </a:xfrm>
          <a:prstGeom prst="rightArrowCallout">
            <a:avLst>
              <a:gd name="adj1" fmla="val 20641"/>
              <a:gd name="adj2" fmla="val 25000"/>
              <a:gd name="adj3" fmla="val 19188"/>
              <a:gd name="adj4" fmla="val 83802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292" y="2708920"/>
            <a:ext cx="1224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Convert </a:t>
            </a:r>
            <a:r>
              <a:rPr lang="en-US" sz="1400" dirty="0" err="1" smtClean="0"/>
              <a:t>fasta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files</a:t>
            </a:r>
            <a:br>
              <a:rPr lang="en-US" sz="1400" dirty="0" smtClean="0"/>
            </a:br>
            <a:r>
              <a:rPr lang="en-US" sz="1400" dirty="0" err="1" smtClean="0"/>
              <a:t>genome.fa</a:t>
            </a:r>
            <a:endParaRPr lang="en-US" sz="1400" dirty="0"/>
          </a:p>
        </p:txBody>
      </p:sp>
      <p:sp>
        <p:nvSpPr>
          <p:cNvPr id="8" name="Right Arrow Callout 7"/>
          <p:cNvSpPr/>
          <p:nvPr/>
        </p:nvSpPr>
        <p:spPr>
          <a:xfrm>
            <a:off x="2955844" y="2716048"/>
            <a:ext cx="1872208" cy="720000"/>
          </a:xfrm>
          <a:prstGeom prst="rightArrowCallout">
            <a:avLst>
              <a:gd name="adj1" fmla="val 20641"/>
              <a:gd name="adj2" fmla="val 25000"/>
              <a:gd name="adj3" fmla="val 19188"/>
              <a:gd name="adj4" fmla="val 84404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7460" y="2708920"/>
            <a:ext cx="157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 new database (</a:t>
            </a:r>
            <a:r>
              <a:rPr lang="en-US" sz="1400" dirty="0" err="1" smtClean="0"/>
              <a:t>mysql</a:t>
            </a:r>
            <a:r>
              <a:rPr lang="en-US" sz="1400" dirty="0" smtClean="0"/>
              <a:t> create &amp; grant)</a:t>
            </a:r>
            <a:endParaRPr lang="en-US" sz="1400" dirty="0"/>
          </a:p>
        </p:txBody>
      </p:sp>
      <p:sp>
        <p:nvSpPr>
          <p:cNvPr id="10" name="Right Arrow Callout 9"/>
          <p:cNvSpPr/>
          <p:nvPr/>
        </p:nvSpPr>
        <p:spPr>
          <a:xfrm>
            <a:off x="4900060" y="2716048"/>
            <a:ext cx="936104" cy="720000"/>
          </a:xfrm>
          <a:prstGeom prst="rightArrowCallout">
            <a:avLst>
              <a:gd name="adj1" fmla="val 20641"/>
              <a:gd name="adj2" fmla="val 25000"/>
              <a:gd name="adj3" fmla="val 19188"/>
              <a:gd name="adj4" fmla="val 70601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1676" y="2708920"/>
            <a:ext cx="94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 AGP</a:t>
            </a:r>
            <a:endParaRPr lang="en-US" sz="1400" dirty="0"/>
          </a:p>
        </p:txBody>
      </p:sp>
      <p:sp>
        <p:nvSpPr>
          <p:cNvPr id="12" name="Right Arrow Callout 11"/>
          <p:cNvSpPr/>
          <p:nvPr/>
        </p:nvSpPr>
        <p:spPr>
          <a:xfrm>
            <a:off x="5908172" y="2723176"/>
            <a:ext cx="999728" cy="720000"/>
          </a:xfrm>
          <a:prstGeom prst="rightArrowCallout">
            <a:avLst>
              <a:gd name="adj1" fmla="val 20641"/>
              <a:gd name="adj2" fmla="val 25000"/>
              <a:gd name="adj3" fmla="val 19188"/>
              <a:gd name="adj4" fmla="val 76877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99788" y="2716048"/>
            <a:ext cx="94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 scaffolds</a:t>
            </a:r>
            <a:endParaRPr lang="en-US" sz="1400" dirty="0"/>
          </a:p>
        </p:txBody>
      </p:sp>
      <p:pic>
        <p:nvPicPr>
          <p:cNvPr id="14" name="Picture 2" descr="Image result for data warehou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300" y="2492896"/>
            <a:ext cx="1410810" cy="111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0508300" y="3635732"/>
            <a:ext cx="154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SPoT</a:t>
            </a:r>
            <a:r>
              <a:rPr lang="en-US" dirty="0" smtClean="0"/>
              <a:t> (</a:t>
            </a:r>
            <a:r>
              <a:rPr lang="en-US" dirty="0" err="1" smtClean="0"/>
              <a:t>SSoT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ight Arrow Callout 15"/>
          <p:cNvSpPr/>
          <p:nvPr/>
        </p:nvSpPr>
        <p:spPr>
          <a:xfrm>
            <a:off x="6988292" y="2716048"/>
            <a:ext cx="936104" cy="720000"/>
          </a:xfrm>
          <a:prstGeom prst="rightArrowCallout">
            <a:avLst>
              <a:gd name="adj1" fmla="val 20641"/>
              <a:gd name="adj2" fmla="val 25000"/>
              <a:gd name="adj3" fmla="val 19188"/>
              <a:gd name="adj4" fmla="val 76317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9908" y="2708920"/>
            <a:ext cx="94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 </a:t>
            </a:r>
            <a:r>
              <a:rPr lang="en-US" sz="1400" dirty="0" err="1" smtClean="0"/>
              <a:t>contigs</a:t>
            </a:r>
            <a:endParaRPr lang="en-US" sz="1400" dirty="0"/>
          </a:p>
        </p:txBody>
      </p:sp>
      <p:sp>
        <p:nvSpPr>
          <p:cNvPr id="18" name="Right Arrow Callout 17"/>
          <p:cNvSpPr/>
          <p:nvPr/>
        </p:nvSpPr>
        <p:spPr>
          <a:xfrm>
            <a:off x="8068412" y="2716048"/>
            <a:ext cx="1287760" cy="720000"/>
          </a:xfrm>
          <a:prstGeom prst="rightArrowCallout">
            <a:avLst>
              <a:gd name="adj1" fmla="val 20641"/>
              <a:gd name="adj2" fmla="val 25000"/>
              <a:gd name="adj3" fmla="val 19188"/>
              <a:gd name="adj4" fmla="val 77172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60028" y="2708920"/>
            <a:ext cx="1081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Link scaffolds &amp; </a:t>
            </a:r>
            <a:r>
              <a:rPr lang="en-US" sz="1400" dirty="0" err="1" smtClean="0"/>
              <a:t>contigs</a:t>
            </a:r>
            <a:endParaRPr lang="en-US" sz="1400" dirty="0"/>
          </a:p>
        </p:txBody>
      </p:sp>
      <p:sp>
        <p:nvSpPr>
          <p:cNvPr id="20" name="Right Arrow Callout 19"/>
          <p:cNvSpPr/>
          <p:nvPr/>
        </p:nvSpPr>
        <p:spPr>
          <a:xfrm>
            <a:off x="9436564" y="2716048"/>
            <a:ext cx="936104" cy="720000"/>
          </a:xfrm>
          <a:prstGeom prst="rightArrowCallout">
            <a:avLst>
              <a:gd name="adj1" fmla="val 20641"/>
              <a:gd name="adj2" fmla="val 25000"/>
              <a:gd name="adj3" fmla="val 19188"/>
              <a:gd name="adj4" fmla="val 70601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28180" y="2708920"/>
            <a:ext cx="936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Update meta table</a:t>
            </a:r>
            <a:endParaRPr lang="en-US" sz="1400" dirty="0"/>
          </a:p>
        </p:txBody>
      </p:sp>
      <p:pic>
        <p:nvPicPr>
          <p:cNvPr id="1026" name="Picture 2" descr="C:\Users\herzigd\AppData\Local\Temp\SNAGHTML15c4b2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3823445"/>
            <a:ext cx="6264696" cy="241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099860" y="6237312"/>
            <a:ext cx="731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https://www.ncbi.nlm.nih.gov/Taxonomy/Browser/wwwtax.cgi?id=9825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6844276" y="3501008"/>
            <a:ext cx="2511896" cy="1008112"/>
          </a:xfrm>
          <a:prstGeom prst="straightConnector1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tx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7180" y="4005064"/>
            <a:ext cx="223224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hr</a:t>
            </a:r>
            <a:r>
              <a:rPr lang="en-US" dirty="0" smtClean="0"/>
              <a:t>[1-19,X,Y].</a:t>
            </a:r>
            <a:r>
              <a:rPr lang="en-US" dirty="0" err="1" smtClean="0"/>
              <a:t>fasta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GFF3 File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1775520" y="3501008"/>
            <a:ext cx="0" cy="4320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tx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1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err="1" smtClean="0"/>
              <a:t>inhouse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database after loading </a:t>
            </a:r>
            <a:r>
              <a:rPr lang="en-US" dirty="0" err="1" smtClean="0"/>
              <a:t>inhouse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11270" name="Picture 6" descr="C:\Users\herzigd\AppData\Local\Temp\SNAGHTML53ee175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1" y="2204864"/>
            <a:ext cx="4104456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0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- </a:t>
            </a:r>
            <a:r>
              <a:rPr lang="en-US" dirty="0" err="1" smtClean="0"/>
              <a:t>Arvados</a:t>
            </a:r>
            <a:endParaRPr lang="en-US" dirty="0"/>
          </a:p>
        </p:txBody>
      </p:sp>
      <p:pic>
        <p:nvPicPr>
          <p:cNvPr id="23554" name="Picture 2" descr="Bildergebnis für funn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2996952"/>
            <a:ext cx="1656184" cy="18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ncb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765" y="2075414"/>
            <a:ext cx="527619" cy="85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ensemb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2177114"/>
            <a:ext cx="696077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mage result for roch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765" y="1283302"/>
            <a:ext cx="1032115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ür ddbj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209" y="1700808"/>
            <a:ext cx="1271845" cy="5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GeneD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023" y="1505843"/>
            <a:ext cx="1512168" cy="24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467060" y="1283302"/>
            <a:ext cx="1721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Fasta</a:t>
            </a:r>
            <a:r>
              <a:rPr lang="en-US" sz="1600" dirty="0" smtClean="0"/>
              <a:t>, GFF, GTF</a:t>
            </a:r>
            <a:endParaRPr lang="en-US" sz="1600" dirty="0"/>
          </a:p>
        </p:txBody>
      </p:sp>
      <p:pic>
        <p:nvPicPr>
          <p:cNvPr id="12" name="Picture 6" descr="Bildergebnis für fil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476" y="1157832"/>
            <a:ext cx="627564" cy="4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Bildergebnis für genomic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1885474"/>
            <a:ext cx="792087" cy="71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Bildergebnis für single source of truth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157" y="3961681"/>
            <a:ext cx="1959577" cy="184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Ähnliches Fot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833" y="2806464"/>
            <a:ext cx="891853" cy="89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999656" y="3704998"/>
            <a:ext cx="176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&amp; process data</a:t>
            </a:r>
            <a:endParaRPr lang="en-US" dirty="0"/>
          </a:p>
        </p:txBody>
      </p:sp>
      <p:pic>
        <p:nvPicPr>
          <p:cNvPr id="26" name="Picture 2" descr="Arvado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810" y="6251240"/>
            <a:ext cx="1670062" cy="49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12224" y="2708920"/>
            <a:ext cx="3628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data (e.g. </a:t>
            </a:r>
            <a:r>
              <a:rPr lang="en-US" dirty="0" err="1" smtClean="0"/>
              <a:t>Fasta</a:t>
            </a:r>
            <a:r>
              <a:rPr lang="en-US" dirty="0" smtClean="0"/>
              <a:t> files) is duplicated into the </a:t>
            </a:r>
            <a:r>
              <a:rPr lang="en-US" dirty="0" err="1" smtClean="0"/>
              <a:t>Arvados</a:t>
            </a:r>
            <a:r>
              <a:rPr lang="en-US" dirty="0" smtClean="0"/>
              <a:t> environment, mainly due to performance reasons and </a:t>
            </a:r>
            <a:r>
              <a:rPr lang="en-US" dirty="0" err="1" smtClean="0"/>
              <a:t>Arvados</a:t>
            </a:r>
            <a:r>
              <a:rPr lang="en-US" dirty="0" smtClean="0"/>
              <a:t> is a Roche standard!</a:t>
            </a:r>
            <a:endParaRPr lang="en-US" dirty="0"/>
          </a:p>
        </p:txBody>
      </p:sp>
      <p:pic>
        <p:nvPicPr>
          <p:cNvPr id="28" name="Picture 2" descr="Image result for data warehouse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5229200"/>
            <a:ext cx="1349029" cy="100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Bildergebnis für user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5301208"/>
            <a:ext cx="936104" cy="8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 descr="Bildergebnis für user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5301208"/>
            <a:ext cx="936104" cy="8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559496" y="6093296"/>
            <a:ext cx="1980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Consumer 1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e.g. Deep Learning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52826" y="6093296"/>
            <a:ext cx="1803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Consumer 2</a:t>
            </a:r>
            <a:br>
              <a:rPr lang="en-US" sz="1600" dirty="0" smtClean="0"/>
            </a:br>
            <a:r>
              <a:rPr lang="en-US" sz="1600" dirty="0" smtClean="0"/>
              <a:t>e.g. BLAST Search</a:t>
            </a:r>
            <a:endParaRPr lang="en-US" sz="1600" dirty="0"/>
          </a:p>
        </p:txBody>
      </p:sp>
      <p:sp>
        <p:nvSpPr>
          <p:cNvPr id="34" name="Left-Right Arrow 33"/>
          <p:cNvSpPr/>
          <p:nvPr/>
        </p:nvSpPr>
        <p:spPr>
          <a:xfrm>
            <a:off x="2999656" y="5733256"/>
            <a:ext cx="1080120" cy="155446"/>
          </a:xfrm>
          <a:prstGeom prst="leftRightArrow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7147669" y="6121895"/>
            <a:ext cx="1080120" cy="155446"/>
          </a:xfrm>
          <a:prstGeom prst="leftRightArrow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151784" y="5157192"/>
            <a:ext cx="2880320" cy="1458703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pic>
        <p:nvPicPr>
          <p:cNvPr id="37" name="Picture 16" descr="Ähnliches Fot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5553981"/>
            <a:ext cx="579001" cy="51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Ähnliches Fot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376" y="6083356"/>
            <a:ext cx="579001" cy="51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220855" y="5250686"/>
            <a:ext cx="57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API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472763" y="5805264"/>
            <a:ext cx="559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API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4943872" y="6237312"/>
            <a:ext cx="1350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Storage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82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3592" y="2420889"/>
            <a:ext cx="2290755" cy="95410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effectLst>
            <a:glow rad="152400">
              <a:schemeClr val="accent1">
                <a:alpha val="40000"/>
              </a:schemeClr>
            </a:glow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Ensembl</a:t>
            </a:r>
            <a:r>
              <a:rPr lang="en-US" sz="1400" dirty="0" smtClean="0"/>
              <a:t> data</a:t>
            </a:r>
            <a:endParaRPr lang="en-US" sz="1400" dirty="0"/>
          </a:p>
          <a:p>
            <a:r>
              <a:rPr lang="en-US" sz="1400" dirty="0" smtClean="0"/>
              <a:t>NCBI data</a:t>
            </a:r>
          </a:p>
          <a:p>
            <a:r>
              <a:rPr lang="en-US" sz="1400" dirty="0" err="1" smtClean="0"/>
              <a:t>Inhouse</a:t>
            </a:r>
            <a:r>
              <a:rPr lang="en-US" sz="1400" dirty="0" smtClean="0"/>
              <a:t> data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95" y="3501008"/>
            <a:ext cx="5679869" cy="3257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 descr="Ähnliches F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1484784"/>
            <a:ext cx="1584176" cy="130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data warehous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628800"/>
            <a:ext cx="1797114" cy="125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Bildergebnis für us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07" y="1874852"/>
            <a:ext cx="888097" cy="8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7408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67542" y="1501914"/>
            <a:ext cx="393643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Load &amp; process data</a:t>
            </a:r>
          </a:p>
          <a:p>
            <a:r>
              <a:rPr lang="en-US" sz="1400" dirty="0" smtClean="0"/>
              <a:t>Automatic with the provided scripts.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29391" y="1124745"/>
            <a:ext cx="2735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Never change data manually!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60096" y="4365105"/>
            <a:ext cx="4608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smtClean="0"/>
              <a:t>genomes.roche.com:30</a:t>
            </a:r>
            <a:r>
              <a:rPr lang="en-US" sz="1600" b="1" dirty="0" smtClean="0">
                <a:solidFill>
                  <a:srgbClr val="FF0000"/>
                </a:solidFill>
              </a:rPr>
              <a:t>91</a:t>
            </a:r>
            <a:r>
              <a:rPr lang="en-US" sz="1600" dirty="0" smtClean="0"/>
              <a:t>/</a:t>
            </a:r>
            <a:br>
              <a:rPr lang="en-US" sz="1600" dirty="0" smtClean="0"/>
            </a:br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smtClean="0"/>
              <a:t>genomes.roche.com/</a:t>
            </a:r>
            <a:r>
              <a:rPr lang="en-US" sz="1600" b="1" dirty="0" smtClean="0">
                <a:solidFill>
                  <a:srgbClr val="FF0000"/>
                </a:solidFill>
              </a:rPr>
              <a:t>latest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17" name="Picture 22" descr="Bildergebnis für us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266" y="4950460"/>
            <a:ext cx="798565" cy="8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568275" y="5733256"/>
            <a:ext cx="76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92246" y="3861049"/>
            <a:ext cx="4188329" cy="30777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effectLst>
            <a:glow rad="152400">
              <a:schemeClr val="accent1">
                <a:alpha val="40000"/>
              </a:schemeClr>
            </a:glow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Ensembl</a:t>
            </a:r>
            <a:r>
              <a:rPr lang="en-US" sz="1400" dirty="0" smtClean="0"/>
              <a:t> REST Interface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6267" y="2988242"/>
            <a:ext cx="3216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 Updates / year</a:t>
            </a:r>
            <a:br>
              <a:rPr lang="en-US" sz="1600" dirty="0" smtClean="0"/>
            </a:br>
            <a:r>
              <a:rPr lang="en-US" sz="1600" dirty="0" smtClean="0"/>
              <a:t>5 versions are available in parallel</a:t>
            </a:r>
            <a:endParaRPr lang="en-US" sz="1600" dirty="0"/>
          </a:p>
        </p:txBody>
      </p:sp>
      <p:sp>
        <p:nvSpPr>
          <p:cNvPr id="21" name="Right Arrow 20"/>
          <p:cNvSpPr/>
          <p:nvPr/>
        </p:nvSpPr>
        <p:spPr>
          <a:xfrm>
            <a:off x="2135560" y="2132856"/>
            <a:ext cx="3024336" cy="185474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7155273" y="3233823"/>
            <a:ext cx="654677" cy="180935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pic>
        <p:nvPicPr>
          <p:cNvPr id="23" name="Picture 2" descr="Arvad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276026"/>
            <a:ext cx="2016223" cy="59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5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13314" name="Picture 2" descr="C:\Users\herzigd\AppData\Local\Temp\SNAGHTML539f1e9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641331"/>
            <a:ext cx="7824869" cy="473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3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Lookup gene, transcript (</a:t>
            </a:r>
            <a:r>
              <a:rPr lang="en-US" dirty="0" err="1" smtClean="0"/>
              <a:t>Ensembl</a:t>
            </a:r>
            <a:r>
              <a:rPr lang="en-US" dirty="0" smtClean="0"/>
              <a:t>, </a:t>
            </a:r>
            <a:r>
              <a:rPr lang="en-US" dirty="0" err="1" smtClean="0"/>
              <a:t>Entrezgene</a:t>
            </a:r>
            <a:r>
              <a:rPr lang="en-US" dirty="0" smtClean="0"/>
              <a:t>, Roche)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2636913"/>
            <a:ext cx="1142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Ensembl</a:t>
            </a:r>
            <a:r>
              <a:rPr lang="en-US" dirty="0" smtClean="0"/>
              <a:t> Gene:			</a:t>
            </a:r>
            <a:r>
              <a:rPr lang="en-US" dirty="0" err="1" smtClean="0"/>
              <a:t>Entrez</a:t>
            </a:r>
            <a:r>
              <a:rPr lang="en-US" dirty="0" smtClean="0"/>
              <a:t> Gene:			Roche </a:t>
            </a:r>
            <a:r>
              <a:rPr lang="en-US" dirty="0" err="1" smtClean="0"/>
              <a:t>Inhouse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ENSG00000151067			775				cacna1c_199460</a:t>
            </a:r>
            <a:endParaRPr lang="en-US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33" y="3299867"/>
            <a:ext cx="3226679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3356992"/>
            <a:ext cx="252028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79" y="3322091"/>
            <a:ext cx="3000333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27" y="836713"/>
            <a:ext cx="4632514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transcript / exons for a given gene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2636913"/>
            <a:ext cx="1142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Entrez</a:t>
            </a:r>
            <a:r>
              <a:rPr lang="en-US" dirty="0" smtClean="0"/>
              <a:t> Gene:</a:t>
            </a:r>
            <a:br>
              <a:rPr lang="en-US" dirty="0" smtClean="0"/>
            </a:br>
            <a:r>
              <a:rPr lang="en-US" dirty="0" smtClean="0"/>
              <a:t>775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1" y="3428207"/>
            <a:ext cx="2808312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27" y="836713"/>
            <a:ext cx="4632514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7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title"/>
          </p:nvPr>
        </p:nvSpPr>
        <p:spPr>
          <a:xfrm>
            <a:off x="517771" y="452443"/>
            <a:ext cx="9817100" cy="1309687"/>
          </a:xfrm>
        </p:spPr>
        <p:txBody>
          <a:bodyPr/>
          <a:lstStyle/>
          <a:p>
            <a:r>
              <a:rPr lang="en-US" dirty="0" smtClean="0"/>
              <a:t>Roche - a global pioneer in pharmaceuticals and diagnostics</a:t>
            </a:r>
            <a:br>
              <a:rPr lang="en-US" dirty="0" smtClean="0"/>
            </a:br>
            <a:endParaRPr lang="en-US" sz="2900" i="1" dirty="0" smtClean="0">
              <a:latin typeface="Minion" pitchFamily="18" charset="0"/>
            </a:endParaRPr>
          </a:p>
        </p:txBody>
      </p:sp>
      <p:sp>
        <p:nvSpPr>
          <p:cNvPr id="4100" name="shpOneColumnText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29311" y="66725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5"/>
          <a:stretch/>
        </p:blipFill>
        <p:spPr>
          <a:xfrm>
            <a:off x="681057" y="1591072"/>
            <a:ext cx="7338567" cy="4136939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16" name="Rectangle 15"/>
          <p:cNvSpPr/>
          <p:nvPr/>
        </p:nvSpPr>
        <p:spPr>
          <a:xfrm>
            <a:off x="535058" y="5907948"/>
            <a:ext cx="11109647" cy="6173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5786" y="5988562"/>
            <a:ext cx="257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Genentech, R&amp;D and </a:t>
            </a:r>
            <a:b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commercial operations US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9736" y="5979957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R&amp;D sites in Pharma </a:t>
            </a:r>
            <a:b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and Diagnostics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272"/>
          <p:cNvSpPr>
            <a:spLocks noChangeArrowheads="1"/>
          </p:cNvSpPr>
          <p:nvPr/>
        </p:nvSpPr>
        <p:spPr bwMode="auto">
          <a:xfrm>
            <a:off x="9032781" y="4981736"/>
            <a:ext cx="173794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Direct Roche </a:t>
            </a:r>
            <a:r>
              <a:rPr lang="en-US" sz="1200" dirty="0" smtClean="0">
                <a:solidFill>
                  <a:srgbClr val="A6A6A6"/>
                </a:solidFill>
              </a:rPr>
              <a:t>commercial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presence</a:t>
            </a:r>
          </a:p>
        </p:txBody>
      </p:sp>
      <p:sp>
        <p:nvSpPr>
          <p:cNvPr id="20" name="Rectangle 273"/>
          <p:cNvSpPr>
            <a:spLocks noChangeArrowheads="1"/>
          </p:cNvSpPr>
          <p:nvPr/>
        </p:nvSpPr>
        <p:spPr bwMode="auto">
          <a:xfrm>
            <a:off x="9032775" y="5240145"/>
            <a:ext cx="971551" cy="27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A6A6A6"/>
                </a:solidFill>
              </a:rPr>
              <a:t>Commercial </a:t>
            </a:r>
            <a:r>
              <a:rPr lang="en-US" sz="1200" dirty="0" smtClean="0">
                <a:solidFill>
                  <a:srgbClr val="A6A6A6"/>
                </a:solidFill>
              </a:rPr>
              <a:t>distributors</a:t>
            </a:r>
            <a:endParaRPr lang="en-US" sz="1200" i="1" dirty="0" smtClean="0">
              <a:solidFill>
                <a:srgbClr val="A6A6A6"/>
              </a:solidFill>
            </a:endParaRPr>
          </a:p>
        </p:txBody>
      </p:sp>
      <p:sp>
        <p:nvSpPr>
          <p:cNvPr id="21" name="Rectangle 275"/>
          <p:cNvSpPr>
            <a:spLocks noChangeArrowheads="1"/>
          </p:cNvSpPr>
          <p:nvPr/>
        </p:nvSpPr>
        <p:spPr bwMode="auto">
          <a:xfrm>
            <a:off x="8890228" y="5330416"/>
            <a:ext cx="118696" cy="114011"/>
          </a:xfrm>
          <a:prstGeom prst="rect">
            <a:avLst/>
          </a:prstGeom>
          <a:solidFill>
            <a:srgbClr val="989898"/>
          </a:solidFill>
          <a:ln>
            <a:noFill/>
          </a:ln>
          <a:effectLst/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endParaRPr lang="en-US" sz="1000" dirty="0">
              <a:solidFill>
                <a:srgbClr val="3365FB"/>
              </a:solidFill>
            </a:endParaRPr>
          </a:p>
        </p:txBody>
      </p:sp>
      <p:sp>
        <p:nvSpPr>
          <p:cNvPr id="22" name="Rectangle 276"/>
          <p:cNvSpPr>
            <a:spLocks noChangeArrowheads="1"/>
          </p:cNvSpPr>
          <p:nvPr/>
        </p:nvSpPr>
        <p:spPr bwMode="invGray">
          <a:xfrm>
            <a:off x="8888761" y="5075399"/>
            <a:ext cx="118697" cy="125412"/>
          </a:xfrm>
          <a:prstGeom prst="rect">
            <a:avLst/>
          </a:prstGeom>
          <a:solidFill>
            <a:schemeClr val="bg1">
              <a:lumMod val="50000"/>
            </a:schemeClr>
          </a:solidFill>
          <a:ln w="0" cap="rnd">
            <a:noFill/>
            <a:miter lim="800000"/>
            <a:headEnd/>
            <a:tailEnd/>
          </a:ln>
          <a:effectLst/>
        </p:spPr>
        <p:txBody>
          <a:bodyPr wrap="none" lIns="35994" tIns="35994" rIns="35994" bIns="35994" anchor="ctr"/>
          <a:lstStyle/>
          <a:p>
            <a:pPr algn="ctr">
              <a:spcBef>
                <a:spcPct val="0"/>
              </a:spcBef>
              <a:defRPr/>
            </a:pPr>
            <a:endParaRPr lang="en-US" sz="1000" dirty="0">
              <a:solidFill>
                <a:srgbClr val="0082DA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8861791" y="4960806"/>
            <a:ext cx="2782912" cy="0"/>
          </a:xfrm>
          <a:prstGeom prst="line">
            <a:avLst/>
          </a:prstGeom>
          <a:noFill/>
          <a:ln w="12700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tx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6929935" y="3259585"/>
            <a:ext cx="72000" cy="519351"/>
          </a:xfrm>
          <a:prstGeom prst="ellipse">
            <a:avLst/>
          </a:prstGeom>
          <a:solidFill>
            <a:srgbClr val="FF7F00"/>
          </a:solidFill>
          <a:ln>
            <a:solidFill>
              <a:srgbClr val="FF7F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534399" y="3405305"/>
            <a:ext cx="72000" cy="519351"/>
          </a:xfrm>
          <a:prstGeom prst="ellipse">
            <a:avLst/>
          </a:prstGeom>
          <a:solidFill>
            <a:srgbClr val="FF7F00"/>
          </a:solidFill>
          <a:ln>
            <a:solidFill>
              <a:srgbClr val="FF7F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1631504" y="3189281"/>
            <a:ext cx="72000" cy="519351"/>
          </a:xfrm>
          <a:prstGeom prst="ellipse">
            <a:avLst/>
          </a:prstGeom>
          <a:solidFill>
            <a:srgbClr val="FF7F00"/>
          </a:solidFill>
          <a:ln>
            <a:solidFill>
              <a:srgbClr val="FF7F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631504" y="3068961"/>
            <a:ext cx="1152128" cy="767810"/>
            <a:chOff x="245170" y="3454401"/>
            <a:chExt cx="1152128" cy="767810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245170" y="3534461"/>
              <a:ext cx="72000" cy="51935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mago" pitchFamily="2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10407" y="3702860"/>
              <a:ext cx="72000" cy="519351"/>
            </a:xfrm>
            <a:prstGeom prst="ellipse">
              <a:avLst/>
            </a:prstGeom>
            <a:solidFill>
              <a:srgbClr val="FF7F00"/>
            </a:solidFill>
            <a:ln>
              <a:solidFill>
                <a:srgbClr val="FF7F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mago" pitchFamily="2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325298" y="3454401"/>
              <a:ext cx="72000" cy="519351"/>
            </a:xfrm>
            <a:prstGeom prst="ellipse">
              <a:avLst/>
            </a:prstGeom>
            <a:solidFill>
              <a:srgbClr val="FF7F00"/>
            </a:solidFill>
            <a:ln>
              <a:solidFill>
                <a:srgbClr val="FF7F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mago" pitchFamily="2" charset="0"/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893242" y="3454409"/>
              <a:ext cx="72000" cy="519351"/>
            </a:xfrm>
            <a:prstGeom prst="ellipse">
              <a:avLst/>
            </a:prstGeom>
            <a:solidFill>
              <a:srgbClr val="FF7F00"/>
            </a:solidFill>
            <a:ln>
              <a:solidFill>
                <a:srgbClr val="FF7F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mago" pitchFamily="2" charset="0"/>
              </a:endParaRPr>
            </a:p>
          </p:txBody>
        </p:sp>
      </p:grpSp>
      <p:sp>
        <p:nvSpPr>
          <p:cNvPr id="34" name="Oval 33"/>
          <p:cNvSpPr>
            <a:spLocks noChangeAspect="1"/>
          </p:cNvSpPr>
          <p:nvPr/>
        </p:nvSpPr>
        <p:spPr>
          <a:xfrm>
            <a:off x="6215027" y="6067459"/>
            <a:ext cx="108000" cy="5193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1559496" y="3140971"/>
            <a:ext cx="72000" cy="51935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6885980" y="3259594"/>
            <a:ext cx="72000" cy="51935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324163" y="4293096"/>
            <a:ext cx="35324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nion" panose="02040503050201020203" pitchFamily="18" charset="0"/>
              </a:rPr>
              <a:t>CHF 50.6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billion sales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692375" y="2564906"/>
            <a:ext cx="2824524" cy="848365"/>
            <a:chOff x="8692375" y="2564904"/>
            <a:chExt cx="2824524" cy="848365"/>
          </a:xfrm>
        </p:grpSpPr>
        <p:sp>
          <p:nvSpPr>
            <p:cNvPr id="24" name="Rectangle 23"/>
            <p:cNvSpPr/>
            <p:nvPr/>
          </p:nvSpPr>
          <p:spPr>
            <a:xfrm>
              <a:off x="9264352" y="2564904"/>
              <a:ext cx="2252547" cy="752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100" b="1" dirty="0" smtClean="0">
                  <a:solidFill>
                    <a:schemeClr val="accent1"/>
                  </a:solidFill>
                </a:rPr>
                <a:t/>
              </a:r>
              <a:br>
                <a:rPr lang="en-US" sz="1100" b="1" dirty="0" smtClean="0">
                  <a:solidFill>
                    <a:schemeClr val="accent1"/>
                  </a:solidFill>
                </a:rPr>
              </a:br>
              <a:r>
                <a:rPr lang="en-US" sz="1400" dirty="0" smtClean="0">
                  <a:solidFill>
                    <a:schemeClr val="accent1"/>
                  </a:solidFill>
                </a:rPr>
                <a:t>major R&amp;D sites in pharma and diagnostics worldwide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692375" y="2705383"/>
              <a:ext cx="67518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i="1" dirty="0" smtClean="0">
                  <a:solidFill>
                    <a:schemeClr val="accent1"/>
                  </a:solidFill>
                  <a:latin typeface="Minion" panose="02040503050201020203" pitchFamily="18" charset="0"/>
                </a:rPr>
                <a:t>22</a:t>
              </a:r>
              <a:endParaRPr lang="en-US" sz="40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044165" y="599167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82DA"/>
                </a:solidFill>
              </a:rPr>
              <a:t>Roche Group Headquarters </a:t>
            </a:r>
            <a:br>
              <a:rPr lang="en-US" sz="1200" dirty="0" smtClean="0">
                <a:solidFill>
                  <a:srgbClr val="0082DA"/>
                </a:solidFill>
              </a:rPr>
            </a:br>
            <a:r>
              <a:rPr lang="en-US" sz="1200" dirty="0" smtClean="0">
                <a:solidFill>
                  <a:srgbClr val="0082DA"/>
                </a:solidFill>
              </a:rPr>
              <a:t>in Basel, Switzerland</a:t>
            </a:r>
            <a:endParaRPr lang="en-US" sz="1200" dirty="0">
              <a:solidFill>
                <a:srgbClr val="0082DA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930592" y="6071894"/>
            <a:ext cx="108000" cy="51935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4380705" y="2827538"/>
            <a:ext cx="72000" cy="519351"/>
          </a:xfrm>
          <a:prstGeom prst="ellipse">
            <a:avLst/>
          </a:prstGeom>
          <a:solidFill>
            <a:srgbClr val="FF7F00"/>
          </a:solidFill>
          <a:ln>
            <a:solidFill>
              <a:srgbClr val="FF7F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4103589" y="2754058"/>
            <a:ext cx="72000" cy="519351"/>
          </a:xfrm>
          <a:prstGeom prst="ellipse">
            <a:avLst/>
          </a:prstGeom>
          <a:solidFill>
            <a:srgbClr val="FF7F00"/>
          </a:solidFill>
          <a:ln>
            <a:solidFill>
              <a:srgbClr val="FF7F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4353521" y="2636923"/>
            <a:ext cx="72000" cy="519351"/>
          </a:xfrm>
          <a:prstGeom prst="ellipse">
            <a:avLst/>
          </a:prstGeom>
          <a:solidFill>
            <a:srgbClr val="FF7F00"/>
          </a:solidFill>
          <a:ln>
            <a:solidFill>
              <a:srgbClr val="FF7F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4273005" y="2797491"/>
            <a:ext cx="72000" cy="519351"/>
          </a:xfrm>
          <a:prstGeom prst="ellipse">
            <a:avLst/>
          </a:prstGeom>
          <a:solidFill>
            <a:srgbClr val="FF7F00"/>
          </a:solidFill>
          <a:ln>
            <a:solidFill>
              <a:srgbClr val="FF7F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4326024" y="2919192"/>
            <a:ext cx="72000" cy="51935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4398643" y="2937000"/>
            <a:ext cx="72000" cy="51935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4368229" y="2905492"/>
            <a:ext cx="72000" cy="51935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692377" y="1610220"/>
            <a:ext cx="2804225" cy="847309"/>
            <a:chOff x="8692375" y="1610216"/>
            <a:chExt cx="2804225" cy="847309"/>
          </a:xfrm>
        </p:grpSpPr>
        <p:sp>
          <p:nvSpPr>
            <p:cNvPr id="38" name="Rectangle 37"/>
            <p:cNvSpPr/>
            <p:nvPr/>
          </p:nvSpPr>
          <p:spPr>
            <a:xfrm>
              <a:off x="10379969" y="1610216"/>
              <a:ext cx="111663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smtClean="0">
                  <a:solidFill>
                    <a:schemeClr val="accent6"/>
                  </a:solidFill>
                </a:rPr>
                <a:t/>
              </a:r>
              <a:br>
                <a:rPr lang="en-US" sz="1400" dirty="0" smtClean="0">
                  <a:solidFill>
                    <a:schemeClr val="accent6"/>
                  </a:solidFill>
                </a:rPr>
              </a:br>
              <a:r>
                <a:rPr lang="en-US" sz="1400" dirty="0" smtClean="0">
                  <a:solidFill>
                    <a:schemeClr val="accent6"/>
                  </a:solidFill>
                </a:rPr>
                <a:t>employees* </a:t>
              </a:r>
              <a:br>
                <a:rPr lang="en-US" sz="1400" dirty="0" smtClean="0">
                  <a:solidFill>
                    <a:schemeClr val="accent6"/>
                  </a:solidFill>
                </a:rPr>
              </a:br>
              <a:r>
                <a:rPr lang="en-US" sz="1400" dirty="0" smtClean="0">
                  <a:solidFill>
                    <a:schemeClr val="accent6"/>
                  </a:solidFill>
                </a:rPr>
                <a:t>worldwide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92375" y="1749639"/>
              <a:ext cx="164500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i="1" dirty="0" smtClean="0">
                  <a:solidFill>
                    <a:schemeClr val="accent6"/>
                  </a:solidFill>
                  <a:latin typeface="Minion" panose="02040503050201020203" pitchFamily="18" charset="0"/>
                </a:rPr>
                <a:t>94 052 </a:t>
              </a:r>
              <a:endParaRPr lang="en-US" sz="4000" dirty="0"/>
            </a:p>
          </p:txBody>
        </p:sp>
      </p:grpSp>
      <p:sp>
        <p:nvSpPr>
          <p:cNvPr id="50" name="Oval 49"/>
          <p:cNvSpPr>
            <a:spLocks noChangeAspect="1"/>
          </p:cNvSpPr>
          <p:nvPr/>
        </p:nvSpPr>
        <p:spPr>
          <a:xfrm>
            <a:off x="8848931" y="6069149"/>
            <a:ext cx="108000" cy="51935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40827" y="5991675"/>
            <a:ext cx="248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</a:rPr>
              <a:t>Chugai, R&amp;D and commercial operations Japan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3589436" y="6068368"/>
            <a:ext cx="108000" cy="51935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4278337" y="2920299"/>
            <a:ext cx="72000" cy="51935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396182" y="3670664"/>
            <a:ext cx="1532468" cy="533522"/>
            <a:chOff x="10396180" y="3670662"/>
            <a:chExt cx="1532468" cy="533522"/>
          </a:xfrm>
        </p:grpSpPr>
        <p:sp>
          <p:nvSpPr>
            <p:cNvPr id="54" name="Rectangle 53"/>
            <p:cNvSpPr/>
            <p:nvPr/>
          </p:nvSpPr>
          <p:spPr>
            <a:xfrm>
              <a:off x="10554544" y="3670662"/>
              <a:ext cx="13020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65300" indent="-1765300" algn="r"/>
              <a:r>
                <a:rPr lang="en-US" sz="1400" dirty="0" smtClean="0">
                  <a:solidFill>
                    <a:schemeClr val="accent1"/>
                  </a:solidFill>
                </a:rPr>
                <a:t>billion invested</a:t>
              </a:r>
              <a:endParaRPr lang="en-US" sz="4000" dirty="0">
                <a:solidFill>
                  <a:schemeClr val="accent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396180" y="3896407"/>
              <a:ext cx="15324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65300" indent="-1765300" algn="r"/>
              <a:r>
                <a:rPr lang="en-US" sz="1400" dirty="0">
                  <a:solidFill>
                    <a:schemeClr val="accent1"/>
                  </a:solidFill>
                </a:rPr>
                <a:t>i</a:t>
              </a:r>
              <a:r>
                <a:rPr lang="en-US" sz="1400" dirty="0" smtClean="0">
                  <a:solidFill>
                    <a:schemeClr val="accent1"/>
                  </a:solidFill>
                </a:rPr>
                <a:t>n innovative R&amp;D</a:t>
              </a:r>
              <a:endParaRPr lang="en-US" sz="4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8616280" y="3585210"/>
            <a:ext cx="25202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5300" indent="-1765300"/>
            <a:r>
              <a:rPr lang="en-US" sz="4000" i="1" dirty="0" smtClean="0">
                <a:solidFill>
                  <a:schemeClr val="accent1"/>
                </a:solidFill>
                <a:latin typeface="Minion" panose="02040503050201020203" pitchFamily="18" charset="0"/>
              </a:rPr>
              <a:t>CHF 9.9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6240024" y="4077083"/>
            <a:ext cx="72000" cy="519351"/>
          </a:xfrm>
          <a:prstGeom prst="ellipse">
            <a:avLst/>
          </a:prstGeom>
          <a:solidFill>
            <a:srgbClr val="FF7F00"/>
          </a:solidFill>
          <a:ln>
            <a:solidFill>
              <a:srgbClr val="FF7F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2567608" y="2924947"/>
            <a:ext cx="72000" cy="519351"/>
          </a:xfrm>
          <a:prstGeom prst="ellipse">
            <a:avLst/>
          </a:prstGeom>
          <a:solidFill>
            <a:srgbClr val="FF7F00"/>
          </a:solidFill>
          <a:ln>
            <a:solidFill>
              <a:srgbClr val="FF7F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4151792" y="3140979"/>
            <a:ext cx="72000" cy="519351"/>
          </a:xfrm>
          <a:prstGeom prst="ellipse">
            <a:avLst/>
          </a:prstGeom>
          <a:solidFill>
            <a:srgbClr val="FF7F00"/>
          </a:solidFill>
          <a:ln>
            <a:solidFill>
              <a:srgbClr val="FF7F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669170" y="6495606"/>
            <a:ext cx="3276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* </a:t>
            </a:r>
            <a:r>
              <a:rPr lang="en-US" sz="1200" i="1" dirty="0" smtClean="0">
                <a:solidFill>
                  <a:schemeClr val="tx2"/>
                </a:solidFill>
                <a:latin typeface="Minion" panose="02040503050201020203" pitchFamily="18" charset="0"/>
              </a:rPr>
              <a:t>Employee numbers in FTE (full time equivalent) </a:t>
            </a:r>
            <a:endParaRPr lang="en-US" sz="1200" i="1" dirty="0">
              <a:solidFill>
                <a:schemeClr val="tx2"/>
              </a:solidFill>
              <a:latin typeface="Minion" panose="02040503050201020203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9376" y="836716"/>
            <a:ext cx="9469269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b="1" i="1" dirty="0">
                <a:latin typeface="Minion" panose="02040503050201020203" pitchFamily="18" charset="0"/>
              </a:rPr>
              <a:t>A</a:t>
            </a:r>
            <a:r>
              <a:rPr lang="en-US" sz="2900" b="1" i="1" dirty="0" smtClean="0">
                <a:latin typeface="Minion" panose="02040503050201020203" pitchFamily="18" charset="0"/>
              </a:rPr>
              <a:t>mong </a:t>
            </a:r>
            <a:r>
              <a:rPr lang="en-US" sz="2900" b="1" i="1" dirty="0">
                <a:latin typeface="Minion" panose="02040503050201020203" pitchFamily="18" charset="0"/>
              </a:rPr>
              <a:t>top 10 R&amp;D investors worldwide across industries</a:t>
            </a: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1559496" y="3068963"/>
            <a:ext cx="72000" cy="519351"/>
          </a:xfrm>
          <a:prstGeom prst="ellipse">
            <a:avLst/>
          </a:prstGeom>
          <a:solidFill>
            <a:srgbClr val="FF7F00"/>
          </a:solidFill>
          <a:ln>
            <a:solidFill>
              <a:srgbClr val="FF7F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2639616" y="3068963"/>
            <a:ext cx="72000" cy="519351"/>
          </a:xfrm>
          <a:prstGeom prst="ellipse">
            <a:avLst/>
          </a:prstGeom>
          <a:solidFill>
            <a:srgbClr val="FF7F00"/>
          </a:solidFill>
          <a:ln>
            <a:solidFill>
              <a:srgbClr val="FF7F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2639624" y="3140971"/>
            <a:ext cx="72000" cy="519351"/>
          </a:xfrm>
          <a:prstGeom prst="ellipse">
            <a:avLst/>
          </a:prstGeom>
          <a:solidFill>
            <a:srgbClr val="FF7F00"/>
          </a:solidFill>
          <a:ln>
            <a:solidFill>
              <a:srgbClr val="FF7F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4295800" y="2852939"/>
            <a:ext cx="72000" cy="519351"/>
          </a:xfrm>
          <a:prstGeom prst="ellipse">
            <a:avLst/>
          </a:prstGeom>
          <a:solidFill>
            <a:srgbClr val="FF7F00"/>
          </a:solidFill>
          <a:ln>
            <a:solidFill>
              <a:srgbClr val="FF7F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39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a </a:t>
            </a:r>
            <a:r>
              <a:rPr lang="en-US" dirty="0" err="1" smtClean="0"/>
              <a:t>Ensembl</a:t>
            </a:r>
            <a:r>
              <a:rPr lang="en-US" dirty="0" smtClean="0"/>
              <a:t> Gene Id, retrieve </a:t>
            </a:r>
            <a:r>
              <a:rPr lang="en-US" dirty="0" err="1" smtClean="0"/>
              <a:t>Entrez</a:t>
            </a:r>
            <a:r>
              <a:rPr lang="en-US" dirty="0" smtClean="0"/>
              <a:t> Gene Id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2636913"/>
            <a:ext cx="1142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Ensembl</a:t>
            </a:r>
            <a:r>
              <a:rPr lang="en-US" dirty="0" smtClean="0"/>
              <a:t> Gene:</a:t>
            </a:r>
            <a:br>
              <a:rPr lang="en-US" dirty="0" smtClean="0"/>
            </a:br>
            <a:r>
              <a:rPr lang="en-US" dirty="0"/>
              <a:t>ENSG00000151067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262139"/>
            <a:ext cx="5184576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27" y="836713"/>
            <a:ext cx="4632514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4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Ähnliches F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916832"/>
            <a:ext cx="437197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4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pEndCoverShape"/>
          <p:cNvSpPr txBox="1">
            <a:spLocks noChangeArrowheads="1"/>
          </p:cNvSpPr>
          <p:nvPr/>
        </p:nvSpPr>
        <p:spPr bwMode="white">
          <a:xfrm>
            <a:off x="-2899" y="6843362"/>
            <a:ext cx="56270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Imago" pitchFamily="2" charset="0"/>
                <a:cs typeface="Arial" pitchFamily="34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494" y="2924175"/>
            <a:ext cx="11138876" cy="1009650"/>
          </a:xfrm>
        </p:spPr>
        <p:txBody>
          <a:bodyPr anchor="ctr"/>
          <a:lstStyle/>
          <a:p>
            <a:pPr marL="0" indent="0" algn="ctr">
              <a:buFont typeface="Arial" pitchFamily="34" charset="0"/>
              <a:buNone/>
              <a:defRPr/>
            </a:pPr>
            <a:r>
              <a:rPr lang="en-US" sz="6100" b="1" i="1" smtClean="0">
                <a:solidFill>
                  <a:srgbClr val="0082DA"/>
                </a:solidFill>
                <a:latin typeface="Minion" pitchFamily="18" charset="0"/>
              </a:rPr>
              <a:t>Doing now what patients need next</a:t>
            </a:r>
            <a:endParaRPr lang="en-US" sz="6100" b="1" dirty="0">
              <a:solidFill>
                <a:srgbClr val="0082DA"/>
              </a:solidFill>
            </a:endParaRPr>
          </a:p>
        </p:txBody>
      </p:sp>
      <p:sp>
        <p:nvSpPr>
          <p:cNvPr id="5" name="shpEndTranslation" hidden="1"/>
          <p:cNvSpPr/>
          <p:nvPr/>
        </p:nvSpPr>
        <p:spPr>
          <a:xfrm>
            <a:off x="401393" y="6093296"/>
            <a:ext cx="5627077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speaker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494" y="3747790"/>
            <a:ext cx="11138876" cy="2777554"/>
          </a:xfrm>
        </p:spPr>
        <p:txBody>
          <a:bodyPr/>
          <a:lstStyle/>
          <a:p>
            <a:r>
              <a:rPr lang="en-US" b="1" dirty="0" smtClean="0"/>
              <a:t>David </a:t>
            </a:r>
            <a:r>
              <a:rPr lang="en-US" b="1" dirty="0" err="1" smtClean="0"/>
              <a:t>Herzig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Title:		Senior Scientist</a:t>
            </a:r>
            <a:br>
              <a:rPr lang="en-US" dirty="0" smtClean="0"/>
            </a:br>
            <a:r>
              <a:rPr lang="en-US" dirty="0" smtClean="0"/>
              <a:t>Company:	F. Hoffmann – La Roche</a:t>
            </a:r>
            <a:br>
              <a:rPr lang="en-US" dirty="0" smtClean="0"/>
            </a:br>
            <a:r>
              <a:rPr lang="en-US" dirty="0" smtClean="0"/>
              <a:t>Summary:	</a:t>
            </a:r>
            <a:r>
              <a:rPr lang="en-US" sz="1600" dirty="0"/>
              <a:t>Experienced Research Scientist with a demonstrated history of working in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	the </a:t>
            </a:r>
            <a:r>
              <a:rPr lang="en-US" sz="1600" dirty="0"/>
              <a:t>computational research pharma industry. Skilled in Python, Java,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	Bioinformatics</a:t>
            </a:r>
            <a:r>
              <a:rPr lang="en-US" sz="1600" dirty="0"/>
              <a:t>, C++ and Big Data. Strong research professional focused in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	Computer </a:t>
            </a:r>
            <a:r>
              <a:rPr lang="en-US" sz="1600" dirty="0"/>
              <a:t>Science, Computational Biology and Data </a:t>
            </a:r>
            <a:r>
              <a:rPr lang="en-US" sz="1600" dirty="0" smtClean="0"/>
              <a:t>Science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dirty="0" smtClean="0"/>
              <a:t>Hobbies:</a:t>
            </a:r>
            <a:r>
              <a:rPr lang="en-US" sz="1600" dirty="0" smtClean="0"/>
              <a:t>	Family, Sport (Running and Cycling)</a:t>
            </a:r>
          </a:p>
        </p:txBody>
      </p:sp>
      <p:pic>
        <p:nvPicPr>
          <p:cNvPr id="2050" name="Picture 2" descr="\\pr-ba-data4\herzigd$\My Documents\Copy of 2V5A408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079890"/>
            <a:ext cx="5184576" cy="292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8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System Landscapes</a:t>
            </a:r>
            <a:endParaRPr lang="en-US" dirty="0"/>
          </a:p>
        </p:txBody>
      </p:sp>
      <p:pic>
        <p:nvPicPr>
          <p:cNvPr id="4" name="Picture 6" descr="Image result for ncb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649536"/>
            <a:ext cx="527619" cy="85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ensemb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3068960"/>
            <a:ext cx="696077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roch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09" y="4653136"/>
            <a:ext cx="1032115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dergebnis für ddbj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71" y="3787899"/>
            <a:ext cx="1271845" cy="5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eneD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3" y="4479820"/>
            <a:ext cx="1512168" cy="24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Bildergebnis für serv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422" y="5652648"/>
            <a:ext cx="834337" cy="7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Bildergebnis für serv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27" y="3871651"/>
            <a:ext cx="881257" cy="88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92282" y="1700809"/>
            <a:ext cx="98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System A (</a:t>
            </a:r>
            <a:r>
              <a:rPr lang="en-US" sz="1200" dirty="0" err="1" smtClean="0"/>
              <a:t>inhouse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952255" y="3386610"/>
            <a:ext cx="124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System B (vendor X)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951984" y="511856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System C (customized)</a:t>
            </a:r>
            <a:endParaRPr lang="en-US" sz="1200" dirty="0"/>
          </a:p>
        </p:txBody>
      </p:sp>
      <p:pic>
        <p:nvPicPr>
          <p:cNvPr id="18" name="Picture 16" descr="Ähnliches Fot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157" y="5643640"/>
            <a:ext cx="912099" cy="80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Bildergebnis für user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992" y="1916832"/>
            <a:ext cx="1182608" cy="8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Bildergebnis für user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992" y="3645024"/>
            <a:ext cx="1182608" cy="8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2" descr="Bildergebnis für user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992" y="5364615"/>
            <a:ext cx="1182608" cy="8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680177" y="1969096"/>
            <a:ext cx="9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REST API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474707" y="3625280"/>
            <a:ext cx="12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Proprietary API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320136" y="5344464"/>
            <a:ext cx="1317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 Access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200456" y="2726505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Consumer 1 (Bioinformatics)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e.g. BLAST Search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200456" y="4454695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Consumer 2 (Data Science)</a:t>
            </a:r>
            <a:br>
              <a:rPr lang="en-US" sz="1200" dirty="0" smtClean="0"/>
            </a:br>
            <a:r>
              <a:rPr lang="en-US" sz="1200" dirty="0" smtClean="0"/>
              <a:t>Deep Learning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9912424" y="6176338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Consumer 3 (</a:t>
            </a:r>
            <a:r>
              <a:rPr lang="en-US" sz="1200" dirty="0" err="1" smtClean="0"/>
              <a:t>JBrowse</a:t>
            </a:r>
            <a:r>
              <a:rPr lang="en-US" sz="1200" dirty="0" smtClean="0"/>
              <a:t>)</a:t>
            </a:r>
            <a:br>
              <a:rPr lang="en-US" sz="1200" dirty="0" smtClean="0"/>
            </a:br>
            <a:r>
              <a:rPr lang="en-US" sz="1200" dirty="0" smtClean="0"/>
              <a:t>e.g. Visualize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055440" y="5406315"/>
            <a:ext cx="2400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Filesystem (</a:t>
            </a:r>
            <a:r>
              <a:rPr lang="en-US" sz="1600" dirty="0" err="1" smtClean="0"/>
              <a:t>Fasta</a:t>
            </a:r>
            <a:r>
              <a:rPr lang="en-US" sz="1600" dirty="0" smtClean="0"/>
              <a:t>, GFF, GTF3), Oracle, MySQL, NoSQL</a:t>
            </a:r>
            <a:endParaRPr lang="en-US" sz="1600" dirty="0"/>
          </a:p>
        </p:txBody>
      </p:sp>
      <p:pic>
        <p:nvPicPr>
          <p:cNvPr id="5126" name="Picture 6" descr="Bildergebnis für file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1" y="5577815"/>
            <a:ext cx="627564" cy="4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Bildergebnis für data process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353" y="2400440"/>
            <a:ext cx="960105" cy="47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4769803" y="1876762"/>
            <a:ext cx="138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</a:t>
            </a:r>
            <a:br>
              <a:rPr lang="en-US" sz="1200" dirty="0" smtClean="0"/>
            </a:br>
            <a:r>
              <a:rPr lang="en-US" sz="1200" dirty="0" smtClean="0"/>
              <a:t>Processing</a:t>
            </a:r>
            <a:endParaRPr lang="en-US" sz="1200" dirty="0"/>
          </a:p>
        </p:txBody>
      </p:sp>
      <p:pic>
        <p:nvPicPr>
          <p:cNvPr id="47" name="Picture 10" descr="Bildergebnis für data process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353" y="4186287"/>
            <a:ext cx="960105" cy="47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769803" y="3662609"/>
            <a:ext cx="138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</a:t>
            </a:r>
            <a:br>
              <a:rPr lang="en-US" sz="1200" dirty="0" smtClean="0"/>
            </a:br>
            <a:r>
              <a:rPr lang="en-US" sz="1200" dirty="0" smtClean="0"/>
              <a:t>Processing</a:t>
            </a:r>
            <a:endParaRPr lang="en-US" sz="1200" dirty="0"/>
          </a:p>
        </p:txBody>
      </p:sp>
      <p:pic>
        <p:nvPicPr>
          <p:cNvPr id="49" name="Picture 10" descr="Bildergebnis für data process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02" y="5825912"/>
            <a:ext cx="960105" cy="47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4781352" y="5302234"/>
            <a:ext cx="138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</a:t>
            </a:r>
            <a:br>
              <a:rPr lang="en-US" sz="1200" dirty="0" smtClean="0"/>
            </a:br>
            <a:r>
              <a:rPr lang="en-US" sz="1200" dirty="0" smtClean="0"/>
              <a:t>Processing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00302" y="1700808"/>
            <a:ext cx="215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Sources</a:t>
            </a:r>
            <a:endParaRPr lang="en-US" dirty="0"/>
          </a:p>
        </p:txBody>
      </p:sp>
      <p:pic>
        <p:nvPicPr>
          <p:cNvPr id="5132" name="Picture 12" descr="Bildergebnis für genomic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3" y="2209602"/>
            <a:ext cx="792087" cy="71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07368" y="1484784"/>
            <a:ext cx="2808312" cy="4968553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55840" y="1556792"/>
            <a:ext cx="4104456" cy="1584176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655840" y="3212976"/>
            <a:ext cx="4104456" cy="1584176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613515" y="4907993"/>
            <a:ext cx="4104456" cy="1584176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pic>
        <p:nvPicPr>
          <p:cNvPr id="53" name="Picture 12" descr="Bildergebnis für serv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2228299"/>
            <a:ext cx="834337" cy="7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6" descr="Ähnliches Fot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64" y="3944024"/>
            <a:ext cx="912099" cy="80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6" descr="Ähnliches Fot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02" y="2265575"/>
            <a:ext cx="912099" cy="80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Left-Right Arrow 27"/>
          <p:cNvSpPr/>
          <p:nvPr/>
        </p:nvSpPr>
        <p:spPr>
          <a:xfrm>
            <a:off x="9120336" y="3871651"/>
            <a:ext cx="864096" cy="35767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56" name="Left-Right Arrow 55"/>
          <p:cNvSpPr/>
          <p:nvPr/>
        </p:nvSpPr>
        <p:spPr>
          <a:xfrm>
            <a:off x="3407701" y="3791144"/>
            <a:ext cx="864096" cy="35767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57" name="Left-Right Arrow 56"/>
          <p:cNvSpPr/>
          <p:nvPr/>
        </p:nvSpPr>
        <p:spPr>
          <a:xfrm>
            <a:off x="3414868" y="5398979"/>
            <a:ext cx="864096" cy="35767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58" name="Left-Right Arrow 57"/>
          <p:cNvSpPr/>
          <p:nvPr/>
        </p:nvSpPr>
        <p:spPr>
          <a:xfrm>
            <a:off x="9120336" y="2222587"/>
            <a:ext cx="864096" cy="35767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59" name="Left-Right Arrow 58"/>
          <p:cNvSpPr/>
          <p:nvPr/>
        </p:nvSpPr>
        <p:spPr>
          <a:xfrm>
            <a:off x="3407701" y="2204864"/>
            <a:ext cx="864096" cy="35767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60" name="Left-Right Arrow 59"/>
          <p:cNvSpPr/>
          <p:nvPr/>
        </p:nvSpPr>
        <p:spPr>
          <a:xfrm>
            <a:off x="9120336" y="5700081"/>
            <a:ext cx="864096" cy="35767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8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System Landscapes</a:t>
            </a:r>
            <a:endParaRPr lang="en-US" dirty="0"/>
          </a:p>
        </p:txBody>
      </p:sp>
      <p:pic>
        <p:nvPicPr>
          <p:cNvPr id="4" name="Picture 6" descr="Image result for ncb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649536"/>
            <a:ext cx="527619" cy="85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ensemb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3068960"/>
            <a:ext cx="696077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roch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09" y="4653136"/>
            <a:ext cx="1032115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dergebnis für ddbj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71" y="3787899"/>
            <a:ext cx="1271845" cy="5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eneD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3" y="4479820"/>
            <a:ext cx="1512168" cy="24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Bildergebnis für serv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422" y="5652648"/>
            <a:ext cx="834337" cy="7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Bildergebnis für serv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27" y="3871651"/>
            <a:ext cx="881257" cy="88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92282" y="1700809"/>
            <a:ext cx="98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System A (</a:t>
            </a:r>
            <a:r>
              <a:rPr lang="en-US" sz="1200" dirty="0" err="1" smtClean="0"/>
              <a:t>inhouse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952255" y="3386610"/>
            <a:ext cx="124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System B (vendor X)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951984" y="511856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System C (customized)</a:t>
            </a:r>
            <a:endParaRPr lang="en-US" sz="1200" dirty="0"/>
          </a:p>
        </p:txBody>
      </p:sp>
      <p:pic>
        <p:nvPicPr>
          <p:cNvPr id="18" name="Picture 16" descr="Ähnliches Fot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157" y="5643640"/>
            <a:ext cx="912099" cy="80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680177" y="1969096"/>
            <a:ext cx="9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REST API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474707" y="3625280"/>
            <a:ext cx="12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Proprietary API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320136" y="5344464"/>
            <a:ext cx="1317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 Access</a:t>
            </a:r>
            <a:endParaRPr lang="en-US" sz="1200" dirty="0"/>
          </a:p>
        </p:txBody>
      </p:sp>
      <p:pic>
        <p:nvPicPr>
          <p:cNvPr id="5126" name="Picture 6" descr="Bildergebnis für fil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1" y="5577815"/>
            <a:ext cx="627564" cy="4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Bildergebnis für data process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335" y="2420888"/>
            <a:ext cx="491601" cy="24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4769803" y="1876762"/>
            <a:ext cx="138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</a:t>
            </a:r>
            <a:br>
              <a:rPr lang="en-US" sz="1200" dirty="0" smtClean="0"/>
            </a:br>
            <a:r>
              <a:rPr lang="en-US" sz="1200" dirty="0" smtClean="0"/>
              <a:t>Processing</a:t>
            </a:r>
            <a:endParaRPr lang="en-US" sz="1200" dirty="0"/>
          </a:p>
        </p:txBody>
      </p:sp>
      <p:pic>
        <p:nvPicPr>
          <p:cNvPr id="47" name="Picture 10" descr="Bildergebnis für data process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353" y="4186287"/>
            <a:ext cx="960105" cy="47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769803" y="3662609"/>
            <a:ext cx="138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</a:t>
            </a:r>
            <a:br>
              <a:rPr lang="en-US" sz="1200" dirty="0" smtClean="0"/>
            </a:br>
            <a:r>
              <a:rPr lang="en-US" sz="1200" dirty="0" smtClean="0"/>
              <a:t>Processing</a:t>
            </a:r>
            <a:endParaRPr lang="en-US" sz="1200" dirty="0"/>
          </a:p>
        </p:txBody>
      </p:sp>
      <p:pic>
        <p:nvPicPr>
          <p:cNvPr id="49" name="Picture 10" descr="Bildergebnis für data process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02" y="5825912"/>
            <a:ext cx="960105" cy="47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4781352" y="5302234"/>
            <a:ext cx="138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</a:t>
            </a:r>
            <a:br>
              <a:rPr lang="en-US" sz="1200" dirty="0" smtClean="0"/>
            </a:br>
            <a:r>
              <a:rPr lang="en-US" sz="1200" dirty="0" smtClean="0"/>
              <a:t>Processing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00302" y="1700808"/>
            <a:ext cx="215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Sources</a:t>
            </a:r>
            <a:endParaRPr lang="en-US" dirty="0"/>
          </a:p>
        </p:txBody>
      </p:sp>
      <p:pic>
        <p:nvPicPr>
          <p:cNvPr id="5132" name="Picture 12" descr="Bildergebnis für genomic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3" y="2209602"/>
            <a:ext cx="792087" cy="71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07368" y="1484784"/>
            <a:ext cx="2808312" cy="4968553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55840" y="1556792"/>
            <a:ext cx="4104456" cy="1584176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655840" y="3212976"/>
            <a:ext cx="4104456" cy="1584176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613515" y="4907993"/>
            <a:ext cx="4104456" cy="1584176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pic>
        <p:nvPicPr>
          <p:cNvPr id="53" name="Picture 12" descr="Bildergebnis für serve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2228299"/>
            <a:ext cx="834337" cy="7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6" descr="Ähnliches Fot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64" y="3944024"/>
            <a:ext cx="912099" cy="80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6" descr="Ähnliches Fot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02" y="2265575"/>
            <a:ext cx="912099" cy="80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Left-Right Arrow 27"/>
          <p:cNvSpPr/>
          <p:nvPr/>
        </p:nvSpPr>
        <p:spPr>
          <a:xfrm>
            <a:off x="9120336" y="3871651"/>
            <a:ext cx="864096" cy="35767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56" name="Left-Right Arrow 55"/>
          <p:cNvSpPr/>
          <p:nvPr/>
        </p:nvSpPr>
        <p:spPr>
          <a:xfrm>
            <a:off x="3407701" y="3791144"/>
            <a:ext cx="864096" cy="35767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57" name="Left-Right Arrow 56"/>
          <p:cNvSpPr/>
          <p:nvPr/>
        </p:nvSpPr>
        <p:spPr>
          <a:xfrm>
            <a:off x="3414868" y="5398979"/>
            <a:ext cx="864096" cy="35767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58" name="Left-Right Arrow 57"/>
          <p:cNvSpPr/>
          <p:nvPr/>
        </p:nvSpPr>
        <p:spPr>
          <a:xfrm>
            <a:off x="9120336" y="2222587"/>
            <a:ext cx="864096" cy="35767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59" name="Left-Right Arrow 58"/>
          <p:cNvSpPr/>
          <p:nvPr/>
        </p:nvSpPr>
        <p:spPr>
          <a:xfrm>
            <a:off x="3407701" y="2204864"/>
            <a:ext cx="864096" cy="35767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60" name="Left-Right Arrow 59"/>
          <p:cNvSpPr/>
          <p:nvPr/>
        </p:nvSpPr>
        <p:spPr>
          <a:xfrm>
            <a:off x="9120336" y="5700081"/>
            <a:ext cx="864096" cy="35767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46" name="Left-Right Arrow 45"/>
          <p:cNvSpPr/>
          <p:nvPr/>
        </p:nvSpPr>
        <p:spPr>
          <a:xfrm rot="16200000">
            <a:off x="6863824" y="4691350"/>
            <a:ext cx="864096" cy="35767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61" name="Left-Right Arrow 60"/>
          <p:cNvSpPr/>
          <p:nvPr/>
        </p:nvSpPr>
        <p:spPr>
          <a:xfrm rot="16200000">
            <a:off x="6837389" y="2982534"/>
            <a:ext cx="864096" cy="35767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62" name="Left-Right Arrow 61"/>
          <p:cNvSpPr/>
          <p:nvPr/>
        </p:nvSpPr>
        <p:spPr>
          <a:xfrm rot="18816019">
            <a:off x="8873147" y="3006932"/>
            <a:ext cx="1380629" cy="35767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63" name="Left-Right Arrow 62"/>
          <p:cNvSpPr/>
          <p:nvPr/>
        </p:nvSpPr>
        <p:spPr>
          <a:xfrm rot="18816019">
            <a:off x="8862069" y="4882534"/>
            <a:ext cx="1380629" cy="35767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64" name="Left-Right Arrow 63"/>
          <p:cNvSpPr/>
          <p:nvPr/>
        </p:nvSpPr>
        <p:spPr>
          <a:xfrm rot="2630351">
            <a:off x="8889366" y="2993198"/>
            <a:ext cx="1380629" cy="35767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66" name="Left-Right Arrow 65"/>
          <p:cNvSpPr/>
          <p:nvPr/>
        </p:nvSpPr>
        <p:spPr>
          <a:xfrm rot="2630351">
            <a:off x="8845851" y="4882988"/>
            <a:ext cx="1380629" cy="357671"/>
          </a:xfrm>
          <a:prstGeom prst="left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ago" pitchFamily="2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55440" y="5406315"/>
            <a:ext cx="2400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Filesystem (</a:t>
            </a:r>
            <a:r>
              <a:rPr lang="en-US" sz="1600" dirty="0" err="1" smtClean="0"/>
              <a:t>Fasta</a:t>
            </a:r>
            <a:r>
              <a:rPr lang="en-US" sz="1600" dirty="0" smtClean="0"/>
              <a:t>, GFF, GTF3), Oracle, MySQL, NoSQL</a:t>
            </a:r>
            <a:endParaRPr lang="en-US" sz="1600" dirty="0"/>
          </a:p>
        </p:txBody>
      </p:sp>
      <p:pic>
        <p:nvPicPr>
          <p:cNvPr id="73" name="Picture 10" descr="Bildergebnis für data process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79" y="2753450"/>
            <a:ext cx="600065" cy="29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2" descr="Bildergebnis für user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992" y="1916832"/>
            <a:ext cx="1182608" cy="8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2" descr="Bildergebnis für user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992" y="3645024"/>
            <a:ext cx="1182608" cy="8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2" descr="Bildergebnis für user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992" y="5364615"/>
            <a:ext cx="1182608" cy="8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10200456" y="2726505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Consumer 1 (Bioinformatics)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e.g. BLAST Search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200456" y="4454695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Consumer 2 (Data Science)</a:t>
            </a:r>
            <a:br>
              <a:rPr lang="en-US" sz="1200" dirty="0" smtClean="0"/>
            </a:br>
            <a:r>
              <a:rPr lang="en-US" sz="1200" dirty="0" smtClean="0"/>
              <a:t>Deep Learning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9912424" y="6176338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Consumer 3 (</a:t>
            </a:r>
            <a:r>
              <a:rPr lang="en-US" sz="1200" dirty="0" err="1" smtClean="0"/>
              <a:t>JBrowse</a:t>
            </a:r>
            <a:r>
              <a:rPr lang="en-US" sz="1200" dirty="0" smtClean="0"/>
              <a:t>)</a:t>
            </a:r>
            <a:br>
              <a:rPr lang="en-US" sz="1200" dirty="0" smtClean="0"/>
            </a:br>
            <a:r>
              <a:rPr lang="en-US" sz="1200" dirty="0" smtClean="0"/>
              <a:t>e.g. Visualize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85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6" descr="Bildergebnis für angry pers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700808"/>
            <a:ext cx="4086225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Spaghetti Integration</a:t>
            </a:r>
          </a:p>
          <a:p>
            <a:r>
              <a:rPr lang="en-US" dirty="0" smtClean="0"/>
              <a:t>Data Duplication</a:t>
            </a:r>
          </a:p>
          <a:p>
            <a:r>
              <a:rPr lang="en-US" dirty="0" smtClean="0"/>
              <a:t>Effort Duplication</a:t>
            </a:r>
          </a:p>
          <a:p>
            <a:r>
              <a:rPr lang="en-US" dirty="0" smtClean="0"/>
              <a:t>Data Quality</a:t>
            </a:r>
          </a:p>
          <a:p>
            <a:r>
              <a:rPr lang="en-US" dirty="0" smtClean="0"/>
              <a:t>Workflows are slow</a:t>
            </a:r>
          </a:p>
          <a:p>
            <a:r>
              <a:rPr lang="en-US" dirty="0" smtClean="0"/>
              <a:t>Data version</a:t>
            </a:r>
          </a:p>
          <a:p>
            <a:r>
              <a:rPr lang="en-US" dirty="0" smtClean="0"/>
              <a:t>De-Normalization</a:t>
            </a:r>
          </a:p>
          <a:p>
            <a:r>
              <a:rPr lang="en-US" dirty="0" smtClean="0"/>
              <a:t>High </a:t>
            </a:r>
            <a:r>
              <a:rPr lang="en-US" dirty="0"/>
              <a:t>m</a:t>
            </a:r>
            <a:r>
              <a:rPr lang="en-US" dirty="0" smtClean="0"/>
              <a:t>aintenance effort</a:t>
            </a:r>
          </a:p>
          <a:p>
            <a:r>
              <a:rPr lang="en-US" dirty="0" smtClean="0"/>
              <a:t>Hurdles: Complex Systems, Stakeholders, Technical Challenges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3932" y="98072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76681"/>
                </a:solidFill>
              </a:rPr>
              <a:t>So many duplicates! Which is up to date?</a:t>
            </a:r>
            <a:endParaRPr lang="en-US" dirty="0">
              <a:solidFill>
                <a:srgbClr val="F7668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884" y="2607295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76681"/>
                </a:solidFill>
              </a:rPr>
              <a:t>Why can’t everything just be in the same place?</a:t>
            </a:r>
            <a:endParaRPr lang="en-US" dirty="0">
              <a:solidFill>
                <a:srgbClr val="F7668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7968" y="448047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76681"/>
                </a:solidFill>
              </a:rPr>
              <a:t>I just need the right answer!</a:t>
            </a:r>
            <a:endParaRPr lang="en-US" dirty="0">
              <a:solidFill>
                <a:srgbClr val="F7668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8368" y="429309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76681"/>
                </a:solidFill>
              </a:rPr>
              <a:t>My cheat sheet is different to yours!</a:t>
            </a:r>
            <a:endParaRPr lang="en-US" dirty="0">
              <a:solidFill>
                <a:srgbClr val="F7668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48328" y="90872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76681"/>
                </a:solidFill>
              </a:rPr>
              <a:t>When did this policy change?</a:t>
            </a:r>
            <a:endParaRPr lang="en-US" dirty="0">
              <a:solidFill>
                <a:srgbClr val="F7668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32404" y="2492896"/>
            <a:ext cx="1548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76681"/>
                </a:solidFill>
              </a:rPr>
              <a:t>Do I check SharePoint? Intranet?</a:t>
            </a:r>
            <a:endParaRPr lang="en-US" dirty="0">
              <a:solidFill>
                <a:srgbClr val="F766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19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Source of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</a:t>
            </a:r>
            <a:r>
              <a:rPr lang="en-US" dirty="0" smtClean="0"/>
              <a:t>source </a:t>
            </a:r>
            <a:r>
              <a:rPr lang="en-US" dirty="0"/>
              <a:t>of truth is the practice of </a:t>
            </a:r>
            <a:r>
              <a:rPr lang="en-US" dirty="0" smtClean="0"/>
              <a:t>storing data in a </a:t>
            </a:r>
            <a:r>
              <a:rPr lang="en-US" dirty="0"/>
              <a:t>way, that every data element is stored exactly once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Everyone in the company agrees, this data is the only “real data”</a:t>
            </a:r>
            <a:endParaRPr lang="en-US" dirty="0"/>
          </a:p>
          <a:p>
            <a:r>
              <a:rPr lang="en-US" dirty="0"/>
              <a:t>The link to a data element is by reference </a:t>
            </a:r>
            <a:r>
              <a:rPr lang="en-US" dirty="0" smtClean="0"/>
              <a:t>only</a:t>
            </a:r>
          </a:p>
          <a:p>
            <a:r>
              <a:rPr lang="en-US" dirty="0" smtClean="0"/>
              <a:t>Moving away from silo solutions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8" name="Picture 2" descr="C:\temp\All-Roads-Lead-To-R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5" y="3212976"/>
            <a:ext cx="3456385" cy="202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Single Source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Truth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b="0" i="1" dirty="0" smtClean="0"/>
              <a:t>Roche Data </a:t>
            </a:r>
            <a:r>
              <a:rPr lang="de-CH" b="0" i="1" dirty="0" err="1" smtClean="0"/>
              <a:t>Commons</a:t>
            </a:r>
            <a:endParaRPr lang="en-US" b="0" i="1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10" y="1976876"/>
            <a:ext cx="11615764" cy="415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SLIDEFORMATR" val="RXPStandard Screen"/>
  <p:tag name="VARDIVISION" val="RXPDivCorp"/>
  <p:tag name="VARPALETTE" val="RXPpalette_standard_value"/>
  <p:tag name="VARBACKGROUND" val="RXPbackground_dark_value"/>
  <p:tag name="VARPPTPAPER" val="RXPRXP"/>
  <p:tag name="VARPPTGRIDMODE" val="RXPRocheGrid"/>
  <p:tag name="VARPPTTYPE" val="RXPpotRXPP"/>
  <p:tag name="VARPOTVERSION" val="RXP8.8"/>
  <p:tag name="VARPPTLANGSEL" val="RXPEnglish"/>
  <p:tag name="VARPPTCOMPATIBLE4" val="RXPFALSE"/>
  <p:tag name="VARPPTCOMPATIBLE7" val="RXPFALSE"/>
  <p:tag name="VARPPTCOMPATIBLERD03" val="RXPTRUE"/>
  <p:tag name="VARCOLOR" val="RXPcolor_white_colored"/>
  <p:tag name="VAREMBEDFONTSENABLED" val="RXPFALSE"/>
  <p:tag name="VARTOC" val="RXP"/>
  <p:tag name="VARFOOTERAPPLYTOALLPRESSED" val="RXPFALSE"/>
  <p:tag name="VARTITLE" val="RXP"/>
  <p:tag name="VARUNIT" val="RXPRoche"/>
  <p:tag name="VARAUTHOR" val="RXP"/>
  <p:tag name="VARDATE" val="RXP"/>
  <p:tag name="VARPPTSETUPPERFORMED" val="RXPTRUE"/>
  <p:tag name="VARPPTSLIDEFORMAT" val="RXPWide Screen (16:9)"/>
  <p:tag name="VARPPTLANG" val="RXPEnglish"/>
  <p:tag name="VARGRIDMODE" val="RXPgrid_none_value"/>
  <p:tag name="VARSAVEMESSAGETIMESTAMP" val="RXP17.05.20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TITLESLIDEMODE" val="RXP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TITLESLIDEMODE" val="RXP1"/>
</p:tagLst>
</file>

<file path=ppt/theme/theme1.xml><?xml version="1.0" encoding="utf-8"?>
<a:theme xmlns:a="http://schemas.openxmlformats.org/drawingml/2006/main" name="Roche">
  <a:themeElements>
    <a:clrScheme name="Roche 2">
      <a:dk1>
        <a:srgbClr val="000000"/>
      </a:dk1>
      <a:lt1>
        <a:srgbClr val="FFFFFF"/>
      </a:lt1>
      <a:dk2>
        <a:srgbClr val="969696"/>
      </a:dk2>
      <a:lt2>
        <a:srgbClr val="FF7F00"/>
      </a:lt2>
      <a:accent1>
        <a:srgbClr val="FF7F00"/>
      </a:accent1>
      <a:accent2>
        <a:srgbClr val="800080"/>
      </a:accent2>
      <a:accent3>
        <a:srgbClr val="FFCC00"/>
      </a:accent3>
      <a:accent4>
        <a:srgbClr val="9933FF"/>
      </a:accent4>
      <a:accent5>
        <a:srgbClr val="009900"/>
      </a:accent5>
      <a:accent6>
        <a:srgbClr val="0082DA"/>
      </a:accent6>
      <a:hlink>
        <a:srgbClr val="9933FF"/>
      </a:hlink>
      <a:folHlink>
        <a:srgbClr val="FF3300"/>
      </a:folHlink>
    </a:clrScheme>
    <a:fontScheme name="Roche">
      <a:majorFont>
        <a:latin typeface="Imago"/>
        <a:ea typeface=""/>
        <a:cs typeface=""/>
      </a:majorFont>
      <a:minorFont>
        <a:latin typeface="Imag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ago" pitchFamily="2" charset="0"/>
          </a:defRPr>
        </a:defPPr>
      </a:lstStyle>
      <a:style>
        <a:lnRef idx="1">
          <a:schemeClr val="tx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oche 1">
        <a:dk1>
          <a:srgbClr val="FF7F00"/>
        </a:dk1>
        <a:lt1>
          <a:srgbClr val="FFFFFF"/>
        </a:lt1>
        <a:dk2>
          <a:srgbClr val="0028A0"/>
        </a:dk2>
        <a:lt2>
          <a:srgbClr val="969696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che 2">
        <a:dk1>
          <a:srgbClr val="000000"/>
        </a:dk1>
        <a:lt1>
          <a:srgbClr val="FFFFFF"/>
        </a:lt1>
        <a:dk2>
          <a:srgbClr val="969696"/>
        </a:dk2>
        <a:lt2>
          <a:srgbClr val="FF7F00"/>
        </a:lt2>
        <a:accent1>
          <a:srgbClr val="FF7F00"/>
        </a:accent1>
        <a:accent2>
          <a:srgbClr val="800080"/>
        </a:accent2>
        <a:accent3>
          <a:srgbClr val="FFCC00"/>
        </a:accent3>
        <a:accent4>
          <a:srgbClr val="9933FF"/>
        </a:accent4>
        <a:accent5>
          <a:srgbClr val="009900"/>
        </a:accent5>
        <a:accent6>
          <a:srgbClr val="0082DA"/>
        </a:accent6>
        <a:hlink>
          <a:srgbClr val="9933FF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che 3">
        <a:dk1>
          <a:srgbClr val="000000"/>
        </a:dk1>
        <a:lt1>
          <a:srgbClr val="FFFFFF"/>
        </a:lt1>
        <a:dk2>
          <a:srgbClr val="959595"/>
        </a:dk2>
        <a:lt2>
          <a:srgbClr val="676767"/>
        </a:lt2>
        <a:accent1>
          <a:srgbClr val="B2B2B2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454545"/>
        </a:accent6>
        <a:hlink>
          <a:srgbClr val="EAEAEA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oche 2">
    <a:dk1>
      <a:srgbClr val="000000"/>
    </a:dk1>
    <a:lt1>
      <a:srgbClr val="FFFFFF"/>
    </a:lt1>
    <a:dk2>
      <a:srgbClr val="969696"/>
    </a:dk2>
    <a:lt2>
      <a:srgbClr val="FF7F00"/>
    </a:lt2>
    <a:accent1>
      <a:srgbClr val="FF7F00"/>
    </a:accent1>
    <a:accent2>
      <a:srgbClr val="800080"/>
    </a:accent2>
    <a:accent3>
      <a:srgbClr val="FFCC00"/>
    </a:accent3>
    <a:accent4>
      <a:srgbClr val="9933FF"/>
    </a:accent4>
    <a:accent5>
      <a:srgbClr val="009900"/>
    </a:accent5>
    <a:accent6>
      <a:srgbClr val="0082DA"/>
    </a:accent6>
    <a:hlink>
      <a:srgbClr val="9933FF"/>
    </a:hlink>
    <a:folHlink>
      <a:srgbClr val="FF3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16</Pages>
  <Words>1371</Words>
  <Application>Microsoft Office PowerPoint</Application>
  <PresentationFormat>Widescreen</PresentationFormat>
  <Paragraphs>275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Courier New</vt:lpstr>
      <vt:lpstr>Imago</vt:lpstr>
      <vt:lpstr>Minion</vt:lpstr>
      <vt:lpstr>Roche</vt:lpstr>
      <vt:lpstr>Genome Information SPoT Pharma Research and Early Development Informatics Technical Operations &amp; Solution Delivery, Roche Innovation Center Basel</vt:lpstr>
      <vt:lpstr>Agenda</vt:lpstr>
      <vt:lpstr>Roche - a global pioneer in pharmaceuticals and diagnostics </vt:lpstr>
      <vt:lpstr>Meet the speaker</vt:lpstr>
      <vt:lpstr>Common System Landscapes</vt:lpstr>
      <vt:lpstr>Common System Landscapes</vt:lpstr>
      <vt:lpstr>Common Problems</vt:lpstr>
      <vt:lpstr>Single Source of Truth</vt:lpstr>
      <vt:lpstr>Single Source of Truth Roche Data Commons</vt:lpstr>
      <vt:lpstr>Single Source of Truth</vt:lpstr>
      <vt:lpstr>Requirements - Functional</vt:lpstr>
      <vt:lpstr>Requirements - Technical</vt:lpstr>
      <vt:lpstr>Evaluation</vt:lpstr>
      <vt:lpstr>Ensembl</vt:lpstr>
      <vt:lpstr>Ensembl</vt:lpstr>
      <vt:lpstr>Ensembl</vt:lpstr>
      <vt:lpstr>Solution – Ensembl data</vt:lpstr>
      <vt:lpstr>Solution – Ensembl data</vt:lpstr>
      <vt:lpstr>Solution – Ensembl data</vt:lpstr>
      <vt:lpstr>Solution – Ensembl software</vt:lpstr>
      <vt:lpstr>Solution – NCBI data</vt:lpstr>
      <vt:lpstr>Solution – NCBI data</vt:lpstr>
      <vt:lpstr>Solution – inhouse data</vt:lpstr>
      <vt:lpstr>Solution – inhouse data</vt:lpstr>
      <vt:lpstr>Solution - Arvados</vt:lpstr>
      <vt:lpstr>Solution</vt:lpstr>
      <vt:lpstr>Solution</vt:lpstr>
      <vt:lpstr>Use Cases</vt:lpstr>
      <vt:lpstr>Use Cases</vt:lpstr>
      <vt:lpstr>Use Cases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Roche Template</dc:title>
  <dc:creator>Doernen, Gunther {PXIB~Basel}</dc:creator>
  <cp:lastModifiedBy>Herzig, David {PXIB~Basel}</cp:lastModifiedBy>
  <cp:revision>375</cp:revision>
  <cp:lastPrinted>1998-09-09T08:32:30Z</cp:lastPrinted>
  <dcterms:created xsi:type="dcterms:W3CDTF">2002-05-06T07:33:01Z</dcterms:created>
  <dcterms:modified xsi:type="dcterms:W3CDTF">2020-05-03T20:32:27Z</dcterms:modified>
</cp:coreProperties>
</file>