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900" y="16100"/>
            <a:ext cx="9144000" cy="653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Program starts -&gt; User Prompt appears: “Please enter number #1:”</a:t>
            </a:r>
            <a:endParaRPr b="1" sz="1800"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821600"/>
            <a:ext cx="4219985" cy="588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585" y="821600"/>
            <a:ext cx="4543015" cy="211784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4477800" y="3005000"/>
            <a:ext cx="4513800" cy="653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FF"/>
                </a:solidFill>
              </a:rPr>
              <a:t>z1</a:t>
            </a:r>
            <a:r>
              <a:rPr lang="de"/>
              <a:t> = &lt;not initialized&gt;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0000"/>
                </a:solidFill>
              </a:rPr>
              <a:t>z2</a:t>
            </a:r>
            <a:r>
              <a:rPr lang="de"/>
              <a:t> = &lt;</a:t>
            </a:r>
            <a:r>
              <a:rPr lang="de">
                <a:solidFill>
                  <a:schemeClr val="dk1"/>
                </a:solidFill>
              </a:rPr>
              <a:t>not initialized&gt;</a:t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1985" y="3886700"/>
            <a:ext cx="3428375" cy="27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>
            <a:off x="5828525" y="3734300"/>
            <a:ext cx="861900" cy="406800"/>
          </a:xfrm>
          <a:prstGeom prst="wedgeRectCallout">
            <a:avLst>
              <a:gd fmla="val -15066" name="adj1"/>
              <a:gd fmla="val 149385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Winner Corner</a:t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277750" y="5603975"/>
            <a:ext cx="1073700" cy="406800"/>
          </a:xfrm>
          <a:prstGeom prst="wedgeRectCallout">
            <a:avLst>
              <a:gd fmla="val -38263" name="adj1"/>
              <a:gd fmla="val -145717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C</a:t>
            </a:r>
            <a:r>
              <a:rPr lang="de">
                <a:solidFill>
                  <a:schemeClr val="dk1"/>
                </a:solidFill>
              </a:rPr>
              <a:t>ompetitor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Corner</a:t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5803050" y="4305725"/>
            <a:ext cx="578100" cy="612000"/>
          </a:xfrm>
          <a:prstGeom prst="arc">
            <a:avLst>
              <a:gd fmla="val 21202558" name="adj1"/>
              <a:gd fmla="val 7808627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5947585" y="4506668"/>
            <a:ext cx="374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FF"/>
                </a:solidFill>
              </a:rPr>
              <a:t>z1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3" name="Shape 63"/>
          <p:cNvSpPr/>
          <p:nvPr/>
        </p:nvSpPr>
        <p:spPr>
          <a:xfrm>
            <a:off x="7153393" y="4895875"/>
            <a:ext cx="578100" cy="612000"/>
          </a:xfrm>
          <a:prstGeom prst="arc">
            <a:avLst>
              <a:gd fmla="val 10548236" name="adj1"/>
              <a:gd fmla="val 17366599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7202825" y="4895875"/>
            <a:ext cx="374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0000"/>
                </a:solidFill>
              </a:rPr>
              <a:t>z2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925900" y="2062025"/>
            <a:ext cx="73827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6000">
                <a:solidFill>
                  <a:srgbClr val="999999"/>
                </a:solidFill>
              </a:rPr>
              <a:t>finally -</a:t>
            </a:r>
            <a:r>
              <a:rPr b="1" lang="de" sz="6000">
                <a:solidFill>
                  <a:srgbClr val="999999"/>
                </a:solidFill>
              </a:rPr>
              <a:t> fight #nine</a:t>
            </a:r>
            <a:endParaRPr b="1" sz="60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6000">
                <a:solidFill>
                  <a:srgbClr val="999999"/>
                </a:solidFill>
              </a:rPr>
              <a:t>takes place</a:t>
            </a:r>
            <a:endParaRPr b="1" sz="6000">
              <a:solidFill>
                <a:srgbClr val="999999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6000">
                <a:solidFill>
                  <a:srgbClr val="999999"/>
                </a:solidFill>
              </a:rPr>
              <a:t>…</a:t>
            </a:r>
            <a:endParaRPr b="1" sz="6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-900" y="16100"/>
            <a:ext cx="9144000" cy="653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Let the fight a last time - which number is smaller ?</a:t>
            </a:r>
            <a:endParaRPr b="1" sz="1800"/>
          </a:p>
        </p:txBody>
      </p:sp>
      <p:sp>
        <p:nvSpPr>
          <p:cNvPr id="190" name="Shape 190"/>
          <p:cNvSpPr txBox="1"/>
          <p:nvPr/>
        </p:nvSpPr>
        <p:spPr>
          <a:xfrm>
            <a:off x="4477800" y="3005000"/>
            <a:ext cx="4513800" cy="80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FF"/>
                </a:solidFill>
              </a:rPr>
              <a:t>z1</a:t>
            </a:r>
            <a:r>
              <a:rPr lang="de"/>
              <a:t> = </a:t>
            </a:r>
            <a:r>
              <a:rPr b="1" lang="de">
                <a:solidFill>
                  <a:srgbClr val="0000FF"/>
                </a:solidFill>
              </a:rPr>
              <a:t>1</a:t>
            </a:r>
            <a:endParaRPr b="1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0000"/>
                </a:solidFill>
              </a:rPr>
              <a:t>z2</a:t>
            </a:r>
            <a:r>
              <a:rPr lang="de"/>
              <a:t> = </a:t>
            </a:r>
            <a:r>
              <a:rPr b="1" lang="de">
                <a:solidFill>
                  <a:srgbClr val="FF0000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i</a:t>
            </a:r>
            <a:r>
              <a:rPr lang="de">
                <a:solidFill>
                  <a:schemeClr val="dk1"/>
                </a:solidFill>
              </a:rPr>
              <a:t> = 10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985" y="3886700"/>
            <a:ext cx="3428375" cy="27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6058418" y="4571800"/>
            <a:ext cx="578100" cy="612000"/>
          </a:xfrm>
          <a:prstGeom prst="arc">
            <a:avLst>
              <a:gd fmla="val 8089462" name="adj1"/>
              <a:gd fmla="val 7955645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6154771" y="4685836"/>
            <a:ext cx="374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FF"/>
                </a:solidFill>
              </a:rPr>
              <a:t>1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6757218" y="4577504"/>
            <a:ext cx="578100" cy="612000"/>
          </a:xfrm>
          <a:prstGeom prst="arc">
            <a:avLst>
              <a:gd fmla="val 17252779" name="adj1"/>
              <a:gd fmla="val 17194316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6849479" y="4675118"/>
            <a:ext cx="374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21600"/>
            <a:ext cx="4143785" cy="5786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6525" y="4135467"/>
            <a:ext cx="902714" cy="6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8585" y="821600"/>
            <a:ext cx="4315084" cy="20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-900" y="16100"/>
            <a:ext cx="9144000" cy="653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And the winner is ...</a:t>
            </a:r>
            <a:endParaRPr b="1" sz="1800"/>
          </a:p>
        </p:txBody>
      </p:sp>
      <p:sp>
        <p:nvSpPr>
          <p:cNvPr id="204" name="Shape 204"/>
          <p:cNvSpPr txBox="1"/>
          <p:nvPr/>
        </p:nvSpPr>
        <p:spPr>
          <a:xfrm>
            <a:off x="4477800" y="3005000"/>
            <a:ext cx="4513800" cy="5799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FF"/>
                </a:solidFill>
              </a:rPr>
              <a:t>z1</a:t>
            </a:r>
            <a:r>
              <a:rPr lang="de"/>
              <a:t> = </a:t>
            </a:r>
            <a:r>
              <a:rPr b="1" lang="de">
                <a:solidFill>
                  <a:srgbClr val="0000FF"/>
                </a:solidFill>
              </a:rPr>
              <a:t>1</a:t>
            </a:r>
            <a:endParaRPr b="1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0000"/>
                </a:solidFill>
              </a:rPr>
              <a:t>z2</a:t>
            </a:r>
            <a:r>
              <a:rPr lang="de"/>
              <a:t> = </a:t>
            </a:r>
            <a:r>
              <a:rPr b="1" lang="de">
                <a:solidFill>
                  <a:srgbClr val="FF0000"/>
                </a:solidFill>
              </a:rPr>
              <a:t>3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985" y="3886700"/>
            <a:ext cx="3428375" cy="27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3521" y="4166343"/>
            <a:ext cx="1216500" cy="1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8585" y="821600"/>
            <a:ext cx="4315084" cy="20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6535771" y="4701897"/>
            <a:ext cx="374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FF"/>
                </a:solidFill>
              </a:rPr>
              <a:t>1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821600"/>
            <a:ext cx="4143785" cy="5822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7350" y="3632949"/>
            <a:ext cx="374700" cy="3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4550" y="3861550"/>
            <a:ext cx="222300" cy="2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2550" y="3861550"/>
            <a:ext cx="222300" cy="2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900" y="16100"/>
            <a:ext cx="9144000" cy="653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User entered first Number [5]</a:t>
            </a:r>
            <a:r>
              <a:rPr b="1" lang="de" sz="1800"/>
              <a:t> -&gt; User Prompt appears: “Please enter number #2:”</a:t>
            </a:r>
            <a:endParaRPr b="1" sz="1800"/>
          </a:p>
        </p:txBody>
      </p:sp>
      <p:sp>
        <p:nvSpPr>
          <p:cNvPr id="70" name="Shape 70"/>
          <p:cNvSpPr txBox="1"/>
          <p:nvPr/>
        </p:nvSpPr>
        <p:spPr>
          <a:xfrm>
            <a:off x="4477800" y="3005000"/>
            <a:ext cx="4513800" cy="80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FF"/>
                </a:solidFill>
              </a:rPr>
              <a:t>z1</a:t>
            </a:r>
            <a:r>
              <a:rPr lang="de"/>
              <a:t> = </a:t>
            </a:r>
            <a:r>
              <a:rPr b="1" lang="de">
                <a:solidFill>
                  <a:srgbClr val="0000FF"/>
                </a:solidFill>
              </a:rPr>
              <a:t>5</a:t>
            </a:r>
            <a:endParaRPr b="1">
              <a:solidFill>
                <a:srgbClr val="00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0000"/>
                </a:solidFill>
              </a:rPr>
              <a:t>z2</a:t>
            </a:r>
            <a:r>
              <a:rPr lang="de"/>
              <a:t> = &lt;</a:t>
            </a:r>
            <a:r>
              <a:rPr lang="de">
                <a:solidFill>
                  <a:schemeClr val="dk1"/>
                </a:solidFill>
              </a:rPr>
              <a:t>not initialized&gt;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i</a:t>
            </a:r>
            <a:r>
              <a:rPr lang="de">
                <a:solidFill>
                  <a:schemeClr val="dk1"/>
                </a:solidFill>
              </a:rPr>
              <a:t> = 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985" y="3886700"/>
            <a:ext cx="3428375" cy="27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5803050" y="4305725"/>
            <a:ext cx="578100" cy="612000"/>
          </a:xfrm>
          <a:prstGeom prst="arc">
            <a:avLst>
              <a:gd fmla="val 21202558" name="adj1"/>
              <a:gd fmla="val 7808627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5947585" y="4506668"/>
            <a:ext cx="374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FF"/>
                </a:solidFill>
              </a:rPr>
              <a:t>5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4" name="Shape 74"/>
          <p:cNvSpPr/>
          <p:nvPr/>
        </p:nvSpPr>
        <p:spPr>
          <a:xfrm>
            <a:off x="7153393" y="4895875"/>
            <a:ext cx="578100" cy="612000"/>
          </a:xfrm>
          <a:prstGeom prst="arc">
            <a:avLst>
              <a:gd fmla="val 10548236" name="adj1"/>
              <a:gd fmla="val 17366599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7202825" y="4895875"/>
            <a:ext cx="374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21600"/>
            <a:ext cx="4143784" cy="57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8584" y="821600"/>
            <a:ext cx="4355792" cy="20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6583400" y="3324775"/>
            <a:ext cx="1923300" cy="902100"/>
          </a:xfrm>
          <a:prstGeom prst="wedgeRectCallout">
            <a:avLst>
              <a:gd fmla="val -54945" name="adj1"/>
              <a:gd fmla="val 98365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As there is no other number yet, the first number is always considered as winner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900" y="16100"/>
            <a:ext cx="9144000" cy="653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User entered second Number [4]</a:t>
            </a:r>
            <a:endParaRPr b="1" sz="1800"/>
          </a:p>
        </p:txBody>
      </p:sp>
      <p:sp>
        <p:nvSpPr>
          <p:cNvPr id="84" name="Shape 84"/>
          <p:cNvSpPr txBox="1"/>
          <p:nvPr/>
        </p:nvSpPr>
        <p:spPr>
          <a:xfrm>
            <a:off x="4477800" y="3005000"/>
            <a:ext cx="4513800" cy="80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FF"/>
                </a:solidFill>
              </a:rPr>
              <a:t>z1</a:t>
            </a:r>
            <a:r>
              <a:rPr lang="de"/>
              <a:t> = </a:t>
            </a:r>
            <a:r>
              <a:rPr b="1" lang="de">
                <a:solidFill>
                  <a:srgbClr val="0000FF"/>
                </a:solidFill>
              </a:rPr>
              <a:t>5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0000"/>
                </a:solidFill>
              </a:rPr>
              <a:t>z2</a:t>
            </a:r>
            <a:r>
              <a:rPr lang="de"/>
              <a:t> = </a:t>
            </a:r>
            <a:r>
              <a:rPr b="1" lang="de">
                <a:solidFill>
                  <a:srgbClr val="FF0000"/>
                </a:solidFill>
              </a:rPr>
              <a:t>4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i</a:t>
            </a:r>
            <a:r>
              <a:rPr lang="de">
                <a:solidFill>
                  <a:schemeClr val="dk1"/>
                </a:solidFill>
              </a:rPr>
              <a:t> = 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985" y="3886700"/>
            <a:ext cx="3428375" cy="27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5803050" y="4305725"/>
            <a:ext cx="578100" cy="612000"/>
          </a:xfrm>
          <a:prstGeom prst="arc">
            <a:avLst>
              <a:gd fmla="val 21202558" name="adj1"/>
              <a:gd fmla="val 7808627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947585" y="4506668"/>
            <a:ext cx="374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FF"/>
                </a:solidFill>
              </a:rPr>
              <a:t>5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>
            <a:off x="7153393" y="4895875"/>
            <a:ext cx="578100" cy="612000"/>
          </a:xfrm>
          <a:prstGeom prst="arc">
            <a:avLst>
              <a:gd fmla="val 10548236" name="adj1"/>
              <a:gd fmla="val 17366599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7213532" y="4895875"/>
            <a:ext cx="374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0000"/>
                </a:solidFill>
              </a:rPr>
              <a:t>4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584" y="821600"/>
            <a:ext cx="4362179" cy="20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821600"/>
            <a:ext cx="4143784" cy="576547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5455075" y="5539450"/>
            <a:ext cx="2197500" cy="884400"/>
          </a:xfrm>
          <a:prstGeom prst="wedgeRectCallout">
            <a:avLst>
              <a:gd fmla="val 37217" name="adj1"/>
              <a:gd fmla="val -80133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number that is entered next goes to the </a:t>
            </a:r>
            <a:r>
              <a:rPr lang="de"/>
              <a:t>competitor</a:t>
            </a:r>
            <a:r>
              <a:rPr lang="de"/>
              <a:t> corner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-900" y="16100"/>
            <a:ext cx="9144000" cy="653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Let the fight begin - which number is smaller ?</a:t>
            </a:r>
            <a:endParaRPr b="1" sz="1800"/>
          </a:p>
        </p:txBody>
      </p:sp>
      <p:sp>
        <p:nvSpPr>
          <p:cNvPr id="98" name="Shape 98"/>
          <p:cNvSpPr txBox="1"/>
          <p:nvPr/>
        </p:nvSpPr>
        <p:spPr>
          <a:xfrm>
            <a:off x="4477800" y="3005000"/>
            <a:ext cx="4513800" cy="80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FF"/>
                </a:solidFill>
              </a:rPr>
              <a:t>z1</a:t>
            </a:r>
            <a:r>
              <a:rPr lang="de"/>
              <a:t> = </a:t>
            </a:r>
            <a:r>
              <a:rPr b="1" lang="de">
                <a:solidFill>
                  <a:srgbClr val="0000FF"/>
                </a:solidFill>
              </a:rPr>
              <a:t>5</a:t>
            </a:r>
            <a:endParaRPr b="1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0000"/>
                </a:solidFill>
              </a:rPr>
              <a:t>z2</a:t>
            </a:r>
            <a:r>
              <a:rPr lang="de"/>
              <a:t> = </a:t>
            </a:r>
            <a:r>
              <a:rPr b="1" lang="de">
                <a:solidFill>
                  <a:srgbClr val="FF0000"/>
                </a:solidFill>
              </a:rPr>
              <a:t>4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i</a:t>
            </a:r>
            <a:r>
              <a:rPr lang="de">
                <a:solidFill>
                  <a:schemeClr val="dk1"/>
                </a:solidFill>
              </a:rPr>
              <a:t> = 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985" y="3886700"/>
            <a:ext cx="3428375" cy="27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x="6058418" y="4571800"/>
            <a:ext cx="578100" cy="612000"/>
          </a:xfrm>
          <a:prstGeom prst="arc">
            <a:avLst>
              <a:gd fmla="val 8089462" name="adj1"/>
              <a:gd fmla="val 7955645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6154771" y="4685836"/>
            <a:ext cx="374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FF"/>
                </a:solidFill>
              </a:rPr>
              <a:t>5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6757218" y="4577504"/>
            <a:ext cx="578100" cy="612000"/>
          </a:xfrm>
          <a:prstGeom prst="arc">
            <a:avLst>
              <a:gd fmla="val 17252779" name="adj1"/>
              <a:gd fmla="val 17194316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6849479" y="4675118"/>
            <a:ext cx="374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0000"/>
                </a:solidFill>
              </a:rPr>
              <a:t>4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584" y="821600"/>
            <a:ext cx="4362179" cy="20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821600"/>
            <a:ext cx="4143785" cy="5786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6525" y="4135467"/>
            <a:ext cx="902714" cy="6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-900" y="16100"/>
            <a:ext cx="9144000" cy="653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The winner moves to the winner corner - the </a:t>
            </a:r>
            <a:r>
              <a:rPr b="1" lang="de" sz="1800"/>
              <a:t>loser</a:t>
            </a:r>
            <a:r>
              <a:rPr b="1" lang="de" sz="1800"/>
              <a:t> leaves the ring</a:t>
            </a:r>
            <a:endParaRPr b="1" sz="1800"/>
          </a:p>
        </p:txBody>
      </p:sp>
      <p:sp>
        <p:nvSpPr>
          <p:cNvPr id="112" name="Shape 112"/>
          <p:cNvSpPr txBox="1"/>
          <p:nvPr/>
        </p:nvSpPr>
        <p:spPr>
          <a:xfrm>
            <a:off x="4477800" y="3005000"/>
            <a:ext cx="4513800" cy="80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FF"/>
                </a:solidFill>
              </a:rPr>
              <a:t>z1</a:t>
            </a:r>
            <a:r>
              <a:rPr lang="de"/>
              <a:t> = </a:t>
            </a:r>
            <a:r>
              <a:rPr b="1" lang="de">
                <a:solidFill>
                  <a:srgbClr val="0000FF"/>
                </a:solidFill>
              </a:rPr>
              <a:t>4 </a:t>
            </a:r>
            <a:r>
              <a:rPr lang="de">
                <a:solidFill>
                  <a:schemeClr val="dk1"/>
                </a:solidFill>
              </a:rPr>
              <a:t>(</a:t>
            </a:r>
            <a:r>
              <a:rPr lang="de" strike="sngStrike">
                <a:solidFill>
                  <a:schemeClr val="dk1"/>
                </a:solidFill>
              </a:rPr>
              <a:t>5</a:t>
            </a:r>
            <a:r>
              <a:rPr lang="de">
                <a:solidFill>
                  <a:schemeClr val="dk1"/>
                </a:solidFill>
              </a:rPr>
              <a:t>) 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0000"/>
                </a:solidFill>
              </a:rPr>
              <a:t>z2</a:t>
            </a:r>
            <a:r>
              <a:rPr lang="de"/>
              <a:t> = </a:t>
            </a:r>
            <a:r>
              <a:rPr b="1" lang="de">
                <a:solidFill>
                  <a:srgbClr val="FF0000"/>
                </a:solidFill>
              </a:rPr>
              <a:t>4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i</a:t>
            </a:r>
            <a:r>
              <a:rPr lang="de">
                <a:solidFill>
                  <a:schemeClr val="dk1"/>
                </a:solidFill>
              </a:rPr>
              <a:t> = 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985" y="3886700"/>
            <a:ext cx="3428375" cy="27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5803050" y="4305725"/>
            <a:ext cx="578100" cy="612000"/>
          </a:xfrm>
          <a:prstGeom prst="arc">
            <a:avLst>
              <a:gd fmla="val 21202558" name="adj1"/>
              <a:gd fmla="val 7808627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5947585" y="4506668"/>
            <a:ext cx="374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5</a:t>
            </a:r>
            <a:endParaRPr b="1"/>
          </a:p>
        </p:txBody>
      </p:sp>
      <p:sp>
        <p:nvSpPr>
          <p:cNvPr id="116" name="Shape 116"/>
          <p:cNvSpPr/>
          <p:nvPr/>
        </p:nvSpPr>
        <p:spPr>
          <a:xfrm>
            <a:off x="7153393" y="4895875"/>
            <a:ext cx="578100" cy="612000"/>
          </a:xfrm>
          <a:prstGeom prst="arc">
            <a:avLst>
              <a:gd fmla="val 10548236" name="adj1"/>
              <a:gd fmla="val 17366599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7213532" y="4895875"/>
            <a:ext cx="374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584" y="821600"/>
            <a:ext cx="4362179" cy="20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821600"/>
            <a:ext cx="4143783" cy="57786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Shape 120"/>
          <p:cNvCxnSpPr/>
          <p:nvPr/>
        </p:nvCxnSpPr>
        <p:spPr>
          <a:xfrm flipH="1" rot="10800000">
            <a:off x="6246085" y="4004607"/>
            <a:ext cx="503400" cy="651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4925" y="3611613"/>
            <a:ext cx="503400" cy="50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Shape 122"/>
          <p:cNvCxnSpPr/>
          <p:nvPr/>
        </p:nvCxnSpPr>
        <p:spPr>
          <a:xfrm rot="10800000">
            <a:off x="6252600" y="4770150"/>
            <a:ext cx="1092300" cy="289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Shape 123"/>
          <p:cNvSpPr/>
          <p:nvPr/>
        </p:nvSpPr>
        <p:spPr>
          <a:xfrm>
            <a:off x="5734513" y="5637550"/>
            <a:ext cx="1923300" cy="902100"/>
          </a:xfrm>
          <a:prstGeom prst="wedgeRectCallout">
            <a:avLst>
              <a:gd fmla="val 37471" name="adj1"/>
              <a:gd fmla="val -90356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winner swaps the corner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-900" y="16100"/>
            <a:ext cx="9144000" cy="653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Now a new </a:t>
            </a:r>
            <a:r>
              <a:rPr b="1" lang="de" sz="1800"/>
              <a:t>competitor is required</a:t>
            </a:r>
            <a:r>
              <a:rPr b="1" lang="de" sz="1800"/>
              <a:t> for the next round</a:t>
            </a:r>
            <a:endParaRPr b="1" sz="1800"/>
          </a:p>
        </p:txBody>
      </p:sp>
      <p:sp>
        <p:nvSpPr>
          <p:cNvPr id="129" name="Shape 129"/>
          <p:cNvSpPr txBox="1"/>
          <p:nvPr/>
        </p:nvSpPr>
        <p:spPr>
          <a:xfrm>
            <a:off x="4477800" y="3005000"/>
            <a:ext cx="4513800" cy="80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FF"/>
                </a:solidFill>
              </a:rPr>
              <a:t>z1</a:t>
            </a:r>
            <a:r>
              <a:rPr lang="de"/>
              <a:t> = </a:t>
            </a:r>
            <a:r>
              <a:rPr b="1" lang="de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0000"/>
                </a:solidFill>
              </a:rPr>
              <a:t>z2</a:t>
            </a:r>
            <a:r>
              <a:rPr lang="de"/>
              <a:t> = </a:t>
            </a:r>
            <a:r>
              <a:rPr b="1" lang="de">
                <a:solidFill>
                  <a:srgbClr val="FF0000"/>
                </a:solidFill>
              </a:rPr>
              <a:t>4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i</a:t>
            </a:r>
            <a:r>
              <a:rPr lang="de">
                <a:solidFill>
                  <a:schemeClr val="dk1"/>
                </a:solidFill>
              </a:rPr>
              <a:t> = 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985" y="3886700"/>
            <a:ext cx="3428375" cy="27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5803050" y="4305725"/>
            <a:ext cx="578100" cy="612000"/>
          </a:xfrm>
          <a:prstGeom prst="arc">
            <a:avLst>
              <a:gd fmla="val 21202558" name="adj1"/>
              <a:gd fmla="val 7808627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5947585" y="4506668"/>
            <a:ext cx="374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7153393" y="4895875"/>
            <a:ext cx="578100" cy="612000"/>
          </a:xfrm>
          <a:prstGeom prst="arc">
            <a:avLst>
              <a:gd fmla="val 10548236" name="adj1"/>
              <a:gd fmla="val 17366599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7202825" y="4895875"/>
            <a:ext cx="374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21600"/>
            <a:ext cx="4143784" cy="57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8584" y="821600"/>
            <a:ext cx="4330245" cy="20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-900" y="16100"/>
            <a:ext cx="9144000" cy="653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User entered second Number [8]</a:t>
            </a:r>
            <a:endParaRPr b="1" sz="1800"/>
          </a:p>
        </p:txBody>
      </p:sp>
      <p:sp>
        <p:nvSpPr>
          <p:cNvPr id="142" name="Shape 142"/>
          <p:cNvSpPr txBox="1"/>
          <p:nvPr/>
        </p:nvSpPr>
        <p:spPr>
          <a:xfrm>
            <a:off x="4477800" y="3005000"/>
            <a:ext cx="4513800" cy="80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FF"/>
                </a:solidFill>
              </a:rPr>
              <a:t>z1</a:t>
            </a:r>
            <a:r>
              <a:rPr lang="de"/>
              <a:t> = </a:t>
            </a:r>
            <a:r>
              <a:rPr b="1" lang="de">
                <a:solidFill>
                  <a:srgbClr val="0000FF"/>
                </a:solidFill>
              </a:rPr>
              <a:t>4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0000"/>
                </a:solidFill>
              </a:rPr>
              <a:t>z2</a:t>
            </a:r>
            <a:r>
              <a:rPr lang="de"/>
              <a:t> = </a:t>
            </a:r>
            <a:r>
              <a:rPr b="1" lang="de">
                <a:solidFill>
                  <a:srgbClr val="FF0000"/>
                </a:solidFill>
              </a:rPr>
              <a:t>8</a:t>
            </a:r>
            <a:r>
              <a:rPr lang="de"/>
              <a:t> </a:t>
            </a:r>
            <a:r>
              <a:rPr lang="de">
                <a:solidFill>
                  <a:schemeClr val="dk1"/>
                </a:solidFill>
              </a:rPr>
              <a:t>(</a:t>
            </a:r>
            <a:r>
              <a:rPr lang="de" strike="sngStrike">
                <a:solidFill>
                  <a:schemeClr val="dk1"/>
                </a:solidFill>
              </a:rPr>
              <a:t>4</a:t>
            </a:r>
            <a:r>
              <a:rPr lang="de">
                <a:solidFill>
                  <a:schemeClr val="dk1"/>
                </a:solidFill>
              </a:rPr>
              <a:t>)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i</a:t>
            </a:r>
            <a:r>
              <a:rPr lang="de">
                <a:solidFill>
                  <a:schemeClr val="dk1"/>
                </a:solidFill>
              </a:rPr>
              <a:t> = 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985" y="3886700"/>
            <a:ext cx="3428375" cy="27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5803050" y="4305725"/>
            <a:ext cx="578100" cy="612000"/>
          </a:xfrm>
          <a:prstGeom prst="arc">
            <a:avLst>
              <a:gd fmla="val 21202558" name="adj1"/>
              <a:gd fmla="val 7808627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5947585" y="4506668"/>
            <a:ext cx="374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7153393" y="4895875"/>
            <a:ext cx="578100" cy="612000"/>
          </a:xfrm>
          <a:prstGeom prst="arc">
            <a:avLst>
              <a:gd fmla="val 10548236" name="adj1"/>
              <a:gd fmla="val 17366599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7213532" y="4895875"/>
            <a:ext cx="374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0000"/>
                </a:solidFill>
              </a:rPr>
              <a:t>8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21600"/>
            <a:ext cx="4143784" cy="576547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5455075" y="5539450"/>
            <a:ext cx="2197500" cy="884400"/>
          </a:xfrm>
          <a:prstGeom prst="wedgeRectCallout">
            <a:avLst>
              <a:gd fmla="val 37217" name="adj1"/>
              <a:gd fmla="val -80133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number that is entered next goes to the competitor corner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8584" y="821600"/>
            <a:ext cx="4377934" cy="20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-900" y="16100"/>
            <a:ext cx="9144000" cy="653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The 2nd fight takes place</a:t>
            </a:r>
            <a:r>
              <a:rPr b="1" lang="de" sz="1800"/>
              <a:t> - which number is smaller ?</a:t>
            </a:r>
            <a:endParaRPr b="1" sz="1800"/>
          </a:p>
        </p:txBody>
      </p:sp>
      <p:sp>
        <p:nvSpPr>
          <p:cNvPr id="156" name="Shape 156"/>
          <p:cNvSpPr txBox="1"/>
          <p:nvPr/>
        </p:nvSpPr>
        <p:spPr>
          <a:xfrm>
            <a:off x="4477800" y="3005000"/>
            <a:ext cx="4513800" cy="80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FF"/>
                </a:solidFill>
              </a:rPr>
              <a:t>z1</a:t>
            </a:r>
            <a:r>
              <a:rPr lang="de"/>
              <a:t> = </a:t>
            </a:r>
            <a:r>
              <a:rPr b="1" lang="de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0000"/>
                </a:solidFill>
              </a:rPr>
              <a:t>z2</a:t>
            </a:r>
            <a:r>
              <a:rPr lang="de"/>
              <a:t> = </a:t>
            </a:r>
            <a:r>
              <a:rPr b="1" lang="de">
                <a:solidFill>
                  <a:srgbClr val="FF0000"/>
                </a:solidFill>
              </a:rPr>
              <a:t>8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i</a:t>
            </a:r>
            <a:r>
              <a:rPr lang="de">
                <a:solidFill>
                  <a:schemeClr val="dk1"/>
                </a:solidFill>
              </a:rPr>
              <a:t> = 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985" y="3886700"/>
            <a:ext cx="3428375" cy="27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6058418" y="4571800"/>
            <a:ext cx="578100" cy="612000"/>
          </a:xfrm>
          <a:prstGeom prst="arc">
            <a:avLst>
              <a:gd fmla="val 8089462" name="adj1"/>
              <a:gd fmla="val 7955645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6154771" y="4685836"/>
            <a:ext cx="374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6757218" y="4577504"/>
            <a:ext cx="578100" cy="612000"/>
          </a:xfrm>
          <a:prstGeom prst="arc">
            <a:avLst>
              <a:gd fmla="val 17252779" name="adj1"/>
              <a:gd fmla="val 17194316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6849479" y="4675118"/>
            <a:ext cx="374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0000"/>
                </a:solidFill>
              </a:rPr>
              <a:t>8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21600"/>
            <a:ext cx="4143785" cy="5786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6525" y="4135467"/>
            <a:ext cx="902714" cy="6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8584" y="821600"/>
            <a:ext cx="4377934" cy="20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-900" y="16100"/>
            <a:ext cx="9144000" cy="653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800">
                <a:solidFill>
                  <a:schemeClr val="dk1"/>
                </a:solidFill>
              </a:rPr>
              <a:t>This time the winner stays in the winner corner - the loser leaves</a:t>
            </a:r>
            <a:endParaRPr b="1" sz="1800"/>
          </a:p>
        </p:txBody>
      </p:sp>
      <p:sp>
        <p:nvSpPr>
          <p:cNvPr id="170" name="Shape 170"/>
          <p:cNvSpPr txBox="1"/>
          <p:nvPr/>
        </p:nvSpPr>
        <p:spPr>
          <a:xfrm>
            <a:off x="4477800" y="3005000"/>
            <a:ext cx="4513800" cy="80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FF"/>
                </a:solidFill>
              </a:rPr>
              <a:t>z1</a:t>
            </a:r>
            <a:r>
              <a:rPr lang="de"/>
              <a:t> = </a:t>
            </a:r>
            <a:r>
              <a:rPr b="1" lang="de">
                <a:solidFill>
                  <a:srgbClr val="0000FF"/>
                </a:solidFill>
              </a:rPr>
              <a:t>4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0000"/>
                </a:solidFill>
              </a:rPr>
              <a:t>z2</a:t>
            </a:r>
            <a:r>
              <a:rPr lang="de"/>
              <a:t> = </a:t>
            </a:r>
            <a:r>
              <a:rPr b="1" lang="de">
                <a:solidFill>
                  <a:srgbClr val="FF0000"/>
                </a:solidFill>
              </a:rPr>
              <a:t>8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i</a:t>
            </a:r>
            <a:r>
              <a:rPr lang="de">
                <a:solidFill>
                  <a:schemeClr val="dk1"/>
                </a:solidFill>
              </a:rPr>
              <a:t> = 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985" y="3886700"/>
            <a:ext cx="3428375" cy="27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5803050" y="4305725"/>
            <a:ext cx="578100" cy="612000"/>
          </a:xfrm>
          <a:prstGeom prst="arc">
            <a:avLst>
              <a:gd fmla="val 21202558" name="adj1"/>
              <a:gd fmla="val 7808627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5947585" y="4506668"/>
            <a:ext cx="374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53393" y="4895875"/>
            <a:ext cx="578100" cy="612000"/>
          </a:xfrm>
          <a:prstGeom prst="arc">
            <a:avLst>
              <a:gd fmla="val 10548236" name="adj1"/>
              <a:gd fmla="val 17366599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7213532" y="4895875"/>
            <a:ext cx="374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0000"/>
                </a:solidFill>
              </a:rPr>
              <a:t>8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76" name="Shape 176"/>
          <p:cNvCxnSpPr/>
          <p:nvPr/>
        </p:nvCxnSpPr>
        <p:spPr>
          <a:xfrm>
            <a:off x="7461360" y="5191857"/>
            <a:ext cx="531300" cy="959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3175" y="6049788"/>
            <a:ext cx="503400" cy="5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8584" y="821600"/>
            <a:ext cx="4377934" cy="20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821600"/>
            <a:ext cx="4143784" cy="5775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