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70" r:id="rId4"/>
    <p:sldId id="258" r:id="rId5"/>
    <p:sldId id="260" r:id="rId6"/>
    <p:sldId id="259" r:id="rId7"/>
    <p:sldId id="261" r:id="rId8"/>
    <p:sldId id="262" r:id="rId9"/>
    <p:sldId id="263" r:id="rId10"/>
    <p:sldId id="265" r:id="rId11"/>
    <p:sldId id="274" r:id="rId12"/>
    <p:sldId id="264" r:id="rId13"/>
    <p:sldId id="273" r:id="rId14"/>
    <p:sldId id="275" r:id="rId15"/>
    <p:sldId id="272" r:id="rId16"/>
    <p:sldId id="266"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24" y="5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1A028-0F5B-460C-B6D3-E7A1ECD6AF95}"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E859-4E2A-4D84-AFB7-5F4963AAAA49}" type="slidenum">
              <a:rPr lang="en-US" smtClean="0"/>
              <a:t>‹#›</a:t>
            </a:fld>
            <a:endParaRPr lang="en-US"/>
          </a:p>
        </p:txBody>
      </p:sp>
    </p:spTree>
    <p:extLst>
      <p:ext uri="{BB962C8B-B14F-4D97-AF65-F5344CB8AC3E}">
        <p14:creationId xmlns:p14="http://schemas.microsoft.com/office/powerpoint/2010/main" val="3247608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E4C-E73D-4069-9308-A34303101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2361A-FF18-4C96-9000-76974FDEA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D730C3-01DB-42BA-9E05-841072F50DDE}"/>
              </a:ext>
            </a:extLst>
          </p:cNvPr>
          <p:cNvSpPr>
            <a:spLocks noGrp="1"/>
          </p:cNvSpPr>
          <p:nvPr>
            <p:ph type="dt" sz="half" idx="10"/>
          </p:nvPr>
        </p:nvSpPr>
        <p:spPr/>
        <p:txBody>
          <a:bodyPr/>
          <a:lstStyle/>
          <a:p>
            <a:fld id="{01F8300F-E8EE-4A17-9F1E-434864E39176}" type="datetime1">
              <a:rPr lang="en-US" smtClean="0"/>
              <a:t>8/20/2021</a:t>
            </a:fld>
            <a:endParaRPr lang="en-US"/>
          </a:p>
        </p:txBody>
      </p:sp>
      <p:sp>
        <p:nvSpPr>
          <p:cNvPr id="5" name="Footer Placeholder 4">
            <a:extLst>
              <a:ext uri="{FF2B5EF4-FFF2-40B4-BE49-F238E27FC236}">
                <a16:creationId xmlns:a16="http://schemas.microsoft.com/office/drawing/2014/main" id="{FEB2112F-C159-4C84-89D6-04C7AE3F365C}"/>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B2BEBD72-BF9A-4999-B87E-933CCF7B2C17}"/>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98752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5863-A1AD-4C22-AA9F-68D84B351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02A9CD-8752-400F-8965-0F6759C77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0C1B5-2CA7-4893-B5DF-0226C7D87AAD}"/>
              </a:ext>
            </a:extLst>
          </p:cNvPr>
          <p:cNvSpPr>
            <a:spLocks noGrp="1"/>
          </p:cNvSpPr>
          <p:nvPr>
            <p:ph type="dt" sz="half" idx="10"/>
          </p:nvPr>
        </p:nvSpPr>
        <p:spPr/>
        <p:txBody>
          <a:bodyPr/>
          <a:lstStyle/>
          <a:p>
            <a:fld id="{2925F7B6-0767-4387-9103-7B68B896880D}" type="datetime1">
              <a:rPr lang="en-US" smtClean="0"/>
              <a:t>8/20/2021</a:t>
            </a:fld>
            <a:endParaRPr lang="en-US"/>
          </a:p>
        </p:txBody>
      </p:sp>
      <p:sp>
        <p:nvSpPr>
          <p:cNvPr id="5" name="Footer Placeholder 4">
            <a:extLst>
              <a:ext uri="{FF2B5EF4-FFF2-40B4-BE49-F238E27FC236}">
                <a16:creationId xmlns:a16="http://schemas.microsoft.com/office/drawing/2014/main" id="{9B2913B7-AFF8-4E4E-9CA8-4AAED32F14D3}"/>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511B4663-B92E-4804-8D37-A59301830F3A}"/>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292656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346B7-2935-4717-B0F8-9E422FA836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BE7E0E-93F4-4314-ADA5-869A591F4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B01E2-74D9-4A4D-BDCD-DF23D9FBB7CE}"/>
              </a:ext>
            </a:extLst>
          </p:cNvPr>
          <p:cNvSpPr>
            <a:spLocks noGrp="1"/>
          </p:cNvSpPr>
          <p:nvPr>
            <p:ph type="dt" sz="half" idx="10"/>
          </p:nvPr>
        </p:nvSpPr>
        <p:spPr/>
        <p:txBody>
          <a:bodyPr/>
          <a:lstStyle/>
          <a:p>
            <a:fld id="{FCFC7B68-E224-465C-AB97-6412DD96E40D}" type="datetime1">
              <a:rPr lang="en-US" smtClean="0"/>
              <a:t>8/20/2021</a:t>
            </a:fld>
            <a:endParaRPr lang="en-US"/>
          </a:p>
        </p:txBody>
      </p:sp>
      <p:sp>
        <p:nvSpPr>
          <p:cNvPr id="5" name="Footer Placeholder 4">
            <a:extLst>
              <a:ext uri="{FF2B5EF4-FFF2-40B4-BE49-F238E27FC236}">
                <a16:creationId xmlns:a16="http://schemas.microsoft.com/office/drawing/2014/main" id="{F58A045E-F970-49EA-90B5-2117D733B6CE}"/>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87A4661A-F9DF-4570-875D-4E2C707E76DA}"/>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7088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E73B-B66C-482C-9777-C400A2E85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A40C9-8AEA-45BC-B760-6F2AEF5A0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D0DA6-DB27-4976-A69D-4192E41FF554}"/>
              </a:ext>
            </a:extLst>
          </p:cNvPr>
          <p:cNvSpPr>
            <a:spLocks noGrp="1"/>
          </p:cNvSpPr>
          <p:nvPr>
            <p:ph type="dt" sz="half" idx="10"/>
          </p:nvPr>
        </p:nvSpPr>
        <p:spPr/>
        <p:txBody>
          <a:bodyPr/>
          <a:lstStyle/>
          <a:p>
            <a:fld id="{796329DD-A30E-42AF-9266-EDD2A39EEB12}" type="datetime1">
              <a:rPr lang="en-US" smtClean="0"/>
              <a:t>8/20/2021</a:t>
            </a:fld>
            <a:endParaRPr lang="en-US"/>
          </a:p>
        </p:txBody>
      </p:sp>
      <p:sp>
        <p:nvSpPr>
          <p:cNvPr id="5" name="Footer Placeholder 4">
            <a:extLst>
              <a:ext uri="{FF2B5EF4-FFF2-40B4-BE49-F238E27FC236}">
                <a16:creationId xmlns:a16="http://schemas.microsoft.com/office/drawing/2014/main" id="{AA653874-476D-4931-9151-8D11BFD2C6E7}"/>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B63B79B0-C32E-4836-B2C4-47E688C1AB26}"/>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41528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FBB9-7D9A-466E-8C70-60577FB78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035618-E345-4B83-A8EB-3C175ACE7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22DA-4FB3-4557-A38D-ECB31529CECB}"/>
              </a:ext>
            </a:extLst>
          </p:cNvPr>
          <p:cNvSpPr>
            <a:spLocks noGrp="1"/>
          </p:cNvSpPr>
          <p:nvPr>
            <p:ph type="dt" sz="half" idx="10"/>
          </p:nvPr>
        </p:nvSpPr>
        <p:spPr/>
        <p:txBody>
          <a:bodyPr/>
          <a:lstStyle/>
          <a:p>
            <a:fld id="{E4143370-5C43-42BA-94FE-853F626B71B8}" type="datetime1">
              <a:rPr lang="en-US" smtClean="0"/>
              <a:t>8/20/2021</a:t>
            </a:fld>
            <a:endParaRPr lang="en-US"/>
          </a:p>
        </p:txBody>
      </p:sp>
      <p:sp>
        <p:nvSpPr>
          <p:cNvPr id="5" name="Footer Placeholder 4">
            <a:extLst>
              <a:ext uri="{FF2B5EF4-FFF2-40B4-BE49-F238E27FC236}">
                <a16:creationId xmlns:a16="http://schemas.microsoft.com/office/drawing/2014/main" id="{B730F885-7D06-4B87-850A-404C9660845E}"/>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3C709446-194A-4AEC-90C2-D5C10BFADABD}"/>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214352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8BFB-FAF0-449D-8C32-B3680467A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66E0A-1328-403A-B3D6-3C485690D4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5BD38-A1BD-477A-8CDF-6490424678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DF3364-8CE6-4B06-8B1E-030864FA0094}"/>
              </a:ext>
            </a:extLst>
          </p:cNvPr>
          <p:cNvSpPr>
            <a:spLocks noGrp="1"/>
          </p:cNvSpPr>
          <p:nvPr>
            <p:ph type="dt" sz="half" idx="10"/>
          </p:nvPr>
        </p:nvSpPr>
        <p:spPr/>
        <p:txBody>
          <a:bodyPr/>
          <a:lstStyle/>
          <a:p>
            <a:fld id="{25ECE7D4-1406-47B6-968C-1CEBFFEC6F37}" type="datetime1">
              <a:rPr lang="en-US" smtClean="0"/>
              <a:t>8/20/2021</a:t>
            </a:fld>
            <a:endParaRPr lang="en-US"/>
          </a:p>
        </p:txBody>
      </p:sp>
      <p:sp>
        <p:nvSpPr>
          <p:cNvPr id="6" name="Footer Placeholder 5">
            <a:extLst>
              <a:ext uri="{FF2B5EF4-FFF2-40B4-BE49-F238E27FC236}">
                <a16:creationId xmlns:a16="http://schemas.microsoft.com/office/drawing/2014/main" id="{E719BBEA-07FA-46DC-BBFB-3717BA0314B7}"/>
              </a:ext>
            </a:extLst>
          </p:cNvPr>
          <p:cNvSpPr>
            <a:spLocks noGrp="1"/>
          </p:cNvSpPr>
          <p:nvPr>
            <p:ph type="ftr" sz="quarter" idx="11"/>
          </p:nvPr>
        </p:nvSpPr>
        <p:spPr/>
        <p:txBody>
          <a:bodyPr/>
          <a:lstStyle/>
          <a:p>
            <a:r>
              <a:rPr lang="en-US"/>
              <a:t>WSRD Development</a:t>
            </a:r>
          </a:p>
        </p:txBody>
      </p:sp>
      <p:sp>
        <p:nvSpPr>
          <p:cNvPr id="7" name="Slide Number Placeholder 6">
            <a:extLst>
              <a:ext uri="{FF2B5EF4-FFF2-40B4-BE49-F238E27FC236}">
                <a16:creationId xmlns:a16="http://schemas.microsoft.com/office/drawing/2014/main" id="{0944B9FB-99F5-4F52-B4AA-C422291AB364}"/>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5877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6FBE-CADA-4918-BF27-3C62FAEC2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A551E-CC04-4918-A67C-15A62194C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7AC39-4E45-4350-9DFF-D9A70C1CD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E555FE-D067-4EA9-9953-45AEE666D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DEF50-F140-400F-8165-7EE4A30DA2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C3B2BE-B5EE-4D08-A70E-6A85C0788610}"/>
              </a:ext>
            </a:extLst>
          </p:cNvPr>
          <p:cNvSpPr>
            <a:spLocks noGrp="1"/>
          </p:cNvSpPr>
          <p:nvPr>
            <p:ph type="dt" sz="half" idx="10"/>
          </p:nvPr>
        </p:nvSpPr>
        <p:spPr/>
        <p:txBody>
          <a:bodyPr/>
          <a:lstStyle/>
          <a:p>
            <a:fld id="{68F6310A-AD97-432E-8276-CB01927F3012}" type="datetime1">
              <a:rPr lang="en-US" smtClean="0"/>
              <a:t>8/20/2021</a:t>
            </a:fld>
            <a:endParaRPr lang="en-US"/>
          </a:p>
        </p:txBody>
      </p:sp>
      <p:sp>
        <p:nvSpPr>
          <p:cNvPr id="8" name="Footer Placeholder 7">
            <a:extLst>
              <a:ext uri="{FF2B5EF4-FFF2-40B4-BE49-F238E27FC236}">
                <a16:creationId xmlns:a16="http://schemas.microsoft.com/office/drawing/2014/main" id="{3F78E6B8-0017-49C7-B7B3-6BDCBE2E622C}"/>
              </a:ext>
            </a:extLst>
          </p:cNvPr>
          <p:cNvSpPr>
            <a:spLocks noGrp="1"/>
          </p:cNvSpPr>
          <p:nvPr>
            <p:ph type="ftr" sz="quarter" idx="11"/>
          </p:nvPr>
        </p:nvSpPr>
        <p:spPr/>
        <p:txBody>
          <a:bodyPr/>
          <a:lstStyle/>
          <a:p>
            <a:r>
              <a:rPr lang="en-US"/>
              <a:t>WSRD Development</a:t>
            </a:r>
          </a:p>
        </p:txBody>
      </p:sp>
      <p:sp>
        <p:nvSpPr>
          <p:cNvPr id="9" name="Slide Number Placeholder 8">
            <a:extLst>
              <a:ext uri="{FF2B5EF4-FFF2-40B4-BE49-F238E27FC236}">
                <a16:creationId xmlns:a16="http://schemas.microsoft.com/office/drawing/2014/main" id="{5B80DFA1-69C6-48A4-9A4E-DB54781ECAC8}"/>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284469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1053-0B16-4B74-AB78-2BD925A955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88F3C-0781-4FDB-BA21-5634F0D28C20}"/>
              </a:ext>
            </a:extLst>
          </p:cNvPr>
          <p:cNvSpPr>
            <a:spLocks noGrp="1"/>
          </p:cNvSpPr>
          <p:nvPr>
            <p:ph type="dt" sz="half" idx="10"/>
          </p:nvPr>
        </p:nvSpPr>
        <p:spPr/>
        <p:txBody>
          <a:bodyPr/>
          <a:lstStyle/>
          <a:p>
            <a:fld id="{E8A83319-D7B0-4351-9618-913DFCF09DCB}" type="datetime1">
              <a:rPr lang="en-US" smtClean="0"/>
              <a:t>8/20/2021</a:t>
            </a:fld>
            <a:endParaRPr lang="en-US"/>
          </a:p>
        </p:txBody>
      </p:sp>
      <p:sp>
        <p:nvSpPr>
          <p:cNvPr id="4" name="Footer Placeholder 3">
            <a:extLst>
              <a:ext uri="{FF2B5EF4-FFF2-40B4-BE49-F238E27FC236}">
                <a16:creationId xmlns:a16="http://schemas.microsoft.com/office/drawing/2014/main" id="{436087C8-EB84-41DE-A6E7-AFEF7433677B}"/>
              </a:ext>
            </a:extLst>
          </p:cNvPr>
          <p:cNvSpPr>
            <a:spLocks noGrp="1"/>
          </p:cNvSpPr>
          <p:nvPr>
            <p:ph type="ftr" sz="quarter" idx="11"/>
          </p:nvPr>
        </p:nvSpPr>
        <p:spPr/>
        <p:txBody>
          <a:bodyPr/>
          <a:lstStyle/>
          <a:p>
            <a:r>
              <a:rPr lang="en-US"/>
              <a:t>WSRD Development</a:t>
            </a:r>
          </a:p>
        </p:txBody>
      </p:sp>
      <p:sp>
        <p:nvSpPr>
          <p:cNvPr id="5" name="Slide Number Placeholder 4">
            <a:extLst>
              <a:ext uri="{FF2B5EF4-FFF2-40B4-BE49-F238E27FC236}">
                <a16:creationId xmlns:a16="http://schemas.microsoft.com/office/drawing/2014/main" id="{E0E99DD4-354F-48BE-AD11-FEC6BDE8B40B}"/>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90460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FD2CA-6ED6-4D41-9FE0-86D6353126F6}"/>
              </a:ext>
            </a:extLst>
          </p:cNvPr>
          <p:cNvSpPr>
            <a:spLocks noGrp="1"/>
          </p:cNvSpPr>
          <p:nvPr>
            <p:ph type="dt" sz="half" idx="10"/>
          </p:nvPr>
        </p:nvSpPr>
        <p:spPr/>
        <p:txBody>
          <a:bodyPr/>
          <a:lstStyle/>
          <a:p>
            <a:fld id="{429C0BE9-A579-4B87-9064-0D4268B21E46}" type="datetime1">
              <a:rPr lang="en-US" smtClean="0"/>
              <a:t>8/20/2021</a:t>
            </a:fld>
            <a:endParaRPr lang="en-US"/>
          </a:p>
        </p:txBody>
      </p:sp>
      <p:sp>
        <p:nvSpPr>
          <p:cNvPr id="3" name="Footer Placeholder 2">
            <a:extLst>
              <a:ext uri="{FF2B5EF4-FFF2-40B4-BE49-F238E27FC236}">
                <a16:creationId xmlns:a16="http://schemas.microsoft.com/office/drawing/2014/main" id="{C304668C-0FA2-4E34-98DD-0127C4E2CB4E}"/>
              </a:ext>
            </a:extLst>
          </p:cNvPr>
          <p:cNvSpPr>
            <a:spLocks noGrp="1"/>
          </p:cNvSpPr>
          <p:nvPr>
            <p:ph type="ftr" sz="quarter" idx="11"/>
          </p:nvPr>
        </p:nvSpPr>
        <p:spPr/>
        <p:txBody>
          <a:bodyPr/>
          <a:lstStyle/>
          <a:p>
            <a:r>
              <a:rPr lang="en-US"/>
              <a:t>WSRD Development</a:t>
            </a:r>
          </a:p>
        </p:txBody>
      </p:sp>
      <p:sp>
        <p:nvSpPr>
          <p:cNvPr id="4" name="Slide Number Placeholder 3">
            <a:extLst>
              <a:ext uri="{FF2B5EF4-FFF2-40B4-BE49-F238E27FC236}">
                <a16:creationId xmlns:a16="http://schemas.microsoft.com/office/drawing/2014/main" id="{250C8D2F-57EF-4F48-B26B-EE6737425856}"/>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418170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D3F3-EECC-42F6-9E3E-1F7A141FF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C92C2-A409-43DE-BE17-B8B19287C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50D83-3534-4664-B529-1E8658427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66DF4-0169-4911-9FDA-7B15E9480C8A}"/>
              </a:ext>
            </a:extLst>
          </p:cNvPr>
          <p:cNvSpPr>
            <a:spLocks noGrp="1"/>
          </p:cNvSpPr>
          <p:nvPr>
            <p:ph type="dt" sz="half" idx="10"/>
          </p:nvPr>
        </p:nvSpPr>
        <p:spPr/>
        <p:txBody>
          <a:bodyPr/>
          <a:lstStyle/>
          <a:p>
            <a:fld id="{9FFC8505-DB5F-4C7B-A314-7759801A774F}" type="datetime1">
              <a:rPr lang="en-US" smtClean="0"/>
              <a:t>8/20/2021</a:t>
            </a:fld>
            <a:endParaRPr lang="en-US"/>
          </a:p>
        </p:txBody>
      </p:sp>
      <p:sp>
        <p:nvSpPr>
          <p:cNvPr id="6" name="Footer Placeholder 5">
            <a:extLst>
              <a:ext uri="{FF2B5EF4-FFF2-40B4-BE49-F238E27FC236}">
                <a16:creationId xmlns:a16="http://schemas.microsoft.com/office/drawing/2014/main" id="{0EBB09C9-5700-4B5B-9508-3C66E62B7FD8}"/>
              </a:ext>
            </a:extLst>
          </p:cNvPr>
          <p:cNvSpPr>
            <a:spLocks noGrp="1"/>
          </p:cNvSpPr>
          <p:nvPr>
            <p:ph type="ftr" sz="quarter" idx="11"/>
          </p:nvPr>
        </p:nvSpPr>
        <p:spPr/>
        <p:txBody>
          <a:bodyPr/>
          <a:lstStyle/>
          <a:p>
            <a:r>
              <a:rPr lang="en-US"/>
              <a:t>WSRD Development</a:t>
            </a:r>
          </a:p>
        </p:txBody>
      </p:sp>
      <p:sp>
        <p:nvSpPr>
          <p:cNvPr id="7" name="Slide Number Placeholder 6">
            <a:extLst>
              <a:ext uri="{FF2B5EF4-FFF2-40B4-BE49-F238E27FC236}">
                <a16:creationId xmlns:a16="http://schemas.microsoft.com/office/drawing/2014/main" id="{9857F8D7-5687-4610-B920-758D88C036AD}"/>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32097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CBF5-148F-4D1F-A7F3-7C05E9B72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DA03B-4209-45A2-919D-24F041C25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52BF0-A7B6-4827-B9E4-485BFB7ED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EE7A9-07EE-458B-AED3-3ABBF23D038C}"/>
              </a:ext>
            </a:extLst>
          </p:cNvPr>
          <p:cNvSpPr>
            <a:spLocks noGrp="1"/>
          </p:cNvSpPr>
          <p:nvPr>
            <p:ph type="dt" sz="half" idx="10"/>
          </p:nvPr>
        </p:nvSpPr>
        <p:spPr/>
        <p:txBody>
          <a:bodyPr/>
          <a:lstStyle/>
          <a:p>
            <a:fld id="{D3457A81-4ECD-4198-8D08-538CDAB0D506}" type="datetime1">
              <a:rPr lang="en-US" smtClean="0"/>
              <a:t>8/20/2021</a:t>
            </a:fld>
            <a:endParaRPr lang="en-US"/>
          </a:p>
        </p:txBody>
      </p:sp>
      <p:sp>
        <p:nvSpPr>
          <p:cNvPr id="6" name="Footer Placeholder 5">
            <a:extLst>
              <a:ext uri="{FF2B5EF4-FFF2-40B4-BE49-F238E27FC236}">
                <a16:creationId xmlns:a16="http://schemas.microsoft.com/office/drawing/2014/main" id="{3634C3D7-1024-47BC-A9E1-67E17D9223D5}"/>
              </a:ext>
            </a:extLst>
          </p:cNvPr>
          <p:cNvSpPr>
            <a:spLocks noGrp="1"/>
          </p:cNvSpPr>
          <p:nvPr>
            <p:ph type="ftr" sz="quarter" idx="11"/>
          </p:nvPr>
        </p:nvSpPr>
        <p:spPr/>
        <p:txBody>
          <a:bodyPr/>
          <a:lstStyle/>
          <a:p>
            <a:r>
              <a:rPr lang="en-US"/>
              <a:t>WSRD Development</a:t>
            </a:r>
          </a:p>
        </p:txBody>
      </p:sp>
      <p:sp>
        <p:nvSpPr>
          <p:cNvPr id="7" name="Slide Number Placeholder 6">
            <a:extLst>
              <a:ext uri="{FF2B5EF4-FFF2-40B4-BE49-F238E27FC236}">
                <a16:creationId xmlns:a16="http://schemas.microsoft.com/office/drawing/2014/main" id="{CFECEF7B-2345-49DA-92A2-9CC20436125F}"/>
              </a:ext>
            </a:extLst>
          </p:cNvPr>
          <p:cNvSpPr>
            <a:spLocks noGrp="1"/>
          </p:cNvSpPr>
          <p:nvPr>
            <p:ph type="sldNum" sz="quarter" idx="12"/>
          </p:nvPr>
        </p:nvSpPr>
        <p:spPr/>
        <p:txBody>
          <a:bodyPr/>
          <a:lstStyle/>
          <a:p>
            <a:fld id="{CC51579B-36B6-42BA-8442-17462693A196}" type="slidenum">
              <a:rPr lang="en-US" smtClean="0"/>
              <a:t>‹#›</a:t>
            </a:fld>
            <a:endParaRPr lang="en-US"/>
          </a:p>
        </p:txBody>
      </p:sp>
    </p:spTree>
    <p:extLst>
      <p:ext uri="{BB962C8B-B14F-4D97-AF65-F5344CB8AC3E}">
        <p14:creationId xmlns:p14="http://schemas.microsoft.com/office/powerpoint/2010/main" val="183125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242F4-811D-4220-9948-EE0CFBD5C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0BB6F-CA29-40CE-B0C0-186F7B523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E0946-2D7C-4E2A-BC0A-FA5E1E7D3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BF6F7-AD29-4874-97BA-A4FA5F1C9D0A}" type="datetime1">
              <a:rPr lang="en-US" smtClean="0"/>
              <a:t>8/20/2021</a:t>
            </a:fld>
            <a:endParaRPr lang="en-US"/>
          </a:p>
        </p:txBody>
      </p:sp>
      <p:sp>
        <p:nvSpPr>
          <p:cNvPr id="5" name="Footer Placeholder 4">
            <a:extLst>
              <a:ext uri="{FF2B5EF4-FFF2-40B4-BE49-F238E27FC236}">
                <a16:creationId xmlns:a16="http://schemas.microsoft.com/office/drawing/2014/main" id="{2AE2D43E-27F8-419E-9B27-EE717B1D9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WSRD Development</a:t>
            </a:r>
          </a:p>
        </p:txBody>
      </p:sp>
      <p:sp>
        <p:nvSpPr>
          <p:cNvPr id="6" name="Slide Number Placeholder 5">
            <a:extLst>
              <a:ext uri="{FF2B5EF4-FFF2-40B4-BE49-F238E27FC236}">
                <a16:creationId xmlns:a16="http://schemas.microsoft.com/office/drawing/2014/main" id="{CC9ED026-DB34-42A1-815E-B66A183E2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1579B-36B6-42BA-8442-17462693A196}" type="slidenum">
              <a:rPr lang="en-US" smtClean="0"/>
              <a:t>‹#›</a:t>
            </a:fld>
            <a:endParaRPr lang="en-US"/>
          </a:p>
        </p:txBody>
      </p:sp>
    </p:spTree>
    <p:extLst>
      <p:ext uri="{BB962C8B-B14F-4D97-AF65-F5344CB8AC3E}">
        <p14:creationId xmlns:p14="http://schemas.microsoft.com/office/powerpoint/2010/main" val="315370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medium.com/javarevisited/connecting-flask-with-node-js-7b9d823ca923" TargetMode="External"/><Relationship Id="rId3" Type="http://schemas.openxmlformats.org/officeDocument/2006/relationships/hyperlink" Target="https://www.python.org/dev/peps/pep-3333/" TargetMode="External"/><Relationship Id="rId7" Type="http://schemas.openxmlformats.org/officeDocument/2006/relationships/hyperlink" Target="https://www.digitalocean.com/community/tutorials/how-to-serve-flask-applications-with-uswgi-and-nginx-on-ubuntu-18-04" TargetMode="External"/><Relationship Id="rId2" Type="http://schemas.openxmlformats.org/officeDocument/2006/relationships/hyperlink" Target="https://www.fullstackpython.com/table-of-contents.html" TargetMode="External"/><Relationship Id="rId1" Type="http://schemas.openxmlformats.org/officeDocument/2006/relationships/slideLayout" Target="../slideLayouts/slideLayout2.xml"/><Relationship Id="rId6" Type="http://schemas.openxmlformats.org/officeDocument/2006/relationships/hyperlink" Target="https://wiki.python.org/moin/WebFrameworks" TargetMode="External"/><Relationship Id="rId5" Type="http://schemas.openxmlformats.org/officeDocument/2006/relationships/hyperlink" Target="https://realpython.com/api-integration-in-python/" TargetMode="External"/><Relationship Id="rId4" Type="http://schemas.openxmlformats.org/officeDocument/2006/relationships/hyperlink" Target="https://flask.palletsprojects.com/en/2.0.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4C3A-D552-4BE3-BAF2-ED78B01B1607}"/>
              </a:ext>
            </a:extLst>
          </p:cNvPr>
          <p:cNvSpPr>
            <a:spLocks noGrp="1"/>
          </p:cNvSpPr>
          <p:nvPr>
            <p:ph type="ctrTitle"/>
          </p:nvPr>
        </p:nvSpPr>
        <p:spPr/>
        <p:txBody>
          <a:bodyPr/>
          <a:lstStyle/>
          <a:p>
            <a:r>
              <a:rPr lang="en-US" dirty="0"/>
              <a:t>Web Services Resource Development (WSRD)</a:t>
            </a:r>
          </a:p>
        </p:txBody>
      </p:sp>
      <p:sp>
        <p:nvSpPr>
          <p:cNvPr id="3" name="Subtitle 2">
            <a:extLst>
              <a:ext uri="{FF2B5EF4-FFF2-40B4-BE49-F238E27FC236}">
                <a16:creationId xmlns:a16="http://schemas.microsoft.com/office/drawing/2014/main" id="{26E4B0C0-4A71-4B1E-9E4D-294B9987DE35}"/>
              </a:ext>
            </a:extLst>
          </p:cNvPr>
          <p:cNvSpPr>
            <a:spLocks noGrp="1"/>
          </p:cNvSpPr>
          <p:nvPr>
            <p:ph type="subTitle" idx="1"/>
          </p:nvPr>
        </p:nvSpPr>
        <p:spPr/>
        <p:txBody>
          <a:bodyPr/>
          <a:lstStyle/>
          <a:p>
            <a:r>
              <a:rPr lang="en-US" dirty="0"/>
              <a:t>Dave Hillman</a:t>
            </a:r>
          </a:p>
          <a:p>
            <a:r>
              <a:rPr lang="en-US" dirty="0"/>
              <a:t>August 20, 2021</a:t>
            </a:r>
          </a:p>
          <a:p>
            <a:r>
              <a:rPr lang="en-US" dirty="0"/>
              <a:t>v. 0.4</a:t>
            </a:r>
          </a:p>
        </p:txBody>
      </p:sp>
    </p:spTree>
    <p:extLst>
      <p:ext uri="{BB962C8B-B14F-4D97-AF65-F5344CB8AC3E}">
        <p14:creationId xmlns:p14="http://schemas.microsoft.com/office/powerpoint/2010/main" val="401429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566E-0EF1-4990-9885-749A838C4B66}"/>
              </a:ext>
            </a:extLst>
          </p:cNvPr>
          <p:cNvSpPr>
            <a:spLocks noGrp="1"/>
          </p:cNvSpPr>
          <p:nvPr>
            <p:ph type="title"/>
          </p:nvPr>
        </p:nvSpPr>
        <p:spPr>
          <a:xfrm>
            <a:off x="19437" y="10027"/>
            <a:ext cx="10515600" cy="568184"/>
          </a:xfrm>
        </p:spPr>
        <p:txBody>
          <a:bodyPr>
            <a:normAutofit fontScale="90000"/>
          </a:bodyPr>
          <a:lstStyle/>
          <a:p>
            <a:r>
              <a:rPr lang="en-US" dirty="0"/>
              <a:t>Python, Flask via Apache2</a:t>
            </a:r>
          </a:p>
        </p:txBody>
      </p:sp>
      <p:sp>
        <p:nvSpPr>
          <p:cNvPr id="25" name="Content Placeholder 24">
            <a:extLst>
              <a:ext uri="{FF2B5EF4-FFF2-40B4-BE49-F238E27FC236}">
                <a16:creationId xmlns:a16="http://schemas.microsoft.com/office/drawing/2014/main" id="{A67CE63B-6559-459C-9325-7648CFF43FC3}"/>
              </a:ext>
            </a:extLst>
          </p:cNvPr>
          <p:cNvSpPr>
            <a:spLocks noGrp="1"/>
          </p:cNvSpPr>
          <p:nvPr>
            <p:ph idx="1"/>
          </p:nvPr>
        </p:nvSpPr>
        <p:spPr>
          <a:xfrm>
            <a:off x="131134" y="635687"/>
            <a:ext cx="6203323" cy="5844857"/>
          </a:xfrm>
        </p:spPr>
        <p:txBody>
          <a:bodyPr>
            <a:normAutofit fontScale="92500" lnSpcReduction="20000"/>
          </a:bodyPr>
          <a:lstStyle/>
          <a:p>
            <a:r>
              <a:rPr lang="en-US" dirty="0"/>
              <a:t>Uses standard Apache2 configuration.</a:t>
            </a:r>
          </a:p>
          <a:p>
            <a:r>
              <a:rPr lang="en-US" dirty="0" err="1"/>
              <a:t>Virtualenv</a:t>
            </a:r>
            <a:r>
              <a:rPr lang="en-US" dirty="0"/>
              <a:t> enables localized execution of Python code by including all </a:t>
            </a:r>
            <a:r>
              <a:rPr lang="en-US"/>
              <a:t>Python related files.</a:t>
            </a:r>
            <a:endParaRPr lang="en-US" dirty="0"/>
          </a:p>
          <a:p>
            <a:r>
              <a:rPr lang="en-US" dirty="0"/>
              <a:t>Python WSGI (Web Server Gateway Interface, defined by PEP 3333) is an interface between web servers and web apps for python. </a:t>
            </a:r>
          </a:p>
          <a:p>
            <a:r>
              <a:rPr lang="en-US" dirty="0" err="1"/>
              <a:t>mod_wsgi</a:t>
            </a:r>
            <a:r>
              <a:rPr lang="en-US" dirty="0"/>
              <a:t> is an Apache HTTP server module that enables Apache to serve Flask applications. </a:t>
            </a:r>
          </a:p>
          <a:p>
            <a:r>
              <a:rPr lang="en-US" dirty="0"/>
              <a:t>There are a number of alternative implementations (e.g., based on </a:t>
            </a:r>
            <a:r>
              <a:rPr lang="en-US" dirty="0" err="1"/>
              <a:t>FastAPI</a:t>
            </a:r>
            <a:r>
              <a:rPr lang="en-US" dirty="0"/>
              <a:t>, Django, etc.) that can implement a similar capability.</a:t>
            </a:r>
          </a:p>
          <a:p>
            <a:r>
              <a:rPr lang="en-US" dirty="0"/>
              <a:t>Flask depends on two components: Jinja templating environment and the </a:t>
            </a:r>
            <a:r>
              <a:rPr lang="en-US" dirty="0" err="1"/>
              <a:t>Werkzeug</a:t>
            </a:r>
            <a:r>
              <a:rPr lang="en-US" dirty="0"/>
              <a:t> WSGI environment.</a:t>
            </a:r>
          </a:p>
        </p:txBody>
      </p:sp>
      <p:sp>
        <p:nvSpPr>
          <p:cNvPr id="3" name="Rectangle 2">
            <a:extLst>
              <a:ext uri="{FF2B5EF4-FFF2-40B4-BE49-F238E27FC236}">
                <a16:creationId xmlns:a16="http://schemas.microsoft.com/office/drawing/2014/main" id="{2259B42A-8856-4F83-ADEC-B064315C63F0}"/>
              </a:ext>
            </a:extLst>
          </p:cNvPr>
          <p:cNvSpPr/>
          <p:nvPr/>
        </p:nvSpPr>
        <p:spPr>
          <a:xfrm>
            <a:off x="10006106" y="784544"/>
            <a:ext cx="1922760" cy="34456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4" name="Rectangle 3">
            <a:extLst>
              <a:ext uri="{FF2B5EF4-FFF2-40B4-BE49-F238E27FC236}">
                <a16:creationId xmlns:a16="http://schemas.microsoft.com/office/drawing/2014/main" id="{44F39952-7208-4E07-BF1E-8AE7A63B110B}"/>
              </a:ext>
            </a:extLst>
          </p:cNvPr>
          <p:cNvSpPr/>
          <p:nvPr/>
        </p:nvSpPr>
        <p:spPr>
          <a:xfrm>
            <a:off x="6629399" y="784544"/>
            <a:ext cx="3061995" cy="344711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5" name="TextBox 4">
            <a:extLst>
              <a:ext uri="{FF2B5EF4-FFF2-40B4-BE49-F238E27FC236}">
                <a16:creationId xmlns:a16="http://schemas.microsoft.com/office/drawing/2014/main" id="{6D1F8A6F-4A5C-4A2F-9FD1-CDC7BC7329CD}"/>
              </a:ext>
            </a:extLst>
          </p:cNvPr>
          <p:cNvSpPr txBox="1"/>
          <p:nvPr/>
        </p:nvSpPr>
        <p:spPr>
          <a:xfrm>
            <a:off x="11366196" y="1011326"/>
            <a:ext cx="576956" cy="276999"/>
          </a:xfrm>
          <a:prstGeom prst="rect">
            <a:avLst/>
          </a:prstGeom>
          <a:noFill/>
        </p:spPr>
        <p:txBody>
          <a:bodyPr vert="horz" wrap="square" rtlCol="0">
            <a:spAutoFit/>
          </a:bodyPr>
          <a:lstStyle/>
          <a:p>
            <a:pPr algn="ctr"/>
            <a:r>
              <a:rPr lang="en-US" sz="1200" b="1" dirty="0"/>
              <a:t>User </a:t>
            </a:r>
          </a:p>
        </p:txBody>
      </p:sp>
      <p:sp>
        <p:nvSpPr>
          <p:cNvPr id="6" name="TextBox 5">
            <a:extLst>
              <a:ext uri="{FF2B5EF4-FFF2-40B4-BE49-F238E27FC236}">
                <a16:creationId xmlns:a16="http://schemas.microsoft.com/office/drawing/2014/main" id="{FEB19DFB-033C-4933-8315-735C06B46164}"/>
              </a:ext>
            </a:extLst>
          </p:cNvPr>
          <p:cNvSpPr txBox="1"/>
          <p:nvPr/>
        </p:nvSpPr>
        <p:spPr>
          <a:xfrm>
            <a:off x="8453660" y="3551507"/>
            <a:ext cx="757429" cy="461665"/>
          </a:xfrm>
          <a:prstGeom prst="rect">
            <a:avLst/>
          </a:prstGeom>
          <a:pattFill prst="pct10">
            <a:fgClr>
              <a:schemeClr val="accent1"/>
            </a:fgClr>
            <a:bgClr>
              <a:schemeClr val="bg1"/>
            </a:bgClr>
          </a:pattFill>
        </p:spPr>
        <p:txBody>
          <a:bodyPr vert="horz" wrap="square" rtlCol="0">
            <a:spAutoFit/>
          </a:bodyPr>
          <a:lstStyle/>
          <a:p>
            <a:pPr algn="ctr"/>
            <a:r>
              <a:rPr lang="en-US" sz="1200" b="1" dirty="0"/>
              <a:t>External</a:t>
            </a:r>
          </a:p>
          <a:p>
            <a:pPr algn="ctr"/>
            <a:r>
              <a:rPr lang="en-US" sz="1200" b="1" dirty="0"/>
              <a:t>Apps </a:t>
            </a:r>
          </a:p>
        </p:txBody>
      </p:sp>
      <p:sp>
        <p:nvSpPr>
          <p:cNvPr id="7" name="TextBox 6">
            <a:extLst>
              <a:ext uri="{FF2B5EF4-FFF2-40B4-BE49-F238E27FC236}">
                <a16:creationId xmlns:a16="http://schemas.microsoft.com/office/drawing/2014/main" id="{8D34F6BD-BAC6-4FC9-849B-53D5DD540A77}"/>
              </a:ext>
            </a:extLst>
          </p:cNvPr>
          <p:cNvSpPr txBox="1"/>
          <p:nvPr/>
        </p:nvSpPr>
        <p:spPr>
          <a:xfrm>
            <a:off x="6945203" y="3717020"/>
            <a:ext cx="757429" cy="276999"/>
          </a:xfrm>
          <a:prstGeom prst="rect">
            <a:avLst/>
          </a:prstGeom>
          <a:pattFill prst="pct10">
            <a:fgClr>
              <a:schemeClr val="accent1"/>
            </a:fgClr>
            <a:bgClr>
              <a:schemeClr val="bg1"/>
            </a:bgClr>
          </a:pattFill>
        </p:spPr>
        <p:txBody>
          <a:bodyPr vert="horz" wrap="square" rtlCol="0">
            <a:spAutoFit/>
          </a:bodyPr>
          <a:lstStyle/>
          <a:p>
            <a:pPr algn="ctr"/>
            <a:r>
              <a:rPr lang="en-US" sz="1200" b="1" dirty="0"/>
              <a:t>Data </a:t>
            </a:r>
          </a:p>
        </p:txBody>
      </p:sp>
      <p:sp>
        <p:nvSpPr>
          <p:cNvPr id="8" name="Rectangle 7">
            <a:extLst>
              <a:ext uri="{FF2B5EF4-FFF2-40B4-BE49-F238E27FC236}">
                <a16:creationId xmlns:a16="http://schemas.microsoft.com/office/drawing/2014/main" id="{12EA9D9E-BB76-447E-8D6A-7F4491B15E76}"/>
              </a:ext>
            </a:extLst>
          </p:cNvPr>
          <p:cNvSpPr/>
          <p:nvPr/>
        </p:nvSpPr>
        <p:spPr>
          <a:xfrm>
            <a:off x="8321661" y="2987390"/>
            <a:ext cx="1016668" cy="553453"/>
          </a:xfrm>
          <a:prstGeom prst="rect">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 App API: </a:t>
            </a:r>
            <a:r>
              <a:rPr lang="en-US" sz="1050" b="1" dirty="0" err="1">
                <a:solidFill>
                  <a:schemeClr val="tx1"/>
                </a:solidFill>
              </a:rPr>
              <a:t>vai</a:t>
            </a:r>
            <a:r>
              <a:rPr lang="en-US" sz="1050" b="1" dirty="0">
                <a:solidFill>
                  <a:schemeClr val="tx1"/>
                </a:solidFill>
              </a:rPr>
              <a:t> REST</a:t>
            </a:r>
          </a:p>
        </p:txBody>
      </p:sp>
      <p:sp>
        <p:nvSpPr>
          <p:cNvPr id="9" name="Rectangle 8">
            <a:extLst>
              <a:ext uri="{FF2B5EF4-FFF2-40B4-BE49-F238E27FC236}">
                <a16:creationId xmlns:a16="http://schemas.microsoft.com/office/drawing/2014/main" id="{42ABA37B-205E-42BA-B24C-A5520AE95166}"/>
              </a:ext>
            </a:extLst>
          </p:cNvPr>
          <p:cNvSpPr/>
          <p:nvPr/>
        </p:nvSpPr>
        <p:spPr>
          <a:xfrm>
            <a:off x="6904060" y="2231373"/>
            <a:ext cx="1016668" cy="553453"/>
          </a:xfrm>
          <a:prstGeom prst="rect">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File: Win/Linux</a:t>
            </a:r>
          </a:p>
        </p:txBody>
      </p:sp>
      <p:sp>
        <p:nvSpPr>
          <p:cNvPr id="10" name="Rectangle 9">
            <a:extLst>
              <a:ext uri="{FF2B5EF4-FFF2-40B4-BE49-F238E27FC236}">
                <a16:creationId xmlns:a16="http://schemas.microsoft.com/office/drawing/2014/main" id="{F320B3D0-817B-403F-B018-43DFFC202EED}"/>
              </a:ext>
            </a:extLst>
          </p:cNvPr>
          <p:cNvSpPr/>
          <p:nvPr/>
        </p:nvSpPr>
        <p:spPr>
          <a:xfrm>
            <a:off x="10349528" y="1432137"/>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Client Web Browser</a:t>
            </a:r>
          </a:p>
        </p:txBody>
      </p:sp>
      <p:sp>
        <p:nvSpPr>
          <p:cNvPr id="11" name="Rectangle 10">
            <a:extLst>
              <a:ext uri="{FF2B5EF4-FFF2-40B4-BE49-F238E27FC236}">
                <a16:creationId xmlns:a16="http://schemas.microsoft.com/office/drawing/2014/main" id="{1FBAB7C5-F8F8-4F82-90EA-DF78EB296B9F}"/>
              </a:ext>
            </a:extLst>
          </p:cNvPr>
          <p:cNvSpPr/>
          <p:nvPr/>
        </p:nvSpPr>
        <p:spPr>
          <a:xfrm>
            <a:off x="6904060" y="2998054"/>
            <a:ext cx="1016668" cy="553453"/>
          </a:xfrm>
          <a:prstGeom prst="rect">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 SQLite, MySQL</a:t>
            </a:r>
          </a:p>
        </p:txBody>
      </p:sp>
      <p:sp>
        <p:nvSpPr>
          <p:cNvPr id="12" name="Rectangle 11">
            <a:extLst>
              <a:ext uri="{FF2B5EF4-FFF2-40B4-BE49-F238E27FC236}">
                <a16:creationId xmlns:a16="http://schemas.microsoft.com/office/drawing/2014/main" id="{640014F2-C3B4-4423-B1EE-7E5A8B2DE866}"/>
              </a:ext>
            </a:extLst>
          </p:cNvPr>
          <p:cNvSpPr/>
          <p:nvPr/>
        </p:nvSpPr>
        <p:spPr>
          <a:xfrm>
            <a:off x="8234914" y="1424385"/>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Web Server</a:t>
            </a:r>
          </a:p>
          <a:p>
            <a:pPr algn="ctr"/>
            <a:r>
              <a:rPr lang="en-US" sz="1050" b="1" dirty="0">
                <a:solidFill>
                  <a:schemeClr val="tx1"/>
                </a:solidFill>
              </a:rPr>
              <a:t>Apache2</a:t>
            </a:r>
          </a:p>
        </p:txBody>
      </p:sp>
      <p:sp>
        <p:nvSpPr>
          <p:cNvPr id="13" name="Rectangle 12">
            <a:extLst>
              <a:ext uri="{FF2B5EF4-FFF2-40B4-BE49-F238E27FC236}">
                <a16:creationId xmlns:a16="http://schemas.microsoft.com/office/drawing/2014/main" id="{35FBDFA2-6287-4A51-87D2-81D3782FB239}"/>
              </a:ext>
            </a:extLst>
          </p:cNvPr>
          <p:cNvSpPr/>
          <p:nvPr/>
        </p:nvSpPr>
        <p:spPr>
          <a:xfrm>
            <a:off x="6900202" y="1551223"/>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CGI: Flask, WSGI</a:t>
            </a:r>
          </a:p>
        </p:txBody>
      </p:sp>
      <p:sp>
        <p:nvSpPr>
          <p:cNvPr id="14" name="Rectangle 13">
            <a:extLst>
              <a:ext uri="{FF2B5EF4-FFF2-40B4-BE49-F238E27FC236}">
                <a16:creationId xmlns:a16="http://schemas.microsoft.com/office/drawing/2014/main" id="{76278635-E8B5-4820-9A98-00885C52BD6B}"/>
              </a:ext>
            </a:extLst>
          </p:cNvPr>
          <p:cNvSpPr/>
          <p:nvPr/>
        </p:nvSpPr>
        <p:spPr>
          <a:xfrm>
            <a:off x="6885172" y="89115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Prog: Python 3.7+</a:t>
            </a:r>
          </a:p>
          <a:p>
            <a:pPr algn="ctr"/>
            <a:r>
              <a:rPr lang="en-US" sz="1050" b="1" dirty="0">
                <a:solidFill>
                  <a:schemeClr val="tx1"/>
                </a:solidFill>
              </a:rPr>
              <a:t>Via </a:t>
            </a:r>
            <a:r>
              <a:rPr lang="en-US" sz="1050" b="1" dirty="0" err="1">
                <a:solidFill>
                  <a:schemeClr val="tx1"/>
                </a:solidFill>
              </a:rPr>
              <a:t>VirtualEnv</a:t>
            </a:r>
            <a:endParaRPr lang="en-US" sz="1050" b="1" dirty="0">
              <a:solidFill>
                <a:schemeClr val="tx1"/>
              </a:solidFill>
            </a:endParaRPr>
          </a:p>
        </p:txBody>
      </p:sp>
      <p:sp>
        <p:nvSpPr>
          <p:cNvPr id="15" name="Flowchart: Magnetic Disk 14">
            <a:extLst>
              <a:ext uri="{FF2B5EF4-FFF2-40B4-BE49-F238E27FC236}">
                <a16:creationId xmlns:a16="http://schemas.microsoft.com/office/drawing/2014/main" id="{7432A25D-D987-47CA-AA2D-DA0C5E6BDBFA}"/>
              </a:ext>
            </a:extLst>
          </p:cNvPr>
          <p:cNvSpPr/>
          <p:nvPr/>
        </p:nvSpPr>
        <p:spPr>
          <a:xfrm>
            <a:off x="6834650" y="4499258"/>
            <a:ext cx="954055" cy="643738"/>
          </a:xfrm>
          <a:prstGeom prst="flowChartMagneticDisk">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D8E759F-C2A0-48F1-A3FD-808FD012B7EE}"/>
              </a:ext>
            </a:extLst>
          </p:cNvPr>
          <p:cNvCxnSpPr>
            <a:cxnSpLocks/>
            <a:stCxn id="7" idx="2"/>
            <a:endCxn id="15" idx="1"/>
          </p:cNvCxnSpPr>
          <p:nvPr/>
        </p:nvCxnSpPr>
        <p:spPr>
          <a:xfrm flipH="1">
            <a:off x="7311678" y="3994019"/>
            <a:ext cx="12240" cy="505239"/>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73DEE3D-4674-48DF-A96F-386C0BFD7F2C}"/>
              </a:ext>
            </a:extLst>
          </p:cNvPr>
          <p:cNvSpPr/>
          <p:nvPr/>
        </p:nvSpPr>
        <p:spPr>
          <a:xfrm>
            <a:off x="8233157" y="4505867"/>
            <a:ext cx="1218534" cy="749055"/>
          </a:xfrm>
          <a:prstGeom prst="rect">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 name="Straight Arrow Connector 17">
            <a:extLst>
              <a:ext uri="{FF2B5EF4-FFF2-40B4-BE49-F238E27FC236}">
                <a16:creationId xmlns:a16="http://schemas.microsoft.com/office/drawing/2014/main" id="{973E3F72-7116-49B1-84B6-1F03F929CD1F}"/>
              </a:ext>
            </a:extLst>
          </p:cNvPr>
          <p:cNvCxnSpPr>
            <a:cxnSpLocks/>
            <a:stCxn id="17" idx="0"/>
            <a:endCxn id="6" idx="2"/>
          </p:cNvCxnSpPr>
          <p:nvPr/>
        </p:nvCxnSpPr>
        <p:spPr>
          <a:xfrm flipH="1" flipV="1">
            <a:off x="8832375" y="4013172"/>
            <a:ext cx="10049" cy="49269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3A45E8-DB5E-4BE1-9B35-AB4EDD5E72B8}"/>
              </a:ext>
            </a:extLst>
          </p:cNvPr>
          <p:cNvCxnSpPr>
            <a:cxnSpLocks/>
            <a:stCxn id="10" idx="1"/>
            <a:endCxn id="12" idx="3"/>
          </p:cNvCxnSpPr>
          <p:nvPr/>
        </p:nvCxnSpPr>
        <p:spPr>
          <a:xfrm flipH="1" flipV="1">
            <a:off x="9251582" y="1701112"/>
            <a:ext cx="1097946" cy="7752"/>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E66D057-9092-4D91-BAB7-857162507BC9}"/>
              </a:ext>
            </a:extLst>
          </p:cNvPr>
          <p:cNvSpPr/>
          <p:nvPr/>
        </p:nvSpPr>
        <p:spPr>
          <a:xfrm>
            <a:off x="10366799" y="2669921"/>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JavaScript</a:t>
            </a:r>
          </a:p>
        </p:txBody>
      </p:sp>
      <p:sp>
        <p:nvSpPr>
          <p:cNvPr id="23" name="Rectangle 22">
            <a:extLst>
              <a:ext uri="{FF2B5EF4-FFF2-40B4-BE49-F238E27FC236}">
                <a16:creationId xmlns:a16="http://schemas.microsoft.com/office/drawing/2014/main" id="{FC36AB91-3EA8-4A25-AE52-71862B420E5F}"/>
              </a:ext>
            </a:extLst>
          </p:cNvPr>
          <p:cNvSpPr/>
          <p:nvPr/>
        </p:nvSpPr>
        <p:spPr>
          <a:xfrm>
            <a:off x="10361484" y="2046673"/>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HTML/CSS</a:t>
            </a:r>
          </a:p>
        </p:txBody>
      </p:sp>
      <p:sp>
        <p:nvSpPr>
          <p:cNvPr id="24" name="Rectangle 23">
            <a:extLst>
              <a:ext uri="{FF2B5EF4-FFF2-40B4-BE49-F238E27FC236}">
                <a16:creationId xmlns:a16="http://schemas.microsoft.com/office/drawing/2014/main" id="{669C9FE5-7565-4338-AFBA-AF1AB3292ACF}"/>
              </a:ext>
            </a:extLst>
          </p:cNvPr>
          <p:cNvSpPr/>
          <p:nvPr/>
        </p:nvSpPr>
        <p:spPr>
          <a:xfrm>
            <a:off x="10370792" y="3285538"/>
            <a:ext cx="1016668" cy="727634"/>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r>
              <a:rPr lang="en-US" sz="1050" b="1" baseline="30000" dirty="0">
                <a:solidFill>
                  <a:schemeClr val="tx1"/>
                </a:solidFill>
              </a:rPr>
              <a:t>rd</a:t>
            </a:r>
            <a:r>
              <a:rPr lang="en-US" sz="1050" b="1" dirty="0">
                <a:solidFill>
                  <a:schemeClr val="tx1"/>
                </a:solidFill>
              </a:rPr>
              <a:t> Party: </a:t>
            </a:r>
          </a:p>
          <a:p>
            <a:pPr algn="ctr"/>
            <a:r>
              <a:rPr lang="en-US" sz="1050" b="1" dirty="0">
                <a:solidFill>
                  <a:schemeClr val="tx1"/>
                </a:solidFill>
              </a:rPr>
              <a:t>Bootstrap,</a:t>
            </a:r>
          </a:p>
          <a:p>
            <a:pPr algn="ctr"/>
            <a:r>
              <a:rPr lang="en-US" sz="1050" b="1" dirty="0">
                <a:solidFill>
                  <a:schemeClr val="tx1"/>
                </a:solidFill>
              </a:rPr>
              <a:t>Tabulator, </a:t>
            </a:r>
            <a:r>
              <a:rPr lang="en-US" sz="1050" b="1" dirty="0" err="1">
                <a:solidFill>
                  <a:schemeClr val="tx1"/>
                </a:solidFill>
              </a:rPr>
              <a:t>ChartJS</a:t>
            </a:r>
            <a:endParaRPr lang="en-US" sz="1050" b="1" dirty="0">
              <a:solidFill>
                <a:schemeClr val="tx1"/>
              </a:solidFill>
            </a:endParaRPr>
          </a:p>
        </p:txBody>
      </p:sp>
      <p:sp>
        <p:nvSpPr>
          <p:cNvPr id="26" name="Date Placeholder 25">
            <a:extLst>
              <a:ext uri="{FF2B5EF4-FFF2-40B4-BE49-F238E27FC236}">
                <a16:creationId xmlns:a16="http://schemas.microsoft.com/office/drawing/2014/main" id="{4B77FF89-BAEF-4168-ABEC-66694CC6A01F}"/>
              </a:ext>
            </a:extLst>
          </p:cNvPr>
          <p:cNvSpPr>
            <a:spLocks noGrp="1"/>
          </p:cNvSpPr>
          <p:nvPr>
            <p:ph type="dt" sz="half" idx="10"/>
          </p:nvPr>
        </p:nvSpPr>
        <p:spPr/>
        <p:txBody>
          <a:bodyPr/>
          <a:lstStyle/>
          <a:p>
            <a:fld id="{CE541E16-8C05-4EB2-AA76-D4D42D344B5A}" type="datetime1">
              <a:rPr lang="en-US" smtClean="0"/>
              <a:t>8/20/2021</a:t>
            </a:fld>
            <a:endParaRPr lang="en-US"/>
          </a:p>
        </p:txBody>
      </p:sp>
      <p:sp>
        <p:nvSpPr>
          <p:cNvPr id="27" name="Footer Placeholder 26">
            <a:extLst>
              <a:ext uri="{FF2B5EF4-FFF2-40B4-BE49-F238E27FC236}">
                <a16:creationId xmlns:a16="http://schemas.microsoft.com/office/drawing/2014/main" id="{58DB5F0B-D4F0-4EDE-81BE-AD779C515245}"/>
              </a:ext>
            </a:extLst>
          </p:cNvPr>
          <p:cNvSpPr>
            <a:spLocks noGrp="1"/>
          </p:cNvSpPr>
          <p:nvPr>
            <p:ph type="ftr" sz="quarter" idx="11"/>
          </p:nvPr>
        </p:nvSpPr>
        <p:spPr/>
        <p:txBody>
          <a:bodyPr/>
          <a:lstStyle/>
          <a:p>
            <a:r>
              <a:rPr lang="en-US"/>
              <a:t>WSRD Development</a:t>
            </a:r>
          </a:p>
        </p:txBody>
      </p:sp>
      <p:sp>
        <p:nvSpPr>
          <p:cNvPr id="28" name="Slide Number Placeholder 27">
            <a:extLst>
              <a:ext uri="{FF2B5EF4-FFF2-40B4-BE49-F238E27FC236}">
                <a16:creationId xmlns:a16="http://schemas.microsoft.com/office/drawing/2014/main" id="{C7D94801-9BDC-403A-BC8D-195EAE47EAD4}"/>
              </a:ext>
            </a:extLst>
          </p:cNvPr>
          <p:cNvSpPr>
            <a:spLocks noGrp="1"/>
          </p:cNvSpPr>
          <p:nvPr>
            <p:ph type="sldNum" sz="quarter" idx="12"/>
          </p:nvPr>
        </p:nvSpPr>
        <p:spPr/>
        <p:txBody>
          <a:bodyPr/>
          <a:lstStyle/>
          <a:p>
            <a:fld id="{CC51579B-36B6-42BA-8442-17462693A196}" type="slidenum">
              <a:rPr lang="en-US" smtClean="0"/>
              <a:t>10</a:t>
            </a:fld>
            <a:endParaRPr lang="en-US"/>
          </a:p>
        </p:txBody>
      </p:sp>
    </p:spTree>
    <p:extLst>
      <p:ext uri="{BB962C8B-B14F-4D97-AF65-F5344CB8AC3E}">
        <p14:creationId xmlns:p14="http://schemas.microsoft.com/office/powerpoint/2010/main" val="153885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9ECD-B7D4-49D6-8B0C-EDAC512D44BB}"/>
              </a:ext>
            </a:extLst>
          </p:cNvPr>
          <p:cNvSpPr>
            <a:spLocks noGrp="1"/>
          </p:cNvSpPr>
          <p:nvPr>
            <p:ph type="title"/>
          </p:nvPr>
        </p:nvSpPr>
        <p:spPr>
          <a:xfrm>
            <a:off x="0" y="0"/>
            <a:ext cx="10515600" cy="570540"/>
          </a:xfrm>
        </p:spPr>
        <p:txBody>
          <a:bodyPr>
            <a:normAutofit fontScale="90000"/>
          </a:bodyPr>
          <a:lstStyle/>
          <a:p>
            <a:r>
              <a:rPr lang="en-US" dirty="0"/>
              <a:t>Multiple Virtual Hosts (side topic)</a:t>
            </a:r>
          </a:p>
        </p:txBody>
      </p:sp>
      <p:sp>
        <p:nvSpPr>
          <p:cNvPr id="3" name="Content Placeholder 2">
            <a:extLst>
              <a:ext uri="{FF2B5EF4-FFF2-40B4-BE49-F238E27FC236}">
                <a16:creationId xmlns:a16="http://schemas.microsoft.com/office/drawing/2014/main" id="{F977D223-0372-4A87-8BAC-3C2861868E9C}"/>
              </a:ext>
            </a:extLst>
          </p:cNvPr>
          <p:cNvSpPr>
            <a:spLocks noGrp="1"/>
          </p:cNvSpPr>
          <p:nvPr>
            <p:ph idx="1"/>
          </p:nvPr>
        </p:nvSpPr>
        <p:spPr>
          <a:xfrm>
            <a:off x="228600" y="707064"/>
            <a:ext cx="5806576" cy="5465135"/>
          </a:xfrm>
        </p:spPr>
        <p:txBody>
          <a:bodyPr>
            <a:normAutofit/>
          </a:bodyPr>
          <a:lstStyle/>
          <a:p>
            <a:r>
              <a:rPr lang="en-US" dirty="0"/>
              <a:t>Multiple virtual hosts enables deployment of multiple domain names on a single server (or pool of servers).</a:t>
            </a:r>
          </a:p>
          <a:p>
            <a:r>
              <a:rPr lang="en-US" dirty="0"/>
              <a:t>Each host runs in its own space protecting use of resources and isolating processes from individual failures.</a:t>
            </a:r>
          </a:p>
          <a:p>
            <a:endParaRPr lang="en-US" dirty="0"/>
          </a:p>
        </p:txBody>
      </p:sp>
      <p:sp>
        <p:nvSpPr>
          <p:cNvPr id="4" name="Date Placeholder 3">
            <a:extLst>
              <a:ext uri="{FF2B5EF4-FFF2-40B4-BE49-F238E27FC236}">
                <a16:creationId xmlns:a16="http://schemas.microsoft.com/office/drawing/2014/main" id="{25CCCF03-628B-4807-8E83-36A44FBF7364}"/>
              </a:ext>
            </a:extLst>
          </p:cNvPr>
          <p:cNvSpPr>
            <a:spLocks noGrp="1"/>
          </p:cNvSpPr>
          <p:nvPr>
            <p:ph type="dt" sz="half" idx="10"/>
          </p:nvPr>
        </p:nvSpPr>
        <p:spPr/>
        <p:txBody>
          <a:bodyPr/>
          <a:lstStyle/>
          <a:p>
            <a:fld id="{796329DD-A30E-42AF-9266-EDD2A39EEB12}" type="datetime1">
              <a:rPr lang="en-US" smtClean="0"/>
              <a:t>8/20/2021</a:t>
            </a:fld>
            <a:endParaRPr lang="en-US"/>
          </a:p>
        </p:txBody>
      </p:sp>
      <p:sp>
        <p:nvSpPr>
          <p:cNvPr id="5" name="Footer Placeholder 4">
            <a:extLst>
              <a:ext uri="{FF2B5EF4-FFF2-40B4-BE49-F238E27FC236}">
                <a16:creationId xmlns:a16="http://schemas.microsoft.com/office/drawing/2014/main" id="{7BA678C6-033A-44BB-89EE-879148D36F8C}"/>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F27753E3-CEAB-49D0-AE2A-C59F72CCA89F}"/>
              </a:ext>
            </a:extLst>
          </p:cNvPr>
          <p:cNvSpPr>
            <a:spLocks noGrp="1"/>
          </p:cNvSpPr>
          <p:nvPr>
            <p:ph type="sldNum" sz="quarter" idx="12"/>
          </p:nvPr>
        </p:nvSpPr>
        <p:spPr/>
        <p:txBody>
          <a:bodyPr/>
          <a:lstStyle/>
          <a:p>
            <a:fld id="{CC51579B-36B6-42BA-8442-17462693A196}" type="slidenum">
              <a:rPr lang="en-US" smtClean="0"/>
              <a:t>11</a:t>
            </a:fld>
            <a:endParaRPr lang="en-US"/>
          </a:p>
        </p:txBody>
      </p:sp>
      <p:sp>
        <p:nvSpPr>
          <p:cNvPr id="7" name="Rectangle 6">
            <a:extLst>
              <a:ext uri="{FF2B5EF4-FFF2-40B4-BE49-F238E27FC236}">
                <a16:creationId xmlns:a16="http://schemas.microsoft.com/office/drawing/2014/main" id="{9481CB7F-C41E-4C2C-A16E-D1394BEF55AF}"/>
              </a:ext>
            </a:extLst>
          </p:cNvPr>
          <p:cNvSpPr/>
          <p:nvPr/>
        </p:nvSpPr>
        <p:spPr>
          <a:xfrm>
            <a:off x="6317970" y="813468"/>
            <a:ext cx="3661074" cy="45640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1E4BC17C-DB71-491F-B447-99CC365D5780}"/>
              </a:ext>
            </a:extLst>
          </p:cNvPr>
          <p:cNvSpPr/>
          <p:nvPr/>
        </p:nvSpPr>
        <p:spPr>
          <a:xfrm>
            <a:off x="6582808" y="1827178"/>
            <a:ext cx="1186574" cy="3545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Virtual Host Management</a:t>
            </a:r>
          </a:p>
        </p:txBody>
      </p:sp>
      <p:sp>
        <p:nvSpPr>
          <p:cNvPr id="13" name="Rectangle 12">
            <a:extLst>
              <a:ext uri="{FF2B5EF4-FFF2-40B4-BE49-F238E27FC236}">
                <a16:creationId xmlns:a16="http://schemas.microsoft.com/office/drawing/2014/main" id="{AB2598A8-196B-4BDE-83AF-FF80944DEC29}"/>
              </a:ext>
            </a:extLst>
          </p:cNvPr>
          <p:cNvSpPr/>
          <p:nvPr/>
        </p:nvSpPr>
        <p:spPr>
          <a:xfrm>
            <a:off x="6541254" y="1124533"/>
            <a:ext cx="1269683" cy="702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Web Server</a:t>
            </a:r>
          </a:p>
        </p:txBody>
      </p:sp>
      <p:sp>
        <p:nvSpPr>
          <p:cNvPr id="15" name="Rectangle 14">
            <a:extLst>
              <a:ext uri="{FF2B5EF4-FFF2-40B4-BE49-F238E27FC236}">
                <a16:creationId xmlns:a16="http://schemas.microsoft.com/office/drawing/2014/main" id="{7E79D1FD-7837-4080-875A-DD78655826C8}"/>
              </a:ext>
            </a:extLst>
          </p:cNvPr>
          <p:cNvSpPr/>
          <p:nvPr/>
        </p:nvSpPr>
        <p:spPr>
          <a:xfrm>
            <a:off x="8052176" y="1827178"/>
            <a:ext cx="1754372" cy="13312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Virtual Host</a:t>
            </a:r>
            <a:r>
              <a:rPr lang="en-US" sz="1000" b="1" dirty="0">
                <a:solidFill>
                  <a:schemeClr val="tx1"/>
                </a:solidFill>
              </a:rPr>
              <a:t> </a:t>
            </a:r>
            <a:r>
              <a:rPr lang="en-US" sz="1000" dirty="0">
                <a:solidFill>
                  <a:schemeClr val="tx1"/>
                </a:solidFill>
              </a:rPr>
              <a:t>including…</a:t>
            </a:r>
          </a:p>
          <a:p>
            <a:pPr algn="ctr"/>
            <a:r>
              <a:rPr lang="en-US" sz="1000" dirty="0">
                <a:solidFill>
                  <a:schemeClr val="tx1"/>
                </a:solidFill>
              </a:rPr>
              <a:t>CGI</a:t>
            </a:r>
          </a:p>
          <a:p>
            <a:pPr algn="ctr"/>
            <a:r>
              <a:rPr lang="en-US" sz="1000" dirty="0">
                <a:solidFill>
                  <a:schemeClr val="tx1"/>
                </a:solidFill>
              </a:rPr>
              <a:t>Server Programming Environment</a:t>
            </a:r>
          </a:p>
          <a:p>
            <a:pPr algn="ctr"/>
            <a:r>
              <a:rPr lang="en-US" sz="1000" dirty="0">
                <a:solidFill>
                  <a:schemeClr val="tx1"/>
                </a:solidFill>
              </a:rPr>
              <a:t>Database Access (typically to a shared DB)</a:t>
            </a:r>
          </a:p>
          <a:p>
            <a:pPr algn="ctr"/>
            <a:r>
              <a:rPr lang="en-US" sz="1000" dirty="0">
                <a:solidFill>
                  <a:schemeClr val="tx1"/>
                </a:solidFill>
              </a:rPr>
              <a:t>File Access (may be shared)</a:t>
            </a:r>
          </a:p>
          <a:p>
            <a:pPr algn="ctr"/>
            <a:endParaRPr lang="en-US" sz="1000" b="1" dirty="0">
              <a:solidFill>
                <a:schemeClr val="tx1"/>
              </a:solidFill>
            </a:endParaRPr>
          </a:p>
        </p:txBody>
      </p:sp>
      <p:cxnSp>
        <p:nvCxnSpPr>
          <p:cNvPr id="20" name="Straight Arrow Connector 19">
            <a:extLst>
              <a:ext uri="{FF2B5EF4-FFF2-40B4-BE49-F238E27FC236}">
                <a16:creationId xmlns:a16="http://schemas.microsoft.com/office/drawing/2014/main" id="{AAD5D2DC-54E5-4ACE-AEF4-004C755D26A3}"/>
              </a:ext>
            </a:extLst>
          </p:cNvPr>
          <p:cNvCxnSpPr>
            <a:cxnSpLocks/>
            <a:stCxn id="27" idx="1"/>
            <a:endCxn id="15" idx="3"/>
          </p:cNvCxnSpPr>
          <p:nvPr/>
        </p:nvCxnSpPr>
        <p:spPr>
          <a:xfrm flipH="1">
            <a:off x="9806548" y="2486806"/>
            <a:ext cx="735705" cy="6017"/>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230ECCE-2E74-48BC-B90E-4CC85A401E18}"/>
              </a:ext>
            </a:extLst>
          </p:cNvPr>
          <p:cNvSpPr txBox="1"/>
          <p:nvPr/>
        </p:nvSpPr>
        <p:spPr>
          <a:xfrm>
            <a:off x="9020884" y="813468"/>
            <a:ext cx="785664" cy="369332"/>
          </a:xfrm>
          <a:prstGeom prst="rect">
            <a:avLst/>
          </a:prstGeom>
          <a:noFill/>
        </p:spPr>
        <p:txBody>
          <a:bodyPr wrap="none" rtlCol="0">
            <a:spAutoFit/>
          </a:bodyPr>
          <a:lstStyle/>
          <a:p>
            <a:r>
              <a:rPr lang="en-US" dirty="0"/>
              <a:t>Server</a:t>
            </a:r>
          </a:p>
        </p:txBody>
      </p:sp>
      <p:sp>
        <p:nvSpPr>
          <p:cNvPr id="27" name="TextBox 26">
            <a:extLst>
              <a:ext uri="{FF2B5EF4-FFF2-40B4-BE49-F238E27FC236}">
                <a16:creationId xmlns:a16="http://schemas.microsoft.com/office/drawing/2014/main" id="{E1F25DFC-0A9A-40E6-8C00-B33E693D67AB}"/>
              </a:ext>
            </a:extLst>
          </p:cNvPr>
          <p:cNvSpPr txBox="1"/>
          <p:nvPr/>
        </p:nvSpPr>
        <p:spPr>
          <a:xfrm>
            <a:off x="10542253" y="2163640"/>
            <a:ext cx="1242680" cy="646331"/>
          </a:xfrm>
          <a:prstGeom prst="rect">
            <a:avLst/>
          </a:prstGeom>
          <a:noFill/>
        </p:spPr>
        <p:txBody>
          <a:bodyPr wrap="square" rtlCol="0">
            <a:spAutoFit/>
          </a:bodyPr>
          <a:lstStyle/>
          <a:p>
            <a:r>
              <a:rPr lang="en-US" dirty="0"/>
              <a:t>Client(s) as X domain</a:t>
            </a:r>
          </a:p>
        </p:txBody>
      </p:sp>
      <p:sp>
        <p:nvSpPr>
          <p:cNvPr id="29" name="Rectangle 28">
            <a:extLst>
              <a:ext uri="{FF2B5EF4-FFF2-40B4-BE49-F238E27FC236}">
                <a16:creationId xmlns:a16="http://schemas.microsoft.com/office/drawing/2014/main" id="{1C3FC179-5465-4D1D-B5FF-A0145A4E7A64}"/>
              </a:ext>
            </a:extLst>
          </p:cNvPr>
          <p:cNvSpPr/>
          <p:nvPr/>
        </p:nvSpPr>
        <p:spPr>
          <a:xfrm>
            <a:off x="8052176" y="3288354"/>
            <a:ext cx="1754372" cy="13312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Virtual Host</a:t>
            </a:r>
            <a:r>
              <a:rPr lang="en-US" sz="1000" b="1" dirty="0">
                <a:solidFill>
                  <a:schemeClr val="tx1"/>
                </a:solidFill>
              </a:rPr>
              <a:t> </a:t>
            </a:r>
            <a:r>
              <a:rPr lang="en-US" sz="1000" dirty="0">
                <a:solidFill>
                  <a:schemeClr val="tx1"/>
                </a:solidFill>
              </a:rPr>
              <a:t>including…</a:t>
            </a:r>
          </a:p>
          <a:p>
            <a:pPr algn="ctr"/>
            <a:r>
              <a:rPr lang="en-US" sz="1000" dirty="0">
                <a:solidFill>
                  <a:schemeClr val="tx1"/>
                </a:solidFill>
              </a:rPr>
              <a:t>CGI</a:t>
            </a:r>
          </a:p>
          <a:p>
            <a:pPr algn="ctr"/>
            <a:r>
              <a:rPr lang="en-US" sz="1000" dirty="0">
                <a:solidFill>
                  <a:schemeClr val="tx1"/>
                </a:solidFill>
              </a:rPr>
              <a:t>Server Programming Environment</a:t>
            </a:r>
          </a:p>
          <a:p>
            <a:pPr algn="ctr"/>
            <a:r>
              <a:rPr lang="en-US" sz="1000" dirty="0">
                <a:solidFill>
                  <a:schemeClr val="tx1"/>
                </a:solidFill>
              </a:rPr>
              <a:t>Database Access (typically to a shared DB)</a:t>
            </a:r>
          </a:p>
          <a:p>
            <a:pPr algn="ctr"/>
            <a:r>
              <a:rPr lang="en-US" sz="1000" dirty="0">
                <a:solidFill>
                  <a:schemeClr val="tx1"/>
                </a:solidFill>
              </a:rPr>
              <a:t>File Access (may be shared)</a:t>
            </a:r>
          </a:p>
          <a:p>
            <a:pPr algn="ctr"/>
            <a:endParaRPr lang="en-US" sz="1000" b="1" dirty="0">
              <a:solidFill>
                <a:schemeClr val="tx1"/>
              </a:solidFill>
            </a:endParaRPr>
          </a:p>
        </p:txBody>
      </p:sp>
      <p:sp>
        <p:nvSpPr>
          <p:cNvPr id="30" name="TextBox 29">
            <a:extLst>
              <a:ext uri="{FF2B5EF4-FFF2-40B4-BE49-F238E27FC236}">
                <a16:creationId xmlns:a16="http://schemas.microsoft.com/office/drawing/2014/main" id="{64A26600-D283-4A06-BB28-ABE7B51B0B9D}"/>
              </a:ext>
            </a:extLst>
          </p:cNvPr>
          <p:cNvSpPr txBox="1"/>
          <p:nvPr/>
        </p:nvSpPr>
        <p:spPr>
          <a:xfrm>
            <a:off x="8536530" y="4752861"/>
            <a:ext cx="396262" cy="369332"/>
          </a:xfrm>
          <a:prstGeom prst="rect">
            <a:avLst/>
          </a:prstGeom>
          <a:noFill/>
        </p:spPr>
        <p:txBody>
          <a:bodyPr wrap="none" rtlCol="0">
            <a:spAutoFit/>
          </a:bodyPr>
          <a:lstStyle/>
          <a:p>
            <a:r>
              <a:rPr lang="en-US" dirty="0"/>
              <a:t>… </a:t>
            </a:r>
          </a:p>
        </p:txBody>
      </p:sp>
      <p:cxnSp>
        <p:nvCxnSpPr>
          <p:cNvPr id="31" name="Straight Arrow Connector 30">
            <a:extLst>
              <a:ext uri="{FF2B5EF4-FFF2-40B4-BE49-F238E27FC236}">
                <a16:creationId xmlns:a16="http://schemas.microsoft.com/office/drawing/2014/main" id="{1C34F515-00F5-4541-BFB9-87B9BE78FEEE}"/>
              </a:ext>
            </a:extLst>
          </p:cNvPr>
          <p:cNvCxnSpPr>
            <a:cxnSpLocks/>
            <a:stCxn id="32" idx="1"/>
            <a:endCxn id="29" idx="3"/>
          </p:cNvCxnSpPr>
          <p:nvPr/>
        </p:nvCxnSpPr>
        <p:spPr>
          <a:xfrm flipH="1">
            <a:off x="9806548" y="3953998"/>
            <a:ext cx="765783"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2CA3CBB-D407-4106-821C-CA6766F76578}"/>
              </a:ext>
            </a:extLst>
          </p:cNvPr>
          <p:cNvSpPr txBox="1"/>
          <p:nvPr/>
        </p:nvSpPr>
        <p:spPr>
          <a:xfrm>
            <a:off x="10572331" y="3630832"/>
            <a:ext cx="1330912" cy="646331"/>
          </a:xfrm>
          <a:prstGeom prst="rect">
            <a:avLst/>
          </a:prstGeom>
          <a:noFill/>
        </p:spPr>
        <p:txBody>
          <a:bodyPr wrap="square" rtlCol="0">
            <a:spAutoFit/>
          </a:bodyPr>
          <a:lstStyle/>
          <a:p>
            <a:r>
              <a:rPr lang="en-US" dirty="0"/>
              <a:t>Client(s) as Y domain</a:t>
            </a:r>
          </a:p>
        </p:txBody>
      </p:sp>
      <p:cxnSp>
        <p:nvCxnSpPr>
          <p:cNvPr id="34" name="Connector: Curved 33">
            <a:extLst>
              <a:ext uri="{FF2B5EF4-FFF2-40B4-BE49-F238E27FC236}">
                <a16:creationId xmlns:a16="http://schemas.microsoft.com/office/drawing/2014/main" id="{2F5D1440-1874-4E1C-A781-2BB44E2C868D}"/>
              </a:ext>
            </a:extLst>
          </p:cNvPr>
          <p:cNvCxnSpPr>
            <a:stCxn id="11" idx="2"/>
            <a:endCxn id="15" idx="1"/>
          </p:cNvCxnSpPr>
          <p:nvPr/>
        </p:nvCxnSpPr>
        <p:spPr>
          <a:xfrm rot="16200000" flipH="1">
            <a:off x="7458603" y="1899249"/>
            <a:ext cx="311065" cy="876081"/>
          </a:xfrm>
          <a:prstGeom prst="curvedConnector2">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C12CC05D-21B3-40BF-BE32-4C6C34F92843}"/>
              </a:ext>
            </a:extLst>
          </p:cNvPr>
          <p:cNvCxnSpPr>
            <a:cxnSpLocks/>
            <a:stCxn id="11" idx="2"/>
            <a:endCxn id="29" idx="1"/>
          </p:cNvCxnSpPr>
          <p:nvPr/>
        </p:nvCxnSpPr>
        <p:spPr>
          <a:xfrm rot="16200000" flipH="1">
            <a:off x="6728015" y="2629837"/>
            <a:ext cx="1772241" cy="876081"/>
          </a:xfrm>
          <a:prstGeom prst="curvedConnector2">
            <a:avLst/>
          </a:prstGeom>
          <a:ln w="127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6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566E-0EF1-4990-9885-749A838C4B66}"/>
              </a:ext>
            </a:extLst>
          </p:cNvPr>
          <p:cNvSpPr>
            <a:spLocks noGrp="1"/>
          </p:cNvSpPr>
          <p:nvPr>
            <p:ph type="title"/>
          </p:nvPr>
        </p:nvSpPr>
        <p:spPr>
          <a:xfrm>
            <a:off x="0" y="0"/>
            <a:ext cx="10515600" cy="501149"/>
          </a:xfrm>
        </p:spPr>
        <p:txBody>
          <a:bodyPr>
            <a:normAutofit fontScale="90000"/>
          </a:bodyPr>
          <a:lstStyle/>
          <a:p>
            <a:r>
              <a:rPr lang="en-US" dirty="0"/>
              <a:t>Python, Flask via Nginx</a:t>
            </a:r>
          </a:p>
        </p:txBody>
      </p:sp>
      <p:sp>
        <p:nvSpPr>
          <p:cNvPr id="6" name="Content Placeholder 5">
            <a:extLst>
              <a:ext uri="{FF2B5EF4-FFF2-40B4-BE49-F238E27FC236}">
                <a16:creationId xmlns:a16="http://schemas.microsoft.com/office/drawing/2014/main" id="{AF959A9D-DDDA-4CD3-89F0-1DF6B6A5E3CF}"/>
              </a:ext>
            </a:extLst>
          </p:cNvPr>
          <p:cNvSpPr>
            <a:spLocks noGrp="1"/>
          </p:cNvSpPr>
          <p:nvPr>
            <p:ph idx="1"/>
          </p:nvPr>
        </p:nvSpPr>
        <p:spPr>
          <a:xfrm>
            <a:off x="162427" y="860258"/>
            <a:ext cx="5453348" cy="5169067"/>
          </a:xfrm>
        </p:spPr>
        <p:txBody>
          <a:bodyPr>
            <a:normAutofit fontScale="85000" lnSpcReduction="20000"/>
          </a:bodyPr>
          <a:lstStyle/>
          <a:p>
            <a:r>
              <a:rPr lang="en-US" dirty="0"/>
              <a:t>Uses a standard Nginx configuration.</a:t>
            </a:r>
          </a:p>
          <a:p>
            <a:r>
              <a:rPr lang="en-US" dirty="0"/>
              <a:t>Set up a virtualized Python development environment.</a:t>
            </a:r>
          </a:p>
          <a:p>
            <a:r>
              <a:rPr lang="en-US" dirty="0"/>
              <a:t>Install Flask (</a:t>
            </a:r>
            <a:r>
              <a:rPr lang="en-US" dirty="0" err="1"/>
              <a:t>uwsgi</a:t>
            </a:r>
            <a:r>
              <a:rPr lang="en-US" dirty="0"/>
              <a:t> flask).</a:t>
            </a:r>
          </a:p>
          <a:p>
            <a:r>
              <a:rPr lang="en-US" dirty="0"/>
              <a:t>Build Python application; run via Flask (development mode).</a:t>
            </a:r>
          </a:p>
          <a:p>
            <a:r>
              <a:rPr lang="en-US" dirty="0"/>
              <a:t>Set up </a:t>
            </a:r>
            <a:r>
              <a:rPr lang="en-US" dirty="0" err="1"/>
              <a:t>uWSGI</a:t>
            </a:r>
            <a:r>
              <a:rPr lang="en-US" dirty="0"/>
              <a:t> file (uses a separate socket to run); used to execute Python application</a:t>
            </a:r>
          </a:p>
          <a:p>
            <a:r>
              <a:rPr lang="en-US" dirty="0"/>
              <a:t>Create  </a:t>
            </a:r>
            <a:r>
              <a:rPr lang="en-US" dirty="0" err="1"/>
              <a:t>systemd</a:t>
            </a:r>
            <a:r>
              <a:rPr lang="en-US" dirty="0"/>
              <a:t> Unit File – used to run </a:t>
            </a:r>
            <a:r>
              <a:rPr lang="en-US" dirty="0" err="1"/>
              <a:t>uWSGI</a:t>
            </a:r>
            <a:r>
              <a:rPr lang="en-US" dirty="0"/>
              <a:t> file; enables running the Python app as a system level service.</a:t>
            </a:r>
          </a:p>
          <a:p>
            <a:r>
              <a:rPr lang="en-US" dirty="0"/>
              <a:t>Configure Nginx to proxy requests (Nginx is able to send requests to the </a:t>
            </a:r>
            <a:r>
              <a:rPr lang="en-US" dirty="0" err="1"/>
              <a:t>uWSGI</a:t>
            </a:r>
            <a:r>
              <a:rPr lang="en-US" dirty="0"/>
              <a:t> application).</a:t>
            </a:r>
          </a:p>
          <a:p>
            <a:endParaRPr lang="en-US" dirty="0"/>
          </a:p>
        </p:txBody>
      </p:sp>
      <p:sp>
        <p:nvSpPr>
          <p:cNvPr id="3" name="Date Placeholder 2">
            <a:extLst>
              <a:ext uri="{FF2B5EF4-FFF2-40B4-BE49-F238E27FC236}">
                <a16:creationId xmlns:a16="http://schemas.microsoft.com/office/drawing/2014/main" id="{72B49309-A84F-4C04-BA24-98734FB52472}"/>
              </a:ext>
            </a:extLst>
          </p:cNvPr>
          <p:cNvSpPr>
            <a:spLocks noGrp="1"/>
          </p:cNvSpPr>
          <p:nvPr>
            <p:ph type="dt" sz="half" idx="10"/>
          </p:nvPr>
        </p:nvSpPr>
        <p:spPr/>
        <p:txBody>
          <a:bodyPr/>
          <a:lstStyle/>
          <a:p>
            <a:fld id="{F7FEA2F4-EE0F-4D49-919D-3480E530DCC9}" type="datetime1">
              <a:rPr lang="en-US" smtClean="0"/>
              <a:t>8/20/2021</a:t>
            </a:fld>
            <a:endParaRPr lang="en-US"/>
          </a:p>
        </p:txBody>
      </p:sp>
      <p:sp>
        <p:nvSpPr>
          <p:cNvPr id="4" name="Footer Placeholder 3">
            <a:extLst>
              <a:ext uri="{FF2B5EF4-FFF2-40B4-BE49-F238E27FC236}">
                <a16:creationId xmlns:a16="http://schemas.microsoft.com/office/drawing/2014/main" id="{0E92D55A-C5AF-4D85-81D0-C1A0577C9CCA}"/>
              </a:ext>
            </a:extLst>
          </p:cNvPr>
          <p:cNvSpPr>
            <a:spLocks noGrp="1"/>
          </p:cNvSpPr>
          <p:nvPr>
            <p:ph type="ftr" sz="quarter" idx="11"/>
          </p:nvPr>
        </p:nvSpPr>
        <p:spPr/>
        <p:txBody>
          <a:bodyPr/>
          <a:lstStyle/>
          <a:p>
            <a:r>
              <a:rPr lang="en-US"/>
              <a:t>WSRD Development</a:t>
            </a:r>
          </a:p>
        </p:txBody>
      </p:sp>
      <p:sp>
        <p:nvSpPr>
          <p:cNvPr id="5" name="Slide Number Placeholder 4">
            <a:extLst>
              <a:ext uri="{FF2B5EF4-FFF2-40B4-BE49-F238E27FC236}">
                <a16:creationId xmlns:a16="http://schemas.microsoft.com/office/drawing/2014/main" id="{CDC5CB90-6864-4B75-A7F6-739739543224}"/>
              </a:ext>
            </a:extLst>
          </p:cNvPr>
          <p:cNvSpPr>
            <a:spLocks noGrp="1"/>
          </p:cNvSpPr>
          <p:nvPr>
            <p:ph type="sldNum" sz="quarter" idx="12"/>
          </p:nvPr>
        </p:nvSpPr>
        <p:spPr/>
        <p:txBody>
          <a:bodyPr/>
          <a:lstStyle/>
          <a:p>
            <a:fld id="{CC51579B-36B6-42BA-8442-17462693A196}" type="slidenum">
              <a:rPr lang="en-US" smtClean="0"/>
              <a:t>12</a:t>
            </a:fld>
            <a:endParaRPr lang="en-US"/>
          </a:p>
        </p:txBody>
      </p:sp>
      <p:sp>
        <p:nvSpPr>
          <p:cNvPr id="7" name="Rectangle 6">
            <a:extLst>
              <a:ext uri="{FF2B5EF4-FFF2-40B4-BE49-F238E27FC236}">
                <a16:creationId xmlns:a16="http://schemas.microsoft.com/office/drawing/2014/main" id="{4F2E3BEA-05BE-4232-B606-F7416068EAF6}"/>
              </a:ext>
            </a:extLst>
          </p:cNvPr>
          <p:cNvSpPr/>
          <p:nvPr/>
        </p:nvSpPr>
        <p:spPr>
          <a:xfrm>
            <a:off x="9472707" y="920275"/>
            <a:ext cx="1922760" cy="34456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8" name="Rectangle 7">
            <a:extLst>
              <a:ext uri="{FF2B5EF4-FFF2-40B4-BE49-F238E27FC236}">
                <a16:creationId xmlns:a16="http://schemas.microsoft.com/office/drawing/2014/main" id="{1D93D037-2C73-40A7-A724-CAC142701A6F}"/>
              </a:ext>
            </a:extLst>
          </p:cNvPr>
          <p:cNvSpPr/>
          <p:nvPr/>
        </p:nvSpPr>
        <p:spPr>
          <a:xfrm>
            <a:off x="6086045" y="939063"/>
            <a:ext cx="3061995" cy="40926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9" name="TextBox 8">
            <a:extLst>
              <a:ext uri="{FF2B5EF4-FFF2-40B4-BE49-F238E27FC236}">
                <a16:creationId xmlns:a16="http://schemas.microsoft.com/office/drawing/2014/main" id="{E26BDE6F-4611-46B6-9A0D-500460DF342E}"/>
              </a:ext>
            </a:extLst>
          </p:cNvPr>
          <p:cNvSpPr txBox="1"/>
          <p:nvPr/>
        </p:nvSpPr>
        <p:spPr>
          <a:xfrm>
            <a:off x="10832797" y="1147057"/>
            <a:ext cx="576956" cy="276999"/>
          </a:xfrm>
          <a:prstGeom prst="rect">
            <a:avLst/>
          </a:prstGeom>
          <a:noFill/>
        </p:spPr>
        <p:txBody>
          <a:bodyPr vert="horz" wrap="square" rtlCol="0">
            <a:spAutoFit/>
          </a:bodyPr>
          <a:lstStyle/>
          <a:p>
            <a:pPr algn="ctr"/>
            <a:r>
              <a:rPr lang="en-US" sz="1200" b="1" dirty="0"/>
              <a:t>User </a:t>
            </a:r>
          </a:p>
        </p:txBody>
      </p:sp>
      <p:sp>
        <p:nvSpPr>
          <p:cNvPr id="10" name="TextBox 9">
            <a:extLst>
              <a:ext uri="{FF2B5EF4-FFF2-40B4-BE49-F238E27FC236}">
                <a16:creationId xmlns:a16="http://schemas.microsoft.com/office/drawing/2014/main" id="{CDC15315-3187-4C0B-BB39-45E1F90638AE}"/>
              </a:ext>
            </a:extLst>
          </p:cNvPr>
          <p:cNvSpPr txBox="1"/>
          <p:nvPr/>
        </p:nvSpPr>
        <p:spPr>
          <a:xfrm>
            <a:off x="7922018" y="4281579"/>
            <a:ext cx="757429" cy="461665"/>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rtlCol="0">
            <a:spAutoFit/>
          </a:bodyPr>
          <a:lstStyle/>
          <a:p>
            <a:pPr algn="ctr"/>
            <a:r>
              <a:rPr lang="en-US" sz="1200" b="1" dirty="0"/>
              <a:t>External</a:t>
            </a:r>
          </a:p>
          <a:p>
            <a:pPr algn="ctr"/>
            <a:r>
              <a:rPr lang="en-US" sz="1200" b="1" dirty="0"/>
              <a:t>Apps </a:t>
            </a:r>
          </a:p>
        </p:txBody>
      </p:sp>
      <p:sp>
        <p:nvSpPr>
          <p:cNvPr id="11" name="TextBox 10">
            <a:extLst>
              <a:ext uri="{FF2B5EF4-FFF2-40B4-BE49-F238E27FC236}">
                <a16:creationId xmlns:a16="http://schemas.microsoft.com/office/drawing/2014/main" id="{E305A47E-40CE-4C11-BB65-EBD9904CA3C5}"/>
              </a:ext>
            </a:extLst>
          </p:cNvPr>
          <p:cNvSpPr txBox="1"/>
          <p:nvPr/>
        </p:nvSpPr>
        <p:spPr>
          <a:xfrm>
            <a:off x="6413561" y="4447092"/>
            <a:ext cx="757429" cy="276999"/>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rtlCol="0">
            <a:spAutoFit/>
          </a:bodyPr>
          <a:lstStyle/>
          <a:p>
            <a:pPr algn="ctr"/>
            <a:r>
              <a:rPr lang="en-US" sz="1200" b="1" dirty="0"/>
              <a:t>Data </a:t>
            </a:r>
          </a:p>
        </p:txBody>
      </p:sp>
      <p:sp>
        <p:nvSpPr>
          <p:cNvPr id="12" name="Rectangle 11">
            <a:extLst>
              <a:ext uri="{FF2B5EF4-FFF2-40B4-BE49-F238E27FC236}">
                <a16:creationId xmlns:a16="http://schemas.microsoft.com/office/drawing/2014/main" id="{968FE4E3-2BC9-4BEE-9DC1-BFECE6341FE0}"/>
              </a:ext>
            </a:extLst>
          </p:cNvPr>
          <p:cNvSpPr/>
          <p:nvPr/>
        </p:nvSpPr>
        <p:spPr>
          <a:xfrm>
            <a:off x="7784404" y="3781297"/>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 App API: </a:t>
            </a:r>
            <a:r>
              <a:rPr lang="en-US" sz="1050" b="1" dirty="0" err="1">
                <a:solidFill>
                  <a:schemeClr val="tx1"/>
                </a:solidFill>
              </a:rPr>
              <a:t>vai</a:t>
            </a:r>
            <a:r>
              <a:rPr lang="en-US" sz="1050" b="1" dirty="0">
                <a:solidFill>
                  <a:schemeClr val="tx1"/>
                </a:solidFill>
              </a:rPr>
              <a:t> REST</a:t>
            </a:r>
          </a:p>
        </p:txBody>
      </p:sp>
      <p:sp>
        <p:nvSpPr>
          <p:cNvPr id="13" name="Rectangle 12">
            <a:extLst>
              <a:ext uri="{FF2B5EF4-FFF2-40B4-BE49-F238E27FC236}">
                <a16:creationId xmlns:a16="http://schemas.microsoft.com/office/drawing/2014/main" id="{B2B1999F-ABCB-4649-B246-D348EC2392FB}"/>
              </a:ext>
            </a:extLst>
          </p:cNvPr>
          <p:cNvSpPr/>
          <p:nvPr/>
        </p:nvSpPr>
        <p:spPr>
          <a:xfrm>
            <a:off x="6366803" y="3124471"/>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File: Win/Linux</a:t>
            </a:r>
          </a:p>
        </p:txBody>
      </p:sp>
      <p:sp>
        <p:nvSpPr>
          <p:cNvPr id="14" name="Rectangle 13">
            <a:extLst>
              <a:ext uri="{FF2B5EF4-FFF2-40B4-BE49-F238E27FC236}">
                <a16:creationId xmlns:a16="http://schemas.microsoft.com/office/drawing/2014/main" id="{F5F6F3E3-8080-471F-868B-9EBD2A0F9BAF}"/>
              </a:ext>
            </a:extLst>
          </p:cNvPr>
          <p:cNvSpPr/>
          <p:nvPr/>
        </p:nvSpPr>
        <p:spPr>
          <a:xfrm>
            <a:off x="9816129" y="1567868"/>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Client Web Browser</a:t>
            </a:r>
          </a:p>
        </p:txBody>
      </p:sp>
      <p:sp>
        <p:nvSpPr>
          <p:cNvPr id="15" name="Rectangle 14">
            <a:extLst>
              <a:ext uri="{FF2B5EF4-FFF2-40B4-BE49-F238E27FC236}">
                <a16:creationId xmlns:a16="http://schemas.microsoft.com/office/drawing/2014/main" id="{7FF44932-D5DF-4276-91D9-DE368D87FAFC}"/>
              </a:ext>
            </a:extLst>
          </p:cNvPr>
          <p:cNvSpPr/>
          <p:nvPr/>
        </p:nvSpPr>
        <p:spPr>
          <a:xfrm>
            <a:off x="6366803" y="3791961"/>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 SQLite, MySQL</a:t>
            </a:r>
          </a:p>
        </p:txBody>
      </p:sp>
      <p:sp>
        <p:nvSpPr>
          <p:cNvPr id="16" name="Rectangle 15">
            <a:extLst>
              <a:ext uri="{FF2B5EF4-FFF2-40B4-BE49-F238E27FC236}">
                <a16:creationId xmlns:a16="http://schemas.microsoft.com/office/drawing/2014/main" id="{BF086FD9-74E8-4BDB-AA00-6127D50FFFD6}"/>
              </a:ext>
            </a:extLst>
          </p:cNvPr>
          <p:cNvSpPr/>
          <p:nvPr/>
        </p:nvSpPr>
        <p:spPr>
          <a:xfrm>
            <a:off x="7701515" y="156011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Web Server:</a:t>
            </a:r>
          </a:p>
          <a:p>
            <a:pPr algn="ctr"/>
            <a:r>
              <a:rPr lang="en-US" sz="1050" b="1" dirty="0">
                <a:solidFill>
                  <a:schemeClr val="tx1"/>
                </a:solidFill>
              </a:rPr>
              <a:t>Nginx</a:t>
            </a:r>
          </a:p>
        </p:txBody>
      </p:sp>
      <p:sp>
        <p:nvSpPr>
          <p:cNvPr id="17" name="Rectangle 16">
            <a:extLst>
              <a:ext uri="{FF2B5EF4-FFF2-40B4-BE49-F238E27FC236}">
                <a16:creationId xmlns:a16="http://schemas.microsoft.com/office/drawing/2014/main" id="{70422681-473D-4601-8FDC-B7FFC5970386}"/>
              </a:ext>
            </a:extLst>
          </p:cNvPr>
          <p:cNvSpPr/>
          <p:nvPr/>
        </p:nvSpPr>
        <p:spPr>
          <a:xfrm>
            <a:off x="6273002" y="1986444"/>
            <a:ext cx="1016668" cy="95423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CGI: </a:t>
            </a:r>
            <a:r>
              <a:rPr lang="en-US" sz="1050" b="1" dirty="0" err="1">
                <a:solidFill>
                  <a:schemeClr val="tx1"/>
                </a:solidFill>
              </a:rPr>
              <a:t>uWSGI</a:t>
            </a:r>
            <a:endParaRPr lang="en-US" sz="1050" b="1" dirty="0">
              <a:solidFill>
                <a:schemeClr val="tx1"/>
              </a:solidFill>
            </a:endParaRPr>
          </a:p>
          <a:p>
            <a:pPr algn="ctr"/>
            <a:r>
              <a:rPr lang="en-US" sz="1050" b="1" dirty="0">
                <a:solidFill>
                  <a:schemeClr val="tx1"/>
                </a:solidFill>
              </a:rPr>
              <a:t>Run Application as a service</a:t>
            </a:r>
          </a:p>
        </p:txBody>
      </p:sp>
      <p:sp>
        <p:nvSpPr>
          <p:cNvPr id="18" name="Rectangle 17">
            <a:extLst>
              <a:ext uri="{FF2B5EF4-FFF2-40B4-BE49-F238E27FC236}">
                <a16:creationId xmlns:a16="http://schemas.microsoft.com/office/drawing/2014/main" id="{7FD5AAA4-2E50-4A38-A49E-837C67E1DCE2}"/>
              </a:ext>
            </a:extLst>
          </p:cNvPr>
          <p:cNvSpPr/>
          <p:nvPr/>
        </p:nvSpPr>
        <p:spPr>
          <a:xfrm>
            <a:off x="6274432" y="1252285"/>
            <a:ext cx="1016668" cy="7315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Prog: Python 3</a:t>
            </a:r>
          </a:p>
          <a:p>
            <a:pPr algn="ctr"/>
            <a:r>
              <a:rPr lang="en-US" sz="1050" b="1" dirty="0">
                <a:solidFill>
                  <a:schemeClr val="tx1"/>
                </a:solidFill>
              </a:rPr>
              <a:t>Via </a:t>
            </a:r>
            <a:r>
              <a:rPr lang="en-US" sz="1050" b="1" dirty="0" err="1">
                <a:solidFill>
                  <a:schemeClr val="tx1"/>
                </a:solidFill>
              </a:rPr>
              <a:t>VirtualEnv</a:t>
            </a:r>
            <a:endParaRPr lang="en-US" sz="1050" b="1" dirty="0">
              <a:solidFill>
                <a:schemeClr val="tx1"/>
              </a:solidFill>
            </a:endParaRPr>
          </a:p>
        </p:txBody>
      </p:sp>
      <p:sp>
        <p:nvSpPr>
          <p:cNvPr id="19" name="Flowchart: Magnetic Disk 18">
            <a:extLst>
              <a:ext uri="{FF2B5EF4-FFF2-40B4-BE49-F238E27FC236}">
                <a16:creationId xmlns:a16="http://schemas.microsoft.com/office/drawing/2014/main" id="{6061A69B-B3DC-48EE-89CB-A2336D438EA0}"/>
              </a:ext>
            </a:extLst>
          </p:cNvPr>
          <p:cNvSpPr/>
          <p:nvPr/>
        </p:nvSpPr>
        <p:spPr>
          <a:xfrm>
            <a:off x="6303008" y="5229330"/>
            <a:ext cx="954055" cy="643738"/>
          </a:xfrm>
          <a:prstGeom prst="flowChartMagneticDisk">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3B567A76-E8FD-4CEC-8FFB-6DA102105CCC}"/>
              </a:ext>
            </a:extLst>
          </p:cNvPr>
          <p:cNvCxnSpPr>
            <a:cxnSpLocks/>
            <a:stCxn id="11" idx="2"/>
            <a:endCxn id="19" idx="1"/>
          </p:cNvCxnSpPr>
          <p:nvPr/>
        </p:nvCxnSpPr>
        <p:spPr>
          <a:xfrm flipH="1">
            <a:off x="6780036" y="4724091"/>
            <a:ext cx="12240" cy="505239"/>
          </a:xfrm>
          <a:prstGeom prst="straightConnector1">
            <a:avLst/>
          </a:prstGeom>
          <a:ln w="50800">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AAEC239-1433-4215-B666-D3648C958B8A}"/>
              </a:ext>
            </a:extLst>
          </p:cNvPr>
          <p:cNvSpPr/>
          <p:nvPr/>
        </p:nvSpPr>
        <p:spPr>
          <a:xfrm>
            <a:off x="7701515" y="5235939"/>
            <a:ext cx="1218534" cy="749055"/>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2" name="Straight Arrow Connector 21">
            <a:extLst>
              <a:ext uri="{FF2B5EF4-FFF2-40B4-BE49-F238E27FC236}">
                <a16:creationId xmlns:a16="http://schemas.microsoft.com/office/drawing/2014/main" id="{F356641A-FE71-4465-B967-4D48C348FFCC}"/>
              </a:ext>
            </a:extLst>
          </p:cNvPr>
          <p:cNvCxnSpPr>
            <a:cxnSpLocks/>
            <a:stCxn id="21" idx="0"/>
            <a:endCxn id="10" idx="2"/>
          </p:cNvCxnSpPr>
          <p:nvPr/>
        </p:nvCxnSpPr>
        <p:spPr>
          <a:xfrm flipH="1" flipV="1">
            <a:off x="8300733" y="4743244"/>
            <a:ext cx="10049" cy="492695"/>
          </a:xfrm>
          <a:prstGeom prst="straightConnector1">
            <a:avLst/>
          </a:prstGeom>
          <a:ln w="50800">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9BC051-5177-4D89-8813-705075E3F05C}"/>
              </a:ext>
            </a:extLst>
          </p:cNvPr>
          <p:cNvCxnSpPr>
            <a:cxnSpLocks/>
            <a:stCxn id="14" idx="1"/>
            <a:endCxn id="16" idx="3"/>
          </p:cNvCxnSpPr>
          <p:nvPr/>
        </p:nvCxnSpPr>
        <p:spPr>
          <a:xfrm flipH="1" flipV="1">
            <a:off x="8718183" y="1836843"/>
            <a:ext cx="1097946" cy="7752"/>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E24F19-FA12-4E8A-B9B3-6E381F80237B}"/>
              </a:ext>
            </a:extLst>
          </p:cNvPr>
          <p:cNvSpPr/>
          <p:nvPr/>
        </p:nvSpPr>
        <p:spPr>
          <a:xfrm>
            <a:off x="9833400" y="2805652"/>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JavaScript</a:t>
            </a:r>
          </a:p>
        </p:txBody>
      </p:sp>
      <p:sp>
        <p:nvSpPr>
          <p:cNvPr id="25" name="Rectangle 24">
            <a:extLst>
              <a:ext uri="{FF2B5EF4-FFF2-40B4-BE49-F238E27FC236}">
                <a16:creationId xmlns:a16="http://schemas.microsoft.com/office/drawing/2014/main" id="{9F00A673-F630-48CD-B94C-A8C342BA746D}"/>
              </a:ext>
            </a:extLst>
          </p:cNvPr>
          <p:cNvSpPr/>
          <p:nvPr/>
        </p:nvSpPr>
        <p:spPr>
          <a:xfrm>
            <a:off x="9828085" y="2182404"/>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HTML/CSS</a:t>
            </a:r>
          </a:p>
        </p:txBody>
      </p:sp>
      <p:sp>
        <p:nvSpPr>
          <p:cNvPr id="26" name="Rectangle 25">
            <a:extLst>
              <a:ext uri="{FF2B5EF4-FFF2-40B4-BE49-F238E27FC236}">
                <a16:creationId xmlns:a16="http://schemas.microsoft.com/office/drawing/2014/main" id="{2C9F7EF0-8AB2-4E21-B8B0-6E381842B2E2}"/>
              </a:ext>
            </a:extLst>
          </p:cNvPr>
          <p:cNvSpPr/>
          <p:nvPr/>
        </p:nvSpPr>
        <p:spPr>
          <a:xfrm>
            <a:off x="9837393" y="3421269"/>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r>
              <a:rPr lang="en-US" sz="1050" b="1" baseline="30000" dirty="0">
                <a:solidFill>
                  <a:schemeClr val="tx1"/>
                </a:solidFill>
              </a:rPr>
              <a:t>rd</a:t>
            </a:r>
            <a:r>
              <a:rPr lang="en-US" sz="1050" b="1" dirty="0">
                <a:solidFill>
                  <a:schemeClr val="tx1"/>
                </a:solidFill>
              </a:rPr>
              <a:t> Party: Tabulator, </a:t>
            </a:r>
            <a:r>
              <a:rPr lang="en-US" sz="1050" b="1" dirty="0" err="1">
                <a:solidFill>
                  <a:schemeClr val="tx1"/>
                </a:solidFill>
              </a:rPr>
              <a:t>ChartJS</a:t>
            </a:r>
            <a:endParaRPr lang="en-US" sz="1050" b="1" dirty="0">
              <a:solidFill>
                <a:schemeClr val="tx1"/>
              </a:solidFill>
            </a:endParaRPr>
          </a:p>
        </p:txBody>
      </p:sp>
      <p:sp>
        <p:nvSpPr>
          <p:cNvPr id="27" name="Rectangle 26">
            <a:extLst>
              <a:ext uri="{FF2B5EF4-FFF2-40B4-BE49-F238E27FC236}">
                <a16:creationId xmlns:a16="http://schemas.microsoft.com/office/drawing/2014/main" id="{66520EDC-4486-4378-A8B8-74DF46B4C7E4}"/>
              </a:ext>
            </a:extLst>
          </p:cNvPr>
          <p:cNvSpPr/>
          <p:nvPr/>
        </p:nvSpPr>
        <p:spPr>
          <a:xfrm>
            <a:off x="7698183" y="2131884"/>
            <a:ext cx="1016668" cy="95423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Nginx Proxy Server</a:t>
            </a:r>
          </a:p>
        </p:txBody>
      </p:sp>
      <p:cxnSp>
        <p:nvCxnSpPr>
          <p:cNvPr id="28" name="Straight Arrow Connector 27">
            <a:extLst>
              <a:ext uri="{FF2B5EF4-FFF2-40B4-BE49-F238E27FC236}">
                <a16:creationId xmlns:a16="http://schemas.microsoft.com/office/drawing/2014/main" id="{D6A78BB9-257E-4672-8AE5-7426D5AB8B20}"/>
              </a:ext>
            </a:extLst>
          </p:cNvPr>
          <p:cNvCxnSpPr>
            <a:cxnSpLocks/>
            <a:stCxn id="27" idx="1"/>
            <a:endCxn id="17" idx="3"/>
          </p:cNvCxnSpPr>
          <p:nvPr/>
        </p:nvCxnSpPr>
        <p:spPr>
          <a:xfrm flipH="1" flipV="1">
            <a:off x="7289670" y="2463562"/>
            <a:ext cx="408513" cy="14544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0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A2-15F5-4A35-B5AC-A47725AD9A96}"/>
              </a:ext>
            </a:extLst>
          </p:cNvPr>
          <p:cNvSpPr>
            <a:spLocks noGrp="1"/>
          </p:cNvSpPr>
          <p:nvPr>
            <p:ph type="title"/>
          </p:nvPr>
        </p:nvSpPr>
        <p:spPr>
          <a:xfrm>
            <a:off x="0" y="1"/>
            <a:ext cx="10515600" cy="575856"/>
          </a:xfrm>
        </p:spPr>
        <p:txBody>
          <a:bodyPr>
            <a:normAutofit fontScale="90000"/>
          </a:bodyPr>
          <a:lstStyle/>
          <a:p>
            <a:r>
              <a:rPr lang="en-US" dirty="0"/>
              <a:t>Python, Flask via Node.js</a:t>
            </a:r>
          </a:p>
        </p:txBody>
      </p:sp>
      <p:sp>
        <p:nvSpPr>
          <p:cNvPr id="3" name="Date Placeholder 2">
            <a:extLst>
              <a:ext uri="{FF2B5EF4-FFF2-40B4-BE49-F238E27FC236}">
                <a16:creationId xmlns:a16="http://schemas.microsoft.com/office/drawing/2014/main" id="{D32FF403-9846-4EED-AB80-103BD2D352AA}"/>
              </a:ext>
            </a:extLst>
          </p:cNvPr>
          <p:cNvSpPr>
            <a:spLocks noGrp="1"/>
          </p:cNvSpPr>
          <p:nvPr>
            <p:ph type="dt" sz="half" idx="10"/>
          </p:nvPr>
        </p:nvSpPr>
        <p:spPr/>
        <p:txBody>
          <a:bodyPr/>
          <a:lstStyle/>
          <a:p>
            <a:fld id="{E8A83319-D7B0-4351-9618-913DFCF09DCB}" type="datetime1">
              <a:rPr lang="en-US" smtClean="0"/>
              <a:t>8/20/2021</a:t>
            </a:fld>
            <a:endParaRPr lang="en-US"/>
          </a:p>
        </p:txBody>
      </p:sp>
      <p:sp>
        <p:nvSpPr>
          <p:cNvPr id="4" name="Footer Placeholder 3">
            <a:extLst>
              <a:ext uri="{FF2B5EF4-FFF2-40B4-BE49-F238E27FC236}">
                <a16:creationId xmlns:a16="http://schemas.microsoft.com/office/drawing/2014/main" id="{33186D02-32C5-47A0-9952-18D6253A8D80}"/>
              </a:ext>
            </a:extLst>
          </p:cNvPr>
          <p:cNvSpPr>
            <a:spLocks noGrp="1"/>
          </p:cNvSpPr>
          <p:nvPr>
            <p:ph type="ftr" sz="quarter" idx="11"/>
          </p:nvPr>
        </p:nvSpPr>
        <p:spPr/>
        <p:txBody>
          <a:bodyPr/>
          <a:lstStyle/>
          <a:p>
            <a:r>
              <a:rPr lang="en-US"/>
              <a:t>WSRD Development</a:t>
            </a:r>
          </a:p>
        </p:txBody>
      </p:sp>
      <p:sp>
        <p:nvSpPr>
          <p:cNvPr id="5" name="Slide Number Placeholder 4">
            <a:extLst>
              <a:ext uri="{FF2B5EF4-FFF2-40B4-BE49-F238E27FC236}">
                <a16:creationId xmlns:a16="http://schemas.microsoft.com/office/drawing/2014/main" id="{3B20F63A-68EA-4A84-A187-8E3C7A25E79D}"/>
              </a:ext>
            </a:extLst>
          </p:cNvPr>
          <p:cNvSpPr>
            <a:spLocks noGrp="1"/>
          </p:cNvSpPr>
          <p:nvPr>
            <p:ph type="sldNum" sz="quarter" idx="12"/>
          </p:nvPr>
        </p:nvSpPr>
        <p:spPr/>
        <p:txBody>
          <a:bodyPr/>
          <a:lstStyle/>
          <a:p>
            <a:fld id="{CC51579B-36B6-42BA-8442-17462693A196}" type="slidenum">
              <a:rPr lang="en-US" smtClean="0"/>
              <a:t>13</a:t>
            </a:fld>
            <a:endParaRPr lang="en-US"/>
          </a:p>
        </p:txBody>
      </p:sp>
      <p:sp>
        <p:nvSpPr>
          <p:cNvPr id="6" name="Content Placeholder 5">
            <a:extLst>
              <a:ext uri="{FF2B5EF4-FFF2-40B4-BE49-F238E27FC236}">
                <a16:creationId xmlns:a16="http://schemas.microsoft.com/office/drawing/2014/main" id="{344E5A50-D94D-483B-A9A3-B185B452CEC2}"/>
              </a:ext>
            </a:extLst>
          </p:cNvPr>
          <p:cNvSpPr txBox="1">
            <a:spLocks/>
          </p:cNvSpPr>
          <p:nvPr/>
        </p:nvSpPr>
        <p:spPr>
          <a:xfrm>
            <a:off x="162427" y="860258"/>
            <a:ext cx="5453348" cy="51690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Uses a standard Node.js configuration with Express.js.</a:t>
            </a:r>
          </a:p>
          <a:p>
            <a:r>
              <a:rPr lang="en-US" dirty="0"/>
              <a:t>Set up a Python development environment.</a:t>
            </a:r>
          </a:p>
          <a:p>
            <a:r>
              <a:rPr lang="en-US" dirty="0"/>
              <a:t>Install Flask.</a:t>
            </a:r>
          </a:p>
          <a:p>
            <a:r>
              <a:rPr lang="en-US" dirty="0"/>
              <a:t>Build Python application; run via Flask (development mode).</a:t>
            </a:r>
          </a:p>
          <a:p>
            <a:r>
              <a:rPr lang="en-US" dirty="0"/>
              <a:t>Use Postman to test API connection. Postman is a runtime via Node.js to manage requests and collections.</a:t>
            </a:r>
          </a:p>
        </p:txBody>
      </p:sp>
      <p:sp>
        <p:nvSpPr>
          <p:cNvPr id="7" name="Rectangle 6">
            <a:extLst>
              <a:ext uri="{FF2B5EF4-FFF2-40B4-BE49-F238E27FC236}">
                <a16:creationId xmlns:a16="http://schemas.microsoft.com/office/drawing/2014/main" id="{B4DAB325-97E6-48E2-903B-1AD5FA2B8622}"/>
              </a:ext>
            </a:extLst>
          </p:cNvPr>
          <p:cNvSpPr/>
          <p:nvPr/>
        </p:nvSpPr>
        <p:spPr>
          <a:xfrm>
            <a:off x="9472707" y="920275"/>
            <a:ext cx="1922760" cy="34456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8" name="Rectangle 7">
            <a:extLst>
              <a:ext uri="{FF2B5EF4-FFF2-40B4-BE49-F238E27FC236}">
                <a16:creationId xmlns:a16="http://schemas.microsoft.com/office/drawing/2014/main" id="{4A088871-6FAE-428A-A192-DA56B63FE74B}"/>
              </a:ext>
            </a:extLst>
          </p:cNvPr>
          <p:cNvSpPr/>
          <p:nvPr/>
        </p:nvSpPr>
        <p:spPr>
          <a:xfrm>
            <a:off x="6086045" y="939063"/>
            <a:ext cx="3061995" cy="40926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9" name="TextBox 8">
            <a:extLst>
              <a:ext uri="{FF2B5EF4-FFF2-40B4-BE49-F238E27FC236}">
                <a16:creationId xmlns:a16="http://schemas.microsoft.com/office/drawing/2014/main" id="{F77C38FC-1E67-4744-B879-DDA7FE06242B}"/>
              </a:ext>
            </a:extLst>
          </p:cNvPr>
          <p:cNvSpPr txBox="1"/>
          <p:nvPr/>
        </p:nvSpPr>
        <p:spPr>
          <a:xfrm>
            <a:off x="10832797" y="1147057"/>
            <a:ext cx="576956" cy="276999"/>
          </a:xfrm>
          <a:prstGeom prst="rect">
            <a:avLst/>
          </a:prstGeom>
          <a:noFill/>
        </p:spPr>
        <p:txBody>
          <a:bodyPr vert="horz" wrap="square" rtlCol="0">
            <a:spAutoFit/>
          </a:bodyPr>
          <a:lstStyle/>
          <a:p>
            <a:pPr algn="ctr"/>
            <a:r>
              <a:rPr lang="en-US" sz="1200" b="1" dirty="0"/>
              <a:t>User </a:t>
            </a:r>
          </a:p>
        </p:txBody>
      </p:sp>
      <p:sp>
        <p:nvSpPr>
          <p:cNvPr id="10" name="TextBox 9">
            <a:extLst>
              <a:ext uri="{FF2B5EF4-FFF2-40B4-BE49-F238E27FC236}">
                <a16:creationId xmlns:a16="http://schemas.microsoft.com/office/drawing/2014/main" id="{6FB51663-660B-49F6-A126-91C2454E79C9}"/>
              </a:ext>
            </a:extLst>
          </p:cNvPr>
          <p:cNvSpPr txBox="1"/>
          <p:nvPr/>
        </p:nvSpPr>
        <p:spPr>
          <a:xfrm>
            <a:off x="7922018" y="4281579"/>
            <a:ext cx="757429" cy="461665"/>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rtlCol="0">
            <a:spAutoFit/>
          </a:bodyPr>
          <a:lstStyle/>
          <a:p>
            <a:pPr algn="ctr"/>
            <a:r>
              <a:rPr lang="en-US" sz="1200" b="1" dirty="0"/>
              <a:t>External</a:t>
            </a:r>
          </a:p>
          <a:p>
            <a:pPr algn="ctr"/>
            <a:r>
              <a:rPr lang="en-US" sz="1200" b="1" dirty="0"/>
              <a:t>Apps </a:t>
            </a:r>
          </a:p>
        </p:txBody>
      </p:sp>
      <p:sp>
        <p:nvSpPr>
          <p:cNvPr id="11" name="TextBox 10">
            <a:extLst>
              <a:ext uri="{FF2B5EF4-FFF2-40B4-BE49-F238E27FC236}">
                <a16:creationId xmlns:a16="http://schemas.microsoft.com/office/drawing/2014/main" id="{1F6275DC-4544-4C7B-8F6B-D672B3CF3004}"/>
              </a:ext>
            </a:extLst>
          </p:cNvPr>
          <p:cNvSpPr txBox="1"/>
          <p:nvPr/>
        </p:nvSpPr>
        <p:spPr>
          <a:xfrm>
            <a:off x="6413561" y="4447092"/>
            <a:ext cx="757429" cy="276999"/>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wrap="square" rtlCol="0">
            <a:spAutoFit/>
          </a:bodyPr>
          <a:lstStyle/>
          <a:p>
            <a:pPr algn="ctr"/>
            <a:r>
              <a:rPr lang="en-US" sz="1200" b="1" dirty="0"/>
              <a:t>Data </a:t>
            </a:r>
          </a:p>
        </p:txBody>
      </p:sp>
      <p:sp>
        <p:nvSpPr>
          <p:cNvPr id="12" name="Rectangle 11">
            <a:extLst>
              <a:ext uri="{FF2B5EF4-FFF2-40B4-BE49-F238E27FC236}">
                <a16:creationId xmlns:a16="http://schemas.microsoft.com/office/drawing/2014/main" id="{E99309DB-6F0F-440F-9D31-E8EA97FC964C}"/>
              </a:ext>
            </a:extLst>
          </p:cNvPr>
          <p:cNvSpPr/>
          <p:nvPr/>
        </p:nvSpPr>
        <p:spPr>
          <a:xfrm>
            <a:off x="7784404" y="3781297"/>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 App API: </a:t>
            </a:r>
            <a:r>
              <a:rPr lang="en-US" sz="1050" b="1" dirty="0" err="1">
                <a:solidFill>
                  <a:schemeClr val="tx1"/>
                </a:solidFill>
              </a:rPr>
              <a:t>vai</a:t>
            </a:r>
            <a:r>
              <a:rPr lang="en-US" sz="1050" b="1" dirty="0">
                <a:solidFill>
                  <a:schemeClr val="tx1"/>
                </a:solidFill>
              </a:rPr>
              <a:t> REST</a:t>
            </a:r>
          </a:p>
        </p:txBody>
      </p:sp>
      <p:sp>
        <p:nvSpPr>
          <p:cNvPr id="13" name="Rectangle 12">
            <a:extLst>
              <a:ext uri="{FF2B5EF4-FFF2-40B4-BE49-F238E27FC236}">
                <a16:creationId xmlns:a16="http://schemas.microsoft.com/office/drawing/2014/main" id="{8F97736B-430C-4187-B18C-97958B1DE84E}"/>
              </a:ext>
            </a:extLst>
          </p:cNvPr>
          <p:cNvSpPr/>
          <p:nvPr/>
        </p:nvSpPr>
        <p:spPr>
          <a:xfrm>
            <a:off x="6366803" y="3124471"/>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File: Win/Linux</a:t>
            </a:r>
          </a:p>
        </p:txBody>
      </p:sp>
      <p:sp>
        <p:nvSpPr>
          <p:cNvPr id="14" name="Rectangle 13">
            <a:extLst>
              <a:ext uri="{FF2B5EF4-FFF2-40B4-BE49-F238E27FC236}">
                <a16:creationId xmlns:a16="http://schemas.microsoft.com/office/drawing/2014/main" id="{42553FF3-E216-4207-B29C-9FC296B54A58}"/>
              </a:ext>
            </a:extLst>
          </p:cNvPr>
          <p:cNvSpPr/>
          <p:nvPr/>
        </p:nvSpPr>
        <p:spPr>
          <a:xfrm>
            <a:off x="9816129" y="1567868"/>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Client Web Browser</a:t>
            </a:r>
          </a:p>
        </p:txBody>
      </p:sp>
      <p:sp>
        <p:nvSpPr>
          <p:cNvPr id="15" name="Rectangle 14">
            <a:extLst>
              <a:ext uri="{FF2B5EF4-FFF2-40B4-BE49-F238E27FC236}">
                <a16:creationId xmlns:a16="http://schemas.microsoft.com/office/drawing/2014/main" id="{5BA218C3-9F1C-492B-A4AC-D0EF8F9FF970}"/>
              </a:ext>
            </a:extLst>
          </p:cNvPr>
          <p:cNvSpPr/>
          <p:nvPr/>
        </p:nvSpPr>
        <p:spPr>
          <a:xfrm>
            <a:off x="6366803" y="3791961"/>
            <a:ext cx="1016668" cy="553453"/>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 SQLite, MySQL</a:t>
            </a:r>
          </a:p>
        </p:txBody>
      </p:sp>
      <p:sp>
        <p:nvSpPr>
          <p:cNvPr id="16" name="Rectangle 15">
            <a:extLst>
              <a:ext uri="{FF2B5EF4-FFF2-40B4-BE49-F238E27FC236}">
                <a16:creationId xmlns:a16="http://schemas.microsoft.com/office/drawing/2014/main" id="{8966B088-2546-486A-A508-51D05E878E01}"/>
              </a:ext>
            </a:extLst>
          </p:cNvPr>
          <p:cNvSpPr/>
          <p:nvPr/>
        </p:nvSpPr>
        <p:spPr>
          <a:xfrm>
            <a:off x="7701515" y="156011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Web Server:</a:t>
            </a:r>
          </a:p>
          <a:p>
            <a:pPr algn="ctr"/>
            <a:r>
              <a:rPr lang="en-US" sz="1050" b="1" dirty="0">
                <a:solidFill>
                  <a:schemeClr val="tx1"/>
                </a:solidFill>
              </a:rPr>
              <a:t>Node.js</a:t>
            </a:r>
          </a:p>
        </p:txBody>
      </p:sp>
      <p:sp>
        <p:nvSpPr>
          <p:cNvPr id="17" name="Rectangle 16">
            <a:extLst>
              <a:ext uri="{FF2B5EF4-FFF2-40B4-BE49-F238E27FC236}">
                <a16:creationId xmlns:a16="http://schemas.microsoft.com/office/drawing/2014/main" id="{D8E2CCD1-3D23-4439-AF18-B321E8C2B934}"/>
              </a:ext>
            </a:extLst>
          </p:cNvPr>
          <p:cNvSpPr/>
          <p:nvPr/>
        </p:nvSpPr>
        <p:spPr>
          <a:xfrm>
            <a:off x="6273002" y="1986444"/>
            <a:ext cx="1016668" cy="95423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CGI: Flask Server</a:t>
            </a:r>
          </a:p>
        </p:txBody>
      </p:sp>
      <p:sp>
        <p:nvSpPr>
          <p:cNvPr id="18" name="Rectangle 17">
            <a:extLst>
              <a:ext uri="{FF2B5EF4-FFF2-40B4-BE49-F238E27FC236}">
                <a16:creationId xmlns:a16="http://schemas.microsoft.com/office/drawing/2014/main" id="{D6C34AEA-5E4C-4F20-AB92-F3113EAB8C5C}"/>
              </a:ext>
            </a:extLst>
          </p:cNvPr>
          <p:cNvSpPr/>
          <p:nvPr/>
        </p:nvSpPr>
        <p:spPr>
          <a:xfrm>
            <a:off x="6274432" y="1252285"/>
            <a:ext cx="1016668" cy="7315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Prog: Python 3</a:t>
            </a:r>
          </a:p>
          <a:p>
            <a:pPr algn="ctr"/>
            <a:r>
              <a:rPr lang="en-US" sz="1050" b="1" dirty="0">
                <a:solidFill>
                  <a:schemeClr val="tx1"/>
                </a:solidFill>
              </a:rPr>
              <a:t>Via </a:t>
            </a:r>
            <a:r>
              <a:rPr lang="en-US" sz="1050" b="1" dirty="0" err="1">
                <a:solidFill>
                  <a:schemeClr val="tx1"/>
                </a:solidFill>
              </a:rPr>
              <a:t>VirtualEnv</a:t>
            </a:r>
            <a:endParaRPr lang="en-US" sz="1050" b="1" dirty="0">
              <a:solidFill>
                <a:schemeClr val="tx1"/>
              </a:solidFill>
            </a:endParaRPr>
          </a:p>
        </p:txBody>
      </p:sp>
      <p:sp>
        <p:nvSpPr>
          <p:cNvPr id="19" name="Flowchart: Magnetic Disk 18">
            <a:extLst>
              <a:ext uri="{FF2B5EF4-FFF2-40B4-BE49-F238E27FC236}">
                <a16:creationId xmlns:a16="http://schemas.microsoft.com/office/drawing/2014/main" id="{54EA1B92-811B-4223-B76F-4AC3F3D45207}"/>
              </a:ext>
            </a:extLst>
          </p:cNvPr>
          <p:cNvSpPr/>
          <p:nvPr/>
        </p:nvSpPr>
        <p:spPr>
          <a:xfrm>
            <a:off x="6303008" y="5229330"/>
            <a:ext cx="954055" cy="643738"/>
          </a:xfrm>
          <a:prstGeom prst="flowChartMagneticDisk">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DABE933-3A86-435B-A72E-6C223E6A71C4}"/>
              </a:ext>
            </a:extLst>
          </p:cNvPr>
          <p:cNvCxnSpPr>
            <a:cxnSpLocks/>
            <a:stCxn id="11" idx="2"/>
            <a:endCxn id="19" idx="1"/>
          </p:cNvCxnSpPr>
          <p:nvPr/>
        </p:nvCxnSpPr>
        <p:spPr>
          <a:xfrm flipH="1">
            <a:off x="6780036" y="4724091"/>
            <a:ext cx="12240" cy="505239"/>
          </a:xfrm>
          <a:prstGeom prst="straightConnector1">
            <a:avLst/>
          </a:prstGeom>
          <a:ln w="50800">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B342E8B-0792-4E79-8E52-2AE5C1FC8192}"/>
              </a:ext>
            </a:extLst>
          </p:cNvPr>
          <p:cNvSpPr/>
          <p:nvPr/>
        </p:nvSpPr>
        <p:spPr>
          <a:xfrm>
            <a:off x="7701515" y="5235939"/>
            <a:ext cx="1218534" cy="749055"/>
          </a:xfrm>
          <a:prstGeom prst="rect">
            <a:avLst/>
          </a:prstGeom>
          <a:pattFill prst="pct10">
            <a:fgClr>
              <a:schemeClr val="accent1"/>
            </a:fgClr>
            <a:bgClr>
              <a:schemeClr val="bg1"/>
            </a:bgClr>
          </a:pattFill>
          <a:ln>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2" name="Straight Arrow Connector 21">
            <a:extLst>
              <a:ext uri="{FF2B5EF4-FFF2-40B4-BE49-F238E27FC236}">
                <a16:creationId xmlns:a16="http://schemas.microsoft.com/office/drawing/2014/main" id="{FBFA8167-948F-4417-AB28-79D776BA6608}"/>
              </a:ext>
            </a:extLst>
          </p:cNvPr>
          <p:cNvCxnSpPr>
            <a:cxnSpLocks/>
            <a:stCxn id="21" idx="0"/>
            <a:endCxn id="10" idx="2"/>
          </p:cNvCxnSpPr>
          <p:nvPr/>
        </p:nvCxnSpPr>
        <p:spPr>
          <a:xfrm flipH="1" flipV="1">
            <a:off x="8300733" y="4743244"/>
            <a:ext cx="10049" cy="492695"/>
          </a:xfrm>
          <a:prstGeom prst="straightConnector1">
            <a:avLst/>
          </a:prstGeom>
          <a:ln w="50800">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857891-83C6-4027-B9C0-C9F9129EF971}"/>
              </a:ext>
            </a:extLst>
          </p:cNvPr>
          <p:cNvCxnSpPr>
            <a:cxnSpLocks/>
            <a:stCxn id="14" idx="1"/>
            <a:endCxn id="16" idx="3"/>
          </p:cNvCxnSpPr>
          <p:nvPr/>
        </p:nvCxnSpPr>
        <p:spPr>
          <a:xfrm flipH="1" flipV="1">
            <a:off x="8718183" y="1836843"/>
            <a:ext cx="1097946" cy="7752"/>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9DA52F5-946E-48B4-92E8-E8988DDDDBEC}"/>
              </a:ext>
            </a:extLst>
          </p:cNvPr>
          <p:cNvSpPr/>
          <p:nvPr/>
        </p:nvSpPr>
        <p:spPr>
          <a:xfrm>
            <a:off x="9833400" y="2805652"/>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JavaScript</a:t>
            </a:r>
          </a:p>
        </p:txBody>
      </p:sp>
      <p:sp>
        <p:nvSpPr>
          <p:cNvPr id="25" name="Rectangle 24">
            <a:extLst>
              <a:ext uri="{FF2B5EF4-FFF2-40B4-BE49-F238E27FC236}">
                <a16:creationId xmlns:a16="http://schemas.microsoft.com/office/drawing/2014/main" id="{AA96DC26-86F0-48C9-A153-B88D8CD2D730}"/>
              </a:ext>
            </a:extLst>
          </p:cNvPr>
          <p:cNvSpPr/>
          <p:nvPr/>
        </p:nvSpPr>
        <p:spPr>
          <a:xfrm>
            <a:off x="9828085" y="2182404"/>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HTML/CSS</a:t>
            </a:r>
          </a:p>
        </p:txBody>
      </p:sp>
      <p:sp>
        <p:nvSpPr>
          <p:cNvPr id="26" name="Rectangle 25">
            <a:extLst>
              <a:ext uri="{FF2B5EF4-FFF2-40B4-BE49-F238E27FC236}">
                <a16:creationId xmlns:a16="http://schemas.microsoft.com/office/drawing/2014/main" id="{8D9B2AB2-2E4E-4091-82AD-97EF3F251EA4}"/>
              </a:ext>
            </a:extLst>
          </p:cNvPr>
          <p:cNvSpPr/>
          <p:nvPr/>
        </p:nvSpPr>
        <p:spPr>
          <a:xfrm>
            <a:off x="9837393" y="3421269"/>
            <a:ext cx="1016668" cy="553453"/>
          </a:xfrm>
          <a:prstGeom prst="rect">
            <a:avLst/>
          </a:prstGeom>
          <a:pattFill prst="pct5">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r>
              <a:rPr lang="en-US" sz="1050" b="1" baseline="30000" dirty="0">
                <a:solidFill>
                  <a:schemeClr val="tx1"/>
                </a:solidFill>
              </a:rPr>
              <a:t>rd</a:t>
            </a:r>
            <a:r>
              <a:rPr lang="en-US" sz="1050" b="1" dirty="0">
                <a:solidFill>
                  <a:schemeClr val="tx1"/>
                </a:solidFill>
              </a:rPr>
              <a:t> Party: Tabulator, </a:t>
            </a:r>
            <a:r>
              <a:rPr lang="en-US" sz="1050" b="1" dirty="0" err="1">
                <a:solidFill>
                  <a:schemeClr val="tx1"/>
                </a:solidFill>
              </a:rPr>
              <a:t>ChartJS</a:t>
            </a:r>
            <a:endParaRPr lang="en-US" sz="1050" b="1" dirty="0">
              <a:solidFill>
                <a:schemeClr val="tx1"/>
              </a:solidFill>
            </a:endParaRPr>
          </a:p>
        </p:txBody>
      </p:sp>
      <p:sp>
        <p:nvSpPr>
          <p:cNvPr id="27" name="Rectangle 26">
            <a:extLst>
              <a:ext uri="{FF2B5EF4-FFF2-40B4-BE49-F238E27FC236}">
                <a16:creationId xmlns:a16="http://schemas.microsoft.com/office/drawing/2014/main" id="{FF4A1218-A9FD-4EDF-BB64-39AE570021FC}"/>
              </a:ext>
            </a:extLst>
          </p:cNvPr>
          <p:cNvSpPr/>
          <p:nvPr/>
        </p:nvSpPr>
        <p:spPr>
          <a:xfrm>
            <a:off x="7698183" y="2131884"/>
            <a:ext cx="1016668" cy="95423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Express.js</a:t>
            </a:r>
          </a:p>
          <a:p>
            <a:pPr algn="ctr"/>
            <a:r>
              <a:rPr lang="en-US" sz="1050" b="1" dirty="0">
                <a:solidFill>
                  <a:schemeClr val="tx1"/>
                </a:solidFill>
              </a:rPr>
              <a:t>For Web API calls</a:t>
            </a:r>
          </a:p>
        </p:txBody>
      </p:sp>
      <p:cxnSp>
        <p:nvCxnSpPr>
          <p:cNvPr id="28" name="Straight Arrow Connector 27">
            <a:extLst>
              <a:ext uri="{FF2B5EF4-FFF2-40B4-BE49-F238E27FC236}">
                <a16:creationId xmlns:a16="http://schemas.microsoft.com/office/drawing/2014/main" id="{EF169423-7F92-41E0-8A56-B1F48E365481}"/>
              </a:ext>
            </a:extLst>
          </p:cNvPr>
          <p:cNvCxnSpPr>
            <a:cxnSpLocks/>
            <a:stCxn id="27" idx="1"/>
            <a:endCxn id="17" idx="3"/>
          </p:cNvCxnSpPr>
          <p:nvPr/>
        </p:nvCxnSpPr>
        <p:spPr>
          <a:xfrm flipH="1" flipV="1">
            <a:off x="7289670" y="2463562"/>
            <a:ext cx="408513" cy="14544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7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48662E-12C3-4551-B299-EF969704203C}"/>
              </a:ext>
            </a:extLst>
          </p:cNvPr>
          <p:cNvSpPr>
            <a:spLocks noGrp="1"/>
          </p:cNvSpPr>
          <p:nvPr>
            <p:ph type="title"/>
          </p:nvPr>
        </p:nvSpPr>
        <p:spPr>
          <a:xfrm>
            <a:off x="0" y="9413"/>
            <a:ext cx="10515600" cy="671624"/>
          </a:xfrm>
        </p:spPr>
        <p:txBody>
          <a:bodyPr>
            <a:normAutofit fontScale="90000"/>
          </a:bodyPr>
          <a:lstStyle/>
          <a:p>
            <a:r>
              <a:rPr lang="en-US" dirty="0"/>
              <a:t>Assessment Observations</a:t>
            </a:r>
          </a:p>
        </p:txBody>
      </p:sp>
      <p:sp>
        <p:nvSpPr>
          <p:cNvPr id="7" name="Content Placeholder 6">
            <a:extLst>
              <a:ext uri="{FF2B5EF4-FFF2-40B4-BE49-F238E27FC236}">
                <a16:creationId xmlns:a16="http://schemas.microsoft.com/office/drawing/2014/main" id="{3713D3CA-9FD1-4244-B17E-95AC93F55937}"/>
              </a:ext>
            </a:extLst>
          </p:cNvPr>
          <p:cNvSpPr>
            <a:spLocks noGrp="1"/>
          </p:cNvSpPr>
          <p:nvPr>
            <p:ph idx="1"/>
          </p:nvPr>
        </p:nvSpPr>
        <p:spPr>
          <a:xfrm>
            <a:off x="128789" y="798490"/>
            <a:ext cx="11225011" cy="5378473"/>
          </a:xfrm>
        </p:spPr>
        <p:txBody>
          <a:bodyPr/>
          <a:lstStyle/>
          <a:p>
            <a:r>
              <a:rPr lang="en-US" dirty="0"/>
              <a:t>Web Server:</a:t>
            </a:r>
          </a:p>
          <a:p>
            <a:pPr lvl="1"/>
            <a:r>
              <a:rPr lang="en-US" dirty="0"/>
              <a:t>Configuration can be tricky because of WSGI interfaces; same for virtual hosting configurations; use of error logs seems to simplify things by showing file, access error details.</a:t>
            </a:r>
          </a:p>
          <a:p>
            <a:pPr lvl="1"/>
            <a:endParaRPr lang="en-US" dirty="0"/>
          </a:p>
          <a:p>
            <a:r>
              <a:rPr lang="en-US" dirty="0"/>
              <a:t>Flask:</a:t>
            </a:r>
          </a:p>
          <a:p>
            <a:pPr lvl="1"/>
            <a:r>
              <a:rPr lang="en-US" dirty="0"/>
              <a:t>Apache/Flask performance appears less than that for Nginx and Node.js; key reason may be that Apache “restarts” WSGI for every interaction; Nginx and Node.js maintain open connections (need to verify this). </a:t>
            </a:r>
          </a:p>
        </p:txBody>
      </p:sp>
      <p:sp>
        <p:nvSpPr>
          <p:cNvPr id="3" name="Date Placeholder 2">
            <a:extLst>
              <a:ext uri="{FF2B5EF4-FFF2-40B4-BE49-F238E27FC236}">
                <a16:creationId xmlns:a16="http://schemas.microsoft.com/office/drawing/2014/main" id="{8E593528-352F-4EC4-A6EE-D4B3C980A22F}"/>
              </a:ext>
            </a:extLst>
          </p:cNvPr>
          <p:cNvSpPr>
            <a:spLocks noGrp="1"/>
          </p:cNvSpPr>
          <p:nvPr>
            <p:ph type="dt" sz="half" idx="10"/>
          </p:nvPr>
        </p:nvSpPr>
        <p:spPr/>
        <p:txBody>
          <a:bodyPr/>
          <a:lstStyle/>
          <a:p>
            <a:fld id="{E8A83319-D7B0-4351-9618-913DFCF09DCB}" type="datetime1">
              <a:rPr lang="en-US" smtClean="0"/>
              <a:t>8/20/2021</a:t>
            </a:fld>
            <a:endParaRPr lang="en-US"/>
          </a:p>
        </p:txBody>
      </p:sp>
      <p:sp>
        <p:nvSpPr>
          <p:cNvPr id="4" name="Footer Placeholder 3">
            <a:extLst>
              <a:ext uri="{FF2B5EF4-FFF2-40B4-BE49-F238E27FC236}">
                <a16:creationId xmlns:a16="http://schemas.microsoft.com/office/drawing/2014/main" id="{2EA19058-BCA0-4E91-9824-229AB7883DB0}"/>
              </a:ext>
            </a:extLst>
          </p:cNvPr>
          <p:cNvSpPr>
            <a:spLocks noGrp="1"/>
          </p:cNvSpPr>
          <p:nvPr>
            <p:ph type="ftr" sz="quarter" idx="11"/>
          </p:nvPr>
        </p:nvSpPr>
        <p:spPr/>
        <p:txBody>
          <a:bodyPr/>
          <a:lstStyle/>
          <a:p>
            <a:r>
              <a:rPr lang="en-US"/>
              <a:t>WSRD Development</a:t>
            </a:r>
          </a:p>
        </p:txBody>
      </p:sp>
      <p:sp>
        <p:nvSpPr>
          <p:cNvPr id="5" name="Slide Number Placeholder 4">
            <a:extLst>
              <a:ext uri="{FF2B5EF4-FFF2-40B4-BE49-F238E27FC236}">
                <a16:creationId xmlns:a16="http://schemas.microsoft.com/office/drawing/2014/main" id="{D9DE4CBE-4386-443B-B27E-DC7D30DA80FC}"/>
              </a:ext>
            </a:extLst>
          </p:cNvPr>
          <p:cNvSpPr>
            <a:spLocks noGrp="1"/>
          </p:cNvSpPr>
          <p:nvPr>
            <p:ph type="sldNum" sz="quarter" idx="12"/>
          </p:nvPr>
        </p:nvSpPr>
        <p:spPr/>
        <p:txBody>
          <a:bodyPr/>
          <a:lstStyle/>
          <a:p>
            <a:fld id="{CC51579B-36B6-42BA-8442-17462693A196}" type="slidenum">
              <a:rPr lang="en-US" smtClean="0"/>
              <a:t>14</a:t>
            </a:fld>
            <a:endParaRPr lang="en-US"/>
          </a:p>
        </p:txBody>
      </p:sp>
    </p:spTree>
    <p:extLst>
      <p:ext uri="{BB962C8B-B14F-4D97-AF65-F5344CB8AC3E}">
        <p14:creationId xmlns:p14="http://schemas.microsoft.com/office/powerpoint/2010/main" val="257170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BD27F1-8676-4B3E-B29E-726B4208BCB8}"/>
              </a:ext>
            </a:extLst>
          </p:cNvPr>
          <p:cNvSpPr>
            <a:spLocks noGrp="1"/>
          </p:cNvSpPr>
          <p:nvPr>
            <p:ph type="title"/>
          </p:nvPr>
        </p:nvSpPr>
        <p:spPr/>
        <p:txBody>
          <a:bodyPr/>
          <a:lstStyle/>
          <a:p>
            <a:r>
              <a:rPr lang="en-US" dirty="0"/>
              <a:t>References, Resources, Other</a:t>
            </a:r>
          </a:p>
        </p:txBody>
      </p:sp>
      <p:sp>
        <p:nvSpPr>
          <p:cNvPr id="7" name="Text Placeholder 6">
            <a:extLst>
              <a:ext uri="{FF2B5EF4-FFF2-40B4-BE49-F238E27FC236}">
                <a16:creationId xmlns:a16="http://schemas.microsoft.com/office/drawing/2014/main" id="{559C4F81-4AE3-46BA-B737-E8DF2A66ACE6}"/>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A7A3B543-D470-4976-BD6E-AA2862851190}"/>
              </a:ext>
            </a:extLst>
          </p:cNvPr>
          <p:cNvSpPr>
            <a:spLocks noGrp="1"/>
          </p:cNvSpPr>
          <p:nvPr>
            <p:ph type="dt" sz="half" idx="10"/>
          </p:nvPr>
        </p:nvSpPr>
        <p:spPr/>
        <p:txBody>
          <a:bodyPr/>
          <a:lstStyle/>
          <a:p>
            <a:fld id="{E8A83319-D7B0-4351-9618-913DFCF09DCB}" type="datetime1">
              <a:rPr lang="en-US" smtClean="0"/>
              <a:t>8/20/2021</a:t>
            </a:fld>
            <a:endParaRPr lang="en-US"/>
          </a:p>
        </p:txBody>
      </p:sp>
      <p:sp>
        <p:nvSpPr>
          <p:cNvPr id="4" name="Footer Placeholder 3">
            <a:extLst>
              <a:ext uri="{FF2B5EF4-FFF2-40B4-BE49-F238E27FC236}">
                <a16:creationId xmlns:a16="http://schemas.microsoft.com/office/drawing/2014/main" id="{1C52D25A-08E1-4FD7-80D0-9B1E446F561F}"/>
              </a:ext>
            </a:extLst>
          </p:cNvPr>
          <p:cNvSpPr>
            <a:spLocks noGrp="1"/>
          </p:cNvSpPr>
          <p:nvPr>
            <p:ph type="ftr" sz="quarter" idx="11"/>
          </p:nvPr>
        </p:nvSpPr>
        <p:spPr/>
        <p:txBody>
          <a:bodyPr/>
          <a:lstStyle/>
          <a:p>
            <a:r>
              <a:rPr lang="en-US"/>
              <a:t>WSRD Development</a:t>
            </a:r>
          </a:p>
        </p:txBody>
      </p:sp>
      <p:sp>
        <p:nvSpPr>
          <p:cNvPr id="5" name="Slide Number Placeholder 4">
            <a:extLst>
              <a:ext uri="{FF2B5EF4-FFF2-40B4-BE49-F238E27FC236}">
                <a16:creationId xmlns:a16="http://schemas.microsoft.com/office/drawing/2014/main" id="{C0D39BE5-8BF0-4C69-9B22-FE117C2727B4}"/>
              </a:ext>
            </a:extLst>
          </p:cNvPr>
          <p:cNvSpPr>
            <a:spLocks noGrp="1"/>
          </p:cNvSpPr>
          <p:nvPr>
            <p:ph type="sldNum" sz="quarter" idx="12"/>
          </p:nvPr>
        </p:nvSpPr>
        <p:spPr/>
        <p:txBody>
          <a:bodyPr/>
          <a:lstStyle/>
          <a:p>
            <a:fld id="{CC51579B-36B6-42BA-8442-17462693A196}" type="slidenum">
              <a:rPr lang="en-US" smtClean="0"/>
              <a:t>15</a:t>
            </a:fld>
            <a:endParaRPr lang="en-US"/>
          </a:p>
        </p:txBody>
      </p:sp>
    </p:spTree>
    <p:extLst>
      <p:ext uri="{BB962C8B-B14F-4D97-AF65-F5344CB8AC3E}">
        <p14:creationId xmlns:p14="http://schemas.microsoft.com/office/powerpoint/2010/main" val="268980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8B87-AFD3-41B0-A189-48FD593C0978}"/>
              </a:ext>
            </a:extLst>
          </p:cNvPr>
          <p:cNvSpPr>
            <a:spLocks noGrp="1"/>
          </p:cNvSpPr>
          <p:nvPr>
            <p:ph type="title"/>
          </p:nvPr>
        </p:nvSpPr>
        <p:spPr>
          <a:xfrm>
            <a:off x="0" y="0"/>
            <a:ext cx="10515600" cy="632402"/>
          </a:xfrm>
        </p:spPr>
        <p:txBody>
          <a:bodyPr>
            <a:normAutofit fontScale="90000"/>
          </a:bodyPr>
          <a:lstStyle/>
          <a:p>
            <a:r>
              <a:rPr lang="en-US" dirty="0"/>
              <a:t>Generic Data Model</a:t>
            </a:r>
          </a:p>
        </p:txBody>
      </p:sp>
      <p:sp>
        <p:nvSpPr>
          <p:cNvPr id="3" name="Content Placeholder 2">
            <a:extLst>
              <a:ext uri="{FF2B5EF4-FFF2-40B4-BE49-F238E27FC236}">
                <a16:creationId xmlns:a16="http://schemas.microsoft.com/office/drawing/2014/main" id="{2D945E21-66C6-4220-AA42-3C6151F4651A}"/>
              </a:ext>
            </a:extLst>
          </p:cNvPr>
          <p:cNvSpPr>
            <a:spLocks noGrp="1"/>
          </p:cNvSpPr>
          <p:nvPr>
            <p:ph idx="1"/>
          </p:nvPr>
        </p:nvSpPr>
        <p:spPr>
          <a:xfrm>
            <a:off x="299259" y="723207"/>
            <a:ext cx="3771346" cy="5431408"/>
          </a:xfrm>
        </p:spPr>
        <p:txBody>
          <a:bodyPr>
            <a:normAutofit fontScale="62500" lnSpcReduction="20000"/>
          </a:bodyPr>
          <a:lstStyle/>
          <a:p>
            <a:r>
              <a:rPr lang="en-US" dirty="0"/>
              <a:t>Basic Idea: use a relational model to capture data structure, format, and organization.</a:t>
            </a:r>
          </a:p>
          <a:p>
            <a:r>
              <a:rPr lang="en-US" dirty="0"/>
              <a:t>Use as a “smart” transport structure to move data between data systems.</a:t>
            </a:r>
          </a:p>
          <a:p>
            <a:r>
              <a:rPr lang="en-US" dirty="0"/>
              <a:t>Stores both data and “data about data” to transport and reconstruct data set.</a:t>
            </a:r>
          </a:p>
          <a:p>
            <a:r>
              <a:rPr lang="en-US" dirty="0"/>
              <a:t>Based on improved data performance in tools such as SQL Server, Oracle and experience with Big Data models (e.g., NoSQL: HBase, </a:t>
            </a:r>
            <a:r>
              <a:rPr lang="en-US" dirty="0" err="1"/>
              <a:t>Accumulo</a:t>
            </a:r>
            <a:r>
              <a:rPr lang="en-US" dirty="0"/>
              <a:t>, Cassandra, based on HDFS).</a:t>
            </a:r>
          </a:p>
          <a:p>
            <a:r>
              <a:rPr lang="en-US" dirty="0"/>
              <a:t>Enables documentation of data and structure.</a:t>
            </a:r>
          </a:p>
          <a:p>
            <a:r>
              <a:rPr lang="en-US" dirty="0"/>
              <a:t>Good for small (10K-1M count) data sets; not viable as replacement for operational data models (stick to optimized relational structure or NoSQL Solution).</a:t>
            </a:r>
          </a:p>
        </p:txBody>
      </p:sp>
      <p:sp>
        <p:nvSpPr>
          <p:cNvPr id="4" name="Flowchart: Document 3">
            <a:extLst>
              <a:ext uri="{FF2B5EF4-FFF2-40B4-BE49-F238E27FC236}">
                <a16:creationId xmlns:a16="http://schemas.microsoft.com/office/drawing/2014/main" id="{895F7319-632D-45D3-865B-2847B9F5F639}"/>
              </a:ext>
            </a:extLst>
          </p:cNvPr>
          <p:cNvSpPr/>
          <p:nvPr/>
        </p:nvSpPr>
        <p:spPr>
          <a:xfrm>
            <a:off x="4274830" y="4406829"/>
            <a:ext cx="1339425" cy="74357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DataSet</a:t>
            </a:r>
            <a:endParaRPr lang="en-US" dirty="0"/>
          </a:p>
        </p:txBody>
      </p:sp>
      <p:sp>
        <p:nvSpPr>
          <p:cNvPr id="5" name="Flowchart: Document 4">
            <a:extLst>
              <a:ext uri="{FF2B5EF4-FFF2-40B4-BE49-F238E27FC236}">
                <a16:creationId xmlns:a16="http://schemas.microsoft.com/office/drawing/2014/main" id="{9134589E-CE43-4042-BDB9-FD425E673298}"/>
              </a:ext>
            </a:extLst>
          </p:cNvPr>
          <p:cNvSpPr/>
          <p:nvPr/>
        </p:nvSpPr>
        <p:spPr>
          <a:xfrm>
            <a:off x="7040041" y="5525826"/>
            <a:ext cx="1339425" cy="74357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Records</a:t>
            </a:r>
          </a:p>
        </p:txBody>
      </p:sp>
      <p:sp>
        <p:nvSpPr>
          <p:cNvPr id="6" name="Flowchart: Document 5">
            <a:extLst>
              <a:ext uri="{FF2B5EF4-FFF2-40B4-BE49-F238E27FC236}">
                <a16:creationId xmlns:a16="http://schemas.microsoft.com/office/drawing/2014/main" id="{3B375579-964F-45F0-90A2-B34D43623C17}"/>
              </a:ext>
            </a:extLst>
          </p:cNvPr>
          <p:cNvSpPr/>
          <p:nvPr/>
        </p:nvSpPr>
        <p:spPr>
          <a:xfrm>
            <a:off x="9882459" y="3931676"/>
            <a:ext cx="1339425" cy="74357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DataValues</a:t>
            </a:r>
            <a:endParaRPr lang="en-US" dirty="0"/>
          </a:p>
        </p:txBody>
      </p:sp>
      <p:sp>
        <p:nvSpPr>
          <p:cNvPr id="7" name="Flowchart: Document 6">
            <a:extLst>
              <a:ext uri="{FF2B5EF4-FFF2-40B4-BE49-F238E27FC236}">
                <a16:creationId xmlns:a16="http://schemas.microsoft.com/office/drawing/2014/main" id="{1BF3B8B7-BF59-42FF-B4DE-7D69F40A7384}"/>
              </a:ext>
            </a:extLst>
          </p:cNvPr>
          <p:cNvSpPr/>
          <p:nvPr/>
        </p:nvSpPr>
        <p:spPr>
          <a:xfrm>
            <a:off x="9467945" y="2141639"/>
            <a:ext cx="1339425" cy="74357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Attributes</a:t>
            </a:r>
          </a:p>
        </p:txBody>
      </p:sp>
      <p:sp>
        <p:nvSpPr>
          <p:cNvPr id="8" name="TextBox 7">
            <a:extLst>
              <a:ext uri="{FF2B5EF4-FFF2-40B4-BE49-F238E27FC236}">
                <a16:creationId xmlns:a16="http://schemas.microsoft.com/office/drawing/2014/main" id="{5EB4D958-937F-4561-89C4-3E5B80997D29}"/>
              </a:ext>
            </a:extLst>
          </p:cNvPr>
          <p:cNvSpPr txBox="1"/>
          <p:nvPr/>
        </p:nvSpPr>
        <p:spPr>
          <a:xfrm>
            <a:off x="4872450" y="5013189"/>
            <a:ext cx="1540349" cy="523220"/>
          </a:xfrm>
          <a:prstGeom prst="rect">
            <a:avLst/>
          </a:prstGeom>
          <a:noFill/>
        </p:spPr>
        <p:txBody>
          <a:bodyPr wrap="square" rtlCol="0">
            <a:spAutoFit/>
          </a:bodyPr>
          <a:lstStyle/>
          <a:p>
            <a:pPr algn="ctr"/>
            <a:r>
              <a:rPr lang="en-US" sz="1400" b="1" dirty="0"/>
              <a:t>Capture table structure</a:t>
            </a:r>
          </a:p>
        </p:txBody>
      </p:sp>
      <p:sp>
        <p:nvSpPr>
          <p:cNvPr id="9" name="TextBox 8">
            <a:extLst>
              <a:ext uri="{FF2B5EF4-FFF2-40B4-BE49-F238E27FC236}">
                <a16:creationId xmlns:a16="http://schemas.microsoft.com/office/drawing/2014/main" id="{A1505F48-B070-4BD8-9F21-8B81812B8AB4}"/>
              </a:ext>
            </a:extLst>
          </p:cNvPr>
          <p:cNvSpPr txBox="1"/>
          <p:nvPr/>
        </p:nvSpPr>
        <p:spPr>
          <a:xfrm>
            <a:off x="9956269" y="1372421"/>
            <a:ext cx="1694260" cy="738664"/>
          </a:xfrm>
          <a:prstGeom prst="rect">
            <a:avLst/>
          </a:prstGeom>
          <a:noFill/>
        </p:spPr>
        <p:txBody>
          <a:bodyPr wrap="square" rtlCol="0">
            <a:spAutoFit/>
          </a:bodyPr>
          <a:lstStyle/>
          <a:p>
            <a:pPr algn="ctr"/>
            <a:r>
              <a:rPr lang="en-US" sz="1400" b="1" dirty="0"/>
              <a:t>Capture fields: identity, format, sequencing</a:t>
            </a:r>
          </a:p>
        </p:txBody>
      </p:sp>
      <p:cxnSp>
        <p:nvCxnSpPr>
          <p:cNvPr id="10" name="Connector: Elbow 9">
            <a:extLst>
              <a:ext uri="{FF2B5EF4-FFF2-40B4-BE49-F238E27FC236}">
                <a16:creationId xmlns:a16="http://schemas.microsoft.com/office/drawing/2014/main" id="{B7AF346B-C3AF-414F-9A76-006E38C84E55}"/>
              </a:ext>
            </a:extLst>
          </p:cNvPr>
          <p:cNvCxnSpPr>
            <a:cxnSpLocks/>
            <a:stCxn id="6" idx="1"/>
          </p:cNvCxnSpPr>
          <p:nvPr/>
        </p:nvCxnSpPr>
        <p:spPr>
          <a:xfrm rot="10800000" flipV="1">
            <a:off x="5654815" y="4303465"/>
            <a:ext cx="4227645" cy="480356"/>
          </a:xfrm>
          <a:prstGeom prst="bentConnector3">
            <a:avLst>
              <a:gd name="adj1" fmla="val 50000"/>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E6CA2D6-8944-4F68-86A9-157A960AE821}"/>
              </a:ext>
            </a:extLst>
          </p:cNvPr>
          <p:cNvCxnSpPr>
            <a:cxnSpLocks/>
            <a:stCxn id="6" idx="2"/>
            <a:endCxn id="5" idx="3"/>
          </p:cNvCxnSpPr>
          <p:nvPr/>
        </p:nvCxnSpPr>
        <p:spPr>
          <a:xfrm rot="5400000">
            <a:off x="8830059" y="4175501"/>
            <a:ext cx="1271521" cy="2172706"/>
          </a:xfrm>
          <a:prstGeom prst="bentConnector2">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585F4C6-7C69-45C3-BEF4-66AA10410EA1}"/>
              </a:ext>
            </a:extLst>
          </p:cNvPr>
          <p:cNvCxnSpPr>
            <a:cxnSpLocks/>
            <a:stCxn id="7" idx="2"/>
            <a:endCxn id="6" idx="0"/>
          </p:cNvCxnSpPr>
          <p:nvPr/>
        </p:nvCxnSpPr>
        <p:spPr>
          <a:xfrm rot="16200000" flipH="1">
            <a:off x="9797106" y="3176609"/>
            <a:ext cx="1095619" cy="414514"/>
          </a:xfrm>
          <a:prstGeom prst="bentConnector3">
            <a:avLst>
              <a:gd name="adj1" fmla="val 50000"/>
            </a:avLst>
          </a:prstGeom>
          <a:ln w="254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C20AAA8-99AD-4E6C-A083-A432CEFDFAC4}"/>
              </a:ext>
            </a:extLst>
          </p:cNvPr>
          <p:cNvSpPr txBox="1"/>
          <p:nvPr/>
        </p:nvSpPr>
        <p:spPr>
          <a:xfrm>
            <a:off x="7723515" y="6168306"/>
            <a:ext cx="1631405" cy="307777"/>
          </a:xfrm>
          <a:prstGeom prst="rect">
            <a:avLst/>
          </a:prstGeom>
          <a:noFill/>
        </p:spPr>
        <p:txBody>
          <a:bodyPr wrap="square" rtlCol="0">
            <a:spAutoFit/>
          </a:bodyPr>
          <a:lstStyle/>
          <a:p>
            <a:pPr algn="ctr"/>
            <a:r>
              <a:rPr lang="en-US" sz="1400" b="1" dirty="0"/>
              <a:t>Capture record</a:t>
            </a:r>
          </a:p>
        </p:txBody>
      </p:sp>
      <p:cxnSp>
        <p:nvCxnSpPr>
          <p:cNvPr id="40" name="Connector: Elbow 39">
            <a:extLst>
              <a:ext uri="{FF2B5EF4-FFF2-40B4-BE49-F238E27FC236}">
                <a16:creationId xmlns:a16="http://schemas.microsoft.com/office/drawing/2014/main" id="{E0C6E2F5-0F27-4F4B-A549-3498DF0D7F18}"/>
              </a:ext>
            </a:extLst>
          </p:cNvPr>
          <p:cNvCxnSpPr>
            <a:cxnSpLocks/>
            <a:stCxn id="4" idx="2"/>
            <a:endCxn id="5" idx="1"/>
          </p:cNvCxnSpPr>
          <p:nvPr/>
        </p:nvCxnSpPr>
        <p:spPr>
          <a:xfrm rot="16200000" flipH="1">
            <a:off x="5594108" y="4451682"/>
            <a:ext cx="796368" cy="2095498"/>
          </a:xfrm>
          <a:prstGeom prst="bentConnector2">
            <a:avLst/>
          </a:prstGeom>
          <a:ln w="254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13F822F-2D4D-4143-802B-E8023A59ABEA}"/>
              </a:ext>
            </a:extLst>
          </p:cNvPr>
          <p:cNvSpPr txBox="1"/>
          <p:nvPr/>
        </p:nvSpPr>
        <p:spPr>
          <a:xfrm>
            <a:off x="9135539" y="4949035"/>
            <a:ext cx="1631405" cy="738664"/>
          </a:xfrm>
          <a:prstGeom prst="rect">
            <a:avLst/>
          </a:prstGeom>
          <a:noFill/>
        </p:spPr>
        <p:txBody>
          <a:bodyPr wrap="square" rtlCol="0">
            <a:spAutoFit/>
          </a:bodyPr>
          <a:lstStyle/>
          <a:p>
            <a:pPr algn="ctr"/>
            <a:r>
              <a:rPr lang="en-US" sz="1400" b="1" dirty="0"/>
              <a:t>Capture data, date/time, currency, features</a:t>
            </a:r>
          </a:p>
        </p:txBody>
      </p:sp>
      <p:sp>
        <p:nvSpPr>
          <p:cNvPr id="11" name="Date Placeholder 10">
            <a:extLst>
              <a:ext uri="{FF2B5EF4-FFF2-40B4-BE49-F238E27FC236}">
                <a16:creationId xmlns:a16="http://schemas.microsoft.com/office/drawing/2014/main" id="{6C8C87B1-7778-4FA4-942D-AAA0EBC76EBB}"/>
              </a:ext>
            </a:extLst>
          </p:cNvPr>
          <p:cNvSpPr>
            <a:spLocks noGrp="1"/>
          </p:cNvSpPr>
          <p:nvPr>
            <p:ph type="dt" sz="half" idx="10"/>
          </p:nvPr>
        </p:nvSpPr>
        <p:spPr/>
        <p:txBody>
          <a:bodyPr/>
          <a:lstStyle/>
          <a:p>
            <a:fld id="{F2ABCE38-92FB-4499-B289-3503EA5D62A3}" type="datetime1">
              <a:rPr lang="en-US" smtClean="0"/>
              <a:t>8/20/2021</a:t>
            </a:fld>
            <a:endParaRPr lang="en-US"/>
          </a:p>
        </p:txBody>
      </p:sp>
      <p:sp>
        <p:nvSpPr>
          <p:cNvPr id="12" name="Slide Number Placeholder 11">
            <a:extLst>
              <a:ext uri="{FF2B5EF4-FFF2-40B4-BE49-F238E27FC236}">
                <a16:creationId xmlns:a16="http://schemas.microsoft.com/office/drawing/2014/main" id="{2BC4A618-A254-4A44-9793-65A5B0B22D54}"/>
              </a:ext>
            </a:extLst>
          </p:cNvPr>
          <p:cNvSpPr>
            <a:spLocks noGrp="1"/>
          </p:cNvSpPr>
          <p:nvPr>
            <p:ph type="sldNum" sz="quarter" idx="12"/>
          </p:nvPr>
        </p:nvSpPr>
        <p:spPr/>
        <p:txBody>
          <a:bodyPr/>
          <a:lstStyle/>
          <a:p>
            <a:fld id="{6521380A-D2C0-4B70-BD1F-33420A607450}" type="slidenum">
              <a:rPr lang="en-US" smtClean="0"/>
              <a:t>16</a:t>
            </a:fld>
            <a:endParaRPr lang="en-US"/>
          </a:p>
        </p:txBody>
      </p:sp>
      <p:grpSp>
        <p:nvGrpSpPr>
          <p:cNvPr id="24" name="Group 23">
            <a:extLst>
              <a:ext uri="{FF2B5EF4-FFF2-40B4-BE49-F238E27FC236}">
                <a16:creationId xmlns:a16="http://schemas.microsoft.com/office/drawing/2014/main" id="{DAFB58E3-F266-4448-82F9-EB55265594E8}"/>
              </a:ext>
            </a:extLst>
          </p:cNvPr>
          <p:cNvGrpSpPr/>
          <p:nvPr/>
        </p:nvGrpSpPr>
        <p:grpSpPr>
          <a:xfrm>
            <a:off x="5212427" y="739464"/>
            <a:ext cx="3023747" cy="1703983"/>
            <a:chOff x="5039799" y="706640"/>
            <a:chExt cx="3363239" cy="1957048"/>
          </a:xfrm>
        </p:grpSpPr>
        <p:sp>
          <p:nvSpPr>
            <p:cNvPr id="29" name="Flowchart: Document 28">
              <a:extLst>
                <a:ext uri="{FF2B5EF4-FFF2-40B4-BE49-F238E27FC236}">
                  <a16:creationId xmlns:a16="http://schemas.microsoft.com/office/drawing/2014/main" id="{8BA72C24-CB64-4874-A61C-8BF58BD94733}"/>
                </a:ext>
              </a:extLst>
            </p:cNvPr>
            <p:cNvSpPr/>
            <p:nvPr/>
          </p:nvSpPr>
          <p:spPr>
            <a:xfrm>
              <a:off x="5039799" y="706640"/>
              <a:ext cx="2581615" cy="1516533"/>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b="1" dirty="0">
                  <a:solidFill>
                    <a:schemeClr val="tx1"/>
                  </a:solidFill>
                </a:rPr>
                <a:t>TABLE n</a:t>
              </a:r>
            </a:p>
            <a:p>
              <a:r>
                <a:rPr lang="en-US" sz="1050" b="1" dirty="0">
                  <a:solidFill>
                    <a:schemeClr val="tx1"/>
                  </a:solidFill>
                </a:rPr>
                <a:t>Field_1	F_2	</a:t>
              </a:r>
              <a:r>
                <a:rPr lang="en-US" sz="1050" b="1" dirty="0" err="1">
                  <a:solidFill>
                    <a:schemeClr val="tx1"/>
                  </a:solidFill>
                </a:rPr>
                <a:t>F_n</a:t>
              </a:r>
              <a:endParaRPr lang="en-US" sz="1050" b="1" dirty="0">
                <a:solidFill>
                  <a:schemeClr val="tx1"/>
                </a:solidFill>
              </a:endParaRPr>
            </a:p>
            <a:p>
              <a:r>
                <a:rPr lang="en-US" sz="1050" dirty="0">
                  <a:solidFill>
                    <a:schemeClr val="tx1"/>
                  </a:solidFill>
                </a:rPr>
                <a:t>Row 1	value	value</a:t>
              </a:r>
            </a:p>
            <a:p>
              <a:r>
                <a:rPr lang="en-US" sz="1050" dirty="0">
                  <a:solidFill>
                    <a:schemeClr val="tx1"/>
                  </a:solidFill>
                </a:rPr>
                <a:t>Row 2	value	value</a:t>
              </a:r>
            </a:p>
            <a:p>
              <a:r>
                <a:rPr lang="en-US" sz="1050" dirty="0">
                  <a:solidFill>
                    <a:schemeClr val="tx1"/>
                  </a:solidFill>
                </a:rPr>
                <a:t>Row 3	value	value Row n	value	value 		</a:t>
              </a:r>
            </a:p>
          </p:txBody>
        </p:sp>
        <p:sp>
          <p:nvSpPr>
            <p:cNvPr id="30" name="Flowchart: Document 29">
              <a:extLst>
                <a:ext uri="{FF2B5EF4-FFF2-40B4-BE49-F238E27FC236}">
                  <a16:creationId xmlns:a16="http://schemas.microsoft.com/office/drawing/2014/main" id="{A4082AF2-A5D4-4303-872D-53C9187517AE}"/>
                </a:ext>
              </a:extLst>
            </p:cNvPr>
            <p:cNvSpPr/>
            <p:nvPr/>
          </p:nvSpPr>
          <p:spPr>
            <a:xfrm>
              <a:off x="5429790" y="913013"/>
              <a:ext cx="2581615" cy="1516533"/>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b="1" dirty="0">
                  <a:solidFill>
                    <a:schemeClr val="tx1"/>
                  </a:solidFill>
                </a:rPr>
                <a:t>TABLE 2</a:t>
              </a:r>
            </a:p>
            <a:p>
              <a:r>
                <a:rPr lang="en-US" sz="1050" b="1" dirty="0">
                  <a:solidFill>
                    <a:schemeClr val="tx1"/>
                  </a:solidFill>
                </a:rPr>
                <a:t>Field_1	F_2	</a:t>
              </a:r>
              <a:r>
                <a:rPr lang="en-US" sz="1050" b="1" dirty="0" err="1">
                  <a:solidFill>
                    <a:schemeClr val="tx1"/>
                  </a:solidFill>
                </a:rPr>
                <a:t>F_n</a:t>
              </a:r>
              <a:endParaRPr lang="en-US" sz="1050" b="1" dirty="0">
                <a:solidFill>
                  <a:schemeClr val="tx1"/>
                </a:solidFill>
              </a:endParaRPr>
            </a:p>
            <a:p>
              <a:r>
                <a:rPr lang="en-US" sz="1050" dirty="0">
                  <a:solidFill>
                    <a:schemeClr val="tx1"/>
                  </a:solidFill>
                </a:rPr>
                <a:t>Row 1	value	value</a:t>
              </a:r>
            </a:p>
            <a:p>
              <a:r>
                <a:rPr lang="en-US" sz="1050" dirty="0">
                  <a:solidFill>
                    <a:schemeClr val="tx1"/>
                  </a:solidFill>
                </a:rPr>
                <a:t>Row 2	value	value</a:t>
              </a:r>
            </a:p>
            <a:p>
              <a:r>
                <a:rPr lang="en-US" sz="1050" dirty="0">
                  <a:solidFill>
                    <a:schemeClr val="tx1"/>
                  </a:solidFill>
                </a:rPr>
                <a:t>Row 3	value	value Row n	value	value 		</a:t>
              </a:r>
            </a:p>
          </p:txBody>
        </p:sp>
        <p:sp>
          <p:nvSpPr>
            <p:cNvPr id="31" name="Flowchart: Document 30">
              <a:extLst>
                <a:ext uri="{FF2B5EF4-FFF2-40B4-BE49-F238E27FC236}">
                  <a16:creationId xmlns:a16="http://schemas.microsoft.com/office/drawing/2014/main" id="{3E9FA50C-33D0-41BA-BA6C-7993AD3C369C}"/>
                </a:ext>
              </a:extLst>
            </p:cNvPr>
            <p:cNvSpPr/>
            <p:nvPr/>
          </p:nvSpPr>
          <p:spPr>
            <a:xfrm>
              <a:off x="5821423" y="1147155"/>
              <a:ext cx="2581615" cy="1516533"/>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b="1" dirty="0">
                  <a:solidFill>
                    <a:schemeClr val="tx1"/>
                  </a:solidFill>
                </a:rPr>
                <a:t>TABLE 1</a:t>
              </a:r>
            </a:p>
            <a:p>
              <a:r>
                <a:rPr lang="en-US" sz="1050" b="1" dirty="0">
                  <a:solidFill>
                    <a:schemeClr val="tx1"/>
                  </a:solidFill>
                </a:rPr>
                <a:t>Field_1	F_2	</a:t>
              </a:r>
              <a:r>
                <a:rPr lang="en-US" sz="1050" b="1" dirty="0" err="1">
                  <a:solidFill>
                    <a:schemeClr val="tx1"/>
                  </a:solidFill>
                </a:rPr>
                <a:t>F_n</a:t>
              </a:r>
              <a:endParaRPr lang="en-US" sz="1050" b="1" dirty="0">
                <a:solidFill>
                  <a:schemeClr val="tx1"/>
                </a:solidFill>
              </a:endParaRPr>
            </a:p>
            <a:p>
              <a:r>
                <a:rPr lang="en-US" sz="1050" dirty="0">
                  <a:solidFill>
                    <a:schemeClr val="tx1"/>
                  </a:solidFill>
                </a:rPr>
                <a:t>Row 1	value	value</a:t>
              </a:r>
            </a:p>
            <a:p>
              <a:r>
                <a:rPr lang="en-US" sz="1050" dirty="0">
                  <a:solidFill>
                    <a:schemeClr val="tx1"/>
                  </a:solidFill>
                </a:rPr>
                <a:t>Row 2	value	value</a:t>
              </a:r>
            </a:p>
            <a:p>
              <a:r>
                <a:rPr lang="en-US" sz="1050" dirty="0">
                  <a:solidFill>
                    <a:schemeClr val="tx1"/>
                  </a:solidFill>
                </a:rPr>
                <a:t>Row 3	value	value Row n	value	value 		</a:t>
              </a:r>
            </a:p>
          </p:txBody>
        </p:sp>
      </p:grpSp>
      <p:cxnSp>
        <p:nvCxnSpPr>
          <p:cNvPr id="15" name="Connector: Curved 14">
            <a:extLst>
              <a:ext uri="{FF2B5EF4-FFF2-40B4-BE49-F238E27FC236}">
                <a16:creationId xmlns:a16="http://schemas.microsoft.com/office/drawing/2014/main" id="{BA5DB035-89AC-41F6-A7C9-185E8E36FB8B}"/>
              </a:ext>
            </a:extLst>
          </p:cNvPr>
          <p:cNvCxnSpPr>
            <a:cxnSpLocks/>
            <a:stCxn id="19" idx="2"/>
            <a:endCxn id="4" idx="1"/>
          </p:cNvCxnSpPr>
          <p:nvPr/>
        </p:nvCxnSpPr>
        <p:spPr>
          <a:xfrm rot="10800000" flipV="1">
            <a:off x="4274830" y="1223408"/>
            <a:ext cx="1528656" cy="3555209"/>
          </a:xfrm>
          <a:prstGeom prst="curvedConnector3">
            <a:avLst>
              <a:gd name="adj1" fmla="val 114954"/>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F8368C0-34AD-4346-84FC-E6DC4E11404C}"/>
              </a:ext>
            </a:extLst>
          </p:cNvPr>
          <p:cNvSpPr/>
          <p:nvPr/>
        </p:nvSpPr>
        <p:spPr>
          <a:xfrm>
            <a:off x="5803486" y="1080362"/>
            <a:ext cx="781764" cy="2860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Curved 32">
            <a:extLst>
              <a:ext uri="{FF2B5EF4-FFF2-40B4-BE49-F238E27FC236}">
                <a16:creationId xmlns:a16="http://schemas.microsoft.com/office/drawing/2014/main" id="{27B835FB-2E8B-466D-9457-7426C5CE2653}"/>
              </a:ext>
            </a:extLst>
          </p:cNvPr>
          <p:cNvCxnSpPr>
            <a:cxnSpLocks/>
            <a:endCxn id="7" idx="0"/>
          </p:cNvCxnSpPr>
          <p:nvPr/>
        </p:nvCxnSpPr>
        <p:spPr>
          <a:xfrm>
            <a:off x="8171059" y="1423427"/>
            <a:ext cx="1966599" cy="718212"/>
          </a:xfrm>
          <a:prstGeom prst="curved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F15F0D9-CEF2-46CA-9CD8-D89B8F6D53EE}"/>
              </a:ext>
            </a:extLst>
          </p:cNvPr>
          <p:cNvSpPr/>
          <p:nvPr/>
        </p:nvSpPr>
        <p:spPr>
          <a:xfrm>
            <a:off x="5881361" y="1296378"/>
            <a:ext cx="2272938" cy="230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D3BBD95F-5D26-47D4-A125-B0E4A9CE388E}"/>
              </a:ext>
            </a:extLst>
          </p:cNvPr>
          <p:cNvCxnSpPr>
            <a:cxnSpLocks/>
            <a:stCxn id="36" idx="4"/>
            <a:endCxn id="5" idx="0"/>
          </p:cNvCxnSpPr>
          <p:nvPr/>
        </p:nvCxnSpPr>
        <p:spPr>
          <a:xfrm rot="16200000" flipH="1">
            <a:off x="5338626" y="3154698"/>
            <a:ext cx="3231528" cy="1510728"/>
          </a:xfrm>
          <a:prstGeom prst="curved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9D2630E-4132-44D2-BF5D-634874945B23}"/>
              </a:ext>
            </a:extLst>
          </p:cNvPr>
          <p:cNvSpPr/>
          <p:nvPr/>
        </p:nvSpPr>
        <p:spPr>
          <a:xfrm>
            <a:off x="5881361" y="1466515"/>
            <a:ext cx="635330" cy="8277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Curved 38">
            <a:extLst>
              <a:ext uri="{FF2B5EF4-FFF2-40B4-BE49-F238E27FC236}">
                <a16:creationId xmlns:a16="http://schemas.microsoft.com/office/drawing/2014/main" id="{48226BB3-B9BC-43DD-BCF2-6E16217AC77B}"/>
              </a:ext>
            </a:extLst>
          </p:cNvPr>
          <p:cNvCxnSpPr>
            <a:cxnSpLocks/>
            <a:stCxn id="41" idx="4"/>
            <a:endCxn id="6" idx="0"/>
          </p:cNvCxnSpPr>
          <p:nvPr/>
        </p:nvCxnSpPr>
        <p:spPr>
          <a:xfrm rot="16200000" flipH="1">
            <a:off x="8112547" y="1492051"/>
            <a:ext cx="1532720" cy="3346529"/>
          </a:xfrm>
          <a:prstGeom prst="curved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047639A-9879-41A3-AC3F-79970F547DF0}"/>
              </a:ext>
            </a:extLst>
          </p:cNvPr>
          <p:cNvSpPr/>
          <p:nvPr/>
        </p:nvSpPr>
        <p:spPr>
          <a:xfrm>
            <a:off x="5806826" y="1399359"/>
            <a:ext cx="2797634" cy="9995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DBC4EDD-EE7C-4062-A83B-DC137E31D244}"/>
              </a:ext>
            </a:extLst>
          </p:cNvPr>
          <p:cNvSpPr txBox="1"/>
          <p:nvPr/>
        </p:nvSpPr>
        <p:spPr>
          <a:xfrm>
            <a:off x="7353712" y="3365809"/>
            <a:ext cx="1631405" cy="646331"/>
          </a:xfrm>
          <a:prstGeom prst="rect">
            <a:avLst/>
          </a:prstGeom>
          <a:noFill/>
        </p:spPr>
        <p:txBody>
          <a:bodyPr wrap="square" rtlCol="0">
            <a:spAutoFit/>
          </a:bodyPr>
          <a:lstStyle/>
          <a:p>
            <a:pPr algn="ctr"/>
            <a:r>
              <a:rPr lang="en-US" b="1" dirty="0"/>
              <a:t>Four table core structure.</a:t>
            </a:r>
          </a:p>
        </p:txBody>
      </p:sp>
      <p:sp>
        <p:nvSpPr>
          <p:cNvPr id="14" name="Footer Placeholder 13">
            <a:extLst>
              <a:ext uri="{FF2B5EF4-FFF2-40B4-BE49-F238E27FC236}">
                <a16:creationId xmlns:a16="http://schemas.microsoft.com/office/drawing/2014/main" id="{6FE77032-01CC-4E61-8DB2-9D516B9B4238}"/>
              </a:ext>
            </a:extLst>
          </p:cNvPr>
          <p:cNvSpPr>
            <a:spLocks noGrp="1"/>
          </p:cNvSpPr>
          <p:nvPr>
            <p:ph type="ftr" sz="quarter" idx="11"/>
          </p:nvPr>
        </p:nvSpPr>
        <p:spPr/>
        <p:txBody>
          <a:bodyPr/>
          <a:lstStyle/>
          <a:p>
            <a:r>
              <a:rPr lang="en-US"/>
              <a:t>WSRD Development</a:t>
            </a:r>
          </a:p>
        </p:txBody>
      </p:sp>
      <p:cxnSp>
        <p:nvCxnSpPr>
          <p:cNvPr id="60" name="Connector: Elbow 59">
            <a:extLst>
              <a:ext uri="{FF2B5EF4-FFF2-40B4-BE49-F238E27FC236}">
                <a16:creationId xmlns:a16="http://schemas.microsoft.com/office/drawing/2014/main" id="{B40A236D-0392-41F3-BE52-2ED3C71B9925}"/>
              </a:ext>
            </a:extLst>
          </p:cNvPr>
          <p:cNvCxnSpPr>
            <a:cxnSpLocks/>
          </p:cNvCxnSpPr>
          <p:nvPr/>
        </p:nvCxnSpPr>
        <p:spPr>
          <a:xfrm rot="10800000" flipV="1">
            <a:off x="4944542" y="2513428"/>
            <a:ext cx="4523402" cy="1893401"/>
          </a:xfrm>
          <a:prstGeom prst="bentConnector2">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59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02EC-B46F-48D8-A972-1A7ACAC6A46D}"/>
              </a:ext>
            </a:extLst>
          </p:cNvPr>
          <p:cNvSpPr>
            <a:spLocks noGrp="1"/>
          </p:cNvSpPr>
          <p:nvPr>
            <p:ph type="title"/>
          </p:nvPr>
        </p:nvSpPr>
        <p:spPr>
          <a:xfrm>
            <a:off x="0" y="54851"/>
            <a:ext cx="10515600" cy="675399"/>
          </a:xfrm>
        </p:spPr>
        <p:txBody>
          <a:bodyPr>
            <a:normAutofit fontScale="90000"/>
          </a:bodyPr>
          <a:lstStyle/>
          <a:p>
            <a:r>
              <a:rPr lang="en-US" dirty="0"/>
              <a:t>Detailed Diagram of Flask, Web Python </a:t>
            </a:r>
          </a:p>
        </p:txBody>
      </p:sp>
      <p:sp>
        <p:nvSpPr>
          <p:cNvPr id="3" name="Date Placeholder 2">
            <a:extLst>
              <a:ext uri="{FF2B5EF4-FFF2-40B4-BE49-F238E27FC236}">
                <a16:creationId xmlns:a16="http://schemas.microsoft.com/office/drawing/2014/main" id="{BD41E46F-8089-4941-8686-FFA9E9E50965}"/>
              </a:ext>
            </a:extLst>
          </p:cNvPr>
          <p:cNvSpPr>
            <a:spLocks noGrp="1"/>
          </p:cNvSpPr>
          <p:nvPr>
            <p:ph type="dt" sz="half" idx="10"/>
          </p:nvPr>
        </p:nvSpPr>
        <p:spPr/>
        <p:txBody>
          <a:bodyPr/>
          <a:lstStyle/>
          <a:p>
            <a:fld id="{4ADDE7F6-B303-4E92-AB4B-F9F544BFDF32}" type="datetime1">
              <a:rPr lang="en-US" smtClean="0"/>
              <a:t>8/20/2021</a:t>
            </a:fld>
            <a:endParaRPr lang="en-US" dirty="0"/>
          </a:p>
        </p:txBody>
      </p:sp>
      <p:sp>
        <p:nvSpPr>
          <p:cNvPr id="4" name="Footer Placeholder 3">
            <a:extLst>
              <a:ext uri="{FF2B5EF4-FFF2-40B4-BE49-F238E27FC236}">
                <a16:creationId xmlns:a16="http://schemas.microsoft.com/office/drawing/2014/main" id="{12413F4F-E48F-418A-88CD-ACBFE87E4D8B}"/>
              </a:ext>
            </a:extLst>
          </p:cNvPr>
          <p:cNvSpPr>
            <a:spLocks noGrp="1"/>
          </p:cNvSpPr>
          <p:nvPr>
            <p:ph type="ftr" sz="quarter" idx="11"/>
          </p:nvPr>
        </p:nvSpPr>
        <p:spPr/>
        <p:txBody>
          <a:bodyPr/>
          <a:lstStyle/>
          <a:p>
            <a:r>
              <a:rPr lang="en-US"/>
              <a:t>WSRD Development</a:t>
            </a:r>
            <a:endParaRPr lang="en-US" dirty="0"/>
          </a:p>
        </p:txBody>
      </p:sp>
      <p:sp>
        <p:nvSpPr>
          <p:cNvPr id="5" name="Slide Number Placeholder 4">
            <a:extLst>
              <a:ext uri="{FF2B5EF4-FFF2-40B4-BE49-F238E27FC236}">
                <a16:creationId xmlns:a16="http://schemas.microsoft.com/office/drawing/2014/main" id="{DA1B1D9E-BBED-4895-BBE1-63D824A35AA4}"/>
              </a:ext>
            </a:extLst>
          </p:cNvPr>
          <p:cNvSpPr>
            <a:spLocks noGrp="1"/>
          </p:cNvSpPr>
          <p:nvPr>
            <p:ph type="sldNum" sz="quarter" idx="12"/>
          </p:nvPr>
        </p:nvSpPr>
        <p:spPr/>
        <p:txBody>
          <a:bodyPr/>
          <a:lstStyle/>
          <a:p>
            <a:fld id="{CF0F5298-2FD8-4C69-BE65-688BCA39A5F9}" type="slidenum">
              <a:rPr lang="en-US" smtClean="0"/>
              <a:t>17</a:t>
            </a:fld>
            <a:endParaRPr lang="en-US"/>
          </a:p>
        </p:txBody>
      </p:sp>
      <p:pic>
        <p:nvPicPr>
          <p:cNvPr id="9" name="Picture 8" descr="A screenshot of a cell phone&#10;&#10;Description automatically generated">
            <a:extLst>
              <a:ext uri="{FF2B5EF4-FFF2-40B4-BE49-F238E27FC236}">
                <a16:creationId xmlns:a16="http://schemas.microsoft.com/office/drawing/2014/main" id="{20D3A5E2-5183-401D-9D1E-79DFCF7762FB}"/>
              </a:ext>
            </a:extLst>
          </p:cNvPr>
          <p:cNvPicPr>
            <a:picLocks noChangeAspect="1"/>
          </p:cNvPicPr>
          <p:nvPr/>
        </p:nvPicPr>
        <p:blipFill rotWithShape="1">
          <a:blip r:embed="rId2">
            <a:extLst>
              <a:ext uri="{28A0092B-C50C-407E-A947-70E740481C1C}">
                <a14:useLocalDpi xmlns:a14="http://schemas.microsoft.com/office/drawing/2010/main" val="0"/>
              </a:ext>
            </a:extLst>
          </a:blip>
          <a:srcRect l="14589" t="19866" r="19590" b="18418"/>
          <a:stretch/>
        </p:blipFill>
        <p:spPr>
          <a:xfrm>
            <a:off x="1179179" y="696218"/>
            <a:ext cx="10173904" cy="5378761"/>
          </a:xfrm>
          <a:prstGeom prst="rect">
            <a:avLst/>
          </a:prstGeom>
        </p:spPr>
      </p:pic>
      <p:sp>
        <p:nvSpPr>
          <p:cNvPr id="11" name="TextBox 10">
            <a:extLst>
              <a:ext uri="{FF2B5EF4-FFF2-40B4-BE49-F238E27FC236}">
                <a16:creationId xmlns:a16="http://schemas.microsoft.com/office/drawing/2014/main" id="{DB191DD7-049A-42D6-93A3-A4B0FF99B258}"/>
              </a:ext>
            </a:extLst>
          </p:cNvPr>
          <p:cNvSpPr txBox="1"/>
          <p:nvPr/>
        </p:nvSpPr>
        <p:spPr>
          <a:xfrm>
            <a:off x="152400" y="5982100"/>
            <a:ext cx="4114800" cy="276999"/>
          </a:xfrm>
          <a:prstGeom prst="rect">
            <a:avLst/>
          </a:prstGeom>
          <a:noFill/>
        </p:spPr>
        <p:txBody>
          <a:bodyPr wrap="square">
            <a:spAutoFit/>
          </a:bodyPr>
          <a:lstStyle/>
          <a:p>
            <a:r>
              <a:rPr lang="en-US" sz="1200" b="1" dirty="0"/>
              <a:t>From:  https://www.fullstackpython.com/deployment.html</a:t>
            </a:r>
          </a:p>
        </p:txBody>
      </p:sp>
    </p:spTree>
    <p:extLst>
      <p:ext uri="{BB962C8B-B14F-4D97-AF65-F5344CB8AC3E}">
        <p14:creationId xmlns:p14="http://schemas.microsoft.com/office/powerpoint/2010/main" val="312262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99DC-D6C5-4329-BC00-9F058082A18E}"/>
              </a:ext>
            </a:extLst>
          </p:cNvPr>
          <p:cNvSpPr>
            <a:spLocks noGrp="1"/>
          </p:cNvSpPr>
          <p:nvPr>
            <p:ph type="title"/>
          </p:nvPr>
        </p:nvSpPr>
        <p:spPr>
          <a:xfrm>
            <a:off x="0" y="0"/>
            <a:ext cx="10515600" cy="428959"/>
          </a:xfrm>
        </p:spPr>
        <p:txBody>
          <a:bodyPr>
            <a:normAutofit fontScale="90000"/>
          </a:bodyPr>
          <a:lstStyle/>
          <a:p>
            <a:r>
              <a:rPr lang="en-US" dirty="0"/>
              <a:t>Resources</a:t>
            </a:r>
          </a:p>
        </p:txBody>
      </p:sp>
      <p:sp>
        <p:nvSpPr>
          <p:cNvPr id="3" name="Content Placeholder 2">
            <a:extLst>
              <a:ext uri="{FF2B5EF4-FFF2-40B4-BE49-F238E27FC236}">
                <a16:creationId xmlns:a16="http://schemas.microsoft.com/office/drawing/2014/main" id="{6B93B1C5-0E1F-4D2F-A613-30EB437BC5A6}"/>
              </a:ext>
            </a:extLst>
          </p:cNvPr>
          <p:cNvSpPr>
            <a:spLocks noGrp="1"/>
          </p:cNvSpPr>
          <p:nvPr>
            <p:ph idx="1"/>
          </p:nvPr>
        </p:nvSpPr>
        <p:spPr>
          <a:xfrm>
            <a:off x="198521" y="788068"/>
            <a:ext cx="11155279" cy="5388895"/>
          </a:xfrm>
        </p:spPr>
        <p:txBody>
          <a:bodyPr>
            <a:normAutofit lnSpcReduction="10000"/>
          </a:bodyPr>
          <a:lstStyle/>
          <a:p>
            <a:r>
              <a:rPr lang="en-US" dirty="0">
                <a:hlinkClick r:id="rId2"/>
              </a:rPr>
              <a:t>https://www.fullstackpython.com/table-of-contents.html</a:t>
            </a:r>
            <a:r>
              <a:rPr lang="en-US" dirty="0"/>
              <a:t> - Full Stack Python</a:t>
            </a:r>
          </a:p>
          <a:p>
            <a:r>
              <a:rPr lang="en-US" dirty="0">
                <a:hlinkClick r:id="rId3"/>
              </a:rPr>
              <a:t>https://www.python.org/dev/peps/pep-3333/</a:t>
            </a:r>
            <a:r>
              <a:rPr lang="en-US" dirty="0"/>
              <a:t> PEP 3333 Reference</a:t>
            </a:r>
          </a:p>
          <a:p>
            <a:r>
              <a:rPr lang="en-US" dirty="0">
                <a:hlinkClick r:id="rId4"/>
              </a:rPr>
              <a:t>https://flask.palletsprojects.com/en/2.0.x/</a:t>
            </a:r>
            <a:r>
              <a:rPr lang="en-US" dirty="0"/>
              <a:t>  Flask Reference</a:t>
            </a:r>
          </a:p>
          <a:p>
            <a:r>
              <a:rPr lang="en-US" dirty="0">
                <a:hlinkClick r:id="rId5"/>
              </a:rPr>
              <a:t>https://realpython.com/api-integration-in-python/</a:t>
            </a:r>
            <a:r>
              <a:rPr lang="en-US" dirty="0"/>
              <a:t>  - REST and Web Service basics</a:t>
            </a:r>
          </a:p>
          <a:p>
            <a:r>
              <a:rPr lang="en-US" dirty="0">
                <a:hlinkClick r:id="rId6"/>
              </a:rPr>
              <a:t>https://wiki.python.org/moin/WebFrameworks</a:t>
            </a:r>
            <a:r>
              <a:rPr lang="en-US" dirty="0"/>
              <a:t>  - listing of web frameworks for python environments</a:t>
            </a:r>
          </a:p>
          <a:p>
            <a:r>
              <a:rPr lang="en-US" dirty="0">
                <a:hlinkClick r:id="rId7"/>
              </a:rPr>
              <a:t>https://www.digitalocean.com/community/tutorials/how-to-serve-flask-applications-with-uswgi-and-nginx-on-ubuntu-18-04</a:t>
            </a:r>
            <a:r>
              <a:rPr lang="en-US" dirty="0"/>
              <a:t>  -- set up and run Nginx and Flask</a:t>
            </a:r>
          </a:p>
          <a:p>
            <a:r>
              <a:rPr lang="en-US" dirty="0">
                <a:hlinkClick r:id="rId8"/>
              </a:rPr>
              <a:t>https://medium.com/javarevisited/connecting-flask-with-node-js-7b9d823ca923</a:t>
            </a:r>
            <a:r>
              <a:rPr lang="en-US" dirty="0"/>
              <a:t>  - set up and run Node.js and Flask</a:t>
            </a:r>
          </a:p>
          <a:p>
            <a:endParaRPr lang="en-US" dirty="0"/>
          </a:p>
        </p:txBody>
      </p:sp>
      <p:sp>
        <p:nvSpPr>
          <p:cNvPr id="4" name="Date Placeholder 3">
            <a:extLst>
              <a:ext uri="{FF2B5EF4-FFF2-40B4-BE49-F238E27FC236}">
                <a16:creationId xmlns:a16="http://schemas.microsoft.com/office/drawing/2014/main" id="{CA0AE788-34A5-4368-9951-E99B5D9BA8E3}"/>
              </a:ext>
            </a:extLst>
          </p:cNvPr>
          <p:cNvSpPr>
            <a:spLocks noGrp="1"/>
          </p:cNvSpPr>
          <p:nvPr>
            <p:ph type="dt" sz="half" idx="10"/>
          </p:nvPr>
        </p:nvSpPr>
        <p:spPr/>
        <p:txBody>
          <a:bodyPr/>
          <a:lstStyle/>
          <a:p>
            <a:fld id="{796329DD-A30E-42AF-9266-EDD2A39EEB12}" type="datetime1">
              <a:rPr lang="en-US" smtClean="0"/>
              <a:t>8/20/2021</a:t>
            </a:fld>
            <a:endParaRPr lang="en-US"/>
          </a:p>
        </p:txBody>
      </p:sp>
      <p:sp>
        <p:nvSpPr>
          <p:cNvPr id="5" name="Footer Placeholder 4">
            <a:extLst>
              <a:ext uri="{FF2B5EF4-FFF2-40B4-BE49-F238E27FC236}">
                <a16:creationId xmlns:a16="http://schemas.microsoft.com/office/drawing/2014/main" id="{F4ACCBFC-829B-434C-8D32-64AFB56B8EF8}"/>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06FF4932-1ECF-4763-9AD4-43F86ADE3779}"/>
              </a:ext>
            </a:extLst>
          </p:cNvPr>
          <p:cNvSpPr>
            <a:spLocks noGrp="1"/>
          </p:cNvSpPr>
          <p:nvPr>
            <p:ph type="sldNum" sz="quarter" idx="12"/>
          </p:nvPr>
        </p:nvSpPr>
        <p:spPr/>
        <p:txBody>
          <a:bodyPr/>
          <a:lstStyle/>
          <a:p>
            <a:fld id="{CC51579B-36B6-42BA-8442-17462693A196}" type="slidenum">
              <a:rPr lang="en-US" smtClean="0"/>
              <a:t>18</a:t>
            </a:fld>
            <a:endParaRPr lang="en-US"/>
          </a:p>
        </p:txBody>
      </p:sp>
    </p:spTree>
    <p:extLst>
      <p:ext uri="{BB962C8B-B14F-4D97-AF65-F5344CB8AC3E}">
        <p14:creationId xmlns:p14="http://schemas.microsoft.com/office/powerpoint/2010/main" val="296370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662A-6BC8-4611-AE65-5D086D0096AE}"/>
              </a:ext>
            </a:extLst>
          </p:cNvPr>
          <p:cNvSpPr>
            <a:spLocks noGrp="1"/>
          </p:cNvSpPr>
          <p:nvPr>
            <p:ph type="title"/>
          </p:nvPr>
        </p:nvSpPr>
        <p:spPr>
          <a:xfrm>
            <a:off x="0" y="0"/>
            <a:ext cx="10515600" cy="536396"/>
          </a:xfrm>
        </p:spPr>
        <p:txBody>
          <a:bodyPr>
            <a:normAutofit fontScale="90000"/>
          </a:bodyPr>
          <a:lstStyle/>
          <a:p>
            <a:r>
              <a:rPr lang="en-US" dirty="0"/>
              <a:t>Objective</a:t>
            </a:r>
          </a:p>
        </p:txBody>
      </p:sp>
      <p:sp>
        <p:nvSpPr>
          <p:cNvPr id="3" name="Content Placeholder 2">
            <a:extLst>
              <a:ext uri="{FF2B5EF4-FFF2-40B4-BE49-F238E27FC236}">
                <a16:creationId xmlns:a16="http://schemas.microsoft.com/office/drawing/2014/main" id="{59C90679-2AC3-40B3-8906-FCA97F6C8F79}"/>
              </a:ext>
            </a:extLst>
          </p:cNvPr>
          <p:cNvSpPr>
            <a:spLocks noGrp="1"/>
          </p:cNvSpPr>
          <p:nvPr>
            <p:ph idx="1"/>
          </p:nvPr>
        </p:nvSpPr>
        <p:spPr>
          <a:xfrm>
            <a:off x="169985" y="862868"/>
            <a:ext cx="11743592" cy="5704986"/>
          </a:xfrm>
        </p:spPr>
        <p:txBody>
          <a:bodyPr/>
          <a:lstStyle/>
          <a:p>
            <a:r>
              <a:rPr lang="en-US" dirty="0"/>
              <a:t>In support of the Data Science effort for IWC, establish a baseline for developing web service applications.</a:t>
            </a:r>
          </a:p>
          <a:p>
            <a:r>
              <a:rPr lang="en-US" dirty="0"/>
              <a:t>This documentation will:</a:t>
            </a:r>
          </a:p>
          <a:p>
            <a:pPr lvl="1"/>
            <a:r>
              <a:rPr lang="en-US" dirty="0"/>
              <a:t>Inform on current technologies for developing and deploying web service applications.</a:t>
            </a:r>
          </a:p>
          <a:p>
            <a:pPr lvl="1"/>
            <a:r>
              <a:rPr lang="en-US" dirty="0"/>
              <a:t>Educate on baseline technologies to support decision making needs.</a:t>
            </a:r>
          </a:p>
          <a:p>
            <a:pPr lvl="1"/>
            <a:r>
              <a:rPr lang="en-US" dirty="0"/>
              <a:t>Describe research on applicable technologies for applying web service technologies to IWC efforts.</a:t>
            </a:r>
          </a:p>
          <a:p>
            <a:pPr lvl="1"/>
            <a:endParaRPr lang="en-US" dirty="0"/>
          </a:p>
          <a:p>
            <a:r>
              <a:rPr lang="en-US" dirty="0"/>
              <a:t>Please note that this document is not intended to be a comprehensive educational resource, however, if there are terms, concepts, or ideas that need to be “fleshed out” or detailed, please let me know.</a:t>
            </a:r>
          </a:p>
          <a:p>
            <a:pPr lvl="1"/>
            <a:endParaRPr lang="en-US" dirty="0"/>
          </a:p>
        </p:txBody>
      </p:sp>
      <p:sp>
        <p:nvSpPr>
          <p:cNvPr id="4" name="Date Placeholder 3">
            <a:extLst>
              <a:ext uri="{FF2B5EF4-FFF2-40B4-BE49-F238E27FC236}">
                <a16:creationId xmlns:a16="http://schemas.microsoft.com/office/drawing/2014/main" id="{CDA58C01-9C51-4BDF-A554-D6E1AFC7BFF1}"/>
              </a:ext>
            </a:extLst>
          </p:cNvPr>
          <p:cNvSpPr>
            <a:spLocks noGrp="1"/>
          </p:cNvSpPr>
          <p:nvPr>
            <p:ph type="dt" sz="half" idx="10"/>
          </p:nvPr>
        </p:nvSpPr>
        <p:spPr/>
        <p:txBody>
          <a:bodyPr/>
          <a:lstStyle/>
          <a:p>
            <a:fld id="{AABDF580-F26F-4093-A6AC-87EA9A25016B}" type="datetime1">
              <a:rPr lang="en-US" smtClean="0"/>
              <a:t>8/20/2021</a:t>
            </a:fld>
            <a:endParaRPr lang="en-US"/>
          </a:p>
        </p:txBody>
      </p:sp>
      <p:sp>
        <p:nvSpPr>
          <p:cNvPr id="5" name="Footer Placeholder 4">
            <a:extLst>
              <a:ext uri="{FF2B5EF4-FFF2-40B4-BE49-F238E27FC236}">
                <a16:creationId xmlns:a16="http://schemas.microsoft.com/office/drawing/2014/main" id="{F7DD4BBC-4702-4CDA-9856-57F24819AA5F}"/>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45E63156-BC71-4FF4-8BDF-1D1A0E1036DB}"/>
              </a:ext>
            </a:extLst>
          </p:cNvPr>
          <p:cNvSpPr>
            <a:spLocks noGrp="1"/>
          </p:cNvSpPr>
          <p:nvPr>
            <p:ph type="sldNum" sz="quarter" idx="12"/>
          </p:nvPr>
        </p:nvSpPr>
        <p:spPr/>
        <p:txBody>
          <a:bodyPr/>
          <a:lstStyle/>
          <a:p>
            <a:fld id="{CC51579B-36B6-42BA-8442-17462693A196}" type="slidenum">
              <a:rPr lang="en-US" smtClean="0"/>
              <a:t>2</a:t>
            </a:fld>
            <a:endParaRPr lang="en-US"/>
          </a:p>
        </p:txBody>
      </p:sp>
    </p:spTree>
    <p:extLst>
      <p:ext uri="{BB962C8B-B14F-4D97-AF65-F5344CB8AC3E}">
        <p14:creationId xmlns:p14="http://schemas.microsoft.com/office/powerpoint/2010/main" val="282967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D7B6-1BA7-4AE3-BF23-55E87B59A16B}"/>
              </a:ext>
            </a:extLst>
          </p:cNvPr>
          <p:cNvSpPr>
            <a:spLocks noGrp="1"/>
          </p:cNvSpPr>
          <p:nvPr>
            <p:ph type="title"/>
          </p:nvPr>
        </p:nvSpPr>
        <p:spPr>
          <a:xfrm>
            <a:off x="-1" y="0"/>
            <a:ext cx="11520377" cy="607754"/>
          </a:xfrm>
        </p:spPr>
        <p:txBody>
          <a:bodyPr>
            <a:normAutofit fontScale="90000"/>
          </a:bodyPr>
          <a:lstStyle/>
          <a:p>
            <a:r>
              <a:rPr lang="en-US" dirty="0"/>
              <a:t>A Symbiosis for Web Services and Data Science</a:t>
            </a:r>
          </a:p>
        </p:txBody>
      </p:sp>
      <p:sp>
        <p:nvSpPr>
          <p:cNvPr id="3" name="Content Placeholder 2">
            <a:extLst>
              <a:ext uri="{FF2B5EF4-FFF2-40B4-BE49-F238E27FC236}">
                <a16:creationId xmlns:a16="http://schemas.microsoft.com/office/drawing/2014/main" id="{17B89805-A4CB-4620-804C-47C0D0BAE1EF}"/>
              </a:ext>
            </a:extLst>
          </p:cNvPr>
          <p:cNvSpPr>
            <a:spLocks noGrp="1"/>
          </p:cNvSpPr>
          <p:nvPr>
            <p:ph idx="1"/>
          </p:nvPr>
        </p:nvSpPr>
        <p:spPr>
          <a:xfrm>
            <a:off x="249865" y="824022"/>
            <a:ext cx="11520377" cy="5417289"/>
          </a:xfrm>
        </p:spPr>
        <p:txBody>
          <a:bodyPr/>
          <a:lstStyle/>
          <a:p>
            <a:r>
              <a:rPr lang="en-US" dirty="0"/>
              <a:t>Data Science applications are often a research-driven process to identify features, patterns, correlations and other characteristics of data within a given problem set.</a:t>
            </a:r>
          </a:p>
          <a:p>
            <a:r>
              <a:rPr lang="en-US" dirty="0"/>
              <a:t>Once a solution is readied, it may be necessary to deploy this to end users who not necessarily experienced in IT or technical application details.</a:t>
            </a:r>
          </a:p>
          <a:p>
            <a:r>
              <a:rPr lang="en-US" dirty="0"/>
              <a:t>The deployed product, typically called an “analytic” may take on many functional roles including presenting raw data, manipulating data (summing, formatting, etc.), analyzing the data (i.e., look for patterns, correlations, etc.), and providing results to the user.</a:t>
            </a:r>
          </a:p>
          <a:p>
            <a:r>
              <a:rPr lang="en-US" dirty="0"/>
              <a:t>Web service applications are a well-established architecture for delivering solutions to broad ranges of users.</a:t>
            </a:r>
          </a:p>
        </p:txBody>
      </p:sp>
      <p:sp>
        <p:nvSpPr>
          <p:cNvPr id="4" name="Date Placeholder 3">
            <a:extLst>
              <a:ext uri="{FF2B5EF4-FFF2-40B4-BE49-F238E27FC236}">
                <a16:creationId xmlns:a16="http://schemas.microsoft.com/office/drawing/2014/main" id="{E362BA49-418F-402B-99F9-15DD23B26BAD}"/>
              </a:ext>
            </a:extLst>
          </p:cNvPr>
          <p:cNvSpPr>
            <a:spLocks noGrp="1"/>
          </p:cNvSpPr>
          <p:nvPr>
            <p:ph type="dt" sz="half" idx="10"/>
          </p:nvPr>
        </p:nvSpPr>
        <p:spPr/>
        <p:txBody>
          <a:bodyPr/>
          <a:lstStyle/>
          <a:p>
            <a:fld id="{796329DD-A30E-42AF-9266-EDD2A39EEB12}" type="datetime1">
              <a:rPr lang="en-US" smtClean="0"/>
              <a:t>8/20/2021</a:t>
            </a:fld>
            <a:endParaRPr lang="en-US"/>
          </a:p>
        </p:txBody>
      </p:sp>
      <p:sp>
        <p:nvSpPr>
          <p:cNvPr id="5" name="Footer Placeholder 4">
            <a:extLst>
              <a:ext uri="{FF2B5EF4-FFF2-40B4-BE49-F238E27FC236}">
                <a16:creationId xmlns:a16="http://schemas.microsoft.com/office/drawing/2014/main" id="{F9FF0948-F8CE-4B5E-9735-BF8CCC5EDEC4}"/>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D793A4F7-D560-4A7A-8B85-DBAC116483B8}"/>
              </a:ext>
            </a:extLst>
          </p:cNvPr>
          <p:cNvSpPr>
            <a:spLocks noGrp="1"/>
          </p:cNvSpPr>
          <p:nvPr>
            <p:ph type="sldNum" sz="quarter" idx="12"/>
          </p:nvPr>
        </p:nvSpPr>
        <p:spPr/>
        <p:txBody>
          <a:bodyPr/>
          <a:lstStyle/>
          <a:p>
            <a:fld id="{CC51579B-36B6-42BA-8442-17462693A196}" type="slidenum">
              <a:rPr lang="en-US" smtClean="0"/>
              <a:t>3</a:t>
            </a:fld>
            <a:endParaRPr lang="en-US"/>
          </a:p>
        </p:txBody>
      </p:sp>
    </p:spTree>
    <p:extLst>
      <p:ext uri="{BB962C8B-B14F-4D97-AF65-F5344CB8AC3E}">
        <p14:creationId xmlns:p14="http://schemas.microsoft.com/office/powerpoint/2010/main" val="288520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D059-1938-4D9D-B69D-9AC5781FB6CB}"/>
              </a:ext>
            </a:extLst>
          </p:cNvPr>
          <p:cNvSpPr>
            <a:spLocks noGrp="1"/>
          </p:cNvSpPr>
          <p:nvPr>
            <p:ph type="title"/>
          </p:nvPr>
        </p:nvSpPr>
        <p:spPr>
          <a:xfrm>
            <a:off x="0" y="0"/>
            <a:ext cx="10515600" cy="740661"/>
          </a:xfrm>
        </p:spPr>
        <p:txBody>
          <a:bodyPr/>
          <a:lstStyle/>
          <a:p>
            <a:r>
              <a:rPr lang="en-US" dirty="0"/>
              <a:t>What is a Web Service Application?</a:t>
            </a:r>
          </a:p>
        </p:txBody>
      </p:sp>
      <p:sp>
        <p:nvSpPr>
          <p:cNvPr id="3" name="Content Placeholder 2">
            <a:extLst>
              <a:ext uri="{FF2B5EF4-FFF2-40B4-BE49-F238E27FC236}">
                <a16:creationId xmlns:a16="http://schemas.microsoft.com/office/drawing/2014/main" id="{2B1F2EF1-40F6-4A56-A49B-D99D5249200A}"/>
              </a:ext>
            </a:extLst>
          </p:cNvPr>
          <p:cNvSpPr>
            <a:spLocks noGrp="1"/>
          </p:cNvSpPr>
          <p:nvPr>
            <p:ph idx="1"/>
          </p:nvPr>
        </p:nvSpPr>
        <p:spPr>
          <a:xfrm>
            <a:off x="107684" y="846828"/>
            <a:ext cx="4683867" cy="5411971"/>
          </a:xfrm>
        </p:spPr>
        <p:txBody>
          <a:bodyPr>
            <a:normAutofit fontScale="85000" lnSpcReduction="20000"/>
          </a:bodyPr>
          <a:lstStyle/>
          <a:p>
            <a:r>
              <a:rPr lang="en-US" dirty="0"/>
              <a:t>Software that is designed to operate on the internet by exchanging commands and data as required (</a:t>
            </a:r>
            <a:r>
              <a:rPr lang="en-US" dirty="0" err="1"/>
              <a:t>i</a:t>
            </a:r>
            <a:r>
              <a:rPr lang="en-US" dirty="0"/>
              <a:t>.,e., data exchange system).</a:t>
            </a:r>
          </a:p>
          <a:p>
            <a:r>
              <a:rPr lang="en-US" dirty="0"/>
              <a:t>Communication is managed via standardized protocols that manage data, communications, and accessibility.</a:t>
            </a:r>
          </a:p>
          <a:p>
            <a:r>
              <a:rPr lang="en-US" dirty="0"/>
              <a:t>Web services typically refer to communication between applications rather than users.  Users may be part of the application model.</a:t>
            </a:r>
          </a:p>
          <a:p>
            <a:r>
              <a:rPr lang="en-US" dirty="0"/>
              <a:t>Web services typically provide an application programming interface (API), a set of functions, that can access data.</a:t>
            </a:r>
          </a:p>
          <a:p>
            <a:endParaRPr lang="en-US" dirty="0"/>
          </a:p>
        </p:txBody>
      </p:sp>
      <p:sp>
        <p:nvSpPr>
          <p:cNvPr id="4" name="Cloud 3">
            <a:extLst>
              <a:ext uri="{FF2B5EF4-FFF2-40B4-BE49-F238E27FC236}">
                <a16:creationId xmlns:a16="http://schemas.microsoft.com/office/drawing/2014/main" id="{C0D90724-A1D3-49EC-8CA6-AF8BFBC0FD30}"/>
              </a:ext>
            </a:extLst>
          </p:cNvPr>
          <p:cNvSpPr/>
          <p:nvPr/>
        </p:nvSpPr>
        <p:spPr>
          <a:xfrm>
            <a:off x="5347447" y="478885"/>
            <a:ext cx="5699051" cy="5236534"/>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A86519-978A-4B9A-94CD-9B31B023A726}"/>
              </a:ext>
            </a:extLst>
          </p:cNvPr>
          <p:cNvSpPr txBox="1"/>
          <p:nvPr/>
        </p:nvSpPr>
        <p:spPr>
          <a:xfrm>
            <a:off x="6221878" y="1199936"/>
            <a:ext cx="3958262" cy="523220"/>
          </a:xfrm>
          <a:prstGeom prst="rect">
            <a:avLst/>
          </a:prstGeom>
          <a:solidFill>
            <a:schemeClr val="accent1">
              <a:lumMod val="40000"/>
              <a:lumOff val="60000"/>
            </a:schemeClr>
          </a:solidFill>
        </p:spPr>
        <p:txBody>
          <a:bodyPr wrap="square" rtlCol="0">
            <a:spAutoFit/>
          </a:bodyPr>
          <a:lstStyle/>
          <a:p>
            <a:pPr algn="ctr"/>
            <a:r>
              <a:rPr lang="en-US" sz="1400" b="1" dirty="0"/>
              <a:t>Internet (also Cloud)</a:t>
            </a:r>
            <a:r>
              <a:rPr lang="en-US" sz="1400" dirty="0"/>
              <a:t>: devices connected via TCP/IP-based (and other standardized protocols)</a:t>
            </a:r>
          </a:p>
        </p:txBody>
      </p:sp>
      <p:sp>
        <p:nvSpPr>
          <p:cNvPr id="6" name="Rectangle 5">
            <a:extLst>
              <a:ext uri="{FF2B5EF4-FFF2-40B4-BE49-F238E27FC236}">
                <a16:creationId xmlns:a16="http://schemas.microsoft.com/office/drawing/2014/main" id="{2DFC71DD-6144-416F-986A-3A6D79C86C57}"/>
              </a:ext>
            </a:extLst>
          </p:cNvPr>
          <p:cNvSpPr/>
          <p:nvPr/>
        </p:nvSpPr>
        <p:spPr>
          <a:xfrm>
            <a:off x="5638800" y="2800260"/>
            <a:ext cx="1850442" cy="929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a:t>
            </a:r>
          </a:p>
          <a:p>
            <a:pPr algn="ctr"/>
            <a:r>
              <a:rPr lang="en-US" sz="1400" dirty="0"/>
              <a:t>(Computer/Server)</a:t>
            </a:r>
          </a:p>
        </p:txBody>
      </p:sp>
      <p:sp>
        <p:nvSpPr>
          <p:cNvPr id="7" name="Rectangle 6">
            <a:extLst>
              <a:ext uri="{FF2B5EF4-FFF2-40B4-BE49-F238E27FC236}">
                <a16:creationId xmlns:a16="http://schemas.microsoft.com/office/drawing/2014/main" id="{8B7D7F55-9EE5-46F1-B0DD-2E78696D63EF}"/>
              </a:ext>
            </a:extLst>
          </p:cNvPr>
          <p:cNvSpPr/>
          <p:nvPr/>
        </p:nvSpPr>
        <p:spPr>
          <a:xfrm>
            <a:off x="9200813" y="2800261"/>
            <a:ext cx="1850442" cy="929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a:t>
            </a:r>
          </a:p>
          <a:p>
            <a:pPr algn="ctr"/>
            <a:r>
              <a:rPr lang="en-US" sz="1400" dirty="0"/>
              <a:t>(Client)</a:t>
            </a:r>
          </a:p>
        </p:txBody>
      </p:sp>
      <p:sp>
        <p:nvSpPr>
          <p:cNvPr id="8" name="Flowchart: Magnetic Disk 7">
            <a:extLst>
              <a:ext uri="{FF2B5EF4-FFF2-40B4-BE49-F238E27FC236}">
                <a16:creationId xmlns:a16="http://schemas.microsoft.com/office/drawing/2014/main" id="{B6B90D85-0542-4015-8CDA-DA2396E09D14}"/>
              </a:ext>
            </a:extLst>
          </p:cNvPr>
          <p:cNvSpPr/>
          <p:nvPr/>
        </p:nvSpPr>
        <p:spPr>
          <a:xfrm>
            <a:off x="5853348" y="4131459"/>
            <a:ext cx="1038845" cy="486959"/>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a:t>
            </a:r>
          </a:p>
        </p:txBody>
      </p:sp>
      <p:cxnSp>
        <p:nvCxnSpPr>
          <p:cNvPr id="10" name="Straight Arrow Connector 9">
            <a:extLst>
              <a:ext uri="{FF2B5EF4-FFF2-40B4-BE49-F238E27FC236}">
                <a16:creationId xmlns:a16="http://schemas.microsoft.com/office/drawing/2014/main" id="{F60C1A48-3C28-4911-B2F1-ED7F02420ED8}"/>
              </a:ext>
            </a:extLst>
          </p:cNvPr>
          <p:cNvCxnSpPr>
            <a:cxnSpLocks/>
            <a:stCxn id="6" idx="2"/>
            <a:endCxn id="8" idx="1"/>
          </p:cNvCxnSpPr>
          <p:nvPr/>
        </p:nvCxnSpPr>
        <p:spPr>
          <a:xfrm flipH="1">
            <a:off x="6372771" y="3729539"/>
            <a:ext cx="191250" cy="40192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1273AE-BC9C-48EC-8831-70FA89065C75}"/>
              </a:ext>
            </a:extLst>
          </p:cNvPr>
          <p:cNvCxnSpPr>
            <a:cxnSpLocks/>
            <a:stCxn id="7" idx="1"/>
            <a:endCxn id="6" idx="3"/>
          </p:cNvCxnSpPr>
          <p:nvPr/>
        </p:nvCxnSpPr>
        <p:spPr>
          <a:xfrm flipH="1" flipV="1">
            <a:off x="7489242" y="3264900"/>
            <a:ext cx="1711571" cy="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19BFD1A-85AC-4EC0-A1E1-62C8EBFFB2DD}"/>
              </a:ext>
            </a:extLst>
          </p:cNvPr>
          <p:cNvSpPr/>
          <p:nvPr/>
        </p:nvSpPr>
        <p:spPr>
          <a:xfrm>
            <a:off x="8085978" y="1854575"/>
            <a:ext cx="1114835" cy="48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a:t>
            </a:r>
          </a:p>
        </p:txBody>
      </p:sp>
      <p:cxnSp>
        <p:nvCxnSpPr>
          <p:cNvPr id="20" name="Straight Arrow Connector 19">
            <a:extLst>
              <a:ext uri="{FF2B5EF4-FFF2-40B4-BE49-F238E27FC236}">
                <a16:creationId xmlns:a16="http://schemas.microsoft.com/office/drawing/2014/main" id="{9B7A496E-022E-4A20-AB16-79934FE7CC9F}"/>
              </a:ext>
            </a:extLst>
          </p:cNvPr>
          <p:cNvCxnSpPr>
            <a:cxnSpLocks/>
            <a:endCxn id="6" idx="3"/>
          </p:cNvCxnSpPr>
          <p:nvPr/>
        </p:nvCxnSpPr>
        <p:spPr>
          <a:xfrm flipH="1">
            <a:off x="7489242" y="2082965"/>
            <a:ext cx="596736" cy="118193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EE4DC6-2C2E-4E51-9C4E-A27BD26960E6}"/>
              </a:ext>
            </a:extLst>
          </p:cNvPr>
          <p:cNvSpPr txBox="1"/>
          <p:nvPr/>
        </p:nvSpPr>
        <p:spPr>
          <a:xfrm>
            <a:off x="7537682" y="3321334"/>
            <a:ext cx="1614690" cy="430887"/>
          </a:xfrm>
          <a:prstGeom prst="rect">
            <a:avLst/>
          </a:prstGeom>
          <a:solidFill>
            <a:schemeClr val="accent1">
              <a:lumMod val="40000"/>
              <a:lumOff val="60000"/>
            </a:schemeClr>
          </a:solidFill>
        </p:spPr>
        <p:txBody>
          <a:bodyPr wrap="square" rtlCol="0">
            <a:spAutoFit/>
          </a:bodyPr>
          <a:lstStyle/>
          <a:p>
            <a:pPr algn="ctr"/>
            <a:r>
              <a:rPr lang="en-US" sz="1100" b="1" dirty="0"/>
              <a:t>Exchange of Commands and Data</a:t>
            </a:r>
            <a:endParaRPr lang="en-US" sz="1100" dirty="0"/>
          </a:p>
        </p:txBody>
      </p:sp>
      <p:pic>
        <p:nvPicPr>
          <p:cNvPr id="26" name="Picture 25" descr="Businessperson on a computer">
            <a:extLst>
              <a:ext uri="{FF2B5EF4-FFF2-40B4-BE49-F238E27FC236}">
                <a16:creationId xmlns:a16="http://schemas.microsoft.com/office/drawing/2014/main" id="{DD45AF62-39B3-46A8-9F49-F5F59513B11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10958772" y="2928685"/>
            <a:ext cx="975666" cy="711847"/>
          </a:xfrm>
          <a:prstGeom prst="rect">
            <a:avLst/>
          </a:prstGeom>
        </p:spPr>
      </p:pic>
      <p:cxnSp>
        <p:nvCxnSpPr>
          <p:cNvPr id="28" name="Straight Arrow Connector 27">
            <a:extLst>
              <a:ext uri="{FF2B5EF4-FFF2-40B4-BE49-F238E27FC236}">
                <a16:creationId xmlns:a16="http://schemas.microsoft.com/office/drawing/2014/main" id="{65FD648B-2888-4C54-A094-33AF0125468A}"/>
              </a:ext>
            </a:extLst>
          </p:cNvPr>
          <p:cNvCxnSpPr>
            <a:cxnSpLocks/>
          </p:cNvCxnSpPr>
          <p:nvPr/>
        </p:nvCxnSpPr>
        <p:spPr>
          <a:xfrm>
            <a:off x="3994484" y="1124953"/>
            <a:ext cx="5488812" cy="1812089"/>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02929A-E0F1-40E5-A348-E2D4BFF89EBB}"/>
              </a:ext>
            </a:extLst>
          </p:cNvPr>
          <p:cNvCxnSpPr>
            <a:cxnSpLocks/>
          </p:cNvCxnSpPr>
          <p:nvPr/>
        </p:nvCxnSpPr>
        <p:spPr>
          <a:xfrm>
            <a:off x="3994484" y="1142581"/>
            <a:ext cx="2031041" cy="1794461"/>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092E78-608C-4C2A-B1C8-D09A9A6C71A6}"/>
              </a:ext>
            </a:extLst>
          </p:cNvPr>
          <p:cNvCxnSpPr>
            <a:cxnSpLocks/>
          </p:cNvCxnSpPr>
          <p:nvPr/>
        </p:nvCxnSpPr>
        <p:spPr>
          <a:xfrm flipV="1">
            <a:off x="4355432" y="3666820"/>
            <a:ext cx="3383748" cy="292477"/>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CF9E9D5F-61C1-47D1-AEA3-2F5C60805DA6}"/>
              </a:ext>
            </a:extLst>
          </p:cNvPr>
          <p:cNvSpPr>
            <a:spLocks noGrp="1"/>
          </p:cNvSpPr>
          <p:nvPr>
            <p:ph type="dt" sz="half" idx="10"/>
          </p:nvPr>
        </p:nvSpPr>
        <p:spPr/>
        <p:txBody>
          <a:bodyPr/>
          <a:lstStyle/>
          <a:p>
            <a:fld id="{83B87D2E-7A29-4363-BB5C-D10E055C338B}" type="datetime1">
              <a:rPr lang="en-US" smtClean="0"/>
              <a:t>8/20/2021</a:t>
            </a:fld>
            <a:endParaRPr lang="en-US"/>
          </a:p>
        </p:txBody>
      </p:sp>
      <p:sp>
        <p:nvSpPr>
          <p:cNvPr id="11" name="Footer Placeholder 10">
            <a:extLst>
              <a:ext uri="{FF2B5EF4-FFF2-40B4-BE49-F238E27FC236}">
                <a16:creationId xmlns:a16="http://schemas.microsoft.com/office/drawing/2014/main" id="{5EFD0F2A-5070-40B2-9839-B8BE76C90BFB}"/>
              </a:ext>
            </a:extLst>
          </p:cNvPr>
          <p:cNvSpPr>
            <a:spLocks noGrp="1"/>
          </p:cNvSpPr>
          <p:nvPr>
            <p:ph type="ftr" sz="quarter" idx="11"/>
          </p:nvPr>
        </p:nvSpPr>
        <p:spPr/>
        <p:txBody>
          <a:bodyPr/>
          <a:lstStyle/>
          <a:p>
            <a:r>
              <a:rPr lang="en-US"/>
              <a:t>WSRD Development</a:t>
            </a:r>
          </a:p>
        </p:txBody>
      </p:sp>
      <p:sp>
        <p:nvSpPr>
          <p:cNvPr id="12" name="Slide Number Placeholder 11">
            <a:extLst>
              <a:ext uri="{FF2B5EF4-FFF2-40B4-BE49-F238E27FC236}">
                <a16:creationId xmlns:a16="http://schemas.microsoft.com/office/drawing/2014/main" id="{8C2EF2BF-C581-4C04-8CBB-F6A98BAD6106}"/>
              </a:ext>
            </a:extLst>
          </p:cNvPr>
          <p:cNvSpPr>
            <a:spLocks noGrp="1"/>
          </p:cNvSpPr>
          <p:nvPr>
            <p:ph type="sldNum" sz="quarter" idx="12"/>
          </p:nvPr>
        </p:nvSpPr>
        <p:spPr/>
        <p:txBody>
          <a:bodyPr/>
          <a:lstStyle/>
          <a:p>
            <a:fld id="{CC51579B-36B6-42BA-8442-17462693A196}" type="slidenum">
              <a:rPr lang="en-US" smtClean="0"/>
              <a:t>4</a:t>
            </a:fld>
            <a:endParaRPr lang="en-US"/>
          </a:p>
        </p:txBody>
      </p:sp>
    </p:spTree>
    <p:extLst>
      <p:ext uri="{BB962C8B-B14F-4D97-AF65-F5344CB8AC3E}">
        <p14:creationId xmlns:p14="http://schemas.microsoft.com/office/powerpoint/2010/main" val="156666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D059-1938-4D9D-B69D-9AC5781FB6CB}"/>
              </a:ext>
            </a:extLst>
          </p:cNvPr>
          <p:cNvSpPr>
            <a:spLocks noGrp="1"/>
          </p:cNvSpPr>
          <p:nvPr>
            <p:ph type="title"/>
          </p:nvPr>
        </p:nvSpPr>
        <p:spPr>
          <a:xfrm>
            <a:off x="0" y="0"/>
            <a:ext cx="10515600" cy="740661"/>
          </a:xfrm>
        </p:spPr>
        <p:txBody>
          <a:bodyPr/>
          <a:lstStyle/>
          <a:p>
            <a:r>
              <a:rPr lang="en-US" dirty="0"/>
              <a:t>A Typical Web Service Application</a:t>
            </a:r>
          </a:p>
        </p:txBody>
      </p:sp>
      <p:sp>
        <p:nvSpPr>
          <p:cNvPr id="3" name="Content Placeholder 2">
            <a:extLst>
              <a:ext uri="{FF2B5EF4-FFF2-40B4-BE49-F238E27FC236}">
                <a16:creationId xmlns:a16="http://schemas.microsoft.com/office/drawing/2014/main" id="{2B1F2EF1-40F6-4A56-A49B-D99D5249200A}"/>
              </a:ext>
            </a:extLst>
          </p:cNvPr>
          <p:cNvSpPr>
            <a:spLocks noGrp="1"/>
          </p:cNvSpPr>
          <p:nvPr>
            <p:ph idx="1"/>
          </p:nvPr>
        </p:nvSpPr>
        <p:spPr>
          <a:xfrm>
            <a:off x="107684" y="846828"/>
            <a:ext cx="4683867" cy="5411971"/>
          </a:xfrm>
        </p:spPr>
        <p:txBody>
          <a:bodyPr>
            <a:normAutofit/>
          </a:bodyPr>
          <a:lstStyle/>
          <a:p>
            <a:r>
              <a:rPr lang="en-US" dirty="0"/>
              <a:t>Twitter is a typical example of a web services application.</a:t>
            </a:r>
          </a:p>
          <a:p>
            <a:r>
              <a:rPr lang="en-US" dirty="0"/>
              <a:t>Exchange of commands and data to select, view, and store data are exchanged between the client and server. </a:t>
            </a:r>
          </a:p>
          <a:p>
            <a:endParaRPr lang="en-US" dirty="0"/>
          </a:p>
        </p:txBody>
      </p:sp>
      <p:sp>
        <p:nvSpPr>
          <p:cNvPr id="6" name="Rectangle 5">
            <a:extLst>
              <a:ext uri="{FF2B5EF4-FFF2-40B4-BE49-F238E27FC236}">
                <a16:creationId xmlns:a16="http://schemas.microsoft.com/office/drawing/2014/main" id="{2DFC71DD-6144-416F-986A-3A6D79C86C57}"/>
              </a:ext>
            </a:extLst>
          </p:cNvPr>
          <p:cNvSpPr/>
          <p:nvPr/>
        </p:nvSpPr>
        <p:spPr>
          <a:xfrm>
            <a:off x="5638800" y="1788594"/>
            <a:ext cx="1850442" cy="2951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Twitter Home</a:t>
            </a:r>
          </a:p>
        </p:txBody>
      </p:sp>
      <p:sp>
        <p:nvSpPr>
          <p:cNvPr id="7" name="Rectangle 6">
            <a:extLst>
              <a:ext uri="{FF2B5EF4-FFF2-40B4-BE49-F238E27FC236}">
                <a16:creationId xmlns:a16="http://schemas.microsoft.com/office/drawing/2014/main" id="{8B7D7F55-9EE5-46F1-B0DD-2E78696D63EF}"/>
              </a:ext>
            </a:extLst>
          </p:cNvPr>
          <p:cNvSpPr/>
          <p:nvPr/>
        </p:nvSpPr>
        <p:spPr>
          <a:xfrm>
            <a:off x="9200813" y="2524871"/>
            <a:ext cx="1850442" cy="152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Twitter Client</a:t>
            </a:r>
          </a:p>
          <a:p>
            <a:pPr algn="ctr"/>
            <a:r>
              <a:rPr lang="en-US" sz="1400" dirty="0"/>
              <a:t>(Browser, Phone App)</a:t>
            </a:r>
          </a:p>
        </p:txBody>
      </p:sp>
      <p:sp>
        <p:nvSpPr>
          <p:cNvPr id="8" name="Flowchart: Magnetic Disk 7">
            <a:extLst>
              <a:ext uri="{FF2B5EF4-FFF2-40B4-BE49-F238E27FC236}">
                <a16:creationId xmlns:a16="http://schemas.microsoft.com/office/drawing/2014/main" id="{B6B90D85-0542-4015-8CDA-DA2396E09D14}"/>
              </a:ext>
            </a:extLst>
          </p:cNvPr>
          <p:cNvSpPr/>
          <p:nvPr/>
        </p:nvSpPr>
        <p:spPr>
          <a:xfrm>
            <a:off x="5257800" y="4951269"/>
            <a:ext cx="1253393" cy="789457"/>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Stored “Tweets”</a:t>
            </a:r>
          </a:p>
        </p:txBody>
      </p:sp>
      <p:sp>
        <p:nvSpPr>
          <p:cNvPr id="23" name="TextBox 22">
            <a:extLst>
              <a:ext uri="{FF2B5EF4-FFF2-40B4-BE49-F238E27FC236}">
                <a16:creationId xmlns:a16="http://schemas.microsoft.com/office/drawing/2014/main" id="{4BEE4DC6-2C2E-4E51-9C4E-A27BD26960E6}"/>
              </a:ext>
            </a:extLst>
          </p:cNvPr>
          <p:cNvSpPr txBox="1"/>
          <p:nvPr/>
        </p:nvSpPr>
        <p:spPr>
          <a:xfrm>
            <a:off x="7731879" y="3077927"/>
            <a:ext cx="1275450" cy="600164"/>
          </a:xfrm>
          <a:prstGeom prst="rect">
            <a:avLst/>
          </a:prstGeom>
          <a:solidFill>
            <a:schemeClr val="accent1">
              <a:lumMod val="40000"/>
              <a:lumOff val="60000"/>
            </a:schemeClr>
          </a:solidFill>
        </p:spPr>
        <p:txBody>
          <a:bodyPr wrap="square" rtlCol="0">
            <a:spAutoFit/>
          </a:bodyPr>
          <a:lstStyle/>
          <a:p>
            <a:pPr algn="ctr"/>
            <a:r>
              <a:rPr lang="en-US" sz="1100" b="1" dirty="0"/>
              <a:t>Exchange of Commands and Data</a:t>
            </a:r>
            <a:endParaRPr lang="en-US" sz="1100" dirty="0"/>
          </a:p>
        </p:txBody>
      </p:sp>
      <p:pic>
        <p:nvPicPr>
          <p:cNvPr id="26" name="Picture 25" descr="Businessperson on a computer">
            <a:extLst>
              <a:ext uri="{FF2B5EF4-FFF2-40B4-BE49-F238E27FC236}">
                <a16:creationId xmlns:a16="http://schemas.microsoft.com/office/drawing/2014/main" id="{DD45AF62-39B3-46A8-9F49-F5F59513B11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10958772" y="2928685"/>
            <a:ext cx="975666" cy="711847"/>
          </a:xfrm>
          <a:prstGeom prst="rect">
            <a:avLst/>
          </a:prstGeom>
        </p:spPr>
      </p:pic>
      <p:cxnSp>
        <p:nvCxnSpPr>
          <p:cNvPr id="28" name="Straight Arrow Connector 27">
            <a:extLst>
              <a:ext uri="{FF2B5EF4-FFF2-40B4-BE49-F238E27FC236}">
                <a16:creationId xmlns:a16="http://schemas.microsoft.com/office/drawing/2014/main" id="{65FD648B-2888-4C54-A094-33AF0125468A}"/>
              </a:ext>
            </a:extLst>
          </p:cNvPr>
          <p:cNvCxnSpPr>
            <a:cxnSpLocks/>
          </p:cNvCxnSpPr>
          <p:nvPr/>
        </p:nvCxnSpPr>
        <p:spPr>
          <a:xfrm>
            <a:off x="4574491" y="2196282"/>
            <a:ext cx="3781899" cy="276207"/>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AF9D49-0071-495E-878C-C5B295EC3C20}"/>
              </a:ext>
            </a:extLst>
          </p:cNvPr>
          <p:cNvSpPr txBox="1"/>
          <p:nvPr/>
        </p:nvSpPr>
        <p:spPr>
          <a:xfrm>
            <a:off x="9763626" y="2025927"/>
            <a:ext cx="2148518" cy="261610"/>
          </a:xfrm>
          <a:prstGeom prst="rect">
            <a:avLst/>
          </a:prstGeom>
          <a:solidFill>
            <a:schemeClr val="accent1">
              <a:lumMod val="40000"/>
              <a:lumOff val="60000"/>
            </a:schemeClr>
          </a:solidFill>
        </p:spPr>
        <p:txBody>
          <a:bodyPr wrap="square" rtlCol="0">
            <a:spAutoFit/>
          </a:bodyPr>
          <a:lstStyle/>
          <a:p>
            <a:pPr algn="ctr"/>
            <a:r>
              <a:rPr lang="en-US" sz="1100" b="1" dirty="0"/>
              <a:t>User Opens App to View Tweets</a:t>
            </a:r>
            <a:endParaRPr lang="en-US" sz="1100" dirty="0"/>
          </a:p>
        </p:txBody>
      </p:sp>
      <p:cxnSp>
        <p:nvCxnSpPr>
          <p:cNvPr id="24" name="Straight Arrow Connector 23">
            <a:extLst>
              <a:ext uri="{FF2B5EF4-FFF2-40B4-BE49-F238E27FC236}">
                <a16:creationId xmlns:a16="http://schemas.microsoft.com/office/drawing/2014/main" id="{78064891-8C77-4DA9-BA48-EE3171E74AF6}"/>
              </a:ext>
            </a:extLst>
          </p:cNvPr>
          <p:cNvCxnSpPr>
            <a:cxnSpLocks/>
            <a:stCxn id="21" idx="1"/>
          </p:cNvCxnSpPr>
          <p:nvPr/>
        </p:nvCxnSpPr>
        <p:spPr>
          <a:xfrm flipH="1">
            <a:off x="7489242" y="2156732"/>
            <a:ext cx="2274384"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CED6988-6A0E-4088-8B10-15B8ACC5192B}"/>
              </a:ext>
            </a:extLst>
          </p:cNvPr>
          <p:cNvSpPr txBox="1"/>
          <p:nvPr/>
        </p:nvSpPr>
        <p:spPr>
          <a:xfrm>
            <a:off x="5396163" y="2596674"/>
            <a:ext cx="2650057" cy="261610"/>
          </a:xfrm>
          <a:prstGeom prst="rect">
            <a:avLst/>
          </a:prstGeom>
          <a:solidFill>
            <a:schemeClr val="accent1">
              <a:lumMod val="40000"/>
              <a:lumOff val="60000"/>
            </a:schemeClr>
          </a:solidFill>
        </p:spPr>
        <p:txBody>
          <a:bodyPr wrap="square" rtlCol="0">
            <a:spAutoFit/>
          </a:bodyPr>
          <a:lstStyle/>
          <a:p>
            <a:pPr algn="ctr"/>
            <a:r>
              <a:rPr lang="en-US" sz="1100" b="1" dirty="0"/>
              <a:t>Server returns current data as requested</a:t>
            </a:r>
            <a:endParaRPr lang="en-US" sz="1100" dirty="0"/>
          </a:p>
        </p:txBody>
      </p:sp>
      <p:cxnSp>
        <p:nvCxnSpPr>
          <p:cNvPr id="34" name="Straight Arrow Connector 33">
            <a:extLst>
              <a:ext uri="{FF2B5EF4-FFF2-40B4-BE49-F238E27FC236}">
                <a16:creationId xmlns:a16="http://schemas.microsoft.com/office/drawing/2014/main" id="{69DB3EA4-1220-4C86-8306-8935E5325A13}"/>
              </a:ext>
            </a:extLst>
          </p:cNvPr>
          <p:cNvCxnSpPr>
            <a:cxnSpLocks/>
            <a:stCxn id="32" idx="3"/>
          </p:cNvCxnSpPr>
          <p:nvPr/>
        </p:nvCxnSpPr>
        <p:spPr>
          <a:xfrm>
            <a:off x="8046220" y="2727479"/>
            <a:ext cx="1154593"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39AE8E7-A524-467E-B10D-26185A4F1EC4}"/>
              </a:ext>
            </a:extLst>
          </p:cNvPr>
          <p:cNvSpPr txBox="1"/>
          <p:nvPr/>
        </p:nvSpPr>
        <p:spPr>
          <a:xfrm>
            <a:off x="9797599" y="4052296"/>
            <a:ext cx="2148518" cy="261610"/>
          </a:xfrm>
          <a:prstGeom prst="rect">
            <a:avLst/>
          </a:prstGeom>
          <a:solidFill>
            <a:schemeClr val="accent1">
              <a:lumMod val="40000"/>
              <a:lumOff val="60000"/>
            </a:schemeClr>
          </a:solidFill>
        </p:spPr>
        <p:txBody>
          <a:bodyPr wrap="square" rtlCol="0">
            <a:spAutoFit/>
          </a:bodyPr>
          <a:lstStyle/>
          <a:p>
            <a:pPr algn="ctr"/>
            <a:r>
              <a:rPr lang="en-US" sz="1100" b="1" dirty="0"/>
              <a:t>User Creates/Submits Tweet</a:t>
            </a:r>
            <a:endParaRPr lang="en-US" sz="1100" dirty="0"/>
          </a:p>
        </p:txBody>
      </p:sp>
      <p:cxnSp>
        <p:nvCxnSpPr>
          <p:cNvPr id="39" name="Straight Arrow Connector 38">
            <a:extLst>
              <a:ext uri="{FF2B5EF4-FFF2-40B4-BE49-F238E27FC236}">
                <a16:creationId xmlns:a16="http://schemas.microsoft.com/office/drawing/2014/main" id="{B7E41083-4C33-42CD-A1A5-AD354B41B410}"/>
              </a:ext>
            </a:extLst>
          </p:cNvPr>
          <p:cNvCxnSpPr>
            <a:cxnSpLocks/>
            <a:stCxn id="38" idx="1"/>
          </p:cNvCxnSpPr>
          <p:nvPr/>
        </p:nvCxnSpPr>
        <p:spPr>
          <a:xfrm flipH="1">
            <a:off x="7489242" y="4183101"/>
            <a:ext cx="2308357"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AC1EA8A-BE1D-47D3-BCB8-92CBCD6B9956}"/>
              </a:ext>
            </a:extLst>
          </p:cNvPr>
          <p:cNvSpPr txBox="1"/>
          <p:nvPr/>
        </p:nvSpPr>
        <p:spPr>
          <a:xfrm>
            <a:off x="5742418" y="4069395"/>
            <a:ext cx="1735073" cy="261610"/>
          </a:xfrm>
          <a:prstGeom prst="rect">
            <a:avLst/>
          </a:prstGeom>
          <a:solidFill>
            <a:schemeClr val="accent1">
              <a:lumMod val="40000"/>
              <a:lumOff val="60000"/>
            </a:schemeClr>
          </a:solidFill>
        </p:spPr>
        <p:txBody>
          <a:bodyPr wrap="square" rtlCol="0">
            <a:spAutoFit/>
          </a:bodyPr>
          <a:lstStyle/>
          <a:p>
            <a:pPr algn="ctr"/>
            <a:r>
              <a:rPr lang="en-US" sz="1100" b="1" dirty="0"/>
              <a:t>Tweeter Stores Tweets</a:t>
            </a:r>
            <a:endParaRPr lang="en-US" sz="1100" dirty="0"/>
          </a:p>
        </p:txBody>
      </p:sp>
      <p:cxnSp>
        <p:nvCxnSpPr>
          <p:cNvPr id="42" name="Straight Arrow Connector 41">
            <a:extLst>
              <a:ext uri="{FF2B5EF4-FFF2-40B4-BE49-F238E27FC236}">
                <a16:creationId xmlns:a16="http://schemas.microsoft.com/office/drawing/2014/main" id="{174C130C-5D90-49F6-96B8-2A23C7984A3B}"/>
              </a:ext>
            </a:extLst>
          </p:cNvPr>
          <p:cNvCxnSpPr>
            <a:cxnSpLocks/>
          </p:cNvCxnSpPr>
          <p:nvPr/>
        </p:nvCxnSpPr>
        <p:spPr>
          <a:xfrm>
            <a:off x="6096000" y="4331005"/>
            <a:ext cx="0" cy="75835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30435E5-7FD4-4694-B2DF-70C78D1B0B19}"/>
              </a:ext>
            </a:extLst>
          </p:cNvPr>
          <p:cNvCxnSpPr>
            <a:cxnSpLocks/>
          </p:cNvCxnSpPr>
          <p:nvPr/>
        </p:nvCxnSpPr>
        <p:spPr>
          <a:xfrm flipV="1">
            <a:off x="5480384" y="2833646"/>
            <a:ext cx="0" cy="225571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21D602C-D6D3-4E98-8423-499501913AC0}"/>
              </a:ext>
            </a:extLst>
          </p:cNvPr>
          <p:cNvSpPr>
            <a:spLocks noGrp="1"/>
          </p:cNvSpPr>
          <p:nvPr>
            <p:ph type="dt" sz="half" idx="10"/>
          </p:nvPr>
        </p:nvSpPr>
        <p:spPr/>
        <p:txBody>
          <a:bodyPr/>
          <a:lstStyle/>
          <a:p>
            <a:fld id="{2F7F5400-350E-4064-9BC1-38C4D5EA4B98}" type="datetime1">
              <a:rPr lang="en-US" smtClean="0"/>
              <a:t>8/20/2021</a:t>
            </a:fld>
            <a:endParaRPr lang="en-US"/>
          </a:p>
        </p:txBody>
      </p:sp>
      <p:sp>
        <p:nvSpPr>
          <p:cNvPr id="5" name="Footer Placeholder 4">
            <a:extLst>
              <a:ext uri="{FF2B5EF4-FFF2-40B4-BE49-F238E27FC236}">
                <a16:creationId xmlns:a16="http://schemas.microsoft.com/office/drawing/2014/main" id="{6B9714CC-708E-4621-AC26-4DD8E40AABEC}"/>
              </a:ext>
            </a:extLst>
          </p:cNvPr>
          <p:cNvSpPr>
            <a:spLocks noGrp="1"/>
          </p:cNvSpPr>
          <p:nvPr>
            <p:ph type="ftr" sz="quarter" idx="11"/>
          </p:nvPr>
        </p:nvSpPr>
        <p:spPr/>
        <p:txBody>
          <a:bodyPr/>
          <a:lstStyle/>
          <a:p>
            <a:r>
              <a:rPr lang="en-US"/>
              <a:t>WSRD Development</a:t>
            </a:r>
          </a:p>
        </p:txBody>
      </p:sp>
      <p:sp>
        <p:nvSpPr>
          <p:cNvPr id="9" name="Slide Number Placeholder 8">
            <a:extLst>
              <a:ext uri="{FF2B5EF4-FFF2-40B4-BE49-F238E27FC236}">
                <a16:creationId xmlns:a16="http://schemas.microsoft.com/office/drawing/2014/main" id="{97D3480E-9129-47D8-88F3-23ACE2E96924}"/>
              </a:ext>
            </a:extLst>
          </p:cNvPr>
          <p:cNvSpPr>
            <a:spLocks noGrp="1"/>
          </p:cNvSpPr>
          <p:nvPr>
            <p:ph type="sldNum" sz="quarter" idx="12"/>
          </p:nvPr>
        </p:nvSpPr>
        <p:spPr/>
        <p:txBody>
          <a:bodyPr/>
          <a:lstStyle/>
          <a:p>
            <a:fld id="{CC51579B-36B6-42BA-8442-17462693A196}" type="slidenum">
              <a:rPr lang="en-US" smtClean="0"/>
              <a:t>5</a:t>
            </a:fld>
            <a:endParaRPr lang="en-US"/>
          </a:p>
        </p:txBody>
      </p:sp>
    </p:spTree>
    <p:extLst>
      <p:ext uri="{BB962C8B-B14F-4D97-AF65-F5344CB8AC3E}">
        <p14:creationId xmlns:p14="http://schemas.microsoft.com/office/powerpoint/2010/main" val="16525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A7A2-3207-4621-91F7-13E7F0BDD06A}"/>
              </a:ext>
            </a:extLst>
          </p:cNvPr>
          <p:cNvSpPr>
            <a:spLocks noGrp="1"/>
          </p:cNvSpPr>
          <p:nvPr>
            <p:ph type="title"/>
          </p:nvPr>
        </p:nvSpPr>
        <p:spPr>
          <a:xfrm>
            <a:off x="0" y="0"/>
            <a:ext cx="10515600" cy="645528"/>
          </a:xfrm>
        </p:spPr>
        <p:txBody>
          <a:bodyPr>
            <a:normAutofit fontScale="90000"/>
          </a:bodyPr>
          <a:lstStyle/>
          <a:p>
            <a:r>
              <a:rPr lang="en-US" dirty="0"/>
              <a:t>Web Services Data Science Applications</a:t>
            </a:r>
          </a:p>
        </p:txBody>
      </p:sp>
      <p:sp>
        <p:nvSpPr>
          <p:cNvPr id="3" name="Content Placeholder 2">
            <a:extLst>
              <a:ext uri="{FF2B5EF4-FFF2-40B4-BE49-F238E27FC236}">
                <a16:creationId xmlns:a16="http://schemas.microsoft.com/office/drawing/2014/main" id="{DC2EDAAA-1D2F-4051-B3C5-317623D7B443}"/>
              </a:ext>
            </a:extLst>
          </p:cNvPr>
          <p:cNvSpPr>
            <a:spLocks noGrp="1"/>
          </p:cNvSpPr>
          <p:nvPr>
            <p:ph idx="1"/>
          </p:nvPr>
        </p:nvSpPr>
        <p:spPr>
          <a:xfrm>
            <a:off x="204538" y="842211"/>
            <a:ext cx="10738184" cy="5305926"/>
          </a:xfrm>
        </p:spPr>
        <p:txBody>
          <a:bodyPr>
            <a:normAutofit lnSpcReduction="10000"/>
          </a:bodyPr>
          <a:lstStyle/>
          <a:p>
            <a:r>
              <a:rPr lang="en-US" dirty="0"/>
              <a:t>Regardless of domain (e.g., finance, cyber, intel, etc.), data science applications typically ingest and manipulate data (select, sort, sum, mathematically, statistically, algorithmically, etc.) and present results (tables, charts/graphs).</a:t>
            </a:r>
          </a:p>
          <a:p>
            <a:r>
              <a:rPr lang="en-US" dirty="0"/>
              <a:t>Data science applications, in terms of how applications are constructed, fall into a various approaches:</a:t>
            </a:r>
          </a:p>
          <a:p>
            <a:pPr lvl="1"/>
            <a:r>
              <a:rPr lang="en-US" dirty="0"/>
              <a:t>Tool-based applications, e.g. Excel, Splunk, </a:t>
            </a:r>
            <a:r>
              <a:rPr lang="en-US" dirty="0" err="1"/>
              <a:t>ElasticSearch</a:t>
            </a:r>
            <a:r>
              <a:rPr lang="en-US" dirty="0"/>
              <a:t>, etc. that can often incorporate a range of application types from investigatory to finished.</a:t>
            </a:r>
          </a:p>
          <a:p>
            <a:pPr lvl="1"/>
            <a:r>
              <a:rPr lang="en-US" dirty="0"/>
              <a:t>Investigatory code in Python, R, etc. focusing on pre-processing, exploring, and examining data.</a:t>
            </a:r>
          </a:p>
          <a:p>
            <a:pPr lvl="1"/>
            <a:r>
              <a:rPr lang="en-US" dirty="0"/>
              <a:t>Prototype code focusing on a solution model that can be deployed.</a:t>
            </a:r>
          </a:p>
          <a:p>
            <a:pPr lvl="1"/>
            <a:r>
              <a:rPr lang="en-US" dirty="0"/>
              <a:t>Finished code providing a tool for end users.</a:t>
            </a:r>
          </a:p>
          <a:p>
            <a:r>
              <a:rPr lang="en-US" b="1" dirty="0"/>
              <a:t>For the purposes of this discussion, we will be focusing on Prototype and Finished code applications.</a:t>
            </a:r>
          </a:p>
        </p:txBody>
      </p:sp>
      <p:sp>
        <p:nvSpPr>
          <p:cNvPr id="4" name="Date Placeholder 3">
            <a:extLst>
              <a:ext uri="{FF2B5EF4-FFF2-40B4-BE49-F238E27FC236}">
                <a16:creationId xmlns:a16="http://schemas.microsoft.com/office/drawing/2014/main" id="{E3C43D62-876F-478A-98A9-61BA08506878}"/>
              </a:ext>
            </a:extLst>
          </p:cNvPr>
          <p:cNvSpPr>
            <a:spLocks noGrp="1"/>
          </p:cNvSpPr>
          <p:nvPr>
            <p:ph type="dt" sz="half" idx="10"/>
          </p:nvPr>
        </p:nvSpPr>
        <p:spPr/>
        <p:txBody>
          <a:bodyPr/>
          <a:lstStyle/>
          <a:p>
            <a:fld id="{2C43986E-644E-479E-99F4-9B3ACBF58AD1}" type="datetime1">
              <a:rPr lang="en-US" smtClean="0"/>
              <a:t>8/20/2021</a:t>
            </a:fld>
            <a:endParaRPr lang="en-US"/>
          </a:p>
        </p:txBody>
      </p:sp>
      <p:sp>
        <p:nvSpPr>
          <p:cNvPr id="5" name="Footer Placeholder 4">
            <a:extLst>
              <a:ext uri="{FF2B5EF4-FFF2-40B4-BE49-F238E27FC236}">
                <a16:creationId xmlns:a16="http://schemas.microsoft.com/office/drawing/2014/main" id="{E7D2C000-059A-4A37-B33E-80482B9EC9F9}"/>
              </a:ext>
            </a:extLst>
          </p:cNvPr>
          <p:cNvSpPr>
            <a:spLocks noGrp="1"/>
          </p:cNvSpPr>
          <p:nvPr>
            <p:ph type="ftr" sz="quarter" idx="11"/>
          </p:nvPr>
        </p:nvSpPr>
        <p:spPr/>
        <p:txBody>
          <a:bodyPr/>
          <a:lstStyle/>
          <a:p>
            <a:r>
              <a:rPr lang="en-US"/>
              <a:t>WSRD Development</a:t>
            </a:r>
          </a:p>
        </p:txBody>
      </p:sp>
      <p:sp>
        <p:nvSpPr>
          <p:cNvPr id="6" name="Slide Number Placeholder 5">
            <a:extLst>
              <a:ext uri="{FF2B5EF4-FFF2-40B4-BE49-F238E27FC236}">
                <a16:creationId xmlns:a16="http://schemas.microsoft.com/office/drawing/2014/main" id="{23B22151-FD56-496A-B9D4-D0569FF1A460}"/>
              </a:ext>
            </a:extLst>
          </p:cNvPr>
          <p:cNvSpPr>
            <a:spLocks noGrp="1"/>
          </p:cNvSpPr>
          <p:nvPr>
            <p:ph type="sldNum" sz="quarter" idx="12"/>
          </p:nvPr>
        </p:nvSpPr>
        <p:spPr/>
        <p:txBody>
          <a:bodyPr/>
          <a:lstStyle/>
          <a:p>
            <a:fld id="{CC51579B-36B6-42BA-8442-17462693A196}" type="slidenum">
              <a:rPr lang="en-US" smtClean="0"/>
              <a:t>6</a:t>
            </a:fld>
            <a:endParaRPr lang="en-US"/>
          </a:p>
        </p:txBody>
      </p:sp>
    </p:spTree>
    <p:extLst>
      <p:ext uri="{BB962C8B-B14F-4D97-AF65-F5344CB8AC3E}">
        <p14:creationId xmlns:p14="http://schemas.microsoft.com/office/powerpoint/2010/main" val="219652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CD60D9-65CC-4138-9410-B670B73DFB5F}"/>
              </a:ext>
            </a:extLst>
          </p:cNvPr>
          <p:cNvSpPr/>
          <p:nvPr/>
        </p:nvSpPr>
        <p:spPr>
          <a:xfrm>
            <a:off x="2493281" y="1362547"/>
            <a:ext cx="5961888" cy="3447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4" name="Title 3">
            <a:extLst>
              <a:ext uri="{FF2B5EF4-FFF2-40B4-BE49-F238E27FC236}">
                <a16:creationId xmlns:a16="http://schemas.microsoft.com/office/drawing/2014/main" id="{B142B7D9-BF69-4496-A5A6-80ACAD0DB8EB}"/>
              </a:ext>
            </a:extLst>
          </p:cNvPr>
          <p:cNvSpPr>
            <a:spLocks noGrp="1"/>
          </p:cNvSpPr>
          <p:nvPr>
            <p:ph type="title"/>
          </p:nvPr>
        </p:nvSpPr>
        <p:spPr>
          <a:xfrm>
            <a:off x="0" y="0"/>
            <a:ext cx="10515600" cy="643738"/>
          </a:xfrm>
        </p:spPr>
        <p:txBody>
          <a:bodyPr>
            <a:normAutofit/>
          </a:bodyPr>
          <a:lstStyle/>
          <a:p>
            <a:r>
              <a:rPr lang="en-US" sz="3600" dirty="0"/>
              <a:t>A Generalized Prototype/Finished Application Model</a:t>
            </a:r>
          </a:p>
        </p:txBody>
      </p:sp>
      <p:sp>
        <p:nvSpPr>
          <p:cNvPr id="6" name="TextBox 5">
            <a:extLst>
              <a:ext uri="{FF2B5EF4-FFF2-40B4-BE49-F238E27FC236}">
                <a16:creationId xmlns:a16="http://schemas.microsoft.com/office/drawing/2014/main" id="{2FE8E49D-9100-4364-AEA2-9E5316048B73}"/>
              </a:ext>
            </a:extLst>
          </p:cNvPr>
          <p:cNvSpPr txBox="1"/>
          <p:nvPr/>
        </p:nvSpPr>
        <p:spPr>
          <a:xfrm>
            <a:off x="2493281" y="2420142"/>
            <a:ext cx="403828" cy="966098"/>
          </a:xfrm>
          <a:prstGeom prst="rect">
            <a:avLst/>
          </a:prstGeom>
          <a:noFill/>
        </p:spPr>
        <p:txBody>
          <a:bodyPr vert="wordArtVert" wrap="none" rtlCol="0">
            <a:spAutoFit/>
          </a:bodyPr>
          <a:lstStyle/>
          <a:p>
            <a:r>
              <a:rPr lang="en-US" sz="1200" b="1" dirty="0"/>
              <a:t>Data</a:t>
            </a:r>
          </a:p>
        </p:txBody>
      </p:sp>
      <p:sp>
        <p:nvSpPr>
          <p:cNvPr id="7" name="TextBox 6">
            <a:extLst>
              <a:ext uri="{FF2B5EF4-FFF2-40B4-BE49-F238E27FC236}">
                <a16:creationId xmlns:a16="http://schemas.microsoft.com/office/drawing/2014/main" id="{7984A798-B462-48EC-BF1C-BF2239396E40}"/>
              </a:ext>
            </a:extLst>
          </p:cNvPr>
          <p:cNvSpPr txBox="1"/>
          <p:nvPr/>
        </p:nvSpPr>
        <p:spPr>
          <a:xfrm>
            <a:off x="7962903" y="1829507"/>
            <a:ext cx="403828" cy="2278188"/>
          </a:xfrm>
          <a:prstGeom prst="rect">
            <a:avLst/>
          </a:prstGeom>
          <a:noFill/>
        </p:spPr>
        <p:txBody>
          <a:bodyPr vert="wordArtVert" wrap="none" rtlCol="0">
            <a:spAutoFit/>
          </a:bodyPr>
          <a:lstStyle/>
          <a:p>
            <a:r>
              <a:rPr lang="en-US" sz="1200" b="1" dirty="0"/>
              <a:t>Interfaces</a:t>
            </a:r>
          </a:p>
        </p:txBody>
      </p:sp>
      <p:sp>
        <p:nvSpPr>
          <p:cNvPr id="8" name="TextBox 7">
            <a:extLst>
              <a:ext uri="{FF2B5EF4-FFF2-40B4-BE49-F238E27FC236}">
                <a16:creationId xmlns:a16="http://schemas.microsoft.com/office/drawing/2014/main" id="{F89EA638-764C-4BA1-BA90-975A720055E7}"/>
              </a:ext>
            </a:extLst>
          </p:cNvPr>
          <p:cNvSpPr txBox="1"/>
          <p:nvPr/>
        </p:nvSpPr>
        <p:spPr>
          <a:xfrm>
            <a:off x="7828273" y="1567738"/>
            <a:ext cx="576956" cy="276999"/>
          </a:xfrm>
          <a:prstGeom prst="rect">
            <a:avLst/>
          </a:prstGeom>
          <a:noFill/>
        </p:spPr>
        <p:txBody>
          <a:bodyPr vert="horz" wrap="square" rtlCol="0">
            <a:spAutoFit/>
          </a:bodyPr>
          <a:lstStyle/>
          <a:p>
            <a:pPr algn="ctr"/>
            <a:r>
              <a:rPr lang="en-US" sz="1200" b="1" dirty="0"/>
              <a:t>User </a:t>
            </a:r>
          </a:p>
        </p:txBody>
      </p:sp>
      <p:sp>
        <p:nvSpPr>
          <p:cNvPr id="9" name="TextBox 8">
            <a:extLst>
              <a:ext uri="{FF2B5EF4-FFF2-40B4-BE49-F238E27FC236}">
                <a16:creationId xmlns:a16="http://schemas.microsoft.com/office/drawing/2014/main" id="{3D5196C4-EA08-49E8-A3B1-834D74B72C7A}"/>
              </a:ext>
            </a:extLst>
          </p:cNvPr>
          <p:cNvSpPr txBox="1"/>
          <p:nvPr/>
        </p:nvSpPr>
        <p:spPr>
          <a:xfrm>
            <a:off x="7331150" y="4138157"/>
            <a:ext cx="1124020" cy="461665"/>
          </a:xfrm>
          <a:prstGeom prst="rect">
            <a:avLst/>
          </a:prstGeom>
          <a:noFill/>
        </p:spPr>
        <p:txBody>
          <a:bodyPr vert="horz" wrap="square" rtlCol="0">
            <a:spAutoFit/>
          </a:bodyPr>
          <a:lstStyle/>
          <a:p>
            <a:pPr algn="ctr"/>
            <a:r>
              <a:rPr lang="en-US" sz="1200" b="1" dirty="0"/>
              <a:t>External</a:t>
            </a:r>
          </a:p>
          <a:p>
            <a:pPr algn="ctr"/>
            <a:r>
              <a:rPr lang="en-US" sz="1200" b="1" dirty="0"/>
              <a:t>Applications </a:t>
            </a:r>
          </a:p>
        </p:txBody>
      </p:sp>
      <p:sp>
        <p:nvSpPr>
          <p:cNvPr id="10" name="TextBox 9">
            <a:extLst>
              <a:ext uri="{FF2B5EF4-FFF2-40B4-BE49-F238E27FC236}">
                <a16:creationId xmlns:a16="http://schemas.microsoft.com/office/drawing/2014/main" id="{C489CCE2-A7F2-4CF3-880E-74371FFEB77F}"/>
              </a:ext>
            </a:extLst>
          </p:cNvPr>
          <p:cNvSpPr txBox="1"/>
          <p:nvPr/>
        </p:nvSpPr>
        <p:spPr>
          <a:xfrm>
            <a:off x="2440967" y="4122925"/>
            <a:ext cx="757429" cy="461665"/>
          </a:xfrm>
          <a:prstGeom prst="rect">
            <a:avLst/>
          </a:prstGeom>
          <a:noFill/>
        </p:spPr>
        <p:txBody>
          <a:bodyPr vert="horz" wrap="square" rtlCol="0">
            <a:spAutoFit/>
          </a:bodyPr>
          <a:lstStyle/>
          <a:p>
            <a:pPr algn="ctr"/>
            <a:r>
              <a:rPr lang="en-US" sz="1200" b="1" dirty="0"/>
              <a:t>External</a:t>
            </a:r>
          </a:p>
          <a:p>
            <a:pPr algn="ctr"/>
            <a:r>
              <a:rPr lang="en-US" sz="1200" b="1" dirty="0"/>
              <a:t>Data </a:t>
            </a:r>
          </a:p>
        </p:txBody>
      </p:sp>
      <p:sp>
        <p:nvSpPr>
          <p:cNvPr id="11" name="TextBox 10">
            <a:extLst>
              <a:ext uri="{FF2B5EF4-FFF2-40B4-BE49-F238E27FC236}">
                <a16:creationId xmlns:a16="http://schemas.microsoft.com/office/drawing/2014/main" id="{B5FA0037-F7CE-4BC5-B9D8-0452B7C4DC50}"/>
              </a:ext>
            </a:extLst>
          </p:cNvPr>
          <p:cNvSpPr txBox="1"/>
          <p:nvPr/>
        </p:nvSpPr>
        <p:spPr>
          <a:xfrm>
            <a:off x="2440967" y="1564487"/>
            <a:ext cx="693260" cy="461665"/>
          </a:xfrm>
          <a:prstGeom prst="rect">
            <a:avLst/>
          </a:prstGeom>
          <a:noFill/>
        </p:spPr>
        <p:txBody>
          <a:bodyPr vert="horz" wrap="square" rtlCol="0">
            <a:spAutoFit/>
          </a:bodyPr>
          <a:lstStyle/>
          <a:p>
            <a:pPr algn="ctr"/>
            <a:r>
              <a:rPr lang="en-US" sz="1200" b="1" dirty="0"/>
              <a:t>Local Data</a:t>
            </a:r>
          </a:p>
        </p:txBody>
      </p:sp>
      <p:sp>
        <p:nvSpPr>
          <p:cNvPr id="12" name="Rectangle 11">
            <a:extLst>
              <a:ext uri="{FF2B5EF4-FFF2-40B4-BE49-F238E27FC236}">
                <a16:creationId xmlns:a16="http://schemas.microsoft.com/office/drawing/2014/main" id="{15517D4D-24A2-45F4-8BF9-2FDA592682BE}"/>
              </a:ext>
            </a:extLst>
          </p:cNvPr>
          <p:cNvSpPr/>
          <p:nvPr/>
        </p:nvSpPr>
        <p:spPr>
          <a:xfrm>
            <a:off x="3071060" y="2018981"/>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Ingestion</a:t>
            </a:r>
          </a:p>
        </p:txBody>
      </p:sp>
      <p:sp>
        <p:nvSpPr>
          <p:cNvPr id="13" name="Rectangle 12">
            <a:extLst>
              <a:ext uri="{FF2B5EF4-FFF2-40B4-BE49-F238E27FC236}">
                <a16:creationId xmlns:a16="http://schemas.microsoft.com/office/drawing/2014/main" id="{844525EC-B595-4D7C-8B68-D13A9BA713F7}"/>
              </a:ext>
            </a:extLst>
          </p:cNvPr>
          <p:cNvSpPr/>
          <p:nvPr/>
        </p:nvSpPr>
        <p:spPr>
          <a:xfrm>
            <a:off x="3071060" y="2652393"/>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Preparation</a:t>
            </a:r>
          </a:p>
        </p:txBody>
      </p:sp>
      <p:sp>
        <p:nvSpPr>
          <p:cNvPr id="14" name="Rectangle 13">
            <a:extLst>
              <a:ext uri="{FF2B5EF4-FFF2-40B4-BE49-F238E27FC236}">
                <a16:creationId xmlns:a16="http://schemas.microsoft.com/office/drawing/2014/main" id="{E2B457CB-63C6-44B3-A293-329B9F16613C}"/>
              </a:ext>
            </a:extLst>
          </p:cNvPr>
          <p:cNvSpPr/>
          <p:nvPr/>
        </p:nvSpPr>
        <p:spPr>
          <a:xfrm>
            <a:off x="6811605" y="1866689"/>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User I/F Management</a:t>
            </a:r>
          </a:p>
        </p:txBody>
      </p:sp>
      <p:sp>
        <p:nvSpPr>
          <p:cNvPr id="15" name="Rectangle 14">
            <a:extLst>
              <a:ext uri="{FF2B5EF4-FFF2-40B4-BE49-F238E27FC236}">
                <a16:creationId xmlns:a16="http://schemas.microsoft.com/office/drawing/2014/main" id="{5D85C62B-AC7C-4632-9731-E00594EB539B}"/>
              </a:ext>
            </a:extLst>
          </p:cNvPr>
          <p:cNvSpPr/>
          <p:nvPr/>
        </p:nvSpPr>
        <p:spPr>
          <a:xfrm>
            <a:off x="6811605" y="3547903"/>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External App I/F </a:t>
            </a:r>
            <a:r>
              <a:rPr lang="en-US" sz="1050" b="1" dirty="0" err="1">
                <a:solidFill>
                  <a:schemeClr val="tx1"/>
                </a:solidFill>
              </a:rPr>
              <a:t>Mgmt</a:t>
            </a:r>
            <a:endParaRPr lang="en-US" sz="1050" b="1" dirty="0">
              <a:solidFill>
                <a:schemeClr val="tx1"/>
              </a:solidFill>
            </a:endParaRPr>
          </a:p>
        </p:txBody>
      </p:sp>
      <p:sp>
        <p:nvSpPr>
          <p:cNvPr id="16" name="Rectangle 15">
            <a:extLst>
              <a:ext uri="{FF2B5EF4-FFF2-40B4-BE49-F238E27FC236}">
                <a16:creationId xmlns:a16="http://schemas.microsoft.com/office/drawing/2014/main" id="{A4A268C6-187D-4545-9151-A39889954660}"/>
              </a:ext>
            </a:extLst>
          </p:cNvPr>
          <p:cNvSpPr/>
          <p:nvPr/>
        </p:nvSpPr>
        <p:spPr>
          <a:xfrm>
            <a:off x="3071060" y="3292822"/>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CRUD</a:t>
            </a:r>
          </a:p>
        </p:txBody>
      </p:sp>
      <p:sp>
        <p:nvSpPr>
          <p:cNvPr id="17" name="Rectangle 16">
            <a:extLst>
              <a:ext uri="{FF2B5EF4-FFF2-40B4-BE49-F238E27FC236}">
                <a16:creationId xmlns:a16="http://schemas.microsoft.com/office/drawing/2014/main" id="{940190CC-78E3-4BF1-9B6C-4997BA76D78A}"/>
              </a:ext>
            </a:extLst>
          </p:cNvPr>
          <p:cNvSpPr/>
          <p:nvPr/>
        </p:nvSpPr>
        <p:spPr>
          <a:xfrm>
            <a:off x="5009471" y="2021060"/>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Analytic Initialization</a:t>
            </a:r>
          </a:p>
        </p:txBody>
      </p:sp>
      <p:sp>
        <p:nvSpPr>
          <p:cNvPr id="18" name="Rectangle 17">
            <a:extLst>
              <a:ext uri="{FF2B5EF4-FFF2-40B4-BE49-F238E27FC236}">
                <a16:creationId xmlns:a16="http://schemas.microsoft.com/office/drawing/2014/main" id="{0B8679A5-13B0-43F5-898C-00D9B1303032}"/>
              </a:ext>
            </a:extLst>
          </p:cNvPr>
          <p:cNvSpPr/>
          <p:nvPr/>
        </p:nvSpPr>
        <p:spPr>
          <a:xfrm>
            <a:off x="5007823" y="2656941"/>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Algorithmic Processing</a:t>
            </a:r>
          </a:p>
        </p:txBody>
      </p:sp>
      <p:sp>
        <p:nvSpPr>
          <p:cNvPr id="19" name="Rectangle 18">
            <a:extLst>
              <a:ext uri="{FF2B5EF4-FFF2-40B4-BE49-F238E27FC236}">
                <a16:creationId xmlns:a16="http://schemas.microsoft.com/office/drawing/2014/main" id="{783C10D1-CF91-4961-948D-B47458487E63}"/>
              </a:ext>
            </a:extLst>
          </p:cNvPr>
          <p:cNvSpPr/>
          <p:nvPr/>
        </p:nvSpPr>
        <p:spPr>
          <a:xfrm>
            <a:off x="5007823" y="3292822"/>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Post-Processing</a:t>
            </a:r>
          </a:p>
        </p:txBody>
      </p:sp>
      <p:sp>
        <p:nvSpPr>
          <p:cNvPr id="20" name="Flowchart: Magnetic Disk 19">
            <a:extLst>
              <a:ext uri="{FF2B5EF4-FFF2-40B4-BE49-F238E27FC236}">
                <a16:creationId xmlns:a16="http://schemas.microsoft.com/office/drawing/2014/main" id="{705E699A-B940-42AB-9AAF-3C74F517EBD4}"/>
              </a:ext>
            </a:extLst>
          </p:cNvPr>
          <p:cNvSpPr/>
          <p:nvPr/>
        </p:nvSpPr>
        <p:spPr>
          <a:xfrm>
            <a:off x="1004569" y="4031888"/>
            <a:ext cx="1016668" cy="6437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D549B85-4A10-464A-8189-02F56EBF07AA}"/>
              </a:ext>
            </a:extLst>
          </p:cNvPr>
          <p:cNvCxnSpPr>
            <a:cxnSpLocks/>
            <a:stCxn id="10" idx="1"/>
            <a:endCxn id="20" idx="4"/>
          </p:cNvCxnSpPr>
          <p:nvPr/>
        </p:nvCxnSpPr>
        <p:spPr>
          <a:xfrm flipH="1" flipV="1">
            <a:off x="2021237" y="4353757"/>
            <a:ext cx="419730"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262FD98F-AF41-41E9-81C8-B7A395F15D8E}"/>
              </a:ext>
            </a:extLst>
          </p:cNvPr>
          <p:cNvSpPr/>
          <p:nvPr/>
        </p:nvSpPr>
        <p:spPr>
          <a:xfrm>
            <a:off x="3023025" y="1435293"/>
            <a:ext cx="704285" cy="4228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C630A6-C0CA-48F7-A701-785D1B1A185A}"/>
              </a:ext>
            </a:extLst>
          </p:cNvPr>
          <p:cNvSpPr/>
          <p:nvPr/>
        </p:nvSpPr>
        <p:spPr>
          <a:xfrm>
            <a:off x="8849956" y="3984545"/>
            <a:ext cx="1218534" cy="749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8" name="Straight Arrow Connector 27">
            <a:extLst>
              <a:ext uri="{FF2B5EF4-FFF2-40B4-BE49-F238E27FC236}">
                <a16:creationId xmlns:a16="http://schemas.microsoft.com/office/drawing/2014/main" id="{CE88B58D-E28C-4531-BF3D-061FE935F01B}"/>
              </a:ext>
            </a:extLst>
          </p:cNvPr>
          <p:cNvCxnSpPr>
            <a:cxnSpLocks/>
            <a:stCxn id="27" idx="1"/>
            <a:endCxn id="9" idx="3"/>
          </p:cNvCxnSpPr>
          <p:nvPr/>
        </p:nvCxnSpPr>
        <p:spPr>
          <a:xfrm flipH="1">
            <a:off x="8455170" y="4359073"/>
            <a:ext cx="394786" cy="9917"/>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Businessperson on a computer">
            <a:extLst>
              <a:ext uri="{FF2B5EF4-FFF2-40B4-BE49-F238E27FC236}">
                <a16:creationId xmlns:a16="http://schemas.microsoft.com/office/drawing/2014/main" id="{94FA306E-0D03-4F22-A5EB-40A8606535C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8876346" y="1350515"/>
            <a:ext cx="975666" cy="711847"/>
          </a:xfrm>
          <a:prstGeom prst="rect">
            <a:avLst/>
          </a:prstGeom>
        </p:spPr>
      </p:pic>
      <p:cxnSp>
        <p:nvCxnSpPr>
          <p:cNvPr id="33" name="Straight Arrow Connector 32">
            <a:extLst>
              <a:ext uri="{FF2B5EF4-FFF2-40B4-BE49-F238E27FC236}">
                <a16:creationId xmlns:a16="http://schemas.microsoft.com/office/drawing/2014/main" id="{0B9C8613-F442-4ABE-B6D5-7D4B52BDC96F}"/>
              </a:ext>
            </a:extLst>
          </p:cNvPr>
          <p:cNvCxnSpPr>
            <a:cxnSpLocks/>
            <a:stCxn id="32" idx="3"/>
            <a:endCxn id="8" idx="3"/>
          </p:cNvCxnSpPr>
          <p:nvPr/>
        </p:nvCxnSpPr>
        <p:spPr>
          <a:xfrm flipH="1" flipV="1">
            <a:off x="8405229" y="1706238"/>
            <a:ext cx="471117" cy="2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ECB21C62-8034-43DE-AB02-9450E319A6AC}"/>
              </a:ext>
            </a:extLst>
          </p:cNvPr>
          <p:cNvSpPr>
            <a:spLocks noGrp="1"/>
          </p:cNvSpPr>
          <p:nvPr>
            <p:ph type="dt" sz="half" idx="10"/>
          </p:nvPr>
        </p:nvSpPr>
        <p:spPr/>
        <p:txBody>
          <a:bodyPr/>
          <a:lstStyle/>
          <a:p>
            <a:fld id="{9C01E231-8D45-4640-8858-7C0BFE8DFFDF}" type="datetime1">
              <a:rPr lang="en-US" smtClean="0"/>
              <a:t>8/20/2021</a:t>
            </a:fld>
            <a:endParaRPr lang="en-US"/>
          </a:p>
        </p:txBody>
      </p:sp>
      <p:sp>
        <p:nvSpPr>
          <p:cNvPr id="3" name="Footer Placeholder 2">
            <a:extLst>
              <a:ext uri="{FF2B5EF4-FFF2-40B4-BE49-F238E27FC236}">
                <a16:creationId xmlns:a16="http://schemas.microsoft.com/office/drawing/2014/main" id="{E2D30330-5D48-459D-88D1-3AEC909C6556}"/>
              </a:ext>
            </a:extLst>
          </p:cNvPr>
          <p:cNvSpPr>
            <a:spLocks noGrp="1"/>
          </p:cNvSpPr>
          <p:nvPr>
            <p:ph type="ftr" sz="quarter" idx="11"/>
          </p:nvPr>
        </p:nvSpPr>
        <p:spPr/>
        <p:txBody>
          <a:bodyPr/>
          <a:lstStyle/>
          <a:p>
            <a:r>
              <a:rPr lang="en-US"/>
              <a:t>WSRD Development</a:t>
            </a:r>
          </a:p>
        </p:txBody>
      </p:sp>
      <p:sp>
        <p:nvSpPr>
          <p:cNvPr id="22" name="Slide Number Placeholder 21">
            <a:extLst>
              <a:ext uri="{FF2B5EF4-FFF2-40B4-BE49-F238E27FC236}">
                <a16:creationId xmlns:a16="http://schemas.microsoft.com/office/drawing/2014/main" id="{6DC1623A-7B59-4BBD-AF6B-6B6CB75A922B}"/>
              </a:ext>
            </a:extLst>
          </p:cNvPr>
          <p:cNvSpPr>
            <a:spLocks noGrp="1"/>
          </p:cNvSpPr>
          <p:nvPr>
            <p:ph type="sldNum" sz="quarter" idx="12"/>
          </p:nvPr>
        </p:nvSpPr>
        <p:spPr/>
        <p:txBody>
          <a:bodyPr/>
          <a:lstStyle/>
          <a:p>
            <a:fld id="{CC51579B-36B6-42BA-8442-17462693A196}" type="slidenum">
              <a:rPr lang="en-US" smtClean="0"/>
              <a:t>7</a:t>
            </a:fld>
            <a:endParaRPr lang="en-US"/>
          </a:p>
        </p:txBody>
      </p:sp>
    </p:spTree>
    <p:extLst>
      <p:ext uri="{BB962C8B-B14F-4D97-AF65-F5344CB8AC3E}">
        <p14:creationId xmlns:p14="http://schemas.microsoft.com/office/powerpoint/2010/main" val="385327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B274E4A-82BF-442A-92E4-9EB7EABB8EED}"/>
              </a:ext>
            </a:extLst>
          </p:cNvPr>
          <p:cNvSpPr/>
          <p:nvPr/>
        </p:nvSpPr>
        <p:spPr>
          <a:xfrm>
            <a:off x="7878933" y="1362547"/>
            <a:ext cx="1676934" cy="22781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5" name="Rectangle 4">
            <a:extLst>
              <a:ext uri="{FF2B5EF4-FFF2-40B4-BE49-F238E27FC236}">
                <a16:creationId xmlns:a16="http://schemas.microsoft.com/office/drawing/2014/main" id="{AFCD60D9-65CC-4138-9410-B670B73DFB5F}"/>
              </a:ext>
            </a:extLst>
          </p:cNvPr>
          <p:cNvSpPr/>
          <p:nvPr/>
        </p:nvSpPr>
        <p:spPr>
          <a:xfrm>
            <a:off x="2493280" y="1362547"/>
            <a:ext cx="3847207" cy="3447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4" name="Title 3">
            <a:extLst>
              <a:ext uri="{FF2B5EF4-FFF2-40B4-BE49-F238E27FC236}">
                <a16:creationId xmlns:a16="http://schemas.microsoft.com/office/drawing/2014/main" id="{B142B7D9-BF69-4496-A5A6-80ACAD0DB8EB}"/>
              </a:ext>
            </a:extLst>
          </p:cNvPr>
          <p:cNvSpPr>
            <a:spLocks noGrp="1"/>
          </p:cNvSpPr>
          <p:nvPr>
            <p:ph type="title"/>
          </p:nvPr>
        </p:nvSpPr>
        <p:spPr>
          <a:xfrm>
            <a:off x="0" y="0"/>
            <a:ext cx="10515600" cy="643738"/>
          </a:xfrm>
        </p:spPr>
        <p:txBody>
          <a:bodyPr>
            <a:normAutofit/>
          </a:bodyPr>
          <a:lstStyle/>
          <a:p>
            <a:r>
              <a:rPr lang="en-US" sz="3600" dirty="0"/>
              <a:t>A Generalized Prototype/Finished </a:t>
            </a:r>
            <a:r>
              <a:rPr lang="en-US" sz="3600" b="1" dirty="0"/>
              <a:t>Web Service</a:t>
            </a:r>
            <a:r>
              <a:rPr lang="en-US" sz="3600" dirty="0"/>
              <a:t> Model</a:t>
            </a:r>
          </a:p>
        </p:txBody>
      </p:sp>
      <p:sp>
        <p:nvSpPr>
          <p:cNvPr id="6" name="TextBox 5">
            <a:extLst>
              <a:ext uri="{FF2B5EF4-FFF2-40B4-BE49-F238E27FC236}">
                <a16:creationId xmlns:a16="http://schemas.microsoft.com/office/drawing/2014/main" id="{2FE8E49D-9100-4364-AEA2-9E5316048B73}"/>
              </a:ext>
            </a:extLst>
          </p:cNvPr>
          <p:cNvSpPr txBox="1"/>
          <p:nvPr/>
        </p:nvSpPr>
        <p:spPr>
          <a:xfrm>
            <a:off x="2493281" y="2420142"/>
            <a:ext cx="403828" cy="966098"/>
          </a:xfrm>
          <a:prstGeom prst="rect">
            <a:avLst/>
          </a:prstGeom>
          <a:noFill/>
        </p:spPr>
        <p:txBody>
          <a:bodyPr vert="wordArtVert" wrap="none" rtlCol="0">
            <a:spAutoFit/>
          </a:bodyPr>
          <a:lstStyle/>
          <a:p>
            <a:r>
              <a:rPr lang="en-US" sz="1200" b="1" dirty="0"/>
              <a:t>Data</a:t>
            </a:r>
          </a:p>
        </p:txBody>
      </p:sp>
      <p:sp>
        <p:nvSpPr>
          <p:cNvPr id="7" name="TextBox 6">
            <a:extLst>
              <a:ext uri="{FF2B5EF4-FFF2-40B4-BE49-F238E27FC236}">
                <a16:creationId xmlns:a16="http://schemas.microsoft.com/office/drawing/2014/main" id="{7984A798-B462-48EC-BF1C-BF2239396E40}"/>
              </a:ext>
            </a:extLst>
          </p:cNvPr>
          <p:cNvSpPr txBox="1"/>
          <p:nvPr/>
        </p:nvSpPr>
        <p:spPr>
          <a:xfrm>
            <a:off x="5976837" y="1947009"/>
            <a:ext cx="403828" cy="2278188"/>
          </a:xfrm>
          <a:prstGeom prst="rect">
            <a:avLst/>
          </a:prstGeom>
          <a:noFill/>
        </p:spPr>
        <p:txBody>
          <a:bodyPr vert="wordArtVert" wrap="none" rtlCol="0">
            <a:spAutoFit/>
          </a:bodyPr>
          <a:lstStyle/>
          <a:p>
            <a:r>
              <a:rPr lang="en-US" sz="1200" b="1" dirty="0"/>
              <a:t>Interfaces</a:t>
            </a:r>
          </a:p>
        </p:txBody>
      </p:sp>
      <p:sp>
        <p:nvSpPr>
          <p:cNvPr id="8" name="TextBox 7">
            <a:extLst>
              <a:ext uri="{FF2B5EF4-FFF2-40B4-BE49-F238E27FC236}">
                <a16:creationId xmlns:a16="http://schemas.microsoft.com/office/drawing/2014/main" id="{F89EA638-764C-4BA1-BA90-975A720055E7}"/>
              </a:ext>
            </a:extLst>
          </p:cNvPr>
          <p:cNvSpPr txBox="1"/>
          <p:nvPr/>
        </p:nvSpPr>
        <p:spPr>
          <a:xfrm>
            <a:off x="8979694" y="1579770"/>
            <a:ext cx="576956" cy="276999"/>
          </a:xfrm>
          <a:prstGeom prst="rect">
            <a:avLst/>
          </a:prstGeom>
          <a:noFill/>
        </p:spPr>
        <p:txBody>
          <a:bodyPr vert="horz" wrap="square" rtlCol="0">
            <a:spAutoFit/>
          </a:bodyPr>
          <a:lstStyle/>
          <a:p>
            <a:pPr algn="ctr"/>
            <a:r>
              <a:rPr lang="en-US" sz="1200" b="1" dirty="0"/>
              <a:t>User </a:t>
            </a:r>
          </a:p>
        </p:txBody>
      </p:sp>
      <p:sp>
        <p:nvSpPr>
          <p:cNvPr id="9" name="TextBox 8">
            <a:extLst>
              <a:ext uri="{FF2B5EF4-FFF2-40B4-BE49-F238E27FC236}">
                <a16:creationId xmlns:a16="http://schemas.microsoft.com/office/drawing/2014/main" id="{3D5196C4-EA08-49E8-A3B1-834D74B72C7A}"/>
              </a:ext>
            </a:extLst>
          </p:cNvPr>
          <p:cNvSpPr txBox="1"/>
          <p:nvPr/>
        </p:nvSpPr>
        <p:spPr>
          <a:xfrm>
            <a:off x="5591155" y="4260890"/>
            <a:ext cx="757429" cy="461665"/>
          </a:xfrm>
          <a:prstGeom prst="rect">
            <a:avLst/>
          </a:prstGeom>
          <a:noFill/>
        </p:spPr>
        <p:txBody>
          <a:bodyPr vert="horz" wrap="square" rtlCol="0">
            <a:spAutoFit/>
          </a:bodyPr>
          <a:lstStyle/>
          <a:p>
            <a:pPr algn="ctr"/>
            <a:r>
              <a:rPr lang="en-US" sz="1200" b="1" dirty="0"/>
              <a:t>External</a:t>
            </a:r>
          </a:p>
          <a:p>
            <a:pPr algn="ctr"/>
            <a:r>
              <a:rPr lang="en-US" sz="1200" b="1" dirty="0"/>
              <a:t>Apps </a:t>
            </a:r>
          </a:p>
        </p:txBody>
      </p:sp>
      <p:sp>
        <p:nvSpPr>
          <p:cNvPr id="10" name="TextBox 9">
            <a:extLst>
              <a:ext uri="{FF2B5EF4-FFF2-40B4-BE49-F238E27FC236}">
                <a16:creationId xmlns:a16="http://schemas.microsoft.com/office/drawing/2014/main" id="{C489CCE2-A7F2-4CF3-880E-74371FFEB77F}"/>
              </a:ext>
            </a:extLst>
          </p:cNvPr>
          <p:cNvSpPr txBox="1"/>
          <p:nvPr/>
        </p:nvSpPr>
        <p:spPr>
          <a:xfrm>
            <a:off x="2440967" y="4122925"/>
            <a:ext cx="757429" cy="461665"/>
          </a:xfrm>
          <a:prstGeom prst="rect">
            <a:avLst/>
          </a:prstGeom>
          <a:noFill/>
        </p:spPr>
        <p:txBody>
          <a:bodyPr vert="horz" wrap="square" rtlCol="0">
            <a:spAutoFit/>
          </a:bodyPr>
          <a:lstStyle/>
          <a:p>
            <a:pPr algn="ctr"/>
            <a:r>
              <a:rPr lang="en-US" sz="1200" b="1" dirty="0"/>
              <a:t>External</a:t>
            </a:r>
          </a:p>
          <a:p>
            <a:pPr algn="ctr"/>
            <a:r>
              <a:rPr lang="en-US" sz="1200" b="1" dirty="0"/>
              <a:t>Data </a:t>
            </a:r>
          </a:p>
        </p:txBody>
      </p:sp>
      <p:sp>
        <p:nvSpPr>
          <p:cNvPr id="11" name="TextBox 10">
            <a:extLst>
              <a:ext uri="{FF2B5EF4-FFF2-40B4-BE49-F238E27FC236}">
                <a16:creationId xmlns:a16="http://schemas.microsoft.com/office/drawing/2014/main" id="{B5FA0037-F7CE-4BC5-B9D8-0452B7C4DC50}"/>
              </a:ext>
            </a:extLst>
          </p:cNvPr>
          <p:cNvSpPr txBox="1"/>
          <p:nvPr/>
        </p:nvSpPr>
        <p:spPr>
          <a:xfrm>
            <a:off x="2440967" y="1564487"/>
            <a:ext cx="693260" cy="461665"/>
          </a:xfrm>
          <a:prstGeom prst="rect">
            <a:avLst/>
          </a:prstGeom>
          <a:noFill/>
        </p:spPr>
        <p:txBody>
          <a:bodyPr vert="horz" wrap="square" rtlCol="0">
            <a:spAutoFit/>
          </a:bodyPr>
          <a:lstStyle/>
          <a:p>
            <a:pPr algn="ctr"/>
            <a:r>
              <a:rPr lang="en-US" sz="1200" b="1" dirty="0"/>
              <a:t>Local Data</a:t>
            </a:r>
          </a:p>
        </p:txBody>
      </p:sp>
      <p:sp>
        <p:nvSpPr>
          <p:cNvPr id="12" name="Rectangle 11">
            <a:extLst>
              <a:ext uri="{FF2B5EF4-FFF2-40B4-BE49-F238E27FC236}">
                <a16:creationId xmlns:a16="http://schemas.microsoft.com/office/drawing/2014/main" id="{15517D4D-24A2-45F4-8BF9-2FDA592682BE}"/>
              </a:ext>
            </a:extLst>
          </p:cNvPr>
          <p:cNvSpPr/>
          <p:nvPr/>
        </p:nvSpPr>
        <p:spPr>
          <a:xfrm>
            <a:off x="3071060" y="2018981"/>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Ingestion</a:t>
            </a:r>
          </a:p>
        </p:txBody>
      </p:sp>
      <p:sp>
        <p:nvSpPr>
          <p:cNvPr id="13" name="Rectangle 12">
            <a:extLst>
              <a:ext uri="{FF2B5EF4-FFF2-40B4-BE49-F238E27FC236}">
                <a16:creationId xmlns:a16="http://schemas.microsoft.com/office/drawing/2014/main" id="{844525EC-B595-4D7C-8B68-D13A9BA713F7}"/>
              </a:ext>
            </a:extLst>
          </p:cNvPr>
          <p:cNvSpPr/>
          <p:nvPr/>
        </p:nvSpPr>
        <p:spPr>
          <a:xfrm>
            <a:off x="3071060" y="2652393"/>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Preparation</a:t>
            </a:r>
          </a:p>
        </p:txBody>
      </p:sp>
      <p:sp>
        <p:nvSpPr>
          <p:cNvPr id="14" name="Rectangle 13">
            <a:extLst>
              <a:ext uri="{FF2B5EF4-FFF2-40B4-BE49-F238E27FC236}">
                <a16:creationId xmlns:a16="http://schemas.microsoft.com/office/drawing/2014/main" id="{E2B457CB-63C6-44B3-A293-329B9F16613C}"/>
              </a:ext>
            </a:extLst>
          </p:cNvPr>
          <p:cNvSpPr/>
          <p:nvPr/>
        </p:nvSpPr>
        <p:spPr>
          <a:xfrm>
            <a:off x="8269774" y="1969441"/>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User I/F Management</a:t>
            </a:r>
          </a:p>
        </p:txBody>
      </p:sp>
      <p:sp>
        <p:nvSpPr>
          <p:cNvPr id="15" name="Rectangle 14">
            <a:extLst>
              <a:ext uri="{FF2B5EF4-FFF2-40B4-BE49-F238E27FC236}">
                <a16:creationId xmlns:a16="http://schemas.microsoft.com/office/drawing/2014/main" id="{5D85C62B-AC7C-4632-9731-E00594EB539B}"/>
              </a:ext>
            </a:extLst>
          </p:cNvPr>
          <p:cNvSpPr/>
          <p:nvPr/>
        </p:nvSpPr>
        <p:spPr>
          <a:xfrm>
            <a:off x="4777020" y="364617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External App I/F </a:t>
            </a:r>
            <a:r>
              <a:rPr lang="en-US" sz="1050" b="1" dirty="0" err="1">
                <a:solidFill>
                  <a:schemeClr val="tx1"/>
                </a:solidFill>
              </a:rPr>
              <a:t>Mgmt</a:t>
            </a:r>
            <a:endParaRPr lang="en-US" sz="1050" b="1" dirty="0">
              <a:solidFill>
                <a:schemeClr val="tx1"/>
              </a:solidFill>
            </a:endParaRPr>
          </a:p>
        </p:txBody>
      </p:sp>
      <p:sp>
        <p:nvSpPr>
          <p:cNvPr id="16" name="Rectangle 15">
            <a:extLst>
              <a:ext uri="{FF2B5EF4-FFF2-40B4-BE49-F238E27FC236}">
                <a16:creationId xmlns:a16="http://schemas.microsoft.com/office/drawing/2014/main" id="{A4A268C6-187D-4545-9151-A39889954660}"/>
              </a:ext>
            </a:extLst>
          </p:cNvPr>
          <p:cNvSpPr/>
          <p:nvPr/>
        </p:nvSpPr>
        <p:spPr>
          <a:xfrm>
            <a:off x="3071060" y="3292822"/>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a:t>
            </a:r>
          </a:p>
          <a:p>
            <a:pPr algn="ctr"/>
            <a:r>
              <a:rPr lang="en-US" sz="1050" b="1" dirty="0">
                <a:solidFill>
                  <a:schemeClr val="tx1"/>
                </a:solidFill>
              </a:rPr>
              <a:t>CRUD</a:t>
            </a:r>
          </a:p>
        </p:txBody>
      </p:sp>
      <p:sp>
        <p:nvSpPr>
          <p:cNvPr id="17" name="Rectangle 16">
            <a:extLst>
              <a:ext uri="{FF2B5EF4-FFF2-40B4-BE49-F238E27FC236}">
                <a16:creationId xmlns:a16="http://schemas.microsoft.com/office/drawing/2014/main" id="{940190CC-78E3-4BF1-9B6C-4997BA76D78A}"/>
              </a:ext>
            </a:extLst>
          </p:cNvPr>
          <p:cNvSpPr/>
          <p:nvPr/>
        </p:nvSpPr>
        <p:spPr>
          <a:xfrm>
            <a:off x="4787866" y="1591754"/>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Analytic Initialization</a:t>
            </a:r>
          </a:p>
        </p:txBody>
      </p:sp>
      <p:sp>
        <p:nvSpPr>
          <p:cNvPr id="18" name="Rectangle 17">
            <a:extLst>
              <a:ext uri="{FF2B5EF4-FFF2-40B4-BE49-F238E27FC236}">
                <a16:creationId xmlns:a16="http://schemas.microsoft.com/office/drawing/2014/main" id="{0B8679A5-13B0-43F5-898C-00D9B1303032}"/>
              </a:ext>
            </a:extLst>
          </p:cNvPr>
          <p:cNvSpPr/>
          <p:nvPr/>
        </p:nvSpPr>
        <p:spPr>
          <a:xfrm>
            <a:off x="4786218" y="2227635"/>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Algorithmic Processing</a:t>
            </a:r>
          </a:p>
        </p:txBody>
      </p:sp>
      <p:sp>
        <p:nvSpPr>
          <p:cNvPr id="19" name="Rectangle 18">
            <a:extLst>
              <a:ext uri="{FF2B5EF4-FFF2-40B4-BE49-F238E27FC236}">
                <a16:creationId xmlns:a16="http://schemas.microsoft.com/office/drawing/2014/main" id="{783C10D1-CF91-4961-948D-B47458487E63}"/>
              </a:ext>
            </a:extLst>
          </p:cNvPr>
          <p:cNvSpPr/>
          <p:nvPr/>
        </p:nvSpPr>
        <p:spPr>
          <a:xfrm>
            <a:off x="4786218" y="286351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Post-Processing</a:t>
            </a:r>
          </a:p>
        </p:txBody>
      </p:sp>
      <p:sp>
        <p:nvSpPr>
          <p:cNvPr id="20" name="Flowchart: Magnetic Disk 19">
            <a:extLst>
              <a:ext uri="{FF2B5EF4-FFF2-40B4-BE49-F238E27FC236}">
                <a16:creationId xmlns:a16="http://schemas.microsoft.com/office/drawing/2014/main" id="{705E699A-B940-42AB-9AAF-3C74F517EBD4}"/>
              </a:ext>
            </a:extLst>
          </p:cNvPr>
          <p:cNvSpPr/>
          <p:nvPr/>
        </p:nvSpPr>
        <p:spPr>
          <a:xfrm>
            <a:off x="1004569" y="4031888"/>
            <a:ext cx="1016668" cy="6437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D549B85-4A10-464A-8189-02F56EBF07AA}"/>
              </a:ext>
            </a:extLst>
          </p:cNvPr>
          <p:cNvCxnSpPr>
            <a:cxnSpLocks/>
            <a:stCxn id="10" idx="1"/>
            <a:endCxn id="20" idx="4"/>
          </p:cNvCxnSpPr>
          <p:nvPr/>
        </p:nvCxnSpPr>
        <p:spPr>
          <a:xfrm flipH="1" flipV="1">
            <a:off x="2021237" y="4353757"/>
            <a:ext cx="419730"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262FD98F-AF41-41E9-81C8-B7A395F15D8E}"/>
              </a:ext>
            </a:extLst>
          </p:cNvPr>
          <p:cNvSpPr/>
          <p:nvPr/>
        </p:nvSpPr>
        <p:spPr>
          <a:xfrm>
            <a:off x="3023025" y="1435293"/>
            <a:ext cx="704285" cy="4228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C630A6-C0CA-48F7-A701-785D1B1A185A}"/>
              </a:ext>
            </a:extLst>
          </p:cNvPr>
          <p:cNvSpPr/>
          <p:nvPr/>
        </p:nvSpPr>
        <p:spPr>
          <a:xfrm>
            <a:off x="7096433" y="4170806"/>
            <a:ext cx="918329" cy="63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8" name="Straight Arrow Connector 27">
            <a:extLst>
              <a:ext uri="{FF2B5EF4-FFF2-40B4-BE49-F238E27FC236}">
                <a16:creationId xmlns:a16="http://schemas.microsoft.com/office/drawing/2014/main" id="{CE88B58D-E28C-4531-BF3D-061FE935F01B}"/>
              </a:ext>
            </a:extLst>
          </p:cNvPr>
          <p:cNvCxnSpPr>
            <a:cxnSpLocks/>
            <a:stCxn id="27" idx="1"/>
            <a:endCxn id="9" idx="3"/>
          </p:cNvCxnSpPr>
          <p:nvPr/>
        </p:nvCxnSpPr>
        <p:spPr>
          <a:xfrm flipH="1">
            <a:off x="6348584" y="4488747"/>
            <a:ext cx="747849" cy="2976"/>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Businessperson on a computer">
            <a:extLst>
              <a:ext uri="{FF2B5EF4-FFF2-40B4-BE49-F238E27FC236}">
                <a16:creationId xmlns:a16="http://schemas.microsoft.com/office/drawing/2014/main" id="{94FA306E-0D03-4F22-A5EB-40A8606535C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10027767" y="1362547"/>
            <a:ext cx="975666" cy="711847"/>
          </a:xfrm>
          <a:prstGeom prst="rect">
            <a:avLst/>
          </a:prstGeom>
        </p:spPr>
      </p:pic>
      <p:cxnSp>
        <p:nvCxnSpPr>
          <p:cNvPr id="33" name="Straight Arrow Connector 32">
            <a:extLst>
              <a:ext uri="{FF2B5EF4-FFF2-40B4-BE49-F238E27FC236}">
                <a16:creationId xmlns:a16="http://schemas.microsoft.com/office/drawing/2014/main" id="{0B9C8613-F442-4ABE-B6D5-7D4B52BDC96F}"/>
              </a:ext>
            </a:extLst>
          </p:cNvPr>
          <p:cNvCxnSpPr>
            <a:cxnSpLocks/>
            <a:stCxn id="32" idx="3"/>
            <a:endCxn id="8" idx="3"/>
          </p:cNvCxnSpPr>
          <p:nvPr/>
        </p:nvCxnSpPr>
        <p:spPr>
          <a:xfrm flipH="1" flipV="1">
            <a:off x="9556650" y="1718270"/>
            <a:ext cx="471117" cy="2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49DD095-B223-45A3-8280-0B0763F470A7}"/>
              </a:ext>
            </a:extLst>
          </p:cNvPr>
          <p:cNvSpPr txBox="1"/>
          <p:nvPr/>
        </p:nvSpPr>
        <p:spPr>
          <a:xfrm>
            <a:off x="6348584" y="1760941"/>
            <a:ext cx="1529565" cy="430887"/>
          </a:xfrm>
          <a:prstGeom prst="rect">
            <a:avLst/>
          </a:prstGeom>
          <a:solidFill>
            <a:schemeClr val="accent1">
              <a:lumMod val="40000"/>
              <a:lumOff val="60000"/>
            </a:schemeClr>
          </a:solidFill>
        </p:spPr>
        <p:txBody>
          <a:bodyPr wrap="square" rtlCol="0">
            <a:spAutoFit/>
          </a:bodyPr>
          <a:lstStyle/>
          <a:p>
            <a:pPr algn="ctr"/>
            <a:r>
              <a:rPr lang="en-US" sz="1100" b="1" dirty="0"/>
              <a:t>HTTP/S</a:t>
            </a:r>
          </a:p>
          <a:p>
            <a:pPr algn="ctr"/>
            <a:r>
              <a:rPr lang="en-US" sz="1100" b="1" dirty="0"/>
              <a:t>Protocol</a:t>
            </a:r>
            <a:endParaRPr lang="en-US" sz="1100" dirty="0"/>
          </a:p>
        </p:txBody>
      </p:sp>
      <p:sp>
        <p:nvSpPr>
          <p:cNvPr id="2" name="Date Placeholder 1">
            <a:extLst>
              <a:ext uri="{FF2B5EF4-FFF2-40B4-BE49-F238E27FC236}">
                <a16:creationId xmlns:a16="http://schemas.microsoft.com/office/drawing/2014/main" id="{F132A55B-2A66-4906-9B43-2A13C5242FF1}"/>
              </a:ext>
            </a:extLst>
          </p:cNvPr>
          <p:cNvSpPr>
            <a:spLocks noGrp="1"/>
          </p:cNvSpPr>
          <p:nvPr>
            <p:ph type="dt" sz="half" idx="10"/>
          </p:nvPr>
        </p:nvSpPr>
        <p:spPr/>
        <p:txBody>
          <a:bodyPr/>
          <a:lstStyle/>
          <a:p>
            <a:fld id="{B7138AC8-2E7B-429F-A566-9EF35CF953B7}" type="datetime1">
              <a:rPr lang="en-US" smtClean="0"/>
              <a:t>8/20/2021</a:t>
            </a:fld>
            <a:endParaRPr lang="en-US"/>
          </a:p>
        </p:txBody>
      </p:sp>
      <p:sp>
        <p:nvSpPr>
          <p:cNvPr id="3" name="Footer Placeholder 2">
            <a:extLst>
              <a:ext uri="{FF2B5EF4-FFF2-40B4-BE49-F238E27FC236}">
                <a16:creationId xmlns:a16="http://schemas.microsoft.com/office/drawing/2014/main" id="{B1A9716C-B52E-4649-9081-EF7B768693C5}"/>
              </a:ext>
            </a:extLst>
          </p:cNvPr>
          <p:cNvSpPr>
            <a:spLocks noGrp="1"/>
          </p:cNvSpPr>
          <p:nvPr>
            <p:ph type="ftr" sz="quarter" idx="11"/>
          </p:nvPr>
        </p:nvSpPr>
        <p:spPr/>
        <p:txBody>
          <a:bodyPr/>
          <a:lstStyle/>
          <a:p>
            <a:r>
              <a:rPr lang="en-US"/>
              <a:t>WSRD Development</a:t>
            </a:r>
          </a:p>
        </p:txBody>
      </p:sp>
      <p:sp>
        <p:nvSpPr>
          <p:cNvPr id="22" name="Slide Number Placeholder 21">
            <a:extLst>
              <a:ext uri="{FF2B5EF4-FFF2-40B4-BE49-F238E27FC236}">
                <a16:creationId xmlns:a16="http://schemas.microsoft.com/office/drawing/2014/main" id="{7EE56AF9-E31A-40B0-AC53-08B64DA00096}"/>
              </a:ext>
            </a:extLst>
          </p:cNvPr>
          <p:cNvSpPr>
            <a:spLocks noGrp="1"/>
          </p:cNvSpPr>
          <p:nvPr>
            <p:ph type="sldNum" sz="quarter" idx="12"/>
          </p:nvPr>
        </p:nvSpPr>
        <p:spPr/>
        <p:txBody>
          <a:bodyPr/>
          <a:lstStyle/>
          <a:p>
            <a:fld id="{CC51579B-36B6-42BA-8442-17462693A196}" type="slidenum">
              <a:rPr lang="en-US" smtClean="0"/>
              <a:t>8</a:t>
            </a:fld>
            <a:endParaRPr lang="en-US"/>
          </a:p>
        </p:txBody>
      </p:sp>
    </p:spTree>
    <p:extLst>
      <p:ext uri="{BB962C8B-B14F-4D97-AF65-F5344CB8AC3E}">
        <p14:creationId xmlns:p14="http://schemas.microsoft.com/office/powerpoint/2010/main" val="301499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D9942F5-1522-49EF-AA7D-CFD027A39F8D}"/>
              </a:ext>
            </a:extLst>
          </p:cNvPr>
          <p:cNvSpPr/>
          <p:nvPr/>
        </p:nvSpPr>
        <p:spPr>
          <a:xfrm>
            <a:off x="5272361" y="1167943"/>
            <a:ext cx="1922760" cy="34456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2" name="Title 1">
            <a:extLst>
              <a:ext uri="{FF2B5EF4-FFF2-40B4-BE49-F238E27FC236}">
                <a16:creationId xmlns:a16="http://schemas.microsoft.com/office/drawing/2014/main" id="{E1ED4450-2D7E-47D8-A12A-1EAF43AB56E9}"/>
              </a:ext>
            </a:extLst>
          </p:cNvPr>
          <p:cNvSpPr>
            <a:spLocks noGrp="1"/>
          </p:cNvSpPr>
          <p:nvPr>
            <p:ph type="title"/>
          </p:nvPr>
        </p:nvSpPr>
        <p:spPr>
          <a:xfrm>
            <a:off x="0" y="-11871"/>
            <a:ext cx="11233484" cy="616329"/>
          </a:xfrm>
        </p:spPr>
        <p:txBody>
          <a:bodyPr>
            <a:normAutofit fontScale="90000"/>
          </a:bodyPr>
          <a:lstStyle/>
          <a:p>
            <a:r>
              <a:rPr lang="en-US" dirty="0"/>
              <a:t>Application/Web Service Components (Generalized)</a:t>
            </a:r>
          </a:p>
        </p:txBody>
      </p:sp>
      <p:sp>
        <p:nvSpPr>
          <p:cNvPr id="13" name="Content Placeholder 12">
            <a:extLst>
              <a:ext uri="{FF2B5EF4-FFF2-40B4-BE49-F238E27FC236}">
                <a16:creationId xmlns:a16="http://schemas.microsoft.com/office/drawing/2014/main" id="{AB1E6196-EA16-4A61-A011-3764050D53DD}"/>
              </a:ext>
            </a:extLst>
          </p:cNvPr>
          <p:cNvSpPr>
            <a:spLocks noGrp="1"/>
          </p:cNvSpPr>
          <p:nvPr>
            <p:ph idx="1"/>
          </p:nvPr>
        </p:nvSpPr>
        <p:spPr>
          <a:xfrm>
            <a:off x="7473589" y="2243627"/>
            <a:ext cx="4485799" cy="3933336"/>
          </a:xfrm>
        </p:spPr>
        <p:txBody>
          <a:bodyPr/>
          <a:lstStyle/>
          <a:p>
            <a:r>
              <a:rPr lang="en-US" dirty="0"/>
              <a:t>Data and algorithmic processing is on server.</a:t>
            </a:r>
          </a:p>
          <a:p>
            <a:r>
              <a:rPr lang="en-US" dirty="0"/>
              <a:t>User interaction, data presentation, etc. is on the client.</a:t>
            </a:r>
          </a:p>
        </p:txBody>
      </p:sp>
      <p:sp>
        <p:nvSpPr>
          <p:cNvPr id="4" name="Date Placeholder 3">
            <a:extLst>
              <a:ext uri="{FF2B5EF4-FFF2-40B4-BE49-F238E27FC236}">
                <a16:creationId xmlns:a16="http://schemas.microsoft.com/office/drawing/2014/main" id="{608D4347-71FA-4E67-B0CE-AA50B7AA2C8A}"/>
              </a:ext>
            </a:extLst>
          </p:cNvPr>
          <p:cNvSpPr>
            <a:spLocks noGrp="1"/>
          </p:cNvSpPr>
          <p:nvPr>
            <p:ph type="dt" sz="half" idx="10"/>
          </p:nvPr>
        </p:nvSpPr>
        <p:spPr/>
        <p:txBody>
          <a:bodyPr/>
          <a:lstStyle/>
          <a:p>
            <a:fld id="{758DD0E7-439F-49B0-BB40-E13D228EDF9D}" type="datetime1">
              <a:rPr lang="en-US" smtClean="0"/>
              <a:t>8/20/2021</a:t>
            </a:fld>
            <a:endParaRPr lang="en-US"/>
          </a:p>
        </p:txBody>
      </p:sp>
      <p:sp>
        <p:nvSpPr>
          <p:cNvPr id="5" name="Footer Placeholder 4">
            <a:extLst>
              <a:ext uri="{FF2B5EF4-FFF2-40B4-BE49-F238E27FC236}">
                <a16:creationId xmlns:a16="http://schemas.microsoft.com/office/drawing/2014/main" id="{103AE6F3-8C3E-4DEE-9B78-9261815023BA}"/>
              </a:ext>
            </a:extLst>
          </p:cNvPr>
          <p:cNvSpPr>
            <a:spLocks noGrp="1"/>
          </p:cNvSpPr>
          <p:nvPr>
            <p:ph type="ftr" sz="quarter" idx="11"/>
          </p:nvPr>
        </p:nvSpPr>
        <p:spPr/>
        <p:txBody>
          <a:bodyPr/>
          <a:lstStyle/>
          <a:p>
            <a:r>
              <a:rPr lang="en-US"/>
              <a:t>WSRD Development</a:t>
            </a:r>
          </a:p>
        </p:txBody>
      </p:sp>
      <p:sp>
        <p:nvSpPr>
          <p:cNvPr id="9" name="Slide Number Placeholder 8">
            <a:extLst>
              <a:ext uri="{FF2B5EF4-FFF2-40B4-BE49-F238E27FC236}">
                <a16:creationId xmlns:a16="http://schemas.microsoft.com/office/drawing/2014/main" id="{C78AC744-B356-4D12-AC7B-344E71BC442F}"/>
              </a:ext>
            </a:extLst>
          </p:cNvPr>
          <p:cNvSpPr>
            <a:spLocks noGrp="1"/>
          </p:cNvSpPr>
          <p:nvPr>
            <p:ph type="sldNum" sz="quarter" idx="12"/>
          </p:nvPr>
        </p:nvSpPr>
        <p:spPr/>
        <p:txBody>
          <a:bodyPr/>
          <a:lstStyle/>
          <a:p>
            <a:fld id="{CC51579B-36B6-42BA-8442-17462693A196}" type="slidenum">
              <a:rPr lang="en-US" smtClean="0"/>
              <a:t>9</a:t>
            </a:fld>
            <a:endParaRPr lang="en-US"/>
          </a:p>
        </p:txBody>
      </p:sp>
      <p:sp>
        <p:nvSpPr>
          <p:cNvPr id="3" name="Rectangle 2">
            <a:extLst>
              <a:ext uri="{FF2B5EF4-FFF2-40B4-BE49-F238E27FC236}">
                <a16:creationId xmlns:a16="http://schemas.microsoft.com/office/drawing/2014/main" id="{D1204E32-5CAA-4976-BF1E-D96041BDFFE3}"/>
              </a:ext>
            </a:extLst>
          </p:cNvPr>
          <p:cNvSpPr/>
          <p:nvPr/>
        </p:nvSpPr>
        <p:spPr>
          <a:xfrm>
            <a:off x="375031" y="1166498"/>
            <a:ext cx="3760854" cy="344711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6" name="TextBox 5">
            <a:extLst>
              <a:ext uri="{FF2B5EF4-FFF2-40B4-BE49-F238E27FC236}">
                <a16:creationId xmlns:a16="http://schemas.microsoft.com/office/drawing/2014/main" id="{288C157A-63E6-40A5-9A5C-0B320EF9A67C}"/>
              </a:ext>
            </a:extLst>
          </p:cNvPr>
          <p:cNvSpPr txBox="1"/>
          <p:nvPr/>
        </p:nvSpPr>
        <p:spPr>
          <a:xfrm>
            <a:off x="6586861" y="1393280"/>
            <a:ext cx="576956" cy="276999"/>
          </a:xfrm>
          <a:prstGeom prst="rect">
            <a:avLst/>
          </a:prstGeom>
          <a:noFill/>
        </p:spPr>
        <p:txBody>
          <a:bodyPr vert="horz" wrap="square" rtlCol="0">
            <a:spAutoFit/>
          </a:bodyPr>
          <a:lstStyle/>
          <a:p>
            <a:pPr algn="ctr"/>
            <a:r>
              <a:rPr lang="en-US" sz="1200" b="1" dirty="0"/>
              <a:t>User </a:t>
            </a:r>
          </a:p>
        </p:txBody>
      </p:sp>
      <p:sp>
        <p:nvSpPr>
          <p:cNvPr id="7" name="TextBox 6">
            <a:extLst>
              <a:ext uri="{FF2B5EF4-FFF2-40B4-BE49-F238E27FC236}">
                <a16:creationId xmlns:a16="http://schemas.microsoft.com/office/drawing/2014/main" id="{DF4B9789-7C21-4227-A217-3FD65CA4E164}"/>
              </a:ext>
            </a:extLst>
          </p:cNvPr>
          <p:cNvSpPr txBox="1"/>
          <p:nvPr/>
        </p:nvSpPr>
        <p:spPr>
          <a:xfrm>
            <a:off x="2430309" y="3933461"/>
            <a:ext cx="757429" cy="461665"/>
          </a:xfrm>
          <a:prstGeom prst="rect">
            <a:avLst/>
          </a:prstGeom>
          <a:noFill/>
        </p:spPr>
        <p:txBody>
          <a:bodyPr vert="horz" wrap="square" rtlCol="0">
            <a:spAutoFit/>
          </a:bodyPr>
          <a:lstStyle/>
          <a:p>
            <a:pPr algn="ctr"/>
            <a:r>
              <a:rPr lang="en-US" sz="1200" b="1" dirty="0"/>
              <a:t>External</a:t>
            </a:r>
          </a:p>
          <a:p>
            <a:pPr algn="ctr"/>
            <a:r>
              <a:rPr lang="en-US" sz="1200" b="1" dirty="0"/>
              <a:t>Apps </a:t>
            </a:r>
          </a:p>
        </p:txBody>
      </p:sp>
      <p:sp>
        <p:nvSpPr>
          <p:cNvPr id="8" name="TextBox 7">
            <a:extLst>
              <a:ext uri="{FF2B5EF4-FFF2-40B4-BE49-F238E27FC236}">
                <a16:creationId xmlns:a16="http://schemas.microsoft.com/office/drawing/2014/main" id="{91379EEB-4EA3-4C33-9EC6-394C113421B1}"/>
              </a:ext>
            </a:extLst>
          </p:cNvPr>
          <p:cNvSpPr txBox="1"/>
          <p:nvPr/>
        </p:nvSpPr>
        <p:spPr>
          <a:xfrm>
            <a:off x="501879" y="4098974"/>
            <a:ext cx="757429" cy="276999"/>
          </a:xfrm>
          <a:prstGeom prst="rect">
            <a:avLst/>
          </a:prstGeom>
          <a:noFill/>
        </p:spPr>
        <p:txBody>
          <a:bodyPr vert="horz" wrap="square" rtlCol="0">
            <a:spAutoFit/>
          </a:bodyPr>
          <a:lstStyle/>
          <a:p>
            <a:pPr algn="ctr"/>
            <a:r>
              <a:rPr lang="en-US" sz="1200" b="1" dirty="0"/>
              <a:t>Data </a:t>
            </a:r>
          </a:p>
        </p:txBody>
      </p:sp>
      <p:sp>
        <p:nvSpPr>
          <p:cNvPr id="10" name="Rectangle 9">
            <a:extLst>
              <a:ext uri="{FF2B5EF4-FFF2-40B4-BE49-F238E27FC236}">
                <a16:creationId xmlns:a16="http://schemas.microsoft.com/office/drawing/2014/main" id="{5E596462-BB0D-4BAC-A810-830FDA6BC37D}"/>
              </a:ext>
            </a:extLst>
          </p:cNvPr>
          <p:cNvSpPr/>
          <p:nvPr/>
        </p:nvSpPr>
        <p:spPr>
          <a:xfrm>
            <a:off x="2298310" y="3369344"/>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Ext App API</a:t>
            </a:r>
          </a:p>
        </p:txBody>
      </p:sp>
      <p:sp>
        <p:nvSpPr>
          <p:cNvPr id="11" name="Rectangle 10">
            <a:extLst>
              <a:ext uri="{FF2B5EF4-FFF2-40B4-BE49-F238E27FC236}">
                <a16:creationId xmlns:a16="http://schemas.microsoft.com/office/drawing/2014/main" id="{23803853-1374-401F-8EF6-6B2683FC3BC0}"/>
              </a:ext>
            </a:extLst>
          </p:cNvPr>
          <p:cNvSpPr/>
          <p:nvPr/>
        </p:nvSpPr>
        <p:spPr>
          <a:xfrm>
            <a:off x="460736" y="2613327"/>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Local File Environment</a:t>
            </a:r>
          </a:p>
        </p:txBody>
      </p:sp>
      <p:sp>
        <p:nvSpPr>
          <p:cNvPr id="12" name="Rectangle 11">
            <a:extLst>
              <a:ext uri="{FF2B5EF4-FFF2-40B4-BE49-F238E27FC236}">
                <a16:creationId xmlns:a16="http://schemas.microsoft.com/office/drawing/2014/main" id="{39C5129E-0F6A-4DA4-BDA2-FBB7357F095A}"/>
              </a:ext>
            </a:extLst>
          </p:cNvPr>
          <p:cNvSpPr/>
          <p:nvPr/>
        </p:nvSpPr>
        <p:spPr>
          <a:xfrm>
            <a:off x="5570193" y="1814091"/>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Client Web Browser</a:t>
            </a:r>
          </a:p>
        </p:txBody>
      </p:sp>
      <p:sp>
        <p:nvSpPr>
          <p:cNvPr id="14" name="Rectangle 13">
            <a:extLst>
              <a:ext uri="{FF2B5EF4-FFF2-40B4-BE49-F238E27FC236}">
                <a16:creationId xmlns:a16="http://schemas.microsoft.com/office/drawing/2014/main" id="{D78DC882-50E0-4613-9D48-B7DAB23FAB2D}"/>
              </a:ext>
            </a:extLst>
          </p:cNvPr>
          <p:cNvSpPr/>
          <p:nvPr/>
        </p:nvSpPr>
        <p:spPr>
          <a:xfrm>
            <a:off x="460736" y="3380008"/>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Data API</a:t>
            </a:r>
          </a:p>
        </p:txBody>
      </p:sp>
      <p:sp>
        <p:nvSpPr>
          <p:cNvPr id="15" name="Rectangle 14">
            <a:extLst>
              <a:ext uri="{FF2B5EF4-FFF2-40B4-BE49-F238E27FC236}">
                <a16:creationId xmlns:a16="http://schemas.microsoft.com/office/drawing/2014/main" id="{B0CCE12E-090E-44FD-A314-CA230AF162F9}"/>
              </a:ext>
            </a:extLst>
          </p:cNvPr>
          <p:cNvSpPr/>
          <p:nvPr/>
        </p:nvSpPr>
        <p:spPr>
          <a:xfrm>
            <a:off x="2679404" y="1806339"/>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Web Server</a:t>
            </a:r>
          </a:p>
        </p:txBody>
      </p:sp>
      <p:sp>
        <p:nvSpPr>
          <p:cNvPr id="16" name="Rectangle 15">
            <a:extLst>
              <a:ext uri="{FF2B5EF4-FFF2-40B4-BE49-F238E27FC236}">
                <a16:creationId xmlns:a16="http://schemas.microsoft.com/office/drawing/2014/main" id="{1E068E4A-E807-4DCE-BE04-8AC9E6341741}"/>
              </a:ext>
            </a:extLst>
          </p:cNvPr>
          <p:cNvSpPr/>
          <p:nvPr/>
        </p:nvSpPr>
        <p:spPr>
          <a:xfrm>
            <a:off x="456878" y="1933177"/>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CGI</a:t>
            </a:r>
          </a:p>
        </p:txBody>
      </p:sp>
      <p:sp>
        <p:nvSpPr>
          <p:cNvPr id="17" name="Rectangle 16">
            <a:extLst>
              <a:ext uri="{FF2B5EF4-FFF2-40B4-BE49-F238E27FC236}">
                <a16:creationId xmlns:a16="http://schemas.microsoft.com/office/drawing/2014/main" id="{CF182F1F-993F-4EE9-BC13-503ACF520895}"/>
              </a:ext>
            </a:extLst>
          </p:cNvPr>
          <p:cNvSpPr/>
          <p:nvPr/>
        </p:nvSpPr>
        <p:spPr>
          <a:xfrm>
            <a:off x="441848" y="1273110"/>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Server Programming Environment</a:t>
            </a:r>
          </a:p>
        </p:txBody>
      </p:sp>
      <p:sp>
        <p:nvSpPr>
          <p:cNvPr id="18" name="Flowchart: Magnetic Disk 17">
            <a:extLst>
              <a:ext uri="{FF2B5EF4-FFF2-40B4-BE49-F238E27FC236}">
                <a16:creationId xmlns:a16="http://schemas.microsoft.com/office/drawing/2014/main" id="{7E5630A6-B332-4D38-B3FA-D2DA9848AA0F}"/>
              </a:ext>
            </a:extLst>
          </p:cNvPr>
          <p:cNvSpPr/>
          <p:nvPr/>
        </p:nvSpPr>
        <p:spPr>
          <a:xfrm>
            <a:off x="391326" y="4881212"/>
            <a:ext cx="954055" cy="6437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430E23C-83BD-459E-BF6A-647B41CC5890}"/>
              </a:ext>
            </a:extLst>
          </p:cNvPr>
          <p:cNvCxnSpPr>
            <a:cxnSpLocks/>
            <a:stCxn id="8" idx="2"/>
            <a:endCxn id="18" idx="1"/>
          </p:cNvCxnSpPr>
          <p:nvPr/>
        </p:nvCxnSpPr>
        <p:spPr>
          <a:xfrm flipH="1">
            <a:off x="868354" y="4375973"/>
            <a:ext cx="12240" cy="505239"/>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C96DA18-0D89-4735-AEAA-E05032A45487}"/>
              </a:ext>
            </a:extLst>
          </p:cNvPr>
          <p:cNvSpPr/>
          <p:nvPr/>
        </p:nvSpPr>
        <p:spPr>
          <a:xfrm>
            <a:off x="2209806" y="4887821"/>
            <a:ext cx="1218534" cy="749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2" name="Straight Arrow Connector 21">
            <a:extLst>
              <a:ext uri="{FF2B5EF4-FFF2-40B4-BE49-F238E27FC236}">
                <a16:creationId xmlns:a16="http://schemas.microsoft.com/office/drawing/2014/main" id="{B1446A8A-FF50-4EC4-90B4-6603AFA3CABD}"/>
              </a:ext>
            </a:extLst>
          </p:cNvPr>
          <p:cNvCxnSpPr>
            <a:cxnSpLocks/>
            <a:stCxn id="21" idx="0"/>
            <a:endCxn id="7" idx="2"/>
          </p:cNvCxnSpPr>
          <p:nvPr/>
        </p:nvCxnSpPr>
        <p:spPr>
          <a:xfrm flipH="1" flipV="1">
            <a:off x="2809024" y="4395126"/>
            <a:ext cx="10049" cy="492695"/>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Businessperson on a computer">
            <a:extLst>
              <a:ext uri="{FF2B5EF4-FFF2-40B4-BE49-F238E27FC236}">
                <a16:creationId xmlns:a16="http://schemas.microsoft.com/office/drawing/2014/main" id="{E9EFA181-DFDC-4482-BA24-6E4D135FF4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7634934" y="1176057"/>
            <a:ext cx="975666" cy="711847"/>
          </a:xfrm>
          <a:prstGeom prst="rect">
            <a:avLst/>
          </a:prstGeom>
        </p:spPr>
      </p:pic>
      <p:cxnSp>
        <p:nvCxnSpPr>
          <p:cNvPr id="24" name="Straight Arrow Connector 23">
            <a:extLst>
              <a:ext uri="{FF2B5EF4-FFF2-40B4-BE49-F238E27FC236}">
                <a16:creationId xmlns:a16="http://schemas.microsoft.com/office/drawing/2014/main" id="{6ABDD189-0DEE-4DA1-BF35-2A414D7DFA08}"/>
              </a:ext>
            </a:extLst>
          </p:cNvPr>
          <p:cNvCxnSpPr>
            <a:cxnSpLocks/>
            <a:stCxn id="23" idx="3"/>
            <a:endCxn id="6" idx="3"/>
          </p:cNvCxnSpPr>
          <p:nvPr/>
        </p:nvCxnSpPr>
        <p:spPr>
          <a:xfrm flipH="1" flipV="1">
            <a:off x="7163817" y="1531780"/>
            <a:ext cx="471117" cy="2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F1F170-B30B-4623-A43D-423B16432AF7}"/>
              </a:ext>
            </a:extLst>
          </p:cNvPr>
          <p:cNvCxnSpPr>
            <a:cxnSpLocks/>
            <a:stCxn id="12" idx="1"/>
            <a:endCxn id="15" idx="3"/>
          </p:cNvCxnSpPr>
          <p:nvPr/>
        </p:nvCxnSpPr>
        <p:spPr>
          <a:xfrm flipH="1" flipV="1">
            <a:off x="3696072" y="2083066"/>
            <a:ext cx="1874121" cy="7752"/>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EFBB0E5-3630-4F81-96D1-FB25FAE0083C}"/>
              </a:ext>
            </a:extLst>
          </p:cNvPr>
          <p:cNvSpPr/>
          <p:nvPr/>
        </p:nvSpPr>
        <p:spPr>
          <a:xfrm>
            <a:off x="5550830" y="3213850"/>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Client Scripting Env.</a:t>
            </a:r>
          </a:p>
        </p:txBody>
      </p:sp>
      <p:sp>
        <p:nvSpPr>
          <p:cNvPr id="25" name="Rectangle 24">
            <a:extLst>
              <a:ext uri="{FF2B5EF4-FFF2-40B4-BE49-F238E27FC236}">
                <a16:creationId xmlns:a16="http://schemas.microsoft.com/office/drawing/2014/main" id="{DAFA7A01-20AD-401D-B846-D66A29F3D169}"/>
              </a:ext>
            </a:extLst>
          </p:cNvPr>
          <p:cNvSpPr/>
          <p:nvPr/>
        </p:nvSpPr>
        <p:spPr>
          <a:xfrm>
            <a:off x="5550830" y="2563576"/>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HTML/CSS</a:t>
            </a:r>
          </a:p>
        </p:txBody>
      </p:sp>
      <p:sp>
        <p:nvSpPr>
          <p:cNvPr id="26" name="Rectangle 25">
            <a:extLst>
              <a:ext uri="{FF2B5EF4-FFF2-40B4-BE49-F238E27FC236}">
                <a16:creationId xmlns:a16="http://schemas.microsoft.com/office/drawing/2014/main" id="{A9E65F2E-225B-434A-A723-AEACF8BD54C6}"/>
              </a:ext>
            </a:extLst>
          </p:cNvPr>
          <p:cNvSpPr/>
          <p:nvPr/>
        </p:nvSpPr>
        <p:spPr>
          <a:xfrm>
            <a:off x="5550830" y="3866515"/>
            <a:ext cx="1016668" cy="55345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r>
              <a:rPr lang="en-US" sz="1050" b="1" baseline="30000" dirty="0">
                <a:solidFill>
                  <a:schemeClr val="tx1"/>
                </a:solidFill>
              </a:rPr>
              <a:t>rd</a:t>
            </a:r>
            <a:r>
              <a:rPr lang="en-US" sz="1050" b="1" dirty="0">
                <a:solidFill>
                  <a:schemeClr val="tx1"/>
                </a:solidFill>
              </a:rPr>
              <a:t> Party JS Apps</a:t>
            </a:r>
          </a:p>
        </p:txBody>
      </p:sp>
      <p:sp>
        <p:nvSpPr>
          <p:cNvPr id="20" name="TextBox 19">
            <a:extLst>
              <a:ext uri="{FF2B5EF4-FFF2-40B4-BE49-F238E27FC236}">
                <a16:creationId xmlns:a16="http://schemas.microsoft.com/office/drawing/2014/main" id="{60FAAD98-5350-45E7-AB51-26C4F2929437}"/>
              </a:ext>
            </a:extLst>
          </p:cNvPr>
          <p:cNvSpPr txBox="1"/>
          <p:nvPr/>
        </p:nvSpPr>
        <p:spPr>
          <a:xfrm>
            <a:off x="3228573" y="1166860"/>
            <a:ext cx="785664" cy="369332"/>
          </a:xfrm>
          <a:prstGeom prst="rect">
            <a:avLst/>
          </a:prstGeom>
          <a:noFill/>
        </p:spPr>
        <p:txBody>
          <a:bodyPr wrap="none" rtlCol="0">
            <a:spAutoFit/>
          </a:bodyPr>
          <a:lstStyle/>
          <a:p>
            <a:r>
              <a:rPr lang="en-US" dirty="0"/>
              <a:t>Server</a:t>
            </a:r>
          </a:p>
        </p:txBody>
      </p:sp>
      <p:sp>
        <p:nvSpPr>
          <p:cNvPr id="52" name="TextBox 51">
            <a:extLst>
              <a:ext uri="{FF2B5EF4-FFF2-40B4-BE49-F238E27FC236}">
                <a16:creationId xmlns:a16="http://schemas.microsoft.com/office/drawing/2014/main" id="{2FB003EF-A8CF-45CC-925C-A9D742F0FD69}"/>
              </a:ext>
            </a:extLst>
          </p:cNvPr>
          <p:cNvSpPr txBox="1"/>
          <p:nvPr/>
        </p:nvSpPr>
        <p:spPr>
          <a:xfrm>
            <a:off x="5274409" y="1134314"/>
            <a:ext cx="725968" cy="369332"/>
          </a:xfrm>
          <a:prstGeom prst="rect">
            <a:avLst/>
          </a:prstGeom>
          <a:noFill/>
        </p:spPr>
        <p:txBody>
          <a:bodyPr wrap="none" rtlCol="0">
            <a:spAutoFit/>
          </a:bodyPr>
          <a:lstStyle/>
          <a:p>
            <a:r>
              <a:rPr lang="en-US" dirty="0"/>
              <a:t>Client</a:t>
            </a:r>
          </a:p>
        </p:txBody>
      </p:sp>
      <p:sp>
        <p:nvSpPr>
          <p:cNvPr id="53" name="TextBox 52">
            <a:extLst>
              <a:ext uri="{FF2B5EF4-FFF2-40B4-BE49-F238E27FC236}">
                <a16:creationId xmlns:a16="http://schemas.microsoft.com/office/drawing/2014/main" id="{242D474F-7C61-4C23-8437-97CCA61452B2}"/>
              </a:ext>
            </a:extLst>
          </p:cNvPr>
          <p:cNvSpPr txBox="1"/>
          <p:nvPr/>
        </p:nvSpPr>
        <p:spPr>
          <a:xfrm>
            <a:off x="4136404" y="2090817"/>
            <a:ext cx="1016668" cy="646331"/>
          </a:xfrm>
          <a:prstGeom prst="rect">
            <a:avLst/>
          </a:prstGeom>
          <a:noFill/>
        </p:spPr>
        <p:txBody>
          <a:bodyPr wrap="square" rtlCol="0">
            <a:spAutoFit/>
          </a:bodyPr>
          <a:lstStyle/>
          <a:p>
            <a:pPr algn="ctr"/>
            <a:r>
              <a:rPr lang="en-US" sz="1200" dirty="0"/>
              <a:t>Data transport via JSON</a:t>
            </a:r>
          </a:p>
        </p:txBody>
      </p:sp>
      <p:sp>
        <p:nvSpPr>
          <p:cNvPr id="54" name="TextBox 53">
            <a:extLst>
              <a:ext uri="{FF2B5EF4-FFF2-40B4-BE49-F238E27FC236}">
                <a16:creationId xmlns:a16="http://schemas.microsoft.com/office/drawing/2014/main" id="{995C9296-BBD6-4BA9-B269-56DBC22739AA}"/>
              </a:ext>
            </a:extLst>
          </p:cNvPr>
          <p:cNvSpPr txBox="1"/>
          <p:nvPr/>
        </p:nvSpPr>
        <p:spPr>
          <a:xfrm>
            <a:off x="4106943" y="1393280"/>
            <a:ext cx="1016668" cy="646331"/>
          </a:xfrm>
          <a:prstGeom prst="rect">
            <a:avLst/>
          </a:prstGeom>
          <a:noFill/>
        </p:spPr>
        <p:txBody>
          <a:bodyPr wrap="square" rtlCol="0">
            <a:spAutoFit/>
          </a:bodyPr>
          <a:lstStyle/>
          <a:p>
            <a:pPr algn="ctr"/>
            <a:r>
              <a:rPr lang="en-US" sz="1200" dirty="0"/>
              <a:t>HTTP Request &amp; Response</a:t>
            </a:r>
          </a:p>
        </p:txBody>
      </p:sp>
    </p:spTree>
    <p:extLst>
      <p:ext uri="{BB962C8B-B14F-4D97-AF65-F5344CB8AC3E}">
        <p14:creationId xmlns:p14="http://schemas.microsoft.com/office/powerpoint/2010/main" val="257644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1859</Words>
  <Application>Microsoft Office PowerPoint</Application>
  <PresentationFormat>Widescreen</PresentationFormat>
  <Paragraphs>306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Web Services Resource Development (WSRD)</vt:lpstr>
      <vt:lpstr>Objective</vt:lpstr>
      <vt:lpstr>A Symbiosis for Web Services and Data Science</vt:lpstr>
      <vt:lpstr>What is a Web Service Application?</vt:lpstr>
      <vt:lpstr>A Typical Web Service Application</vt:lpstr>
      <vt:lpstr>Web Services Data Science Applications</vt:lpstr>
      <vt:lpstr>A Generalized Prototype/Finished Application Model</vt:lpstr>
      <vt:lpstr>A Generalized Prototype/Finished Web Service Model</vt:lpstr>
      <vt:lpstr>Application/Web Service Components (Generalized)</vt:lpstr>
      <vt:lpstr>Python, Flask via Apache2</vt:lpstr>
      <vt:lpstr>Multiple Virtual Hosts (side topic)</vt:lpstr>
      <vt:lpstr>Python, Flask via Nginx</vt:lpstr>
      <vt:lpstr>Python, Flask via Node.js</vt:lpstr>
      <vt:lpstr>Assessment Observations</vt:lpstr>
      <vt:lpstr>References, Resources, Other</vt:lpstr>
      <vt:lpstr>Generic Data Model</vt:lpstr>
      <vt:lpstr>Detailed Diagram of Flask, Web Python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 Resource Development (WSRD)</dc:title>
  <dc:creator>David Hillman</dc:creator>
  <cp:lastModifiedBy>David Hillman</cp:lastModifiedBy>
  <cp:revision>25</cp:revision>
  <dcterms:created xsi:type="dcterms:W3CDTF">2021-08-13T12:44:26Z</dcterms:created>
  <dcterms:modified xsi:type="dcterms:W3CDTF">2021-08-20T12:35:56Z</dcterms:modified>
</cp:coreProperties>
</file>