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723" r:id="rId2"/>
    <p:sldMasterId id="2147483725" r:id="rId3"/>
  </p:sldMasterIdLst>
  <p:notesMasterIdLst>
    <p:notesMasterId r:id="rId23"/>
  </p:notesMasterIdLst>
  <p:handoutMasterIdLst>
    <p:handoutMasterId r:id="rId24"/>
  </p:handoutMasterIdLst>
  <p:sldIdLst>
    <p:sldId id="362" r:id="rId4"/>
    <p:sldId id="365" r:id="rId5"/>
    <p:sldId id="347" r:id="rId6"/>
    <p:sldId id="334" r:id="rId7"/>
    <p:sldId id="357" r:id="rId8"/>
    <p:sldId id="350" r:id="rId9"/>
    <p:sldId id="351" r:id="rId10"/>
    <p:sldId id="366" r:id="rId11"/>
    <p:sldId id="354" r:id="rId12"/>
    <p:sldId id="353" r:id="rId13"/>
    <p:sldId id="352" r:id="rId14"/>
    <p:sldId id="355" r:id="rId15"/>
    <p:sldId id="359" r:id="rId16"/>
    <p:sldId id="363" r:id="rId17"/>
    <p:sldId id="364" r:id="rId18"/>
    <p:sldId id="356" r:id="rId19"/>
    <p:sldId id="361" r:id="rId20"/>
    <p:sldId id="358" r:id="rId21"/>
    <p:sldId id="349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E8"/>
    <a:srgbClr val="F0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3" autoAdjust="0"/>
    <p:restoredTop sz="97033" autoAdjust="0"/>
  </p:normalViewPr>
  <p:slideViewPr>
    <p:cSldViewPr snapToObjects="1">
      <p:cViewPr varScale="1">
        <p:scale>
          <a:sx n="96" d="100"/>
          <a:sy n="96" d="100"/>
        </p:scale>
        <p:origin x="-96" y="-252"/>
      </p:cViewPr>
      <p:guideLst>
        <p:guide orient="horz" pos="540"/>
        <p:guide orient="horz" pos="144"/>
        <p:guide orient="horz" pos="2916"/>
        <p:guide pos="2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Objects="1">
      <p:cViewPr varScale="1">
        <p:scale>
          <a:sx n="105" d="100"/>
          <a:sy n="105" d="100"/>
        </p:scale>
        <p:origin x="-42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C9753-D86A-7E46-B736-151B08FBBA06}" type="datetime1">
              <a:rPr lang="en-US" smtClean="0"/>
              <a:pPr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06AA0-874E-1E43-B7A6-3A32CCFD9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56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ED3BF-3CB7-5046-84A2-725EAA880A50}" type="datetime1">
              <a:rPr lang="en-US" smtClean="0"/>
              <a:pPr/>
              <a:t>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C6165-BF42-A041-98E4-81607A4266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57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52FA4-D9D6-41BE-8878-D243C24F13E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42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404471"/>
            <a:ext cx="8229600" cy="448865"/>
          </a:xfrm>
        </p:spPr>
        <p:txBody>
          <a:bodyPr anchor="b">
            <a:normAutofit/>
          </a:bodyPr>
          <a:lstStyle>
            <a:lvl1pPr algn="l">
              <a:defRPr sz="28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859884"/>
            <a:ext cx="8229600" cy="341709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Left &amp;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4767270"/>
            <a:ext cx="2133600" cy="273844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7250"/>
            <a:ext cx="2895600" cy="37719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05200" y="857250"/>
            <a:ext cx="5181600" cy="3771900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629400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eft &amp;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629400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857250"/>
            <a:ext cx="5181600" cy="3771900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1200" y="857250"/>
            <a:ext cx="2895600" cy="3771900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Text, i.e. description of image / chart / table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476727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47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457451"/>
            <a:ext cx="8229600" cy="35718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857500"/>
            <a:ext cx="8229600" cy="228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/ Month DD, 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57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404469"/>
            <a:ext cx="8229600" cy="448865"/>
          </a:xfrm>
        </p:spPr>
        <p:txBody>
          <a:bodyPr anchor="b">
            <a:normAutofit/>
          </a:bodyPr>
          <a:lstStyle>
            <a:lvl1pPr algn="l">
              <a:defRPr sz="28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859884"/>
            <a:ext cx="8229600" cy="341709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538738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932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322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172200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4057650"/>
            <a:ext cx="8229600" cy="571500"/>
          </a:xfrm>
        </p:spPr>
        <p:txBody>
          <a:bodyPr anchor="t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Text, i.e. description of image / chart / table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857251"/>
            <a:ext cx="8229600" cy="3051573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1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7250"/>
            <a:ext cx="4038600" cy="3704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7250"/>
            <a:ext cx="4038600" cy="3704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629400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40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eft &amp;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7250"/>
            <a:ext cx="2895600" cy="3704625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05200" y="857250"/>
            <a:ext cx="5181600" cy="3704625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629400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14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&amp;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629400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857250"/>
            <a:ext cx="5181600" cy="3693235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1200" y="857250"/>
            <a:ext cx="2895600" cy="3693235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Text, i.e. description of image / chart / table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476726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FFFF"/>
                </a:solidFill>
              </a:rPr>
              <a:t>Revision #.#</a:t>
            </a:r>
          </a:p>
          <a:p>
            <a:r>
              <a:rPr lang="en-US" sz="900" dirty="0" smtClean="0">
                <a:solidFill>
                  <a:srgbClr val="FFFFFF"/>
                </a:solidFill>
              </a:rPr>
              <a:t>© 2014 Open Networking Foundation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16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B684525-ED6F-204D-9AC2-2241D6C9C7DE}" type="datetimeFigureOut">
              <a:rPr lang="en-US" smtClean="0">
                <a:solidFill>
                  <a:srgbClr val="000000"/>
                </a:solidFill>
              </a:rPr>
              <a:pPr/>
              <a:t>5/9/2016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62F0D7-DAE3-4244-A2A3-8062FDAF3A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172200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172200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4057650"/>
            <a:ext cx="8229600" cy="571500"/>
          </a:xfrm>
        </p:spPr>
        <p:txBody>
          <a:bodyPr anchor="t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Text, i.e. description of image / chart / table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857252"/>
            <a:ext cx="8229600" cy="3051573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7250"/>
            <a:ext cx="4038600" cy="3771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7250"/>
            <a:ext cx="4038600" cy="3771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629400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eft &amp;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7250"/>
            <a:ext cx="2895600" cy="37719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05200" y="857250"/>
            <a:ext cx="5181600" cy="3771900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629400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&amp;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629400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857250"/>
            <a:ext cx="5181600" cy="3771900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1200" y="857250"/>
            <a:ext cx="2895600" cy="3771900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Text, i.e. description of image / chart /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172200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4767270"/>
            <a:ext cx="2133600" cy="273844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53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05600" y="4767270"/>
            <a:ext cx="2133600" cy="273844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172200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4057650"/>
            <a:ext cx="8229600" cy="571500"/>
          </a:xfrm>
        </p:spPr>
        <p:txBody>
          <a:bodyPr anchor="t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Text, i.e. description of image / chart / table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857252"/>
            <a:ext cx="8229600" cy="3051573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Image / Chart /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4767270"/>
            <a:ext cx="2133600" cy="273844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7250"/>
            <a:ext cx="4038600" cy="3771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7250"/>
            <a:ext cx="4038600" cy="3771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629400" cy="45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4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6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NF-symbol-large.gif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9"/>
            <a:ext cx="1645920" cy="8641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725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4857750"/>
            <a:ext cx="259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smtClean="0"/>
              <a:t>© 2016 </a:t>
            </a:r>
            <a:r>
              <a:rPr lang="en-US" sz="900" dirty="0" smtClean="0"/>
              <a:t>Open Networking Foundation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NF-horiz-large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4"/>
            <a:ext cx="4476253" cy="131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6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7250"/>
            <a:ext cx="8229600" cy="3659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4767263"/>
            <a:ext cx="259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FFFFFF"/>
                </a:solidFill>
              </a:rPr>
              <a:t>© </a:t>
            </a:r>
            <a:r>
              <a:rPr lang="en-US" sz="900" dirty="0" smtClean="0">
                <a:solidFill>
                  <a:srgbClr val="FFFFFF"/>
                </a:solidFill>
              </a:rPr>
              <a:t>2016 Open Networking Foundation</a:t>
            </a:r>
          </a:p>
        </p:txBody>
      </p:sp>
      <p:pic>
        <p:nvPicPr>
          <p:cNvPr id="6" name="Picture 5" descr="ONF-symbol-large.gif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5" t="20543" r="10294" b="21565"/>
          <a:stretch/>
        </p:blipFill>
        <p:spPr>
          <a:xfrm>
            <a:off x="7762256" y="226314"/>
            <a:ext cx="1036486" cy="40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2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34A3B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Visio_Drawing5.vsdx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package" Target="../embeddings/Microsoft_Visio_Drawing7.vsdx"/><Relationship Id="rId7" Type="http://schemas.openxmlformats.org/officeDocument/2006/relationships/package" Target="../embeddings/Microsoft_Visio_Drawing9.vsdx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11" Type="http://schemas.openxmlformats.org/officeDocument/2006/relationships/package" Target="../embeddings/Microsoft_Visio_Drawing11.vsdx"/><Relationship Id="rId5" Type="http://schemas.openxmlformats.org/officeDocument/2006/relationships/package" Target="../embeddings/Microsoft_Visio_Drawing8.vsdx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package" Target="../embeddings/Microsoft_Visio_Drawing10.vsd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2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Visio_Drawing13.vsdx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4.vsd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5.vsd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networking.org/images/stories/downloads/sdn-resources/technical-reports/TR-521_SDN_Architecture_issue_1.1.pdf" TargetMode="External"/><Relationship Id="rId2" Type="http://schemas.openxmlformats.org/officeDocument/2006/relationships/hyperlink" Target="https://www.opennetworking.org/images/stories/downloads/sdn-resources/technical-reports/TR_SDN_ARCH_1.0_06062014.pdf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200" y="2047066"/>
            <a:ext cx="8229600" cy="912016"/>
          </a:xfrm>
        </p:spPr>
        <p:txBody>
          <a:bodyPr/>
          <a:lstStyle/>
          <a:p>
            <a:r>
              <a:rPr lang="en-US" smtClean="0"/>
              <a:t>SDN Architecture issue 1.1</a:t>
            </a:r>
            <a:br>
              <a:rPr lang="en-US" smtClean="0"/>
            </a:br>
            <a:r>
              <a:rPr lang="en-US" smtClean="0"/>
              <a:t>Introduction</a:t>
            </a:r>
            <a:endParaRPr lang="en-US" sz="2400" i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77055" y="2904643"/>
            <a:ext cx="8229600" cy="602226"/>
          </a:xfrm>
        </p:spPr>
        <p:txBody>
          <a:bodyPr/>
          <a:lstStyle/>
          <a:p>
            <a:r>
              <a:rPr lang="en-US" smtClean="0"/>
              <a:t>Dave Hood</a:t>
            </a:r>
            <a:endParaRPr lang="en-US" dirty="0" smtClean="0"/>
          </a:p>
          <a:p>
            <a:r>
              <a:rPr lang="en-US" smtClean="0"/>
              <a:t>May 2016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68580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Background: Management-control continuum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If there is human involvement, we tend to call it management. </a:t>
            </a:r>
          </a:p>
          <a:p>
            <a:r>
              <a:rPr lang="en-US" smtClean="0"/>
              <a:t>If it’s fully automated, we call it control. </a:t>
            </a:r>
          </a:p>
          <a:p>
            <a:r>
              <a:rPr lang="en-US" smtClean="0"/>
              <a:t>MCC recognizes a continuum between these extremes. </a:t>
            </a:r>
          </a:p>
          <a:p>
            <a:r>
              <a:rPr lang="en-US" smtClean="0"/>
              <a:t>The device being managed-controlled neither knows nor cares.</a:t>
            </a:r>
          </a:p>
          <a:p>
            <a:r>
              <a:rPr lang="en-US" smtClean="0"/>
              <a:t>Control is intelligence in a feedback loop.</a:t>
            </a:r>
          </a:p>
          <a:p>
            <a:pPr lvl="1"/>
            <a:r>
              <a:rPr lang="en-US" smtClean="0"/>
              <a:t>Defines the essence of an SDN controller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346333"/>
              </p:ext>
            </p:extLst>
          </p:nvPr>
        </p:nvGraphicFramePr>
        <p:xfrm>
          <a:off x="3781425" y="3190875"/>
          <a:ext cx="528637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1" name="Visio" r:id="rId3" imgW="5286252" imgH="1819352" progId="Visio.Drawing.15">
                  <p:embed/>
                </p:oleObj>
              </mc:Choice>
              <mc:Fallback>
                <p:oleObj name="Visio" r:id="rId3" imgW="5286252" imgH="181935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1425" y="3190875"/>
                        <a:ext cx="5286375" cy="1819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57200" y="228600"/>
            <a:ext cx="6858000" cy="457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34A3B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The sine qua non of an SDN controller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7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409942"/>
              </p:ext>
            </p:extLst>
          </p:nvPr>
        </p:nvGraphicFramePr>
        <p:xfrm>
          <a:off x="4628524" y="738302"/>
          <a:ext cx="2762876" cy="2976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6" name="Visio" r:id="rId3" imgW="2466854" imgH="2657543" progId="Visio.Drawing.15">
                  <p:embed/>
                </p:oleObj>
              </mc:Choice>
              <mc:Fallback>
                <p:oleObj name="Visio" r:id="rId3" imgW="2466854" imgH="265754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8524" y="738302"/>
                        <a:ext cx="2762876" cy="2976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40814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Vertical lines on SDN pictures </a:t>
            </a:r>
            <a:br>
              <a:rPr lang="en-US"/>
            </a:br>
            <a:r>
              <a:rPr lang="en-US"/>
              <a:t>are </a:t>
            </a:r>
            <a:r>
              <a:rPr lang="en-US" smtClean="0"/>
              <a:t>management-control relationships</a:t>
            </a:r>
            <a:endParaRPr lang="en-US"/>
          </a:p>
          <a:p>
            <a:pPr lvl="1"/>
            <a:r>
              <a:rPr lang="en-US"/>
              <a:t>What about the data plane?</a:t>
            </a:r>
          </a:p>
          <a:p>
            <a:r>
              <a:rPr lang="en-US" smtClean="0"/>
              <a:t>A </a:t>
            </a:r>
            <a:r>
              <a:rPr lang="en-US" i="1" smtClean="0"/>
              <a:t>service</a:t>
            </a:r>
            <a:r>
              <a:rPr lang="en-US" smtClean="0"/>
              <a:t> usually involves data-plane </a:t>
            </a:r>
            <a:br>
              <a:rPr lang="en-US" smtClean="0"/>
            </a:br>
            <a:r>
              <a:rPr lang="en-US" smtClean="0"/>
              <a:t>exchanges between client and server </a:t>
            </a:r>
            <a:br>
              <a:rPr lang="en-US" smtClean="0"/>
            </a:br>
            <a:r>
              <a:rPr lang="en-US" smtClean="0"/>
              <a:t>(and possibly other) domains</a:t>
            </a:r>
          </a:p>
          <a:p>
            <a:r>
              <a:rPr lang="en-US" smtClean="0"/>
              <a:t>A service always exists in some client </a:t>
            </a:r>
            <a:br>
              <a:rPr lang="en-US" smtClean="0"/>
            </a:br>
            <a:r>
              <a:rPr lang="en-US" smtClean="0"/>
              <a:t>context</a:t>
            </a:r>
          </a:p>
          <a:p>
            <a:r>
              <a:rPr lang="en-US"/>
              <a:t>A service usually continues to operate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even </a:t>
            </a:r>
            <a:r>
              <a:rPr lang="en-US"/>
              <a:t>without a current </a:t>
            </a:r>
            <a:r>
              <a:rPr lang="en-US" smtClean="0"/>
              <a:t>management- </a:t>
            </a:r>
            <a:br>
              <a:rPr lang="en-US" smtClean="0"/>
            </a:br>
            <a:r>
              <a:rPr lang="en-US" smtClean="0"/>
              <a:t>control </a:t>
            </a:r>
            <a:r>
              <a:rPr lang="en-US"/>
              <a:t>session</a:t>
            </a:r>
          </a:p>
          <a:p>
            <a:r>
              <a:rPr lang="en-US" smtClean="0"/>
              <a:t>Introduce concept of </a:t>
            </a:r>
            <a:r>
              <a:rPr lang="en-US" b="1" u="sng" smtClean="0"/>
              <a:t>service context</a:t>
            </a:r>
            <a:endParaRPr lang="en-US" smtClean="0"/>
          </a:p>
          <a:p>
            <a:pPr lvl="1"/>
            <a:r>
              <a:rPr lang="en-US" smtClean="0"/>
              <a:t>Contained in client context</a:t>
            </a:r>
          </a:p>
          <a:p>
            <a:pPr lvl="1"/>
            <a:r>
              <a:rPr lang="en-US" smtClean="0"/>
              <a:t>Contains persistent information about </a:t>
            </a:r>
            <a:br>
              <a:rPr lang="en-US" smtClean="0"/>
            </a:br>
            <a:r>
              <a:rPr lang="en-US" smtClean="0"/>
              <a:t>each currently active service</a:t>
            </a:r>
          </a:p>
          <a:p>
            <a:pPr lvl="1"/>
            <a:r>
              <a:rPr lang="en-US" smtClean="0"/>
              <a:t>If service terminates, delete service context and reclaim resources</a:t>
            </a:r>
          </a:p>
          <a:p>
            <a:pPr lvl="1"/>
            <a:r>
              <a:rPr lang="en-US" smtClean="0"/>
              <a:t>Decouples </a:t>
            </a:r>
            <a:r>
              <a:rPr lang="en-US"/>
              <a:t>service from possible </a:t>
            </a:r>
            <a:r>
              <a:rPr lang="en-US" smtClean="0"/>
              <a:t>different </a:t>
            </a:r>
            <a:r>
              <a:rPr lang="en-US"/>
              <a:t>logins of the given </a:t>
            </a:r>
            <a:r>
              <a:rPr lang="en-US" smtClean="0"/>
              <a:t>client </a:t>
            </a:r>
            <a:r>
              <a:rPr lang="en-US"/>
              <a:t>organization</a:t>
            </a:r>
          </a:p>
          <a:p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6172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Services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603913"/>
              </p:ext>
            </p:extLst>
          </p:nvPr>
        </p:nvGraphicFramePr>
        <p:xfrm>
          <a:off x="4806894" y="819150"/>
          <a:ext cx="4277739" cy="2816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7" name="Visio" r:id="rId5" imgW="3819410" imgH="2514600" progId="Visio.Drawing.15">
                  <p:embed/>
                </p:oleObj>
              </mc:Choice>
              <mc:Fallback>
                <p:oleObj name="Visio" r:id="rId5" imgW="3819410" imgH="25146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6894" y="819150"/>
                        <a:ext cx="4277739" cy="2816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5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6172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Service delivery … in an optimum way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Map client request to SDN controller (server)</a:t>
            </a:r>
          </a:p>
          <a:p>
            <a:r>
              <a:rPr lang="en-US" smtClean="0"/>
              <a:t>SDN controller responsible to orchestrate resources and services within its direct control, along with others in other domains if needed</a:t>
            </a:r>
          </a:p>
          <a:p>
            <a:r>
              <a:rPr lang="en-US" smtClean="0"/>
              <a:t>Orchestration is</a:t>
            </a:r>
          </a:p>
          <a:p>
            <a:pPr marL="914400" lvl="2" indent="0">
              <a:buNone/>
            </a:pPr>
            <a:r>
              <a:rPr lang="en-US"/>
              <a:t>t</a:t>
            </a:r>
            <a:r>
              <a:rPr lang="en-US" smtClean="0"/>
              <a:t>he continuing</a:t>
            </a:r>
          </a:p>
          <a:p>
            <a:pPr marL="1371600" lvl="3" indent="0">
              <a:buNone/>
            </a:pPr>
            <a:r>
              <a:rPr lang="en-US" smtClean="0"/>
              <a:t>optimization</a:t>
            </a:r>
          </a:p>
          <a:p>
            <a:pPr marL="1828800" lvl="4" indent="0">
              <a:buNone/>
            </a:pPr>
            <a:r>
              <a:rPr lang="en-US" smtClean="0"/>
              <a:t>of available resources and services</a:t>
            </a:r>
          </a:p>
          <a:p>
            <a:pPr marL="2286000" lvl="5" indent="0">
              <a:buNone/>
            </a:pPr>
            <a:r>
              <a:rPr lang="en-US" smtClean="0"/>
              <a:t>in light of client demand</a:t>
            </a:r>
          </a:p>
          <a:p>
            <a:pPr marL="2743200" lvl="6" indent="0">
              <a:buNone/>
            </a:pPr>
            <a:r>
              <a:rPr lang="en-US" smtClean="0"/>
              <a:t>according to some optimization policy.</a:t>
            </a:r>
          </a:p>
          <a:p>
            <a:r>
              <a:rPr lang="en-US" smtClean="0"/>
              <a:t>Orchestration is inextricably bound up with virtualization</a:t>
            </a:r>
          </a:p>
          <a:p>
            <a:r>
              <a:rPr lang="en-US" smtClean="0"/>
              <a:t>Dynamic feedback control is a key feature of SDN orchestration</a:t>
            </a:r>
          </a:p>
          <a:p>
            <a:r>
              <a:rPr lang="en-US" smtClean="0"/>
              <a:t>Multi-dimensional real-time optimization is the real value of an SDN controller</a:t>
            </a:r>
          </a:p>
          <a:p>
            <a:pPr lvl="1"/>
            <a:r>
              <a:rPr lang="en-US" smtClean="0"/>
              <a:t>Complex problem, will lend itself to a range of implementation options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8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710234"/>
              </p:ext>
            </p:extLst>
          </p:nvPr>
        </p:nvGraphicFramePr>
        <p:xfrm>
          <a:off x="3962400" y="876300"/>
          <a:ext cx="5114925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9" name="Visio" r:id="rId3" imgW="5114967" imgH="4210185" progId="Visio.Drawing.15">
                  <p:embed/>
                </p:oleObj>
              </mc:Choice>
              <mc:Fallback>
                <p:oleObj name="Visio" r:id="rId3" imgW="5114967" imgH="421018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0" y="876300"/>
                        <a:ext cx="5114925" cy="4210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6172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Putting it all together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819150"/>
            <a:ext cx="8229600" cy="3771900"/>
          </a:xfrm>
        </p:spPr>
        <p:txBody>
          <a:bodyPr/>
          <a:lstStyle/>
          <a:p>
            <a:r>
              <a:rPr lang="en-US" smtClean="0"/>
              <a:t>SDN controller is at the core</a:t>
            </a:r>
            <a:br>
              <a:rPr lang="en-US" smtClean="0"/>
            </a:br>
            <a:r>
              <a:rPr lang="en-US" smtClean="0"/>
              <a:t>of the architecture</a:t>
            </a:r>
          </a:p>
          <a:p>
            <a:r>
              <a:rPr lang="en-US" smtClean="0"/>
              <a:t>All interfaces are the same</a:t>
            </a:r>
          </a:p>
          <a:p>
            <a:pPr lvl="1"/>
            <a:r>
              <a:rPr lang="en-US" smtClean="0"/>
              <a:t>Service invocation, </a:t>
            </a:r>
            <a:br>
              <a:rPr lang="en-US" smtClean="0"/>
            </a:br>
            <a:r>
              <a:rPr lang="en-US" smtClean="0"/>
              <a:t>service delivery</a:t>
            </a:r>
          </a:p>
          <a:p>
            <a:pPr lvl="1"/>
            <a:r>
              <a:rPr lang="en-US" smtClean="0"/>
              <a:t>Resource exposure, </a:t>
            </a:r>
            <a:br>
              <a:rPr lang="en-US" smtClean="0"/>
            </a:br>
            <a:r>
              <a:rPr lang="en-US" smtClean="0"/>
              <a:t>resource consumption</a:t>
            </a:r>
          </a:p>
          <a:p>
            <a:r>
              <a:rPr lang="en-US" smtClean="0"/>
              <a:t>Only the roles differ</a:t>
            </a:r>
          </a:p>
          <a:p>
            <a:pPr lvl="1"/>
            <a:r>
              <a:rPr lang="en-US" smtClean="0"/>
              <a:t>Scope, privilege, policy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2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023676"/>
              </p:ext>
            </p:extLst>
          </p:nvPr>
        </p:nvGraphicFramePr>
        <p:xfrm>
          <a:off x="5334000" y="57150"/>
          <a:ext cx="371475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2" name="Visio" r:id="rId3" imgW="3714868" imgH="1914457" progId="Visio.Drawing.15">
                  <p:embed/>
                </p:oleObj>
              </mc:Choice>
              <mc:Fallback>
                <p:oleObj name="Visio" r:id="rId3" imgW="3714868" imgH="191445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0" y="57150"/>
                        <a:ext cx="3714750" cy="1914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831006"/>
              </p:ext>
            </p:extLst>
          </p:nvPr>
        </p:nvGraphicFramePr>
        <p:xfrm>
          <a:off x="4495800" y="2667000"/>
          <a:ext cx="4562475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3" name="Visio" r:id="rId5" imgW="4562545" imgH="2419485" progId="Visio.Drawing.15">
                  <p:embed/>
                </p:oleObj>
              </mc:Choice>
              <mc:Fallback>
                <p:oleObj name="Visio" r:id="rId5" imgW="4562545" imgH="241948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5800" y="2667000"/>
                        <a:ext cx="4562475" cy="2419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East-west SDN controllers</a:t>
            </a:r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34278"/>
              </p:ext>
            </p:extLst>
          </p:nvPr>
        </p:nvGraphicFramePr>
        <p:xfrm>
          <a:off x="228600" y="857250"/>
          <a:ext cx="2952750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4" name="Visio" r:id="rId7" imgW="2952823" imgH="3229043" progId="Visio.Drawing.15">
                  <p:embed/>
                </p:oleObj>
              </mc:Choice>
              <mc:Fallback>
                <p:oleObj name="Visio" r:id="rId7" imgW="2952823" imgH="322904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" y="857250"/>
                        <a:ext cx="2952750" cy="322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777684"/>
              </p:ext>
            </p:extLst>
          </p:nvPr>
        </p:nvGraphicFramePr>
        <p:xfrm>
          <a:off x="561975" y="4210050"/>
          <a:ext cx="34766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5" name="Visio" r:id="rId9" imgW="3476611" imgH="571500" progId="Visio.Drawing.15">
                  <p:embed/>
                </p:oleObj>
              </mc:Choice>
              <mc:Fallback>
                <p:oleObj name="Visio" r:id="rId9" imgW="3476611" imgH="5715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1975" y="4210050"/>
                        <a:ext cx="347662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511493"/>
              </p:ext>
            </p:extLst>
          </p:nvPr>
        </p:nvGraphicFramePr>
        <p:xfrm>
          <a:off x="2743200" y="742950"/>
          <a:ext cx="315277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6" name="Visio" r:id="rId11" imgW="3152722" imgH="1752600" progId="Visio.Drawing.15">
                  <p:embed/>
                </p:oleObj>
              </mc:Choice>
              <mc:Fallback>
                <p:oleObj name="Visio" r:id="rId11" imgW="3152722" imgH="17526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43200" y="742950"/>
                        <a:ext cx="3152775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80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41400"/>
              </p:ext>
            </p:extLst>
          </p:nvPr>
        </p:nvGraphicFramePr>
        <p:xfrm>
          <a:off x="76200" y="842970"/>
          <a:ext cx="4705350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0" name="Visio" r:id="rId3" imgW="4705446" imgH="3924300" progId="Visio.Drawing.15">
                  <p:embed/>
                </p:oleObj>
              </mc:Choice>
              <mc:Fallback>
                <p:oleObj name="Visio" r:id="rId3" imgW="4705446" imgH="39243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842970"/>
                        <a:ext cx="4705350" cy="392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Enterprise user</a:t>
            </a:r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887000"/>
              </p:ext>
            </p:extLst>
          </p:nvPr>
        </p:nvGraphicFramePr>
        <p:xfrm>
          <a:off x="4572000" y="839456"/>
          <a:ext cx="4495800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1" name="Visio" r:id="rId5" imgW="4495823" imgH="3924300" progId="Visio.Drawing.15">
                  <p:embed/>
                </p:oleObj>
              </mc:Choice>
              <mc:Fallback>
                <p:oleObj name="Visio" r:id="rId5" imgW="4495823" imgH="39243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839456"/>
                        <a:ext cx="4495800" cy="392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86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6172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Summary: Hot topics (1)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10318" y="666750"/>
            <a:ext cx="3048000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/>
              <a:t>Intent </a:t>
            </a:r>
            <a:r>
              <a:rPr lang="en-US" sz="1200" b="1" smtClean="0"/>
              <a:t>NBI</a:t>
            </a:r>
          </a:p>
          <a:p>
            <a:pPr marL="461963" indent="-230188"/>
            <a:r>
              <a:rPr lang="en-US" sz="1200" smtClean="0"/>
              <a:t>Client </a:t>
            </a:r>
            <a:r>
              <a:rPr lang="en-US" sz="1200"/>
              <a:t>context, service context, </a:t>
            </a:r>
            <a:r>
              <a:rPr lang="en-US" sz="1200" smtClean="0"/>
              <a:t>joint </a:t>
            </a:r>
            <a:r>
              <a:rPr lang="en-US" sz="1200"/>
              <a:t>responsibility for </a:t>
            </a:r>
            <a:r>
              <a:rPr lang="en-US" sz="1200" smtClean="0"/>
              <a:t>mapping</a:t>
            </a:r>
            <a:endParaRPr 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152400" y="1421761"/>
            <a:ext cx="426720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smtClean="0"/>
              <a:t>Agile </a:t>
            </a:r>
            <a:r>
              <a:rPr lang="en-US" sz="1200" b="1"/>
              <a:t>new services</a:t>
            </a:r>
          </a:p>
          <a:p>
            <a:pPr marL="461963" indent="-230188"/>
            <a:r>
              <a:rPr lang="en-US" sz="1200"/>
              <a:t>Requires only development of mapping </a:t>
            </a:r>
            <a:r>
              <a:rPr lang="en-US" sz="1200" smtClean="0"/>
              <a:t>onto </a:t>
            </a:r>
            <a:r>
              <a:rPr lang="en-US" sz="1200"/>
              <a:t>standard interface</a:t>
            </a:r>
          </a:p>
          <a:p>
            <a:pPr marL="461963" indent="-230188"/>
            <a:r>
              <a:rPr lang="en-US" sz="1200"/>
              <a:t>Standard interface may expand over time</a:t>
            </a:r>
          </a:p>
          <a:p>
            <a:pPr marL="461963" indent="-230188"/>
            <a:r>
              <a:rPr lang="en-US" sz="1200"/>
              <a:t>As a standard, the interface can safely </a:t>
            </a:r>
            <a:r>
              <a:rPr lang="en-US" sz="1200" smtClean="0"/>
              <a:t>be </a:t>
            </a:r>
            <a:r>
              <a:rPr lang="en-US" sz="1200"/>
              <a:t>used by 3d party developers, customers, </a:t>
            </a:r>
            <a:r>
              <a:rPr lang="en-US" sz="1200" smtClean="0"/>
              <a:t>providers</a:t>
            </a:r>
            <a:r>
              <a:rPr lang="en-US" sz="1200"/>
              <a:t>, etc.</a:t>
            </a:r>
          </a:p>
          <a:p>
            <a:pPr marL="461963" indent="-230188"/>
            <a:r>
              <a:rPr lang="en-US" sz="1200"/>
              <a:t>Common semantics most important, </a:t>
            </a:r>
            <a:r>
              <a:rPr lang="en-US" sz="1200" smtClean="0"/>
              <a:t>ties </a:t>
            </a:r>
            <a:r>
              <a:rPr lang="en-US" sz="1200"/>
              <a:t>into ONF information modeling project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3147676"/>
            <a:ext cx="42672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/>
              <a:t>Relation to ETSI NFV</a:t>
            </a:r>
          </a:p>
          <a:p>
            <a:pPr marL="461963" indent="-230188"/>
            <a:r>
              <a:rPr lang="en-US" sz="1200"/>
              <a:t>Well-known that SDN can provide connectivity </a:t>
            </a:r>
            <a:r>
              <a:rPr lang="en-US" sz="1200" smtClean="0"/>
              <a:t>to </a:t>
            </a:r>
            <a:r>
              <a:rPr lang="en-US" sz="1200"/>
              <a:t>NFV</a:t>
            </a:r>
          </a:p>
          <a:p>
            <a:pPr marL="461963" indent="-230188"/>
            <a:r>
              <a:rPr lang="en-US" sz="1200"/>
              <a:t>Can also provide real-time optimized connectivity </a:t>
            </a:r>
            <a:r>
              <a:rPr lang="en-US" sz="1200" smtClean="0"/>
              <a:t>to </a:t>
            </a:r>
            <a:r>
              <a:rPr lang="en-US" sz="1200"/>
              <a:t>NFV</a:t>
            </a:r>
          </a:p>
          <a:p>
            <a:pPr marL="461963" indent="-230188"/>
            <a:r>
              <a:rPr lang="en-US" sz="1200"/>
              <a:t>But SDN also acts as the consumer of VNF and NS </a:t>
            </a:r>
            <a:r>
              <a:rPr lang="en-US" sz="1200" smtClean="0"/>
              <a:t>resources</a:t>
            </a:r>
            <a:endParaRPr lang="en-US" sz="1200"/>
          </a:p>
          <a:p>
            <a:pPr marL="461963" indent="-230188"/>
            <a:r>
              <a:rPr lang="en-US" sz="1200"/>
              <a:t>Ties into ONF TR-518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215855"/>
              </p:ext>
            </p:extLst>
          </p:nvPr>
        </p:nvGraphicFramePr>
        <p:xfrm>
          <a:off x="4495800" y="2190750"/>
          <a:ext cx="449580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5" name="Visio" r:id="rId3" imgW="4495680" imgH="2419200" progId="Visio.Drawing.15">
                  <p:embed/>
                </p:oleObj>
              </mc:Choice>
              <mc:Fallback>
                <p:oleObj name="Visio" r:id="rId3" imgW="4495680" imgH="24192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2190750"/>
                        <a:ext cx="4495800" cy="241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02697" y="1421761"/>
            <a:ext cx="305562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/>
              <a:t>East-west interface</a:t>
            </a:r>
          </a:p>
          <a:p>
            <a:pPr marL="461963" indent="-230188"/>
            <a:r>
              <a:rPr lang="en-US" sz="1200"/>
              <a:t>SDN controllers may peer by acting </a:t>
            </a:r>
            <a:r>
              <a:rPr lang="en-US" sz="1200" smtClean="0"/>
              <a:t>as </a:t>
            </a:r>
            <a:r>
              <a:rPr lang="en-US" sz="1200"/>
              <a:t>clients and servers to each </a:t>
            </a:r>
            <a:r>
              <a:rPr lang="en-US" sz="1200" smtClean="0"/>
              <a:t>other.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4358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 rot="1140248">
            <a:off x="1172001" y="3261913"/>
            <a:ext cx="390058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smtClean="0"/>
              <a:t>Open source</a:t>
            </a:r>
            <a:endParaRPr lang="en-US" sz="1200" b="1"/>
          </a:p>
          <a:p>
            <a:pPr marL="461963" indent="-230188"/>
            <a:r>
              <a:rPr lang="en-US" sz="1200" smtClean="0"/>
              <a:t>Architecture provides uniform view to understand how things fit together</a:t>
            </a:r>
          </a:p>
          <a:p>
            <a:pPr marL="461963" indent="-230188"/>
            <a:r>
              <a:rPr lang="en-US" sz="1200" smtClean="0"/>
              <a:t>Facilitates gap analysis and suitability for purpose</a:t>
            </a:r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6172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Summary: Hot topics (2)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3661" y="1733550"/>
            <a:ext cx="320802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/>
              <a:t>OF-switch, OF-config, SNMP, OVSDB …</a:t>
            </a:r>
          </a:p>
          <a:p>
            <a:pPr marL="461963" indent="-230188"/>
            <a:r>
              <a:rPr lang="en-US" sz="1200"/>
              <a:t>Client context with multiple parallel </a:t>
            </a:r>
            <a:r>
              <a:rPr lang="en-US" sz="1200" smtClean="0"/>
              <a:t>sessions</a:t>
            </a:r>
            <a:r>
              <a:rPr lang="en-US" sz="1200"/>
              <a:t>, separate view and privilege for each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42989"/>
              </p:ext>
            </p:extLst>
          </p:nvPr>
        </p:nvGraphicFramePr>
        <p:xfrm>
          <a:off x="4791075" y="704850"/>
          <a:ext cx="4257675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1" name="Visio" r:id="rId3" imgW="4257720" imgH="3924360" progId="Visio.Drawing.15">
                  <p:embed/>
                </p:oleObj>
              </mc:Choice>
              <mc:Fallback>
                <p:oleObj name="Visio" r:id="rId3" imgW="4257720" imgH="392436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1075" y="704850"/>
                        <a:ext cx="4257675" cy="392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516379" y="971550"/>
            <a:ext cx="320802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b="1"/>
              <a:t>Enterprise SDN</a:t>
            </a:r>
          </a:p>
          <a:p>
            <a:pPr marL="461963" indent="-230188"/>
            <a:r>
              <a:rPr lang="fr-FR" sz="1200"/>
              <a:t>Client context, client administrator, </a:t>
            </a:r>
            <a:r>
              <a:rPr lang="fr-FR" sz="1200" smtClean="0"/>
              <a:t>multiple </a:t>
            </a:r>
            <a:r>
              <a:rPr lang="fr-FR" sz="1200"/>
              <a:t>logins, multiple services</a:t>
            </a:r>
          </a:p>
        </p:txBody>
      </p:sp>
    </p:spTree>
    <p:extLst>
      <p:ext uri="{BB962C8B-B14F-4D97-AF65-F5344CB8AC3E}">
        <p14:creationId xmlns:p14="http://schemas.microsoft.com/office/powerpoint/2010/main" val="306732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6172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To-do list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Market the architecture</a:t>
            </a:r>
          </a:p>
          <a:p>
            <a:pPr lvl="1"/>
            <a:r>
              <a:rPr lang="en-US" smtClean="0"/>
              <a:t>Develop architecture overview and/or handout material</a:t>
            </a:r>
          </a:p>
          <a:p>
            <a:pPr lvl="1"/>
            <a:r>
              <a:rPr lang="en-US" smtClean="0"/>
              <a:t>Develop white papers to illustrate applicability to various cases</a:t>
            </a:r>
          </a:p>
          <a:p>
            <a:pPr lvl="2"/>
            <a:r>
              <a:rPr lang="en-US" smtClean="0"/>
              <a:t>E.g. UNIFY, BBF, 5G</a:t>
            </a:r>
          </a:p>
          <a:p>
            <a:r>
              <a:rPr lang="en-US" smtClean="0"/>
              <a:t>Collect errors, omissions, needs, opportunities</a:t>
            </a:r>
          </a:p>
          <a:p>
            <a:pPr lvl="1"/>
            <a:r>
              <a:rPr lang="en-US" smtClean="0"/>
              <a:t>May lead to corrigendum or eventually an issue 1.2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82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6172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Status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Architecture issue </a:t>
            </a:r>
            <a:r>
              <a:rPr lang="en-US" smtClean="0"/>
              <a:t>1 </a:t>
            </a:r>
            <a:r>
              <a:rPr lang="en-US" smtClean="0">
                <a:hlinkClick r:id="rId2"/>
              </a:rPr>
              <a:t>TR-502</a:t>
            </a:r>
            <a:r>
              <a:rPr lang="en-US" smtClean="0"/>
              <a:t> published </a:t>
            </a:r>
            <a:r>
              <a:rPr lang="en-US"/>
              <a:t>June </a:t>
            </a:r>
            <a:r>
              <a:rPr lang="en-US" smtClean="0"/>
              <a:t>2014</a:t>
            </a:r>
          </a:p>
          <a:p>
            <a:endParaRPr lang="en-US" smtClean="0"/>
          </a:p>
          <a:p>
            <a:r>
              <a:rPr lang="en-US" smtClean="0"/>
              <a:t>Architecture issue 1.1 </a:t>
            </a:r>
            <a:r>
              <a:rPr lang="en-US" smtClean="0">
                <a:hlinkClick r:id="rId3"/>
              </a:rPr>
              <a:t>TR-521</a:t>
            </a:r>
            <a:r>
              <a:rPr lang="en-US" smtClean="0"/>
              <a:t> published February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3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647950"/>
            <a:ext cx="1371601" cy="169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6172200" cy="457200"/>
          </a:xfrm>
        </p:spPr>
        <p:txBody>
          <a:bodyPr/>
          <a:lstStyle/>
          <a:p>
            <a:r>
              <a:rPr lang="en-US" smtClean="0"/>
              <a:t>Why an architecture?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3600" i="1" smtClean="0">
                <a:solidFill>
                  <a:srgbClr val="39949F">
                    <a:lumMod val="75000"/>
                  </a:srgbClr>
                </a:solidFill>
                <a:latin typeface="Adobe Garamond Pro Bold" pitchFamily="18" charset="0"/>
              </a:rPr>
              <a:t>Learning </a:t>
            </a:r>
            <a:r>
              <a:rPr lang="en-US" sz="3600" i="1">
                <a:solidFill>
                  <a:srgbClr val="39949F">
                    <a:lumMod val="75000"/>
                  </a:srgbClr>
                </a:solidFill>
                <a:latin typeface="Adobe Garamond Pro Bold" pitchFamily="18" charset="0"/>
              </a:rPr>
              <a:t>how to think about the </a:t>
            </a:r>
            <a:r>
              <a:rPr lang="en-US" sz="3600" i="1" smtClean="0">
                <a:solidFill>
                  <a:srgbClr val="39949F">
                    <a:lumMod val="75000"/>
                  </a:srgbClr>
                </a:solidFill>
                <a:latin typeface="Adobe Garamond Pro Bold" pitchFamily="18" charset="0"/>
              </a:rPr>
              <a:t>problem</a:t>
            </a:r>
            <a:r>
              <a:rPr lang="en-US" sz="3600" i="1">
                <a:solidFill>
                  <a:srgbClr val="39949F">
                    <a:lumMod val="75000"/>
                  </a:srgbClr>
                </a:solidFill>
                <a:latin typeface="Adobe Garamond Pro Bold" pitchFamily="18" charset="0"/>
              </a:rPr>
              <a:t/>
            </a:r>
            <a:br>
              <a:rPr lang="en-US" sz="3600" i="1">
                <a:solidFill>
                  <a:srgbClr val="39949F">
                    <a:lumMod val="75000"/>
                  </a:srgbClr>
                </a:solidFill>
                <a:latin typeface="Adobe Garamond Pro Bold" pitchFamily="18" charset="0"/>
              </a:rPr>
            </a:br>
            <a:r>
              <a:rPr lang="en-US" sz="3600" i="1">
                <a:solidFill>
                  <a:srgbClr val="39949F">
                    <a:lumMod val="75000"/>
                  </a:srgbClr>
                </a:solidFill>
                <a:latin typeface="Adobe Garamond Pro Bold" pitchFamily="18" charset="0"/>
              </a:rPr>
              <a:t>	is 80% of the </a:t>
            </a:r>
            <a:r>
              <a:rPr lang="en-US" sz="3600" i="1" smtClean="0">
                <a:solidFill>
                  <a:srgbClr val="39949F">
                    <a:lumMod val="75000"/>
                  </a:srgbClr>
                </a:solidFill>
                <a:latin typeface="Adobe Garamond Pro Bold" pitchFamily="18" charset="0"/>
              </a:rPr>
              <a:t>solution</a:t>
            </a:r>
            <a:endParaRPr lang="en-US" sz="1800" i="1" smtClean="0">
              <a:solidFill>
                <a:srgbClr val="39949F">
                  <a:lumMod val="75000"/>
                </a:srgbClr>
              </a:solidFill>
              <a:latin typeface="Adobe Garamond Pro Bold" pitchFamily="18" charset="0"/>
            </a:endParaRPr>
          </a:p>
          <a:p>
            <a:pPr marL="0" lvl="0" indent="0">
              <a:buNone/>
            </a:pPr>
            <a:endParaRPr lang="en-US" sz="1800" smtClean="0">
              <a:solidFill>
                <a:srgbClr val="39949F">
                  <a:lumMod val="75000"/>
                </a:srgbClr>
              </a:solidFill>
              <a:latin typeface="Adobe Garamond Pro Bold" pitchFamily="18" charset="0"/>
            </a:endParaRPr>
          </a:p>
          <a:p>
            <a:pPr marL="0" lvl="0" indent="0">
              <a:buNone/>
            </a:pPr>
            <a:r>
              <a:rPr lang="en-US" smtClean="0">
                <a:latin typeface="+mj-lt"/>
              </a:rPr>
              <a:t>Multiple perspectives are okay, in fact better than okay, but …</a:t>
            </a:r>
            <a:endParaRPr 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8256" y="4157663"/>
            <a:ext cx="312938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smtClean="0"/>
              <a:t>Different but compatible perspectives</a:t>
            </a:r>
            <a:endParaRPr lang="en-US" sz="1400" i="1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31" y="2876550"/>
            <a:ext cx="1953669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256" y="2876550"/>
            <a:ext cx="1538875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3400" y="4157663"/>
            <a:ext cx="225414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smtClean="0"/>
              <a:t>Incompatible perspectives</a:t>
            </a:r>
            <a:endParaRPr lang="en-US" sz="1400" i="1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76549"/>
            <a:ext cx="1790700" cy="128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57579" y="4159638"/>
            <a:ext cx="144783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smtClean="0"/>
              <a:t>Integrated view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85132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6172200" cy="457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2000" smtClean="0"/>
              <a:t>One-slide summary, </a:t>
            </a:r>
            <a:br>
              <a:rPr lang="en-US" sz="2000" smtClean="0"/>
            </a:br>
            <a:r>
              <a:rPr lang="en-US" sz="2000" smtClean="0"/>
              <a:t>Architecture issue 1</a:t>
            </a:r>
            <a:endParaRPr lang="en-US" sz="2000"/>
          </a:p>
        </p:txBody>
      </p:sp>
      <p:grpSp>
        <p:nvGrpSpPr>
          <p:cNvPr id="113" name="Group 112"/>
          <p:cNvGrpSpPr/>
          <p:nvPr/>
        </p:nvGrpSpPr>
        <p:grpSpPr>
          <a:xfrm>
            <a:off x="457200" y="3181350"/>
            <a:ext cx="7146925" cy="1447800"/>
            <a:chOff x="777875" y="4419600"/>
            <a:chExt cx="7146925" cy="1447800"/>
          </a:xfrm>
        </p:grpSpPr>
        <p:sp>
          <p:nvSpPr>
            <p:cNvPr id="114" name="Rounded Rectangle 113"/>
            <p:cNvSpPr/>
            <p:nvPr/>
          </p:nvSpPr>
          <p:spPr>
            <a:xfrm>
              <a:off x="1990725" y="4419600"/>
              <a:ext cx="5934075" cy="847270"/>
            </a:xfrm>
            <a:prstGeom prst="roundRect">
              <a:avLst/>
            </a:prstGeom>
            <a:solidFill>
              <a:srgbClr val="C8DFFF"/>
            </a:solidFill>
            <a:ln w="9525" cap="flat" cmpd="sng" algn="ctr">
              <a:solidFill>
                <a:srgbClr val="00A0B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SDN controller B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057400" y="5410200"/>
              <a:ext cx="1866900" cy="457200"/>
            </a:xfrm>
            <a:prstGeom prst="rect">
              <a:avLst/>
            </a:prstGeom>
            <a:solidFill>
              <a:srgbClr val="0A3161">
                <a:lumMod val="20000"/>
                <a:lumOff val="80000"/>
              </a:srgbClr>
            </a:solidFill>
            <a:ln w="9525" cap="flat" cmpd="sng" algn="ctr">
              <a:solidFill>
                <a:srgbClr val="00A0B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(Physical) data plane</a:t>
              </a: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1711325" y="4972631"/>
              <a:ext cx="34607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A3161">
                  <a:lumMod val="60000"/>
                  <a:lumOff val="40000"/>
                </a:srgb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7" name="Straight Arrow Connector 116"/>
            <p:cNvCxnSpPr/>
            <p:nvPr/>
          </p:nvCxnSpPr>
          <p:spPr>
            <a:xfrm>
              <a:off x="1711325" y="5656943"/>
              <a:ext cx="34607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A3161">
                  <a:lumMod val="60000"/>
                  <a:lumOff val="40000"/>
                </a:srgb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8" name="Straight Arrow Connector 117"/>
            <p:cNvCxnSpPr/>
            <p:nvPr/>
          </p:nvCxnSpPr>
          <p:spPr>
            <a:xfrm>
              <a:off x="2910114" y="5199743"/>
              <a:ext cx="0" cy="257627"/>
            </a:xfrm>
            <a:prstGeom prst="straightConnector1">
              <a:avLst/>
            </a:prstGeom>
            <a:noFill/>
            <a:ln w="25400" cap="flat" cmpd="sng" algn="ctr">
              <a:solidFill>
                <a:srgbClr val="0A3161">
                  <a:lumMod val="60000"/>
                  <a:lumOff val="40000"/>
                </a:srgb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9" name="Rectangle 118"/>
            <p:cNvSpPr/>
            <p:nvPr/>
          </p:nvSpPr>
          <p:spPr>
            <a:xfrm>
              <a:off x="777875" y="4742542"/>
              <a:ext cx="933450" cy="1124858"/>
            </a:xfrm>
            <a:prstGeom prst="rect">
              <a:avLst/>
            </a:prstGeom>
            <a:solidFill>
              <a:srgbClr val="C8DFFF"/>
            </a:solidFill>
            <a:ln w="9525" cap="flat" cmpd="sng" algn="ctr">
              <a:solidFill>
                <a:srgbClr val="00A0B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Manager B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736725" y="57150"/>
            <a:ext cx="5872162" cy="3904343"/>
            <a:chOff x="2057400" y="1295400"/>
            <a:chExt cx="5872162" cy="3904343"/>
          </a:xfrm>
        </p:grpSpPr>
        <p:sp>
          <p:nvSpPr>
            <p:cNvPr id="121" name="Rounded Rectangle 120"/>
            <p:cNvSpPr/>
            <p:nvPr/>
          </p:nvSpPr>
          <p:spPr>
            <a:xfrm>
              <a:off x="2590800" y="2903764"/>
              <a:ext cx="4800599" cy="847270"/>
            </a:xfrm>
            <a:prstGeom prst="roundRect">
              <a:avLst/>
            </a:prstGeom>
            <a:solidFill>
              <a:srgbClr val="5AAB35">
                <a:lumMod val="20000"/>
                <a:lumOff val="80000"/>
              </a:srgbClr>
            </a:solidFill>
            <a:ln w="9525" cap="flat" cmpd="sng" algn="ctr">
              <a:solidFill>
                <a:srgbClr val="00A0B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Customer G application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057400" y="4742543"/>
              <a:ext cx="5715000" cy="457200"/>
            </a:xfrm>
            <a:prstGeom prst="rect">
              <a:avLst/>
            </a:prstGeom>
            <a:gradFill flip="none" rotWithShape="1">
              <a:gsLst>
                <a:gs pos="27000">
                  <a:srgbClr val="A42723">
                    <a:lumMod val="40000"/>
                    <a:lumOff val="60000"/>
                  </a:srgbClr>
                </a:gs>
                <a:gs pos="417">
                  <a:srgbClr val="A42723">
                    <a:lumMod val="40000"/>
                    <a:lumOff val="60000"/>
                  </a:srgbClr>
                </a:gs>
                <a:gs pos="33000">
                  <a:srgbClr val="5AAB35">
                    <a:lumMod val="40000"/>
                    <a:lumOff val="60000"/>
                  </a:srgbClr>
                </a:gs>
                <a:gs pos="68000">
                  <a:srgbClr val="0A3161">
                    <a:lumMod val="20000"/>
                    <a:lumOff val="80000"/>
                  </a:srgbClr>
                </a:gs>
                <a:gs pos="65000">
                  <a:srgbClr val="5AAB35">
                    <a:lumMod val="40000"/>
                    <a:lumOff val="60000"/>
                  </a:srgbClr>
                </a:gs>
                <a:gs pos="100000">
                  <a:srgbClr val="0A3161">
                    <a:lumMod val="20000"/>
                    <a:lumOff val="80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rgbClr val="141313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Controller plane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076700" y="4818743"/>
              <a:ext cx="17907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</a:rPr>
                <a:t>(Virtual) data plane</a:t>
              </a:r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>
              <a:off x="5122636" y="3708399"/>
              <a:ext cx="0" cy="1034143"/>
            </a:xfrm>
            <a:prstGeom prst="straightConnector1">
              <a:avLst/>
            </a:prstGeom>
            <a:noFill/>
            <a:ln w="25400" cap="flat" cmpd="sng" algn="ctr">
              <a:solidFill>
                <a:srgbClr val="5AAB35">
                  <a:lumMod val="60000"/>
                  <a:lumOff val="40000"/>
                </a:srgb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25" name="TextBox 124"/>
            <p:cNvSpPr txBox="1"/>
            <p:nvPr/>
          </p:nvSpPr>
          <p:spPr>
            <a:xfrm>
              <a:off x="5981700" y="4807858"/>
              <a:ext cx="17907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</a:rPr>
                <a:t>(Virtual) data plane</a:t>
              </a: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4957762" y="1295400"/>
              <a:ext cx="2971800" cy="916541"/>
            </a:xfrm>
            <a:prstGeom prst="roundRect">
              <a:avLst/>
            </a:prstGeom>
            <a:solidFill>
              <a:srgbClr val="A42723">
                <a:lumMod val="20000"/>
                <a:lumOff val="80000"/>
              </a:srgbClr>
            </a:solidFill>
            <a:ln w="9525" cap="flat" cmpd="sng" algn="ctr">
              <a:solidFill>
                <a:srgbClr val="00A0B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Customer R application</a:t>
              </a:r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7620000" y="2117598"/>
              <a:ext cx="0" cy="2624944"/>
            </a:xfrm>
            <a:prstGeom prst="straightConnector1">
              <a:avLst/>
            </a:prstGeom>
            <a:noFill/>
            <a:ln w="25400" cap="flat" cmpd="sng" algn="ctr">
              <a:solidFill>
                <a:srgbClr val="A42723">
                  <a:lumMod val="60000"/>
                  <a:lumOff val="40000"/>
                </a:srgb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28" name="Group 127"/>
          <p:cNvGrpSpPr/>
          <p:nvPr/>
        </p:nvGrpSpPr>
        <p:grpSpPr>
          <a:xfrm>
            <a:off x="1203325" y="1666420"/>
            <a:ext cx="5867399" cy="1413329"/>
            <a:chOff x="1524000" y="2904670"/>
            <a:chExt cx="5867399" cy="1413329"/>
          </a:xfrm>
        </p:grpSpPr>
        <p:sp>
          <p:nvSpPr>
            <p:cNvPr id="129" name="Rounded Rectangle 128"/>
            <p:cNvSpPr/>
            <p:nvPr/>
          </p:nvSpPr>
          <p:spPr>
            <a:xfrm>
              <a:off x="2590800" y="2904670"/>
              <a:ext cx="4800599" cy="847270"/>
            </a:xfrm>
            <a:prstGeom prst="roundRect">
              <a:avLst/>
            </a:prstGeom>
            <a:solidFill>
              <a:srgbClr val="5AAB35">
                <a:lumMod val="20000"/>
                <a:lumOff val="80000"/>
              </a:srgbClr>
            </a:solidFill>
            <a:ln w="9525" cap="flat" cmpd="sng" algn="ctr">
              <a:solidFill>
                <a:srgbClr val="00A0B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SDN controller G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798536" y="3860799"/>
              <a:ext cx="1866900" cy="457200"/>
            </a:xfrm>
            <a:prstGeom prst="rect">
              <a:avLst/>
            </a:prstGeom>
            <a:solidFill>
              <a:srgbClr val="5AAB35">
                <a:lumMod val="40000"/>
                <a:lumOff val="60000"/>
              </a:srgbClr>
            </a:solidFill>
            <a:ln w="9525" cap="flat" cmpd="sng" algn="ctr">
              <a:solidFill>
                <a:srgbClr val="00A0B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(Physical) data plane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524000" y="3251199"/>
              <a:ext cx="933450" cy="1048657"/>
            </a:xfrm>
            <a:prstGeom prst="rect">
              <a:avLst/>
            </a:prstGeom>
            <a:solidFill>
              <a:srgbClr val="5AAB35">
                <a:lumMod val="20000"/>
                <a:lumOff val="80000"/>
              </a:srgbClr>
            </a:solidFill>
            <a:ln w="9525" cap="flat" cmpd="sng" algn="ctr">
              <a:solidFill>
                <a:srgbClr val="00A0B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Manager G</a:t>
              </a: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>
              <a:off x="2457450" y="3481288"/>
              <a:ext cx="34607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AAB35">
                  <a:lumMod val="60000"/>
                  <a:lumOff val="40000"/>
                </a:srgb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33" name="Straight Arrow Connector 132"/>
            <p:cNvCxnSpPr>
              <a:endCxn id="130" idx="1"/>
            </p:cNvCxnSpPr>
            <p:nvPr/>
          </p:nvCxnSpPr>
          <p:spPr>
            <a:xfrm>
              <a:off x="2457450" y="4089399"/>
              <a:ext cx="341086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AAB35">
                  <a:lumMod val="60000"/>
                  <a:lumOff val="40000"/>
                </a:srgb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34" name="Straight Arrow Connector 133"/>
            <p:cNvCxnSpPr/>
            <p:nvPr/>
          </p:nvCxnSpPr>
          <p:spPr>
            <a:xfrm>
              <a:off x="3751036" y="3708399"/>
              <a:ext cx="0" cy="181427"/>
            </a:xfrm>
            <a:prstGeom prst="straightConnector1">
              <a:avLst/>
            </a:prstGeom>
            <a:noFill/>
            <a:ln w="25400" cap="flat" cmpd="sng" algn="ctr">
              <a:solidFill>
                <a:srgbClr val="5AAB35">
                  <a:lumMod val="60000"/>
                  <a:lumOff val="40000"/>
                </a:srgb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35" name="Group 134"/>
          <p:cNvGrpSpPr/>
          <p:nvPr/>
        </p:nvGrpSpPr>
        <p:grpSpPr>
          <a:xfrm>
            <a:off x="3429000" y="57150"/>
            <a:ext cx="4175125" cy="1524000"/>
            <a:chOff x="3749675" y="1295400"/>
            <a:chExt cx="4175125" cy="1524000"/>
          </a:xfrm>
        </p:grpSpPr>
        <p:sp>
          <p:nvSpPr>
            <p:cNvPr id="136" name="Rounded Rectangle 135"/>
            <p:cNvSpPr/>
            <p:nvPr/>
          </p:nvSpPr>
          <p:spPr>
            <a:xfrm>
              <a:off x="4953000" y="1295400"/>
              <a:ext cx="2971800" cy="916541"/>
            </a:xfrm>
            <a:prstGeom prst="roundRect">
              <a:avLst/>
            </a:prstGeom>
            <a:solidFill>
              <a:srgbClr val="A42723">
                <a:lumMod val="20000"/>
                <a:lumOff val="80000"/>
              </a:srgbClr>
            </a:solidFill>
            <a:ln w="9525" cap="flat" cmpd="sng" algn="ctr">
              <a:solidFill>
                <a:srgbClr val="00A0B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SDN controller R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067300" y="2362200"/>
              <a:ext cx="1866900" cy="457200"/>
            </a:xfrm>
            <a:prstGeom prst="rect">
              <a:avLst/>
            </a:prstGeom>
            <a:solidFill>
              <a:srgbClr val="A42723">
                <a:lumMod val="40000"/>
                <a:lumOff val="60000"/>
              </a:srgbClr>
            </a:solidFill>
            <a:ln w="9525" cap="flat" cmpd="sng" algn="ctr">
              <a:solidFill>
                <a:srgbClr val="00A0B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(Physical) data plane</a:t>
              </a:r>
            </a:p>
          </p:txBody>
        </p:sp>
        <p:cxnSp>
          <p:nvCxnSpPr>
            <p:cNvPr id="138" name="Straight Arrow Connector 137"/>
            <p:cNvCxnSpPr>
              <a:endCxn id="137" idx="0"/>
            </p:cNvCxnSpPr>
            <p:nvPr/>
          </p:nvCxnSpPr>
          <p:spPr>
            <a:xfrm flipH="1">
              <a:off x="6000750" y="2117598"/>
              <a:ext cx="3106" cy="244602"/>
            </a:xfrm>
            <a:prstGeom prst="straightConnector1">
              <a:avLst/>
            </a:prstGeom>
            <a:noFill/>
            <a:ln w="25400" cap="flat" cmpd="sng" algn="ctr">
              <a:solidFill>
                <a:srgbClr val="A42723">
                  <a:lumMod val="60000"/>
                  <a:lumOff val="40000"/>
                </a:srgb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9" name="Rectangle 138"/>
            <p:cNvSpPr/>
            <p:nvPr/>
          </p:nvSpPr>
          <p:spPr>
            <a:xfrm>
              <a:off x="3749675" y="1660398"/>
              <a:ext cx="933450" cy="1159002"/>
            </a:xfrm>
            <a:prstGeom prst="rect">
              <a:avLst/>
            </a:prstGeom>
            <a:solidFill>
              <a:srgbClr val="A42723">
                <a:lumMod val="20000"/>
                <a:lumOff val="80000"/>
              </a:srgbClr>
            </a:solidFill>
            <a:ln w="9525" cap="flat" cmpd="sng" algn="ctr">
              <a:solidFill>
                <a:srgbClr val="00A0B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Manager R</a:t>
              </a:r>
            </a:p>
          </p:txBody>
        </p:sp>
        <p:cxnSp>
          <p:nvCxnSpPr>
            <p:cNvPr id="140" name="Straight Arrow Connector 139"/>
            <p:cNvCxnSpPr/>
            <p:nvPr/>
          </p:nvCxnSpPr>
          <p:spPr>
            <a:xfrm>
              <a:off x="4683125" y="1902859"/>
              <a:ext cx="34607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A42723">
                  <a:lumMod val="60000"/>
                  <a:lumOff val="40000"/>
                </a:srgb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41" name="Straight Arrow Connector 140"/>
            <p:cNvCxnSpPr>
              <a:endCxn id="137" idx="1"/>
            </p:cNvCxnSpPr>
            <p:nvPr/>
          </p:nvCxnSpPr>
          <p:spPr>
            <a:xfrm>
              <a:off x="4683125" y="2590800"/>
              <a:ext cx="38417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A42723">
                  <a:lumMod val="60000"/>
                  <a:lumOff val="40000"/>
                </a:srgb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42" name="Rectangle 141"/>
            <p:cNvSpPr/>
            <p:nvPr/>
          </p:nvSpPr>
          <p:spPr>
            <a:xfrm>
              <a:off x="5029200" y="1660398"/>
              <a:ext cx="2743200" cy="457200"/>
            </a:xfrm>
            <a:prstGeom prst="rect">
              <a:avLst/>
            </a:prstGeom>
            <a:solidFill>
              <a:srgbClr val="A42723">
                <a:lumMod val="40000"/>
                <a:lumOff val="60000"/>
              </a:srgbClr>
            </a:solidFill>
            <a:ln w="9525" cap="flat" cmpd="sng" algn="ctr">
              <a:solidFill>
                <a:srgbClr val="141313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Controller plane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2477861" y="879348"/>
            <a:ext cx="4516664" cy="1590801"/>
            <a:chOff x="2798536" y="2117598"/>
            <a:chExt cx="4516664" cy="1590801"/>
          </a:xfrm>
        </p:grpSpPr>
        <p:cxnSp>
          <p:nvCxnSpPr>
            <p:cNvPr id="144" name="Straight Arrow Connector 143"/>
            <p:cNvCxnSpPr/>
            <p:nvPr/>
          </p:nvCxnSpPr>
          <p:spPr>
            <a:xfrm>
              <a:off x="7086600" y="2117598"/>
              <a:ext cx="0" cy="1133601"/>
            </a:xfrm>
            <a:prstGeom prst="straightConnector1">
              <a:avLst/>
            </a:prstGeom>
            <a:noFill/>
            <a:ln w="25400" cap="flat" cmpd="sng" algn="ctr">
              <a:solidFill>
                <a:srgbClr val="A42723">
                  <a:lumMod val="60000"/>
                  <a:lumOff val="40000"/>
                </a:srgb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45" name="Rectangle 144"/>
            <p:cNvSpPr/>
            <p:nvPr/>
          </p:nvSpPr>
          <p:spPr>
            <a:xfrm>
              <a:off x="2798536" y="3251199"/>
              <a:ext cx="4516664" cy="457200"/>
            </a:xfrm>
            <a:prstGeom prst="rect">
              <a:avLst/>
            </a:prstGeom>
            <a:gradFill flip="none" rotWithShape="1">
              <a:gsLst>
                <a:gs pos="33000">
                  <a:srgbClr val="A42723">
                    <a:lumMod val="40000"/>
                    <a:lumOff val="60000"/>
                  </a:srgbClr>
                </a:gs>
                <a:gs pos="41000">
                  <a:srgbClr val="5AAB35">
                    <a:lumMod val="40000"/>
                    <a:lumOff val="60000"/>
                  </a:srgbClr>
                </a:gs>
                <a:gs pos="0">
                  <a:srgbClr val="A42723">
                    <a:lumMod val="40000"/>
                    <a:lumOff val="60000"/>
                  </a:srgbClr>
                </a:gs>
                <a:gs pos="100000">
                  <a:srgbClr val="5AAB35">
                    <a:lumMod val="40000"/>
                    <a:lumOff val="60000"/>
                  </a:srgbClr>
                </a:gs>
              </a:gsLst>
              <a:lin ang="10800000" scaled="1"/>
              <a:tileRect/>
            </a:gradFill>
            <a:ln w="9525" cap="flat" cmpd="sng" algn="ctr">
              <a:solidFill>
                <a:srgbClr val="141313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Controller plane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24500" y="3327399"/>
              <a:ext cx="17907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</a:rPr>
                <a:t>(Virtual) data 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78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6172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Since issue 1: hot topics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Intent NBI </a:t>
            </a:r>
          </a:p>
          <a:p>
            <a:pPr lvl="1"/>
            <a:r>
              <a:rPr lang="en-US"/>
              <a:t>Specify (only) the desired outcome and constraints</a:t>
            </a:r>
          </a:p>
          <a:p>
            <a:pPr lvl="1"/>
            <a:r>
              <a:rPr lang="en-US" i="1" smtClean="0">
                <a:solidFill>
                  <a:schemeClr val="accent4">
                    <a:lumMod val="75000"/>
                  </a:schemeClr>
                </a:solidFill>
              </a:rPr>
              <a:t>Tell me what you want, not how to do it!</a:t>
            </a:r>
          </a:p>
          <a:p>
            <a:r>
              <a:rPr lang="en-US" smtClean="0"/>
              <a:t>Agile new services</a:t>
            </a:r>
          </a:p>
          <a:p>
            <a:pPr lvl="1"/>
            <a:r>
              <a:rPr lang="en-US" smtClean="0"/>
              <a:t>Flexibility </a:t>
            </a:r>
            <a:r>
              <a:rPr lang="en-US"/>
              <a:t>for</a:t>
            </a:r>
            <a:r>
              <a:rPr lang="en-US" smtClean="0"/>
              <a:t> services </a:t>
            </a:r>
            <a:r>
              <a:rPr lang="en-US"/>
              <a:t>not</a:t>
            </a:r>
            <a:r>
              <a:rPr lang="en-US" smtClean="0"/>
              <a:t> even imagined today</a:t>
            </a:r>
          </a:p>
          <a:p>
            <a:r>
              <a:rPr lang="en-US" smtClean="0"/>
              <a:t>East-west interface</a:t>
            </a:r>
          </a:p>
          <a:p>
            <a:r>
              <a:rPr lang="en-US" smtClean="0"/>
              <a:t>Enterprise SDN</a:t>
            </a:r>
          </a:p>
          <a:p>
            <a:r>
              <a:rPr lang="en-US"/>
              <a:t>Relation to ETSI NFV</a:t>
            </a:r>
          </a:p>
          <a:p>
            <a:r>
              <a:rPr lang="en-US" smtClean="0"/>
              <a:t>Multiple protocols between the same pair of entities:</a:t>
            </a:r>
            <a:br>
              <a:rPr lang="en-US" smtClean="0"/>
            </a:br>
            <a:r>
              <a:rPr lang="en-US" smtClean="0"/>
              <a:t>		OpenFlow-switch</a:t>
            </a:r>
            <a:r>
              <a:rPr lang="en-US" smtClean="0"/>
              <a:t>, </a:t>
            </a:r>
            <a:r>
              <a:rPr lang="en-US" smtClean="0"/>
              <a:t>NETCONF/OF-config</a:t>
            </a:r>
            <a:r>
              <a:rPr lang="en-US" smtClean="0"/>
              <a:t>, SNMP, OVSDB …</a:t>
            </a:r>
          </a:p>
        </p:txBody>
      </p:sp>
    </p:spTree>
    <p:extLst>
      <p:ext uri="{BB962C8B-B14F-4D97-AF65-F5344CB8AC3E}">
        <p14:creationId xmlns:p14="http://schemas.microsoft.com/office/powerpoint/2010/main" val="291825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6172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Why SDN ?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deliver services to customers (aka users, aka clients, aka apps)</a:t>
            </a:r>
          </a:p>
          <a:p>
            <a:pPr marL="457200" lvl="1" indent="0">
              <a:buNone/>
            </a:pPr>
            <a:r>
              <a:rPr lang="en-US" smtClean="0"/>
              <a:t>… in an optimum way</a:t>
            </a:r>
          </a:p>
          <a:p>
            <a:r>
              <a:rPr lang="en-US" smtClean="0"/>
              <a:t>Issue 1.1 focuses on services</a:t>
            </a:r>
          </a:p>
          <a:p>
            <a:pPr lvl="1"/>
            <a:r>
              <a:rPr lang="en-US" smtClean="0"/>
              <a:t>Services are invoked downward through a process of orchestration</a:t>
            </a:r>
          </a:p>
          <a:p>
            <a:pPr lvl="1"/>
            <a:r>
              <a:rPr lang="en-US" smtClean="0"/>
              <a:t>Until they meet resources exposed upward through a process of virtualization (issue 1)</a:t>
            </a:r>
          </a:p>
          <a:p>
            <a:pPr lvl="1"/>
            <a:r>
              <a:rPr lang="en-US" smtClean="0"/>
              <a:t>Service and resource views are complementary</a:t>
            </a:r>
          </a:p>
        </p:txBody>
      </p:sp>
    </p:spTree>
    <p:extLst>
      <p:ext uri="{BB962C8B-B14F-4D97-AF65-F5344CB8AC3E}">
        <p14:creationId xmlns:p14="http://schemas.microsoft.com/office/powerpoint/2010/main" val="178880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6172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Clients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Client is usually a separate business entity</a:t>
            </a:r>
          </a:p>
          <a:p>
            <a:pPr lvl="1"/>
            <a:r>
              <a:rPr lang="en-US"/>
              <a:t>Security, information hiding, policy enforcement</a:t>
            </a:r>
          </a:p>
          <a:p>
            <a:pPr lvl="1"/>
            <a:r>
              <a:rPr lang="en-US"/>
              <a:t>Interface can be (semi-)transparent depending on </a:t>
            </a:r>
            <a:r>
              <a:rPr lang="en-US" smtClean="0"/>
              <a:t>circumstances</a:t>
            </a:r>
          </a:p>
          <a:p>
            <a:pPr lvl="1"/>
            <a:endParaRPr lang="en-US"/>
          </a:p>
          <a:p>
            <a:r>
              <a:rPr lang="en-US"/>
              <a:t>Client may be a complex organization (e.g., enterprise)</a:t>
            </a:r>
          </a:p>
          <a:p>
            <a:pPr lvl="1"/>
            <a:r>
              <a:rPr lang="en-US" smtClean="0"/>
              <a:t>Client-server </a:t>
            </a:r>
            <a:r>
              <a:rPr lang="en-US" b="1" u="sng" smtClean="0"/>
              <a:t>association</a:t>
            </a:r>
            <a:r>
              <a:rPr lang="en-US" b="1" smtClean="0"/>
              <a:t> </a:t>
            </a:r>
            <a:r>
              <a:rPr lang="en-US" smtClean="0"/>
              <a:t>includes </a:t>
            </a:r>
            <a:r>
              <a:rPr lang="en-US"/>
              <a:t>business agreement and policies</a:t>
            </a:r>
          </a:p>
          <a:p>
            <a:pPr lvl="1"/>
            <a:r>
              <a:rPr lang="en-US" smtClean="0"/>
              <a:t>Within an association: Multiple </a:t>
            </a:r>
            <a:r>
              <a:rPr lang="en-US"/>
              <a:t>services, multiple users, multiple host </a:t>
            </a:r>
            <a:r>
              <a:rPr lang="en-US" smtClean="0"/>
              <a:t>platforms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0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49892"/>
              </p:ext>
            </p:extLst>
          </p:nvPr>
        </p:nvGraphicFramePr>
        <p:xfrm>
          <a:off x="5257799" y="2221628"/>
          <a:ext cx="3800475" cy="2864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Visio" r:id="rId3" imgW="4410190" imgH="3324157" progId="Visio.Drawing.15">
                  <p:embed/>
                </p:oleObj>
              </mc:Choice>
              <mc:Fallback>
                <p:oleObj name="Visio" r:id="rId3" imgW="4410190" imgH="332415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7799" y="2221628"/>
                        <a:ext cx="3800475" cy="28647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6172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Clients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742950"/>
            <a:ext cx="5867400" cy="369323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Client </a:t>
            </a:r>
            <a:r>
              <a:rPr lang="en-US"/>
              <a:t>requests services in its own </a:t>
            </a:r>
            <a:r>
              <a:rPr lang="en-US" smtClean="0"/>
              <a:t>terms</a:t>
            </a:r>
            <a:endParaRPr lang="en-US"/>
          </a:p>
          <a:p>
            <a:pPr lvl="1"/>
            <a:r>
              <a:rPr lang="en-US" smtClean="0"/>
              <a:t>The only </a:t>
            </a:r>
            <a:r>
              <a:rPr lang="en-US"/>
              <a:t>resources in client request may be the client’s point(s) of attachment</a:t>
            </a:r>
          </a:p>
          <a:p>
            <a:pPr lvl="1"/>
            <a:r>
              <a:rPr lang="en-US" smtClean="0"/>
              <a:t>and </a:t>
            </a:r>
            <a:r>
              <a:rPr lang="en-US"/>
              <a:t>even these may be </a:t>
            </a:r>
            <a:r>
              <a:rPr lang="en-US" smtClean="0"/>
              <a:t>implicit </a:t>
            </a:r>
            <a:r>
              <a:rPr lang="en-US" i="1" smtClean="0">
                <a:solidFill>
                  <a:schemeClr val="accent4">
                    <a:lumMod val="75000"/>
                  </a:schemeClr>
                </a:solidFill>
              </a:rPr>
              <a:t>(attachment point of the </a:t>
            </a:r>
            <a:r>
              <a:rPr lang="en-US" i="1">
                <a:solidFill>
                  <a:schemeClr val="accent4">
                    <a:lumMod val="75000"/>
                  </a:schemeClr>
                </a:solidFill>
              </a:rPr>
              <a:t>device I’m using </a:t>
            </a:r>
            <a:r>
              <a:rPr lang="en-US" i="1" smtClean="0">
                <a:solidFill>
                  <a:schemeClr val="accent4">
                    <a:lumMod val="75000"/>
                  </a:schemeClr>
                </a:solidFill>
              </a:rPr>
              <a:t>right now)</a:t>
            </a:r>
          </a:p>
          <a:p>
            <a:pPr lvl="1"/>
            <a:r>
              <a:rPr lang="en-US" smtClean="0"/>
              <a:t>Client expects server (aka SDN controller) to orchestrate additional resources as needed</a:t>
            </a:r>
          </a:p>
          <a:p>
            <a:r>
              <a:rPr lang="en-US" smtClean="0"/>
              <a:t>Server (SDN controller) may not understand </a:t>
            </a:r>
            <a:br>
              <a:rPr lang="en-US" smtClean="0"/>
            </a:br>
            <a:r>
              <a:rPr lang="en-US" smtClean="0"/>
              <a:t>client’s terms</a:t>
            </a:r>
          </a:p>
          <a:p>
            <a:pPr lvl="1"/>
            <a:r>
              <a:rPr lang="en-US" smtClean="0"/>
              <a:t>“Bob is (or is not) allowed to connect to the Internet.”</a:t>
            </a:r>
          </a:p>
          <a:p>
            <a:pPr lvl="1"/>
            <a:r>
              <a:rPr lang="en-US" smtClean="0"/>
              <a:t>A mapping is required (possibly transparent)</a:t>
            </a:r>
          </a:p>
          <a:p>
            <a:pPr lvl="1"/>
            <a:r>
              <a:rPr lang="en-US" smtClean="0"/>
              <a:t>Developing a non-transparent mapping is necessarily a joint responsibility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21193997">
            <a:off x="5934826" y="691505"/>
            <a:ext cx="31016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It is often beneficial to minimize the client’s view of underlying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Simpler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Simpler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Security – reduced attack 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More freedom for SDN controller to satisfy client requirements</a:t>
            </a:r>
            <a:endParaRPr lang="en-US" sz="14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2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6172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Takeaway: client contexts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9100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mtClean="0"/>
              <a:t>A </a:t>
            </a:r>
            <a:r>
              <a:rPr lang="en-US" b="1" u="sng" smtClean="0"/>
              <a:t>client context</a:t>
            </a:r>
            <a:r>
              <a:rPr lang="en-US" smtClean="0"/>
              <a:t> is the conceptual container on a server </a:t>
            </a:r>
            <a:br>
              <a:rPr lang="en-US" smtClean="0"/>
            </a:br>
            <a:r>
              <a:rPr lang="en-US" smtClean="0"/>
              <a:t>(SDN controller) that represents everything needed </a:t>
            </a:r>
            <a:br>
              <a:rPr lang="en-US" smtClean="0"/>
            </a:br>
            <a:r>
              <a:rPr lang="en-US" smtClean="0"/>
              <a:t>to support a particular client</a:t>
            </a:r>
          </a:p>
          <a:p>
            <a:pPr lvl="1"/>
            <a:r>
              <a:rPr lang="en-US" smtClean="0"/>
              <a:t>Security credentials, stack parameters</a:t>
            </a:r>
          </a:p>
          <a:p>
            <a:pPr lvl="1"/>
            <a:r>
              <a:rPr lang="en-US" smtClean="0"/>
              <a:t>Exposed virtual and supporting resources</a:t>
            </a:r>
          </a:p>
          <a:p>
            <a:pPr lvl="1"/>
            <a:r>
              <a:rPr lang="en-US" smtClean="0"/>
              <a:t>Hidden resources</a:t>
            </a:r>
          </a:p>
          <a:p>
            <a:pPr lvl="1"/>
            <a:r>
              <a:rPr lang="en-US" smtClean="0"/>
              <a:t>Client-specific mappings</a:t>
            </a:r>
          </a:p>
          <a:p>
            <a:pPr lvl="1"/>
            <a:r>
              <a:rPr lang="en-US" smtClean="0"/>
              <a:t>Custom code</a:t>
            </a:r>
          </a:p>
          <a:p>
            <a:pPr lvl="1"/>
            <a:r>
              <a:rPr lang="en-US" smtClean="0"/>
              <a:t>Services (later slide)</a:t>
            </a:r>
          </a:p>
          <a:p>
            <a:pPr lvl="1"/>
            <a:r>
              <a:rPr lang="en-US" smtClean="0"/>
              <a:t>Provider’s </a:t>
            </a:r>
            <a:r>
              <a:rPr lang="en-US" b="1" u="sng" smtClean="0"/>
              <a:t>policy</a:t>
            </a:r>
            <a:r>
              <a:rPr lang="en-US" smtClean="0"/>
              <a:t> for this client</a:t>
            </a:r>
            <a:endParaRPr lang="en-US"/>
          </a:p>
          <a:p>
            <a:pPr marL="914400" lvl="2" indent="0">
              <a:buNone/>
            </a:pPr>
            <a:r>
              <a:rPr lang="en-US"/>
              <a:t>Response to illegal client </a:t>
            </a:r>
            <a:r>
              <a:rPr lang="en-US" smtClean="0"/>
              <a:t>requests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e.g. </a:t>
            </a:r>
            <a:r>
              <a:rPr lang="en-US"/>
              <a:t>deny, flag for human </a:t>
            </a:r>
            <a:r>
              <a:rPr lang="en-US" smtClean="0"/>
              <a:t>decision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accept </a:t>
            </a:r>
            <a:r>
              <a:rPr lang="en-US"/>
              <a:t>but charge extra</a:t>
            </a:r>
          </a:p>
          <a:p>
            <a:pPr marL="914400" lvl="2" indent="0">
              <a:buNone/>
            </a:pPr>
            <a:r>
              <a:rPr lang="en-US"/>
              <a:t>Interpretation of legitimate client </a:t>
            </a:r>
            <a:r>
              <a:rPr lang="en-US" smtClean="0"/>
              <a:t>activity, </a:t>
            </a:r>
            <a:br>
              <a:rPr lang="en-US" smtClean="0"/>
            </a:br>
            <a:r>
              <a:rPr lang="en-US" smtClean="0"/>
              <a:t>	e.g. how to achieve </a:t>
            </a:r>
            <a:r>
              <a:rPr lang="en-US"/>
              <a:t>traffic isolation</a:t>
            </a:r>
          </a:p>
          <a:p>
            <a:pPr marL="0" indent="0">
              <a:buNone/>
            </a:pPr>
            <a:r>
              <a:rPr lang="en-US"/>
              <a:t>If client business relationship terminates, delete client context, reclaim resources</a:t>
            </a:r>
          </a:p>
          <a:p>
            <a:pPr marL="0" indent="0">
              <a:buNone/>
            </a:pPr>
            <a:r>
              <a:rPr lang="en-US" smtClean="0"/>
              <a:t>Much of client context is persistent</a:t>
            </a:r>
          </a:p>
          <a:p>
            <a:pPr lvl="1"/>
            <a:r>
              <a:rPr lang="en-US" smtClean="0"/>
              <a:t>Backup/restoration – may contain client-confidential information</a:t>
            </a:r>
          </a:p>
          <a:p>
            <a:pPr lvl="1"/>
            <a:r>
              <a:rPr lang="en-US" smtClean="0"/>
              <a:t>Some parts may pertain to more than one SDN controller, e.g. to support roaming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067548"/>
              </p:ext>
            </p:extLst>
          </p:nvPr>
        </p:nvGraphicFramePr>
        <p:xfrm>
          <a:off x="4848225" y="742950"/>
          <a:ext cx="4219575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1" name="Visio" r:id="rId3" imgW="4257565" imgH="2771843" progId="Visio.Drawing.15">
                  <p:embed/>
                </p:oleObj>
              </mc:Choice>
              <mc:Fallback>
                <p:oleObj name="Visio" r:id="rId3" imgW="4257565" imgH="277184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8225" y="742950"/>
                        <a:ext cx="4219575" cy="278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4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pproved_ONF_Template_17-April-2013">
  <a:themeElements>
    <a:clrScheme name="ONF">
      <a:dk1>
        <a:srgbClr val="141313"/>
      </a:dk1>
      <a:lt1>
        <a:srgbClr val="FFFFFF"/>
      </a:lt1>
      <a:dk2>
        <a:srgbClr val="0A3161"/>
      </a:dk2>
      <a:lt2>
        <a:srgbClr val="EEECE1"/>
      </a:lt2>
      <a:accent1>
        <a:srgbClr val="00A0B6"/>
      </a:accent1>
      <a:accent2>
        <a:srgbClr val="D6DC21"/>
      </a:accent2>
      <a:accent3>
        <a:srgbClr val="0A3161"/>
      </a:accent3>
      <a:accent4>
        <a:srgbClr val="E2A429"/>
      </a:accent4>
      <a:accent5>
        <a:srgbClr val="5AAB35"/>
      </a:accent5>
      <a:accent6>
        <a:srgbClr val="A42723"/>
      </a:accent6>
      <a:hlink>
        <a:srgbClr val="00899F"/>
      </a:hlink>
      <a:folHlink>
        <a:srgbClr val="5959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NF Title">
  <a:themeElements>
    <a:clrScheme name="ONF Theme">
      <a:dk1>
        <a:srgbClr val="141313"/>
      </a:dk1>
      <a:lt1>
        <a:srgbClr val="FFFFFF"/>
      </a:lt1>
      <a:dk2>
        <a:srgbClr val="0A3161"/>
      </a:dk2>
      <a:lt2>
        <a:srgbClr val="EEECE1"/>
      </a:lt2>
      <a:accent1>
        <a:srgbClr val="00B8D6"/>
      </a:accent1>
      <a:accent2>
        <a:srgbClr val="D6DC21"/>
      </a:accent2>
      <a:accent3>
        <a:srgbClr val="0A3161"/>
      </a:accent3>
      <a:accent4>
        <a:srgbClr val="E2A429"/>
      </a:accent4>
      <a:accent5>
        <a:srgbClr val="5AAB35"/>
      </a:accent5>
      <a:accent6>
        <a:srgbClr val="A42723"/>
      </a:accent6>
      <a:hlink>
        <a:srgbClr val="00B8D6"/>
      </a:hlink>
      <a:folHlink>
        <a:srgbClr val="5959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NF">
  <a:themeElements>
    <a:clrScheme name="Custom 2">
      <a:dk1>
        <a:srgbClr val="000000"/>
      </a:dk1>
      <a:lt1>
        <a:srgbClr val="FFFFFF"/>
      </a:lt1>
      <a:dk2>
        <a:srgbClr val="0A3161"/>
      </a:dk2>
      <a:lt2>
        <a:srgbClr val="EEECE1"/>
      </a:lt2>
      <a:accent1>
        <a:srgbClr val="39949F"/>
      </a:accent1>
      <a:accent2>
        <a:srgbClr val="D8E71F"/>
      </a:accent2>
      <a:accent3>
        <a:srgbClr val="153276"/>
      </a:accent3>
      <a:accent4>
        <a:srgbClr val="31AACB"/>
      </a:accent4>
      <a:accent5>
        <a:srgbClr val="17BB7E"/>
      </a:accent5>
      <a:accent6>
        <a:srgbClr val="DEC132"/>
      </a:accent6>
      <a:hlink>
        <a:srgbClr val="31AACB"/>
      </a:hlink>
      <a:folHlink>
        <a:srgbClr val="5959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Approved_ONF_Template_17-April-2013</Template>
  <TotalTime>23180</TotalTime>
  <Words>802</Words>
  <Application>Microsoft Office PowerPoint</Application>
  <PresentationFormat>On-screen Show (16:9)</PresentationFormat>
  <Paragraphs>171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Approved_ONF_Template_17-April-2013</vt:lpstr>
      <vt:lpstr>1_ONF Title</vt:lpstr>
      <vt:lpstr>ONF</vt:lpstr>
      <vt:lpstr>Visio</vt:lpstr>
      <vt:lpstr>SDN Architecture issue 1.1 Introduction</vt:lpstr>
      <vt:lpstr>Status</vt:lpstr>
      <vt:lpstr>Why an architecture?</vt:lpstr>
      <vt:lpstr>One-slide summary,  Architecture issue 1</vt:lpstr>
      <vt:lpstr>Since issue 1: hot topics</vt:lpstr>
      <vt:lpstr>Why SDN ?</vt:lpstr>
      <vt:lpstr>Clients</vt:lpstr>
      <vt:lpstr>Clients</vt:lpstr>
      <vt:lpstr>Takeaway: client contexts</vt:lpstr>
      <vt:lpstr>Background: Management-control continuum</vt:lpstr>
      <vt:lpstr>Services</vt:lpstr>
      <vt:lpstr>Service delivery … in an optimum way</vt:lpstr>
      <vt:lpstr>Putting it all together</vt:lpstr>
      <vt:lpstr>East-west SDN controllers</vt:lpstr>
      <vt:lpstr>Enterprise user</vt:lpstr>
      <vt:lpstr>Summary: Hot topics (1)</vt:lpstr>
      <vt:lpstr>Summary: Hot topics (2)</vt:lpstr>
      <vt:lpstr>To-do list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Notifications framework – next steps</dc:title>
  <dc:creator>Dave Hood</dc:creator>
  <cp:lastModifiedBy>Dave Hood</cp:lastModifiedBy>
  <cp:revision>315</cp:revision>
  <dcterms:created xsi:type="dcterms:W3CDTF">2013-10-02T13:30:23Z</dcterms:created>
  <dcterms:modified xsi:type="dcterms:W3CDTF">2016-05-11T18:17:05Z</dcterms:modified>
</cp:coreProperties>
</file>