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 id="2147483702" r:id="rId3"/>
    <p:sldMasterId id="2147483704" r:id="rId4"/>
    <p:sldMasterId id="2147483712" r:id="rId5"/>
  </p:sldMasterIdLst>
  <p:notesMasterIdLst>
    <p:notesMasterId r:id="rId36"/>
  </p:notesMasterIdLst>
  <p:handoutMasterIdLst>
    <p:handoutMasterId r:id="rId37"/>
  </p:handoutMasterIdLst>
  <p:sldIdLst>
    <p:sldId id="265" r:id="rId6"/>
    <p:sldId id="312" r:id="rId7"/>
    <p:sldId id="314" r:id="rId8"/>
    <p:sldId id="316" r:id="rId9"/>
    <p:sldId id="317" r:id="rId10"/>
    <p:sldId id="331" r:id="rId11"/>
    <p:sldId id="303" r:id="rId12"/>
    <p:sldId id="309" r:id="rId13"/>
    <p:sldId id="304" r:id="rId14"/>
    <p:sldId id="282" r:id="rId15"/>
    <p:sldId id="283" r:id="rId16"/>
    <p:sldId id="281" r:id="rId17"/>
    <p:sldId id="305" r:id="rId18"/>
    <p:sldId id="308" r:id="rId19"/>
    <p:sldId id="306" r:id="rId20"/>
    <p:sldId id="311" r:id="rId21"/>
    <p:sldId id="318" r:id="rId22"/>
    <p:sldId id="320" r:id="rId23"/>
    <p:sldId id="315" r:id="rId24"/>
    <p:sldId id="319" r:id="rId25"/>
    <p:sldId id="321" r:id="rId26"/>
    <p:sldId id="322" r:id="rId27"/>
    <p:sldId id="323" r:id="rId28"/>
    <p:sldId id="324" r:id="rId29"/>
    <p:sldId id="325" r:id="rId30"/>
    <p:sldId id="326" r:id="rId31"/>
    <p:sldId id="327" r:id="rId32"/>
    <p:sldId id="328" r:id="rId33"/>
    <p:sldId id="329" r:id="rId34"/>
    <p:sldId id="33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08" autoAdjust="0"/>
    <p:restoredTop sz="97033" autoAdjust="0"/>
  </p:normalViewPr>
  <p:slideViewPr>
    <p:cSldViewPr snapToObjects="1">
      <p:cViewPr varScale="1">
        <p:scale>
          <a:sx n="80" d="100"/>
          <a:sy n="80" d="100"/>
        </p:scale>
        <p:origin x="-384" y="-84"/>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p:scale>
        <a:sx n="130" d="100"/>
        <a:sy n="130" d="100"/>
      </p:scale>
      <p:origin x="0" y="0"/>
    </p:cViewPr>
  </p:sorterViewPr>
  <p:notesViewPr>
    <p:cSldViewPr snapToObjects="1">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0C9753-D86A-7E46-B736-151B08FBBA06}" type="datetime1">
              <a:rPr lang="en-US" smtClean="0"/>
              <a:pPr/>
              <a:t>2/12/2015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4ED3BF-3CB7-5046-84A2-725EAA880A50}" type="datetime1">
              <a:rPr lang="en-US" smtClean="0"/>
              <a:pPr/>
              <a:t>2/12/2015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1" name="Shape 47"/>
          <p:cNvSpPr>
            <a:spLocks noGrp="1" noRot="1" noChangeAspect="1" noTextEdit="1"/>
          </p:cNvSpPr>
          <p:nvPr>
            <p:ph type="sldImg" idx="2"/>
          </p:nvPr>
        </p:nvSpPr>
        <p:spPr bwMode="auto">
          <a:xfrm>
            <a:off x="1143000" y="685800"/>
            <a:ext cx="4570413" cy="3427413"/>
          </a:xfrm>
          <a:custGeom>
            <a:avLst/>
            <a:gdLst>
              <a:gd name="T0" fmla="*/ 0 w 120000"/>
              <a:gd name="T1" fmla="*/ 0 h 120000"/>
              <a:gd name="T2" fmla="*/ 2147483647 w 120000"/>
              <a:gd name="T3" fmla="*/ 0 h 120000"/>
              <a:gd name="T4" fmla="*/ 2147483647 w 120000"/>
              <a:gd name="T5" fmla="*/ 2147483647 h 120000"/>
              <a:gd name="T6" fmla="*/ 0 w 120000"/>
              <a:gd name="T7" fmla="*/ 2147483647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242" name="Shape 48"/>
          <p:cNvSpPr>
            <a:spLocks noGrp="1"/>
          </p:cNvSpPr>
          <p:nvPr>
            <p:ph type="body" idx="1"/>
          </p:nvPr>
        </p:nvSpPr>
        <p:spPr bwMode="auto">
          <a:xfrm>
            <a:off x="685800" y="4343400"/>
            <a:ext cx="5484813"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lIns="91425" tIns="91425" rIns="91425" bIns="91425" numCol="1" anchor="ctr" anchorCtr="0" compatLnSpc="1">
            <a:prstTxWarp prst="textNoShape">
              <a:avLst/>
            </a:prstTxWarp>
          </a:bodyPr>
          <a:lstStyle/>
          <a:p>
            <a:endParaRPr lang="en-US" dirty="0">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fld id="{9B308722-57DB-5647-AE6B-E39261F17484}" type="slidenum">
              <a:rPr lang="en-US" sz="1200">
                <a:cs typeface="Arial" charset="0"/>
              </a:rPr>
              <a:pPr eaLnBrk="1" hangingPunct="1"/>
              <a:t>23</a:t>
            </a:fld>
            <a:endParaRPr lang="en-US" sz="120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7" name="Picture 6" descr="ONF-symbol-large.gif"/>
          <p:cNvPicPr>
            <a:picLocks noChangeAspect="1"/>
          </p:cNvPicPr>
          <p:nvPr/>
        </p:nvPicPr>
        <p:blipFill>
          <a:blip r:embed="rId3"/>
          <a:stretch>
            <a:fillRect/>
          </a:stretch>
        </p:blipFill>
        <p:spPr>
          <a:xfrm>
            <a:off x="7239000" y="128016"/>
            <a:ext cx="1645920" cy="864108"/>
          </a:xfrm>
          <a:prstGeom prst="rect">
            <a:avLst/>
          </a:prstGeom>
        </p:spPr>
      </p:pic>
      <p:pic>
        <p:nvPicPr>
          <p:cNvPr id="5" name="Picture 4" descr="ONF-symbol-large.gif"/>
          <p:cNvPicPr>
            <a:picLocks noChangeAspect="1"/>
          </p:cNvPicPr>
          <p:nvPr userDrawn="1"/>
        </p:nvPicPr>
        <p:blipFill>
          <a:blip r:embed="rId3"/>
          <a:stretch>
            <a:fillRect/>
          </a:stretch>
        </p:blipFill>
        <p:spPr>
          <a:xfrm>
            <a:off x="7239000" y="128016"/>
            <a:ext cx="1645920" cy="86410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383406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1044603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667001"/>
            <a:ext cx="9144000" cy="2277547"/>
          </a:xfrm>
          <a:prstGeom prst="rect">
            <a:avLst/>
          </a:prstGeom>
          <a:solidFill>
            <a:srgbClr val="4FC440"/>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sz="1600" dirty="0"/>
          </a:p>
          <a:p>
            <a:endParaRPr lang="en-US" dirty="0" smtClean="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TextBox 8"/>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2014 Open Networking Foundation</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3834063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047999" y="1977293"/>
            <a:ext cx="5690812" cy="2545862"/>
          </a:xfrm>
        </p:spPr>
        <p:txBody>
          <a:bodyPr/>
          <a:lstStyle>
            <a:lvl1pPr algn="l">
              <a:defRPr>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7999" y="4523154"/>
            <a:ext cx="5719245" cy="1115645"/>
          </a:xfrm>
        </p:spPr>
        <p:txBody>
          <a:bodyPr>
            <a:normAutofit/>
          </a:bodyPr>
          <a:lstStyle>
            <a:lvl1pPr marL="0" indent="0" algn="l">
              <a:buNone/>
              <a:defRPr sz="24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5906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a:stretch>
            <a:fillRect/>
          </a:stretch>
        </p:blipFill>
        <p:spPr>
          <a:xfrm>
            <a:off x="7239000" y="128016"/>
            <a:ext cx="1645920" cy="86410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4"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93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01431" y="1600201"/>
            <a:ext cx="7985369" cy="4245707"/>
          </a:xfrm>
        </p:spPr>
        <p:txBody>
          <a:bodyPr/>
          <a:lstStyle>
            <a:lvl1pPr marL="342900" indent="-342900">
              <a:buSzPct val="80000"/>
              <a:buFont typeface="Wingdings" charset="2"/>
              <a:buChar char="§"/>
              <a:defRPr>
                <a:solidFill>
                  <a:schemeClr val="tx1">
                    <a:lumMod val="85000"/>
                    <a:lumOff val="15000"/>
                  </a:schemeClr>
                </a:solidFill>
              </a:defRPr>
            </a:lvl1pPr>
            <a:lvl2pPr marL="742950" indent="-285750">
              <a:buSzPct val="80000"/>
              <a:buFont typeface="Wingdings" charset="2"/>
              <a:buChar char="§"/>
              <a:defRPr>
                <a:solidFill>
                  <a:schemeClr val="tx1">
                    <a:lumMod val="85000"/>
                    <a:lumOff val="15000"/>
                  </a:schemeClr>
                </a:solidFill>
              </a:defRPr>
            </a:lvl2pPr>
            <a:lvl3pPr marL="1143000" indent="-228600">
              <a:buSzPct val="80000"/>
              <a:buFont typeface="Wingdings" charset="2"/>
              <a:buChar char="§"/>
              <a:defRPr>
                <a:solidFill>
                  <a:schemeClr val="tx1">
                    <a:lumMod val="85000"/>
                    <a:lumOff val="15000"/>
                  </a:schemeClr>
                </a:solidFill>
              </a:defRPr>
            </a:lvl3pPr>
            <a:lvl4pPr marL="1600200" indent="-228600">
              <a:buSzPct val="80000"/>
              <a:buFont typeface="Wingdings" charset="2"/>
              <a:buChar char="§"/>
              <a:defRPr>
                <a:solidFill>
                  <a:schemeClr val="tx1">
                    <a:lumMod val="85000"/>
                    <a:lumOff val="15000"/>
                  </a:schemeClr>
                </a:solidFill>
              </a:defRPr>
            </a:lvl4pPr>
            <a:lvl5pPr marL="2057400" indent="-228600">
              <a:buSzPct val="80000"/>
              <a:buFont typeface="Wingdings" charset="2"/>
              <a:buChar char="§"/>
              <a:defRPr>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p:nvPr>
        </p:nvSpPr>
        <p:spPr/>
        <p:txBody>
          <a:bodyPr/>
          <a:lstStyle/>
          <a:p>
            <a:r>
              <a:rPr lang="en-US" smtClean="0"/>
              <a:t>Click to edit Master title style</a:t>
            </a:r>
            <a:endParaRPr lang="en-CA"/>
          </a:p>
        </p:txBody>
      </p:sp>
      <p:sp>
        <p:nvSpPr>
          <p:cNvPr id="5" name="Slide Number Placeholder 13"/>
          <p:cNvSpPr>
            <a:spLocks noGrp="1"/>
          </p:cNvSpPr>
          <p:nvPr>
            <p:ph type="sldNum" sz="quarter" idx="10"/>
          </p:nvPr>
        </p:nvSpPr>
        <p:spPr>
          <a:xfrm>
            <a:off x="8172450" y="5978525"/>
            <a:ext cx="514350" cy="365125"/>
          </a:xfrm>
        </p:spPr>
        <p:txBody>
          <a:bodyPr/>
          <a:lstStyle>
            <a:lvl1pPr>
              <a:defRPr/>
            </a:lvl1pPr>
          </a:lstStyle>
          <a:p>
            <a:pPr>
              <a:defRPr/>
            </a:pPr>
            <a:fld id="{7221CDC7-B4E6-4843-9B43-7DFEEBB6DE78}" type="slidenum">
              <a:rPr lang="en-US"/>
              <a:pPr>
                <a:defRPr/>
              </a:pPr>
              <a:t>‹#›</a:t>
            </a:fld>
            <a:endParaRPr lang="en-US"/>
          </a:p>
        </p:txBody>
      </p:sp>
      <p:sp>
        <p:nvSpPr>
          <p:cNvPr id="6" name="Footer Placeholder 12"/>
          <p:cNvSpPr>
            <a:spLocks noGrp="1"/>
          </p:cNvSpPr>
          <p:nvPr>
            <p:ph type="ftr" sz="quarter" idx="11"/>
          </p:nvPr>
        </p:nvSpPr>
        <p:spPr>
          <a:xfrm>
            <a:off x="3246438" y="5970588"/>
            <a:ext cx="2895600" cy="365125"/>
          </a:xfrm>
          <a:prstGeom prst="rect">
            <a:avLst/>
          </a:prstGeom>
        </p:spPr>
        <p:txBody>
          <a:bodyPr/>
          <a:lstStyle>
            <a:lvl1pPr>
              <a:defRPr/>
            </a:lvl1pPr>
          </a:lstStyle>
          <a:p>
            <a:pPr>
              <a:defRPr/>
            </a:pPr>
            <a:endParaRPr lang="en-CA"/>
          </a:p>
        </p:txBody>
      </p:sp>
    </p:spTree>
    <p:extLst>
      <p:ext uri="{BB962C8B-B14F-4D97-AF65-F5344CB8AC3E}">
        <p14:creationId xmlns:p14="http://schemas.microsoft.com/office/powerpoint/2010/main" val="22842807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01430" y="1600201"/>
            <a:ext cx="3909647" cy="4222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14276" y="1600201"/>
            <a:ext cx="3872523" cy="4222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0"/>
          </p:nvPr>
        </p:nvSpPr>
        <p:spPr>
          <a:xfrm>
            <a:off x="3278188" y="5970588"/>
            <a:ext cx="2895600" cy="365125"/>
          </a:xfrm>
          <a:prstGeom prst="rect">
            <a:avLst/>
          </a:prstGeom>
        </p:spPr>
        <p:txBody>
          <a:bodyPr/>
          <a:lstStyle>
            <a:lvl1pPr>
              <a:defRPr/>
            </a:lvl1pPr>
          </a:lstStyle>
          <a:p>
            <a:pPr>
              <a:defRPr/>
            </a:pPr>
            <a:endParaRPr lang="en-CA"/>
          </a:p>
        </p:txBody>
      </p:sp>
      <p:sp>
        <p:nvSpPr>
          <p:cNvPr id="7" name="Slide Number Placeholder 6"/>
          <p:cNvSpPr>
            <a:spLocks noGrp="1"/>
          </p:cNvSpPr>
          <p:nvPr>
            <p:ph type="sldNum" sz="quarter" idx="11"/>
          </p:nvPr>
        </p:nvSpPr>
        <p:spPr>
          <a:xfrm>
            <a:off x="8180388" y="5978525"/>
            <a:ext cx="514350" cy="365125"/>
          </a:xfrm>
        </p:spPr>
        <p:txBody>
          <a:bodyPr/>
          <a:lstStyle>
            <a:lvl1pPr>
              <a:defRPr/>
            </a:lvl1pPr>
          </a:lstStyle>
          <a:p>
            <a:pPr>
              <a:defRPr/>
            </a:pPr>
            <a:fld id="{0264CA15-2520-A842-A834-CB90B876D573}" type="slidenum">
              <a:rPr lang="en-US"/>
              <a:pPr>
                <a:defRPr/>
              </a:pPr>
              <a:t>‹#›</a:t>
            </a:fld>
            <a:endParaRPr lang="en-US"/>
          </a:p>
        </p:txBody>
      </p:sp>
    </p:spTree>
    <p:extLst>
      <p:ext uri="{BB962C8B-B14F-4D97-AF65-F5344CB8AC3E}">
        <p14:creationId xmlns:p14="http://schemas.microsoft.com/office/powerpoint/2010/main" val="3505167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667001"/>
            <a:ext cx="9144000" cy="2277547"/>
          </a:xfrm>
          <a:prstGeom prst="rect">
            <a:avLst/>
          </a:prstGeom>
          <a:solidFill>
            <a:srgbClr val="4FC440"/>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sz="1600" dirty="0"/>
          </a:p>
          <a:p>
            <a:endParaRPr lang="en-US" dirty="0" smtClean="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TextBox 8"/>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2014 Open Networking Foundation</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197029596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CF8111-6BBF-4B8E-BD7D-7F8273AAFA29}" type="datetimeFigureOut">
              <a:rPr lang="en-US" smtClean="0"/>
              <a:t>2/12/2015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24BF500-C998-4EC9-98FE-FDB289C448E2}" type="slidenum">
              <a:rPr lang="en-US" smtClean="0"/>
              <a:t>‹#›</a:t>
            </a:fld>
            <a:endParaRPr lang="en-US"/>
          </a:p>
        </p:txBody>
      </p:sp>
    </p:spTree>
    <p:extLst>
      <p:ext uri="{BB962C8B-B14F-4D97-AF65-F5344CB8AC3E}">
        <p14:creationId xmlns:p14="http://schemas.microsoft.com/office/powerpoint/2010/main" val="102145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smtClean="0"/>
              <a:t>Click to edit Master title style</a:t>
            </a:r>
            <a:endParaRPr lang="en-US" dirty="0"/>
          </a:p>
        </p:txBody>
      </p:sp>
      <p:pic>
        <p:nvPicPr>
          <p:cNvPr id="7" name="Picture 6" descr="ONF-symbol-large.gif"/>
          <p:cNvPicPr>
            <a:picLocks noChangeAspect="1"/>
          </p:cNvPicPr>
          <p:nvPr userDrawn="1"/>
        </p:nvPicPr>
        <p:blipFill>
          <a:blip r:embed="rId2"/>
          <a:stretch>
            <a:fillRect/>
          </a:stretch>
        </p:blipFill>
        <p:spPr>
          <a:xfrm>
            <a:off x="7239000" y="128016"/>
            <a:ext cx="1645920" cy="864108"/>
          </a:xfrm>
          <a:prstGeom prst="rect">
            <a:avLst/>
          </a:prstGeom>
        </p:spPr>
      </p:pic>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8" name="Picture 7" descr="ONF-symbol-large.gif"/>
          <p:cNvPicPr>
            <a:picLocks noChangeAspect="1"/>
          </p:cNvPicPr>
          <p:nvPr userDrawn="1"/>
        </p:nvPicPr>
        <p:blipFill>
          <a:blip r:embed="rId2"/>
          <a:stretch>
            <a:fillRect/>
          </a:stretch>
        </p:blipFill>
        <p:spPr>
          <a:xfrm>
            <a:off x="7239000" y="128016"/>
            <a:ext cx="1645920" cy="86410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8" name="Picture 7" descr="ONF-symbol-large.gif"/>
          <p:cNvPicPr>
            <a:picLocks noChangeAspect="1"/>
          </p:cNvPicPr>
          <p:nvPr userDrawn="1"/>
        </p:nvPicPr>
        <p:blipFill>
          <a:blip r:embed="rId2"/>
          <a:stretch>
            <a:fillRect/>
          </a:stretch>
        </p:blipFill>
        <p:spPr>
          <a:xfrm>
            <a:off x="7239000" y="128016"/>
            <a:ext cx="1645920" cy="86410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pic>
        <p:nvPicPr>
          <p:cNvPr id="8" name="Picture 7" descr="ONF-symbol-large.gif"/>
          <p:cNvPicPr>
            <a:picLocks noChangeAspect="1"/>
          </p:cNvPicPr>
          <p:nvPr userDrawn="1"/>
        </p:nvPicPr>
        <p:blipFill>
          <a:blip r:embed="rId2"/>
          <a:stretch>
            <a:fillRect/>
          </a:stretch>
        </p:blipFill>
        <p:spPr>
          <a:xfrm>
            <a:off x="7239000" y="128016"/>
            <a:ext cx="1645920" cy="86410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383406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5562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6096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p:nvSpPr>
        <p:spPr>
          <a:xfrm>
            <a:off x="0" y="2667001"/>
            <a:ext cx="9144000" cy="2277547"/>
          </a:xfrm>
          <a:prstGeom prst="rect">
            <a:avLst/>
          </a:prstGeom>
          <a:solidFill>
            <a:srgbClr val="4FC440"/>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sz="1600" dirty="0"/>
          </a:p>
          <a:p>
            <a:endParaRPr lang="en-US" dirty="0" smtClean="0"/>
          </a:p>
        </p:txBody>
      </p:sp>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theme" Target="../theme/theme2.xml"/><Relationship Id="rId1" Type="http://schemas.openxmlformats.org/officeDocument/2006/relationships/slideLayout" Target="../slideLayouts/slideLayout8.xml"/><Relationship Id="rId4" Type="http://schemas.openxmlformats.org/officeDocument/2006/relationships/image" Target="../media/image5.gi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7.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5.gif"/><Relationship Id="rId5" Type="http://schemas.openxmlformats.org/officeDocument/2006/relationships/image" Target="../media/image6.gif"/><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8.gi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4.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8.gif"/><Relationship Id="rId4" Type="http://schemas.openxmlformats.org/officeDocument/2006/relationships/slideLayout" Target="../slideLayouts/slideLayout25.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chemeClr val="tx1"/>
                </a:solidFill>
              </a:defRPr>
            </a:lvl1pPr>
          </a:lstStyle>
          <a:p>
            <a:fld id="{95FB27F1-C2FE-E646-9E41-8F3092BBAFAE}" type="slidenum">
              <a:rPr lang="en-US" smtClean="0"/>
              <a:pPr/>
              <a:t>‹#›</a:t>
            </a:fld>
            <a:endParaRPr lang="en-US" dirty="0"/>
          </a:p>
        </p:txBody>
      </p:sp>
      <p:sp>
        <p:nvSpPr>
          <p:cNvPr id="12" name="TextBox 11"/>
          <p:cNvSpPr txBox="1"/>
          <p:nvPr/>
        </p:nvSpPr>
        <p:spPr>
          <a:xfrm>
            <a:off x="6096000" y="6477000"/>
            <a:ext cx="2590800" cy="230832"/>
          </a:xfrm>
          <a:prstGeom prst="rect">
            <a:avLst/>
          </a:prstGeom>
          <a:noFill/>
        </p:spPr>
        <p:txBody>
          <a:bodyPr wrap="square" rtlCol="0">
            <a:spAutoFit/>
          </a:bodyPr>
          <a:lstStyle/>
          <a:p>
            <a:pPr algn="r"/>
            <a:r>
              <a:rPr lang="en-US" sz="900" smtClean="0"/>
              <a:t>© 2015 </a:t>
            </a:r>
            <a:r>
              <a:rPr lang="en-US" sz="900" dirty="0" smtClean="0"/>
              <a:t>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 id="2147483701" r:id="rId7"/>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p:nvPicPr>
        <p:blipFill>
          <a:blip r:embed="rId4"/>
          <a:stretch>
            <a:fillRect/>
          </a:stretch>
        </p:blipFill>
        <p:spPr>
          <a:xfrm>
            <a:off x="111760" y="88392"/>
            <a:ext cx="5679440" cy="1664208"/>
          </a:xfrm>
          <a:prstGeom prst="rect">
            <a:avLst/>
          </a:prstGeom>
        </p:spPr>
      </p:pic>
      <p:sp>
        <p:nvSpPr>
          <p:cNvPr id="10" name="TextBox 9"/>
          <p:cNvSpPr txBox="1"/>
          <p:nvPr/>
        </p:nvSpPr>
        <p:spPr>
          <a:xfrm>
            <a:off x="6477000" y="6550968"/>
            <a:ext cx="2590800" cy="230832"/>
          </a:xfrm>
          <a:prstGeom prst="rect">
            <a:avLst/>
          </a:prstGeom>
          <a:noFill/>
        </p:spPr>
        <p:txBody>
          <a:bodyPr wrap="square" rtlCol="0">
            <a:spAutoFit/>
          </a:bodyPr>
          <a:lstStyle/>
          <a:p>
            <a:pPr algn="r"/>
            <a:r>
              <a:rPr lang="en-US" sz="900" dirty="0" smtClean="0">
                <a:solidFill>
                  <a:schemeClr val="accent1">
                    <a:lumMod val="20000"/>
                    <a:lumOff val="80000"/>
                  </a:schemeClr>
                </a:solidFill>
              </a:rPr>
              <a:t>© 2013 Open Networking Foundation</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5"/>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p:nvPicPr>
        <p:blipFill>
          <a:blip r:embed="rId6"/>
          <a:stretch>
            <a:fillRect/>
          </a:stretch>
        </p:blipFill>
        <p:spPr>
          <a:xfrm>
            <a:off x="111760" y="88392"/>
            <a:ext cx="5679440" cy="1664208"/>
          </a:xfrm>
          <a:prstGeom prst="rect">
            <a:avLst/>
          </a:prstGeom>
        </p:spPr>
      </p:pic>
      <p:sp>
        <p:nvSpPr>
          <p:cNvPr id="4" name="TextBox 3"/>
          <p:cNvSpPr txBox="1"/>
          <p:nvPr/>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2014 Open Networking Foundation</a:t>
            </a:r>
          </a:p>
        </p:txBody>
      </p:sp>
      <p:pic>
        <p:nvPicPr>
          <p:cNvPr id="5" name="Picture 4"/>
          <p:cNvPicPr>
            <a:picLocks noChangeAspect="1"/>
          </p:cNvPicPr>
          <p:nvPr/>
        </p:nvPicPr>
        <p:blipFill>
          <a:blip r:embed="rId7"/>
          <a:stretch>
            <a:fillRect/>
          </a:stretch>
        </p:blipFill>
        <p:spPr>
          <a:xfrm>
            <a:off x="7721600" y="304800"/>
            <a:ext cx="965200" cy="1293368"/>
          </a:xfrm>
          <a:prstGeom prst="rect">
            <a:avLst/>
          </a:prstGeom>
        </p:spPr>
      </p:pic>
      <p:sp>
        <p:nvSpPr>
          <p:cNvPr id="6" name="TextBox 5"/>
          <p:cNvSpPr txBox="1"/>
          <p:nvPr/>
        </p:nvSpPr>
        <p:spPr>
          <a:xfrm>
            <a:off x="0" y="2667000"/>
            <a:ext cx="9144000" cy="2277547"/>
          </a:xfrm>
          <a:prstGeom prst="rect">
            <a:avLst/>
          </a:prstGeom>
          <a:solidFill>
            <a:srgbClr val="4FC440"/>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sz="1600" dirty="0"/>
          </a:p>
          <a:p>
            <a:endParaRPr lang="en-US" dirty="0" smtClean="0"/>
          </a:p>
        </p:txBody>
      </p:sp>
      <p:sp>
        <p:nvSpPr>
          <p:cNvPr id="8" name="TextBox 7"/>
          <p:cNvSpPr txBox="1"/>
          <p:nvPr/>
        </p:nvSpPr>
        <p:spPr>
          <a:xfrm>
            <a:off x="0" y="2667001"/>
            <a:ext cx="9144000" cy="2277547"/>
          </a:xfrm>
          <a:prstGeom prst="rect">
            <a:avLst/>
          </a:prstGeom>
          <a:solidFill>
            <a:srgbClr val="4FC440"/>
          </a:solidFill>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sz="1600" dirty="0"/>
          </a:p>
          <a:p>
            <a:endParaRPr lang="en-US" dirty="0" smtClean="0"/>
          </a:p>
        </p:txBody>
      </p:sp>
    </p:spTree>
  </p:cSld>
  <p:clrMap bg1="lt1" tx1="dk1" bg2="lt2" tx2="dk2" accent1="accent1" accent2="accent2" accent3="accent3" accent4="accent4" accent5="accent5" accent6="accent6" hlink="hlink" folHlink="folHlink"/>
  <p:sldLayoutIdLst>
    <p:sldLayoutId id="2147483703" r:id="rId1"/>
    <p:sldLayoutId id="2147483711" r:id="rId2"/>
    <p:sldLayoutId id="2147483722" r:id="rId3"/>
  </p:sldLayoutIdLst>
  <p:hf hdr="0" dt="0"/>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2"/>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2014 Open Networking Foundation</a:t>
            </a:r>
          </a:p>
        </p:txBody>
      </p:sp>
      <p:sp>
        <p:nvSpPr>
          <p:cNvPr id="5" name="Rectangle 4"/>
          <p:cNvSpPr/>
          <p:nvPr userDrawn="1"/>
        </p:nvSpPr>
        <p:spPr>
          <a:xfrm>
            <a:off x="457200" y="6322368"/>
            <a:ext cx="825867" cy="230832"/>
          </a:xfrm>
          <a:prstGeom prst="rect">
            <a:avLst/>
          </a:prstGeom>
          <a:solidFill>
            <a:schemeClr val="accent1"/>
          </a:solidFill>
        </p:spPr>
        <p:txBody>
          <a:bodyPr wrap="none">
            <a:spAutoFit/>
          </a:bodyPr>
          <a:lstStyle/>
          <a:p>
            <a:pPr algn="l"/>
            <a:r>
              <a:rPr lang="en-US" sz="900" smtClean="0">
                <a:solidFill>
                  <a:schemeClr val="bg1"/>
                </a:solidFill>
              </a:rPr>
              <a:t>onf2015.037</a:t>
            </a:r>
            <a:endParaRPr lang="en-US" sz="900">
              <a:solidFill>
                <a:schemeClr val="bg1"/>
              </a:solidFill>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21" r:id="rId7"/>
    <p:sldLayoutId id="2147483723" r:id="rId8"/>
    <p:sldLayoutId id="2147483724" r:id="rId9"/>
    <p:sldLayoutId id="2147483725" r:id="rId10"/>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0"/>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2014 Open Networking Foundation</a:t>
            </a: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2" Type="http://schemas.openxmlformats.org/officeDocument/2006/relationships/hyperlink" Target="https://login.opennetworking.org/bin/c5i?mid=4&amp;rid=5&amp;gid=0&amp;k1=1300&amp;tid=1423787433"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verview"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www.opennetworking.org/images/stories/downloads/about/onf-operating-documents/organizational-documents/onf-ipr-policy.pdf"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hyperlink" Target="webchat.freenode.net" TargetMode="External"/><Relationship Id="rId2" Type="http://schemas.openxmlformats.org/officeDocument/2006/relationships/hyperlink" Target="wiki.opendaylight.org" TargetMode="External"/><Relationship Id="rId1" Type="http://schemas.openxmlformats.org/officeDocument/2006/relationships/slideLayout" Target="../slideLayouts/slideLayout20.xml"/><Relationship Id="rId6" Type="http://schemas.openxmlformats.org/officeDocument/2006/relationships/image" Target="../media/image22.png"/><Relationship Id="rId5" Type="http://schemas.openxmlformats.org/officeDocument/2006/relationships/hyperlink" Target="file:///\\localhost\wiki.opendaylight.org:view:Project_Proposals\Main" TargetMode="External"/><Relationship Id="rId4" Type="http://schemas.openxmlformats.org/officeDocument/2006/relationships/hyperlink" Target="lists.opendaylight.org%20and%20ask.opendaylight.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login.opennetworking.org/bin/c5i?mid=4&amp;rid=4&amp;s1=6" TargetMode="External"/><Relationship Id="rId7" Type="http://schemas.openxmlformats.org/officeDocument/2006/relationships/image" Target="../media/image13.jpeg"/><Relationship Id="rId2" Type="http://schemas.openxmlformats.org/officeDocument/2006/relationships/hyperlink" Target="https://login.opennetworking.org/bin/c5i?mid=6&amp;rid=5&amp;gid=0&amp;k1=16&amp;tid=1423239558" TargetMode="External"/><Relationship Id="rId1" Type="http://schemas.openxmlformats.org/officeDocument/2006/relationships/slideLayout" Target="../slideLayouts/slideLayout13.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hyperlink" Target="http://onfevents.webex.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login.opennetworking.org/bin/c5i?mid=38&amp;rid=76&amp;cid=1&amp;gid=0&amp;k1=368&amp;tid=142324673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broadband-forum.org/bin/c5i?mid=4&amp;rid=7&amp;gid=0&amp;k1=43149&amp;k2=1&amp;k3=6&amp;tid=1422377900" TargetMode="External"/><Relationship Id="rId2" Type="http://schemas.openxmlformats.org/officeDocument/2006/relationships/hyperlink" Target="https://www.opennetworking.org/images/stories/downloads/sdn-resources/technical-reports/TR_SDN_ARCH_1.0_06062014.pdf"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ONF members’ workdays – Architecture WG </a:t>
            </a:r>
            <a:endParaRPr lang="en-US" dirty="0"/>
          </a:p>
        </p:txBody>
      </p:sp>
      <p:sp>
        <p:nvSpPr>
          <p:cNvPr id="3" name="Subtitle 2"/>
          <p:cNvSpPr>
            <a:spLocks noGrp="1"/>
          </p:cNvSpPr>
          <p:nvPr>
            <p:ph type="subTitle" idx="1"/>
          </p:nvPr>
        </p:nvSpPr>
        <p:spPr/>
        <p:txBody>
          <a:bodyPr/>
          <a:lstStyle/>
          <a:p>
            <a:r>
              <a:rPr lang="en-US"/>
              <a:t>Dave </a:t>
            </a:r>
            <a:r>
              <a:rPr lang="en-US" smtClean="0"/>
              <a:t>Hood / Thursday </a:t>
            </a:r>
            <a:r>
              <a:rPr lang="en-US"/>
              <a:t>12 Feb </a:t>
            </a:r>
            <a:r>
              <a:rPr lang="en-US" smtClean="0"/>
              <a:t>2015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Principles of SDN</a:t>
            </a:r>
            <a:br>
              <a:rPr lang="en-US" smtClean="0"/>
            </a:br>
            <a:r>
              <a:rPr lang="en-US" smtClean="0"/>
              <a:t>Decoupling of Control and Data Planes</a:t>
            </a:r>
            <a:endParaRPr lang="en-US"/>
          </a:p>
        </p:txBody>
      </p:sp>
      <p:sp>
        <p:nvSpPr>
          <p:cNvPr id="2" name="Content Placeholder 1"/>
          <p:cNvSpPr>
            <a:spLocks noGrp="1"/>
          </p:cNvSpPr>
          <p:nvPr>
            <p:ph idx="1"/>
          </p:nvPr>
        </p:nvSpPr>
        <p:spPr/>
        <p:txBody>
          <a:bodyPr/>
          <a:lstStyle/>
          <a:p>
            <a:r>
              <a:rPr lang="en-US" smtClean="0"/>
              <a:t>To be clear: it is not mandatory to separate control from data</a:t>
            </a:r>
          </a:p>
          <a:p>
            <a:r>
              <a:rPr lang="en-US" smtClean="0"/>
              <a:t>Pragmatics: Controller can delegate functions into data plane</a:t>
            </a:r>
          </a:p>
          <a:p>
            <a:pPr lvl="1"/>
            <a:r>
              <a:rPr lang="en-US" smtClean="0"/>
              <a:t>As long as controller is comfortable with functionality provided – no surprises</a:t>
            </a:r>
          </a:p>
          <a:p>
            <a:pPr lvl="1"/>
            <a:r>
              <a:rPr lang="en-US" smtClean="0"/>
              <a:t>Examples: OAM, neighbor discovery</a:t>
            </a:r>
          </a:p>
          <a:p>
            <a:pPr lvl="1"/>
            <a:r>
              <a:rPr lang="en-US" smtClean="0"/>
              <a:t>See autonomous functions (AF) discussion</a:t>
            </a:r>
            <a:endParaRPr lang="en-US"/>
          </a:p>
        </p:txBody>
      </p:sp>
    </p:spTree>
    <p:extLst>
      <p:ext uri="{BB962C8B-B14F-4D97-AF65-F5344CB8AC3E}">
        <p14:creationId xmlns:p14="http://schemas.microsoft.com/office/powerpoint/2010/main" val="244822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Principles of SDN</a:t>
            </a:r>
            <a:br>
              <a:rPr lang="en-US" smtClean="0"/>
            </a:br>
            <a:r>
              <a:rPr lang="en-US" smtClean="0"/>
              <a:t>Logically Centralized Control</a:t>
            </a:r>
            <a:endParaRPr lang="en-US"/>
          </a:p>
        </p:txBody>
      </p:sp>
      <p:sp>
        <p:nvSpPr>
          <p:cNvPr id="2" name="Content Placeholder 1"/>
          <p:cNvSpPr>
            <a:spLocks noGrp="1"/>
          </p:cNvSpPr>
          <p:nvPr>
            <p:ph idx="1"/>
          </p:nvPr>
        </p:nvSpPr>
        <p:spPr>
          <a:xfrm>
            <a:off x="457200" y="1219200"/>
            <a:ext cx="8229600" cy="5029200"/>
          </a:xfrm>
        </p:spPr>
        <p:txBody>
          <a:bodyPr>
            <a:normAutofit/>
          </a:bodyPr>
          <a:lstStyle/>
          <a:p>
            <a:r>
              <a:rPr lang="en-US" smtClean="0"/>
              <a:t>Centralized control perspective may allow optimized resource usage</a:t>
            </a:r>
          </a:p>
          <a:p>
            <a:r>
              <a:rPr lang="en-US" smtClean="0"/>
              <a:t>Single writer </a:t>
            </a:r>
          </a:p>
          <a:p>
            <a:pPr lvl="1"/>
            <a:r>
              <a:rPr lang="en-US" smtClean="0"/>
              <a:t>Multiple apps or tenants may contend for resources, but their demands and priorities must be resolved by a single control point</a:t>
            </a:r>
          </a:p>
          <a:p>
            <a:r>
              <a:rPr lang="en-US" smtClean="0"/>
              <a:t>Pragmatics – the universe cannot be a single SDN control domain</a:t>
            </a:r>
          </a:p>
          <a:p>
            <a:pPr lvl="1"/>
            <a:r>
              <a:rPr lang="en-US" smtClean="0"/>
              <a:t>Controllers may federate in hierarchical trees or as peers</a:t>
            </a:r>
          </a:p>
          <a:p>
            <a:pPr lvl="1"/>
            <a:r>
              <a:rPr lang="en-US" smtClean="0"/>
              <a:t>Parent, child or peer may be legacy resources</a:t>
            </a:r>
          </a:p>
          <a:p>
            <a:pPr lvl="2"/>
            <a:r>
              <a:rPr lang="en-US" smtClean="0"/>
              <a:t>Controller may execute legacy protocols against peers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419600"/>
            <a:ext cx="4191000" cy="2362200"/>
          </a:xfrm>
          <a:prstGeom prst="rect">
            <a:avLst/>
          </a:prstGeom>
          <a:solidFill>
            <a:schemeClr val="bg1"/>
          </a:solidFill>
          <a:ln>
            <a:noFill/>
          </a:ln>
          <a:effectLst/>
          <a:extLst/>
        </p:spPr>
      </p:pic>
      <p:sp>
        <p:nvSpPr>
          <p:cNvPr id="5" name="TextBox 4"/>
          <p:cNvSpPr txBox="1"/>
          <p:nvPr/>
        </p:nvSpPr>
        <p:spPr>
          <a:xfrm>
            <a:off x="2209800" y="5265003"/>
            <a:ext cx="2743200" cy="830997"/>
          </a:xfrm>
          <a:prstGeom prst="rect">
            <a:avLst/>
          </a:prstGeom>
          <a:noFill/>
        </p:spPr>
        <p:txBody>
          <a:bodyPr wrap="square" rtlCol="0">
            <a:spAutoFit/>
          </a:bodyPr>
          <a:lstStyle/>
          <a:p>
            <a:r>
              <a:rPr lang="en-US" sz="1600" i="1" smtClean="0"/>
              <a:t>Note: different colors indicate different business or administrative interests</a:t>
            </a:r>
            <a:endParaRPr lang="en-US" sz="1600" i="1"/>
          </a:p>
        </p:txBody>
      </p:sp>
    </p:spTree>
    <p:extLst>
      <p:ext uri="{BB962C8B-B14F-4D97-AF65-F5344CB8AC3E}">
        <p14:creationId xmlns:p14="http://schemas.microsoft.com/office/powerpoint/2010/main" val="93517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Principles of SDN</a:t>
            </a:r>
            <a:br>
              <a:rPr lang="en-US" smtClean="0"/>
            </a:br>
            <a:r>
              <a:rPr lang="en-US" smtClean="0"/>
              <a:t>Network can be Controlled by Applications</a:t>
            </a:r>
            <a:endParaRPr lang="en-US"/>
          </a:p>
        </p:txBody>
      </p:sp>
      <p:sp>
        <p:nvSpPr>
          <p:cNvPr id="2" name="Content Placeholder 1"/>
          <p:cNvSpPr>
            <a:spLocks noGrp="1"/>
          </p:cNvSpPr>
          <p:nvPr>
            <p:ph idx="1"/>
          </p:nvPr>
        </p:nvSpPr>
        <p:spPr/>
        <p:txBody>
          <a:bodyPr>
            <a:normAutofit/>
          </a:bodyPr>
          <a:lstStyle/>
          <a:p>
            <a:r>
              <a:rPr lang="en-US" smtClean="0"/>
              <a:t>Continuation of long-standing automated interfaces between BSS/OSS and customer IT</a:t>
            </a:r>
          </a:p>
          <a:p>
            <a:r>
              <a:rPr lang="en-US" smtClean="0"/>
              <a:t>Consistent </a:t>
            </a:r>
            <a:r>
              <a:rPr lang="en-US"/>
              <a:t>with web portals for customer </a:t>
            </a:r>
            <a:r>
              <a:rPr lang="en-US" smtClean="0"/>
              <a:t>self-service</a:t>
            </a:r>
          </a:p>
          <a:p>
            <a:pPr lvl="1"/>
            <a:r>
              <a:rPr lang="en-US" smtClean="0"/>
              <a:t>Including residential </a:t>
            </a:r>
          </a:p>
          <a:p>
            <a:r>
              <a:rPr lang="en-US" smtClean="0"/>
              <a:t>Consistent with third-party service offerings such as collaboration</a:t>
            </a:r>
          </a:p>
          <a:p>
            <a:pPr lvl="1"/>
            <a:r>
              <a:rPr lang="en-US" smtClean="0"/>
              <a:t>EG Microsoft Lync use case</a:t>
            </a:r>
            <a:endParaRPr lang="en-US"/>
          </a:p>
          <a:p>
            <a:r>
              <a:rPr lang="en-US" smtClean="0"/>
              <a:t>App is often in a foreign business organization</a:t>
            </a:r>
          </a:p>
        </p:txBody>
      </p:sp>
    </p:spTree>
    <p:extLst>
      <p:ext uri="{BB962C8B-B14F-4D97-AF65-F5344CB8AC3E}">
        <p14:creationId xmlns:p14="http://schemas.microsoft.com/office/powerpoint/2010/main" val="225836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Real-world Factors in SDN Architecture</a:t>
            </a:r>
            <a:endParaRPr lang="en-US"/>
          </a:p>
        </p:txBody>
      </p:sp>
      <p:sp>
        <p:nvSpPr>
          <p:cNvPr id="2" name="Content Placeholder 1"/>
          <p:cNvSpPr>
            <a:spLocks noGrp="1"/>
          </p:cNvSpPr>
          <p:nvPr>
            <p:ph idx="1"/>
          </p:nvPr>
        </p:nvSpPr>
        <p:spPr/>
        <p:txBody>
          <a:bodyPr>
            <a:normAutofit fontScale="92500"/>
          </a:bodyPr>
          <a:lstStyle/>
          <a:p>
            <a:r>
              <a:rPr lang="en-US" smtClean="0"/>
              <a:t>Multiple business entities</a:t>
            </a:r>
          </a:p>
          <a:p>
            <a:pPr lvl="1"/>
            <a:r>
              <a:rPr lang="en-US" smtClean="0"/>
              <a:t>Resource owner (provider) must establish</a:t>
            </a:r>
          </a:p>
          <a:p>
            <a:pPr lvl="2"/>
            <a:r>
              <a:rPr lang="en-US" smtClean="0"/>
              <a:t>What resources are exposed to each tenant (</a:t>
            </a:r>
            <a:r>
              <a:rPr lang="en-US" i="1" smtClean="0"/>
              <a:t>client</a:t>
            </a:r>
            <a:r>
              <a:rPr lang="en-US" smtClean="0"/>
              <a:t>) </a:t>
            </a:r>
          </a:p>
          <a:p>
            <a:pPr lvl="3"/>
            <a:r>
              <a:rPr lang="en-US" smtClean="0"/>
              <a:t>Virtualized resources created by provider manager</a:t>
            </a:r>
          </a:p>
          <a:p>
            <a:pPr lvl="2"/>
            <a:r>
              <a:rPr lang="en-US" smtClean="0"/>
              <a:t>How they are made available at contractually agreed level</a:t>
            </a:r>
          </a:p>
          <a:p>
            <a:pPr lvl="3"/>
            <a:r>
              <a:rPr lang="en-US" smtClean="0"/>
              <a:t>Per-tenant policy created and installed by provider manager</a:t>
            </a:r>
          </a:p>
          <a:p>
            <a:pPr lvl="2"/>
            <a:r>
              <a:rPr lang="en-US" smtClean="0"/>
              <a:t>How claims from many tenants </a:t>
            </a:r>
            <a:r>
              <a:rPr lang="en-US"/>
              <a:t>are </a:t>
            </a:r>
            <a:r>
              <a:rPr lang="en-US" smtClean="0"/>
              <a:t>orchestrated</a:t>
            </a:r>
          </a:p>
          <a:p>
            <a:pPr lvl="2"/>
            <a:r>
              <a:rPr lang="en-US" smtClean="0"/>
              <a:t>How tenants are isolated from each other</a:t>
            </a:r>
          </a:p>
          <a:p>
            <a:pPr lvl="3"/>
            <a:r>
              <a:rPr lang="en-US"/>
              <a:t>Provider policy created and installed by provider manager</a:t>
            </a:r>
          </a:p>
          <a:p>
            <a:pPr lvl="1"/>
            <a:r>
              <a:rPr lang="en-US"/>
              <a:t>Controller enforces </a:t>
            </a:r>
            <a:r>
              <a:rPr lang="en-US" smtClean="0"/>
              <a:t>aggregate of all policies</a:t>
            </a:r>
          </a:p>
          <a:p>
            <a:r>
              <a:rPr lang="en-US" smtClean="0"/>
              <a:t>Information model</a:t>
            </a:r>
          </a:p>
          <a:p>
            <a:pPr lvl="1"/>
            <a:r>
              <a:rPr lang="en-US" smtClean="0"/>
              <a:t>In proposed multi-vendor environment of SDN, a vital precondition is that any two communicating entities are talking about the same thing</a:t>
            </a:r>
            <a:endParaRPr lang="en-US"/>
          </a:p>
        </p:txBody>
      </p:sp>
    </p:spTree>
    <p:extLst>
      <p:ext uri="{BB962C8B-B14F-4D97-AF65-F5344CB8AC3E}">
        <p14:creationId xmlns:p14="http://schemas.microsoft.com/office/powerpoint/2010/main" val="240572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777875" y="4419600"/>
            <a:ext cx="7146925" cy="1447800"/>
            <a:chOff x="777875" y="4419600"/>
            <a:chExt cx="7146925" cy="1447800"/>
          </a:xfrm>
        </p:grpSpPr>
        <p:sp>
          <p:nvSpPr>
            <p:cNvPr id="47" name="Rounded Rectangle 46"/>
            <p:cNvSpPr/>
            <p:nvPr/>
          </p:nvSpPr>
          <p:spPr>
            <a:xfrm>
              <a:off x="1990725" y="4419600"/>
              <a:ext cx="5934075" cy="847270"/>
            </a:xfrm>
            <a:prstGeom prst="roundRect">
              <a:avLst/>
            </a:prstGeom>
            <a:solidFill>
              <a:srgbClr val="C8DFFF"/>
            </a:solidFill>
          </p:spPr>
          <p:style>
            <a:lnRef idx="1">
              <a:schemeClr val="accent1"/>
            </a:lnRef>
            <a:fillRef idx="3">
              <a:schemeClr val="accent1"/>
            </a:fillRef>
            <a:effectRef idx="2">
              <a:schemeClr val="accent1"/>
            </a:effectRef>
            <a:fontRef idx="minor">
              <a:schemeClr val="lt1"/>
            </a:fontRef>
          </p:style>
          <p:txBody>
            <a:bodyPr rtlCol="0" anchor="t"/>
            <a:lstStyle/>
            <a:p>
              <a:r>
                <a:rPr lang="en-US" sz="1400">
                  <a:solidFill>
                    <a:schemeClr val="tx1"/>
                  </a:solidFill>
                </a:rPr>
                <a:t>SDN </a:t>
              </a:r>
              <a:r>
                <a:rPr lang="en-US" sz="1400" smtClean="0">
                  <a:solidFill>
                    <a:schemeClr val="tx1"/>
                  </a:solidFill>
                </a:rPr>
                <a:t>controller B</a:t>
              </a:r>
              <a:endParaRPr lang="en-US" sz="1400">
                <a:solidFill>
                  <a:schemeClr val="tx1"/>
                </a:solidFill>
              </a:endParaRPr>
            </a:p>
          </p:txBody>
        </p:sp>
        <p:sp>
          <p:nvSpPr>
            <p:cNvPr id="7" name="Rectangle 6"/>
            <p:cNvSpPr/>
            <p:nvPr/>
          </p:nvSpPr>
          <p:spPr>
            <a:xfrm>
              <a:off x="2057400" y="5410200"/>
              <a:ext cx="1866900" cy="4572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solidFill>
                    <a:schemeClr val="tx1"/>
                  </a:solidFill>
                </a:rPr>
                <a:t>(Physical) data plane</a:t>
              </a:r>
              <a:endParaRPr lang="en-US" sz="1400">
                <a:solidFill>
                  <a:schemeClr val="tx1"/>
                </a:solidFill>
              </a:endParaRPr>
            </a:p>
          </p:txBody>
        </p:sp>
        <p:cxnSp>
          <p:nvCxnSpPr>
            <p:cNvPr id="14" name="Straight Arrow Connector 13"/>
            <p:cNvCxnSpPr/>
            <p:nvPr/>
          </p:nvCxnSpPr>
          <p:spPr>
            <a:xfrm>
              <a:off x="1711325" y="4972631"/>
              <a:ext cx="346075" cy="0"/>
            </a:xfrm>
            <a:prstGeom prst="straightConnector1">
              <a:avLst/>
            </a:prstGeom>
            <a:ln>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1711325" y="5656943"/>
              <a:ext cx="346075" cy="0"/>
            </a:xfrm>
            <a:prstGeom prst="straightConnector1">
              <a:avLst/>
            </a:prstGeom>
            <a:ln>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2910114" y="5199743"/>
              <a:ext cx="0" cy="257627"/>
            </a:xfrm>
            <a:prstGeom prst="straightConnector1">
              <a:avLst/>
            </a:prstGeom>
            <a:ln>
              <a:solidFill>
                <a:schemeClr val="tx2">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777875" y="4742542"/>
              <a:ext cx="933450" cy="1124858"/>
            </a:xfrm>
            <a:prstGeom prst="rect">
              <a:avLst/>
            </a:prstGeom>
            <a:solidFill>
              <a:srgbClr val="C8D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solidFill>
                    <a:schemeClr val="tx1"/>
                  </a:solidFill>
                </a:rPr>
                <a:t>Manager B</a:t>
              </a:r>
              <a:endParaRPr lang="en-US" sz="1400">
                <a:solidFill>
                  <a:schemeClr val="tx1"/>
                </a:solidFill>
              </a:endParaRPr>
            </a:p>
          </p:txBody>
        </p:sp>
      </p:grpSp>
      <p:grpSp>
        <p:nvGrpSpPr>
          <p:cNvPr id="27" name="Group 26"/>
          <p:cNvGrpSpPr/>
          <p:nvPr/>
        </p:nvGrpSpPr>
        <p:grpSpPr>
          <a:xfrm>
            <a:off x="2057400" y="1295400"/>
            <a:ext cx="5872162" cy="3904343"/>
            <a:chOff x="2057400" y="1295400"/>
            <a:chExt cx="5872162" cy="3904343"/>
          </a:xfrm>
        </p:grpSpPr>
        <p:sp>
          <p:nvSpPr>
            <p:cNvPr id="34" name="Rounded Rectangle 33"/>
            <p:cNvSpPr/>
            <p:nvPr/>
          </p:nvSpPr>
          <p:spPr>
            <a:xfrm>
              <a:off x="2590800" y="2903764"/>
              <a:ext cx="4800599" cy="847270"/>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smtClean="0">
                  <a:solidFill>
                    <a:schemeClr val="tx1"/>
                  </a:solidFill>
                </a:rPr>
                <a:t>Customer G application</a:t>
              </a:r>
              <a:endParaRPr lang="en-US" sz="1400">
                <a:solidFill>
                  <a:schemeClr val="tx1"/>
                </a:solidFill>
              </a:endParaRPr>
            </a:p>
          </p:txBody>
        </p:sp>
        <p:sp>
          <p:nvSpPr>
            <p:cNvPr id="4" name="Rectangle 3"/>
            <p:cNvSpPr/>
            <p:nvPr/>
          </p:nvSpPr>
          <p:spPr>
            <a:xfrm>
              <a:off x="2057400" y="4742543"/>
              <a:ext cx="5715000" cy="457200"/>
            </a:xfrm>
            <a:prstGeom prst="rect">
              <a:avLst/>
            </a:prstGeom>
            <a:gradFill flip="none" rotWithShape="1">
              <a:gsLst>
                <a:gs pos="27000">
                  <a:schemeClr val="accent6">
                    <a:lumMod val="40000"/>
                    <a:lumOff val="60000"/>
                  </a:schemeClr>
                </a:gs>
                <a:gs pos="417">
                  <a:schemeClr val="accent6">
                    <a:lumMod val="40000"/>
                    <a:lumOff val="60000"/>
                  </a:schemeClr>
                </a:gs>
                <a:gs pos="33000">
                  <a:schemeClr val="accent5">
                    <a:lumMod val="40000"/>
                    <a:lumOff val="60000"/>
                  </a:schemeClr>
                </a:gs>
                <a:gs pos="68000">
                  <a:schemeClr val="tx2">
                    <a:lumMod val="20000"/>
                    <a:lumOff val="80000"/>
                  </a:schemeClr>
                </a:gs>
                <a:gs pos="65000">
                  <a:schemeClr val="accent5">
                    <a:lumMod val="40000"/>
                    <a:lumOff val="60000"/>
                  </a:schemeClr>
                </a:gs>
                <a:gs pos="100000">
                  <a:schemeClr val="tx2">
                    <a:lumMod val="20000"/>
                    <a:lumOff val="80000"/>
                  </a:schemeClr>
                </a:gs>
              </a:gsLst>
              <a:lin ang="10800000" scaled="1"/>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smtClean="0">
                  <a:solidFill>
                    <a:schemeClr val="tx1"/>
                  </a:solidFill>
                </a:rPr>
                <a:t>Controller plane</a:t>
              </a:r>
              <a:endParaRPr lang="en-US" sz="1600">
                <a:solidFill>
                  <a:schemeClr val="tx1"/>
                </a:solidFill>
              </a:endParaRPr>
            </a:p>
          </p:txBody>
        </p:sp>
        <p:sp>
          <p:nvSpPr>
            <p:cNvPr id="6" name="TextBox 5"/>
            <p:cNvSpPr txBox="1"/>
            <p:nvPr/>
          </p:nvSpPr>
          <p:spPr>
            <a:xfrm>
              <a:off x="4076700" y="4818743"/>
              <a:ext cx="1790700" cy="307777"/>
            </a:xfrm>
            <a:prstGeom prst="rect">
              <a:avLst/>
            </a:prstGeom>
            <a:noFill/>
          </p:spPr>
          <p:txBody>
            <a:bodyPr wrap="square" rtlCol="0" anchor="ctr">
              <a:spAutoFit/>
            </a:bodyPr>
            <a:lstStyle/>
            <a:p>
              <a:pPr algn="ctr"/>
              <a:r>
                <a:rPr lang="en-US" sz="1400" smtClean="0"/>
                <a:t>(Virtual) data plane</a:t>
              </a:r>
              <a:endParaRPr lang="en-US" sz="1400"/>
            </a:p>
          </p:txBody>
        </p:sp>
        <p:cxnSp>
          <p:nvCxnSpPr>
            <p:cNvPr id="25" name="Straight Arrow Connector 24"/>
            <p:cNvCxnSpPr/>
            <p:nvPr/>
          </p:nvCxnSpPr>
          <p:spPr>
            <a:xfrm>
              <a:off x="5122636" y="3708399"/>
              <a:ext cx="0" cy="1034143"/>
            </a:xfrm>
            <a:prstGeom prst="straightConnector1">
              <a:avLst/>
            </a:prstGeom>
            <a:ln>
              <a:solidFill>
                <a:schemeClr val="accent5">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5981700" y="4807858"/>
              <a:ext cx="1790700" cy="307777"/>
            </a:xfrm>
            <a:prstGeom prst="rect">
              <a:avLst/>
            </a:prstGeom>
            <a:noFill/>
          </p:spPr>
          <p:txBody>
            <a:bodyPr wrap="square" rtlCol="0" anchor="ctr">
              <a:spAutoFit/>
            </a:bodyPr>
            <a:lstStyle/>
            <a:p>
              <a:pPr algn="r"/>
              <a:r>
                <a:rPr lang="en-US" sz="1400" smtClean="0"/>
                <a:t>(Virtual) data plane</a:t>
              </a:r>
              <a:endParaRPr lang="en-US" sz="1400"/>
            </a:p>
          </p:txBody>
        </p:sp>
        <p:sp>
          <p:nvSpPr>
            <p:cNvPr id="36" name="Rounded Rectangle 35"/>
            <p:cNvSpPr/>
            <p:nvPr/>
          </p:nvSpPr>
          <p:spPr>
            <a:xfrm>
              <a:off x="4957762" y="1295400"/>
              <a:ext cx="2971800" cy="916541"/>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smtClean="0">
                  <a:solidFill>
                    <a:schemeClr val="tx1"/>
                  </a:solidFill>
                </a:rPr>
                <a:t>Customer R application</a:t>
              </a:r>
              <a:endParaRPr lang="en-US" sz="1400">
                <a:solidFill>
                  <a:schemeClr val="tx1"/>
                </a:solidFill>
              </a:endParaRPr>
            </a:p>
          </p:txBody>
        </p:sp>
        <p:cxnSp>
          <p:nvCxnSpPr>
            <p:cNvPr id="39" name="Straight Arrow Connector 38"/>
            <p:cNvCxnSpPr/>
            <p:nvPr/>
          </p:nvCxnSpPr>
          <p:spPr>
            <a:xfrm>
              <a:off x="7620000" y="2117598"/>
              <a:ext cx="0" cy="2624944"/>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3" name="Title 2"/>
          <p:cNvSpPr>
            <a:spLocks noGrp="1"/>
          </p:cNvSpPr>
          <p:nvPr>
            <p:ph type="title"/>
          </p:nvPr>
        </p:nvSpPr>
        <p:spPr>
          <a:xfrm>
            <a:off x="457199" y="304800"/>
            <a:ext cx="6934199" cy="609600"/>
          </a:xfrm>
        </p:spPr>
        <p:txBody>
          <a:bodyPr>
            <a:normAutofit fontScale="90000"/>
          </a:bodyPr>
          <a:lstStyle/>
          <a:p>
            <a:r>
              <a:rPr lang="en-US" smtClean="0"/>
              <a:t>A Picture:</a:t>
            </a:r>
            <a:br>
              <a:rPr lang="en-US" smtClean="0"/>
            </a:br>
            <a:r>
              <a:rPr lang="en-US" smtClean="0"/>
              <a:t>Management, Business Boundaries, Recursion</a:t>
            </a:r>
            <a:endParaRPr lang="en-US"/>
          </a:p>
        </p:txBody>
      </p:sp>
      <p:sp>
        <p:nvSpPr>
          <p:cNvPr id="13" name="Content Placeholder 12"/>
          <p:cNvSpPr>
            <a:spLocks noGrp="1"/>
          </p:cNvSpPr>
          <p:nvPr>
            <p:ph idx="1"/>
          </p:nvPr>
        </p:nvSpPr>
        <p:spPr/>
        <p:txBody>
          <a:bodyPr/>
          <a:lstStyle/>
          <a:p>
            <a:pPr marL="0" indent="0">
              <a:buNone/>
            </a:pPr>
            <a:r>
              <a:rPr lang="en-US" smtClean="0"/>
              <a:t>One-slide summary </a:t>
            </a:r>
            <a:br>
              <a:rPr lang="en-US" smtClean="0"/>
            </a:br>
            <a:r>
              <a:rPr lang="en-US" smtClean="0"/>
              <a:t>of the key concepts</a:t>
            </a:r>
            <a:endParaRPr lang="en-US"/>
          </a:p>
        </p:txBody>
      </p:sp>
      <p:grpSp>
        <p:nvGrpSpPr>
          <p:cNvPr id="30" name="Group 29"/>
          <p:cNvGrpSpPr/>
          <p:nvPr/>
        </p:nvGrpSpPr>
        <p:grpSpPr>
          <a:xfrm>
            <a:off x="1524000" y="2904670"/>
            <a:ext cx="5867399" cy="1413329"/>
            <a:chOff x="1524000" y="2904670"/>
            <a:chExt cx="5867399" cy="1413329"/>
          </a:xfrm>
        </p:grpSpPr>
        <p:sp>
          <p:nvSpPr>
            <p:cNvPr id="50" name="Rounded Rectangle 49"/>
            <p:cNvSpPr/>
            <p:nvPr/>
          </p:nvSpPr>
          <p:spPr>
            <a:xfrm>
              <a:off x="2590800" y="2904670"/>
              <a:ext cx="4800599" cy="847270"/>
            </a:xfrm>
            <a:prstGeom prst="round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a:solidFill>
                    <a:schemeClr val="tx1"/>
                  </a:solidFill>
                </a:rPr>
                <a:t>SDN </a:t>
              </a:r>
              <a:r>
                <a:rPr lang="en-US" sz="1400" smtClean="0">
                  <a:solidFill>
                    <a:schemeClr val="tx1"/>
                  </a:solidFill>
                </a:rPr>
                <a:t>controller G</a:t>
              </a:r>
              <a:endParaRPr lang="en-US" sz="1400">
                <a:solidFill>
                  <a:schemeClr val="tx1"/>
                </a:solidFill>
              </a:endParaRPr>
            </a:p>
          </p:txBody>
        </p:sp>
        <p:sp>
          <p:nvSpPr>
            <p:cNvPr id="8" name="Rectangle 7"/>
            <p:cNvSpPr/>
            <p:nvPr/>
          </p:nvSpPr>
          <p:spPr>
            <a:xfrm>
              <a:off x="2798536" y="3860799"/>
              <a:ext cx="1866900" cy="457200"/>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solidFill>
                    <a:schemeClr val="tx1"/>
                  </a:solidFill>
                </a:rPr>
                <a:t>(Physical) data plane</a:t>
              </a:r>
              <a:endParaRPr lang="en-US" sz="1400">
                <a:solidFill>
                  <a:schemeClr val="tx1"/>
                </a:solidFill>
              </a:endParaRPr>
            </a:p>
          </p:txBody>
        </p:sp>
        <p:sp>
          <p:nvSpPr>
            <p:cNvPr id="16" name="Rectangle 15"/>
            <p:cNvSpPr/>
            <p:nvPr/>
          </p:nvSpPr>
          <p:spPr>
            <a:xfrm>
              <a:off x="1524000" y="3251199"/>
              <a:ext cx="933450" cy="104865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solidFill>
                    <a:schemeClr val="tx1"/>
                  </a:solidFill>
                </a:rPr>
                <a:t>Manager G</a:t>
              </a:r>
              <a:endParaRPr lang="en-US" sz="1400">
                <a:solidFill>
                  <a:schemeClr val="tx1"/>
                </a:solidFill>
              </a:endParaRPr>
            </a:p>
          </p:txBody>
        </p:sp>
        <p:cxnSp>
          <p:nvCxnSpPr>
            <p:cNvPr id="17" name="Straight Arrow Connector 16"/>
            <p:cNvCxnSpPr/>
            <p:nvPr/>
          </p:nvCxnSpPr>
          <p:spPr>
            <a:xfrm>
              <a:off x="2457450" y="3481288"/>
              <a:ext cx="346075" cy="0"/>
            </a:xfrm>
            <a:prstGeom prst="straightConnector1">
              <a:avLst/>
            </a:prstGeom>
            <a:ln>
              <a:solidFill>
                <a:schemeClr val="accent5">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8" idx="1"/>
            </p:cNvCxnSpPr>
            <p:nvPr/>
          </p:nvCxnSpPr>
          <p:spPr>
            <a:xfrm>
              <a:off x="2457450" y="4089399"/>
              <a:ext cx="341086" cy="0"/>
            </a:xfrm>
            <a:prstGeom prst="straightConnector1">
              <a:avLst/>
            </a:prstGeom>
            <a:ln>
              <a:solidFill>
                <a:schemeClr val="accent5">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3751036" y="3708399"/>
              <a:ext cx="0" cy="181427"/>
            </a:xfrm>
            <a:prstGeom prst="straightConnector1">
              <a:avLst/>
            </a:prstGeom>
            <a:ln>
              <a:solidFill>
                <a:schemeClr val="accent5">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3749675" y="1295400"/>
            <a:ext cx="4175125" cy="1524000"/>
            <a:chOff x="3749675" y="1295400"/>
            <a:chExt cx="4175125" cy="1524000"/>
          </a:xfrm>
        </p:grpSpPr>
        <p:sp>
          <p:nvSpPr>
            <p:cNvPr id="54" name="Rounded Rectangle 53"/>
            <p:cNvSpPr/>
            <p:nvPr/>
          </p:nvSpPr>
          <p:spPr>
            <a:xfrm>
              <a:off x="4953000" y="1295400"/>
              <a:ext cx="2971800" cy="916541"/>
            </a:xfrm>
            <a:prstGeom prst="round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a:solidFill>
                    <a:schemeClr val="tx1"/>
                  </a:solidFill>
                </a:rPr>
                <a:t>SDN </a:t>
              </a:r>
              <a:r>
                <a:rPr lang="en-US" sz="1400" smtClean="0">
                  <a:solidFill>
                    <a:schemeClr val="tx1"/>
                  </a:solidFill>
                </a:rPr>
                <a:t>controller R</a:t>
              </a:r>
              <a:endParaRPr lang="en-US" sz="1400">
                <a:solidFill>
                  <a:schemeClr val="tx1"/>
                </a:solidFill>
              </a:endParaRPr>
            </a:p>
          </p:txBody>
        </p:sp>
        <p:sp>
          <p:nvSpPr>
            <p:cNvPr id="28" name="Rectangle 27"/>
            <p:cNvSpPr/>
            <p:nvPr/>
          </p:nvSpPr>
          <p:spPr>
            <a:xfrm>
              <a:off x="5067300" y="2362200"/>
              <a:ext cx="1866900" cy="457200"/>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solidFill>
                    <a:schemeClr val="tx1"/>
                  </a:solidFill>
                </a:rPr>
                <a:t>(Physical) data plane</a:t>
              </a:r>
              <a:endParaRPr lang="en-US" sz="1400">
                <a:solidFill>
                  <a:schemeClr val="tx1"/>
                </a:solidFill>
              </a:endParaRPr>
            </a:p>
          </p:txBody>
        </p:sp>
        <p:cxnSp>
          <p:nvCxnSpPr>
            <p:cNvPr id="37" name="Straight Arrow Connector 36"/>
            <p:cNvCxnSpPr>
              <a:endCxn id="28" idx="0"/>
            </p:cNvCxnSpPr>
            <p:nvPr/>
          </p:nvCxnSpPr>
          <p:spPr>
            <a:xfrm flipH="1">
              <a:off x="6000750" y="2117598"/>
              <a:ext cx="3106" cy="244602"/>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3749675" y="1660398"/>
              <a:ext cx="933450" cy="1159002"/>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solidFill>
                    <a:schemeClr val="tx1"/>
                  </a:solidFill>
                </a:rPr>
                <a:t>Manager R</a:t>
              </a:r>
              <a:endParaRPr lang="en-US" sz="1400">
                <a:solidFill>
                  <a:schemeClr val="tx1"/>
                </a:solidFill>
              </a:endParaRPr>
            </a:p>
          </p:txBody>
        </p:sp>
        <p:cxnSp>
          <p:nvCxnSpPr>
            <p:cNvPr id="45" name="Straight Arrow Connector 44"/>
            <p:cNvCxnSpPr/>
            <p:nvPr/>
          </p:nvCxnSpPr>
          <p:spPr>
            <a:xfrm>
              <a:off x="4683125" y="1902859"/>
              <a:ext cx="346075" cy="0"/>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endCxn id="28" idx="1"/>
            </p:cNvCxnSpPr>
            <p:nvPr/>
          </p:nvCxnSpPr>
          <p:spPr>
            <a:xfrm>
              <a:off x="4683125" y="2590800"/>
              <a:ext cx="384175" cy="0"/>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5029200" y="1660398"/>
              <a:ext cx="2743200" cy="457200"/>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smtClean="0">
                  <a:solidFill>
                    <a:schemeClr val="tx1"/>
                  </a:solidFill>
                </a:rPr>
                <a:t>Controller plane</a:t>
              </a:r>
              <a:endParaRPr lang="en-US" sz="1400">
                <a:solidFill>
                  <a:schemeClr val="tx1"/>
                </a:solidFill>
              </a:endParaRPr>
            </a:p>
          </p:txBody>
        </p:sp>
      </p:grpSp>
      <p:grpSp>
        <p:nvGrpSpPr>
          <p:cNvPr id="31" name="Group 30"/>
          <p:cNvGrpSpPr/>
          <p:nvPr/>
        </p:nvGrpSpPr>
        <p:grpSpPr>
          <a:xfrm>
            <a:off x="2798536" y="2117598"/>
            <a:ext cx="4516664" cy="1590801"/>
            <a:chOff x="2798536" y="2117598"/>
            <a:chExt cx="4516664" cy="1590801"/>
          </a:xfrm>
        </p:grpSpPr>
        <p:cxnSp>
          <p:nvCxnSpPr>
            <p:cNvPr id="35" name="Straight Arrow Connector 34"/>
            <p:cNvCxnSpPr/>
            <p:nvPr/>
          </p:nvCxnSpPr>
          <p:spPr>
            <a:xfrm>
              <a:off x="7086600" y="2117598"/>
              <a:ext cx="0" cy="1133601"/>
            </a:xfrm>
            <a:prstGeom prst="straightConnector1">
              <a:avLst/>
            </a:prstGeom>
            <a:ln>
              <a:solidFill>
                <a:schemeClr val="accent6">
                  <a:lumMod val="60000"/>
                  <a:lumOff val="40000"/>
                </a:schemeClr>
              </a:solidFill>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798536" y="3251199"/>
              <a:ext cx="4516664" cy="457200"/>
            </a:xfrm>
            <a:prstGeom prst="rect">
              <a:avLst/>
            </a:prstGeom>
            <a:gradFill flip="none" rotWithShape="1">
              <a:gsLst>
                <a:gs pos="33000">
                  <a:schemeClr val="accent6">
                    <a:lumMod val="40000"/>
                    <a:lumOff val="60000"/>
                  </a:schemeClr>
                </a:gs>
                <a:gs pos="41000">
                  <a:schemeClr val="accent5">
                    <a:lumMod val="40000"/>
                    <a:lumOff val="60000"/>
                  </a:schemeClr>
                </a:gs>
                <a:gs pos="0">
                  <a:schemeClr val="accent6">
                    <a:lumMod val="40000"/>
                    <a:lumOff val="60000"/>
                  </a:schemeClr>
                </a:gs>
                <a:gs pos="100000">
                  <a:schemeClr val="accent5">
                    <a:lumMod val="40000"/>
                    <a:lumOff val="60000"/>
                  </a:schemeClr>
                </a:gs>
              </a:gsLst>
              <a:lin ang="10800000" scaled="1"/>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smtClean="0">
                  <a:solidFill>
                    <a:schemeClr val="tx1"/>
                  </a:solidFill>
                </a:rPr>
                <a:t>Controller plane</a:t>
              </a:r>
              <a:endParaRPr lang="en-US" sz="1600">
                <a:solidFill>
                  <a:schemeClr val="tx1"/>
                </a:solidFill>
              </a:endParaRPr>
            </a:p>
          </p:txBody>
        </p:sp>
        <p:sp>
          <p:nvSpPr>
            <p:cNvPr id="11" name="TextBox 10"/>
            <p:cNvSpPr txBox="1"/>
            <p:nvPr/>
          </p:nvSpPr>
          <p:spPr>
            <a:xfrm>
              <a:off x="5524500" y="3327399"/>
              <a:ext cx="1790700" cy="307777"/>
            </a:xfrm>
            <a:prstGeom prst="rect">
              <a:avLst/>
            </a:prstGeom>
            <a:noFill/>
          </p:spPr>
          <p:txBody>
            <a:bodyPr wrap="square" rtlCol="0" anchor="ctr">
              <a:spAutoFit/>
            </a:bodyPr>
            <a:lstStyle/>
            <a:p>
              <a:pPr algn="r"/>
              <a:r>
                <a:rPr lang="en-US" sz="1400" smtClean="0"/>
                <a:t>(Virtual) data plane</a:t>
              </a:r>
              <a:endParaRPr lang="en-US" sz="1400"/>
            </a:p>
          </p:txBody>
        </p:sp>
      </p:grpSp>
    </p:spTree>
    <p:extLst>
      <p:ext uri="{BB962C8B-B14F-4D97-AF65-F5344CB8AC3E}">
        <p14:creationId xmlns:p14="http://schemas.microsoft.com/office/powerpoint/2010/main" val="93054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6858000" cy="609600"/>
          </a:xfrm>
        </p:spPr>
        <p:txBody>
          <a:bodyPr>
            <a:normAutofit/>
          </a:bodyPr>
          <a:lstStyle/>
          <a:p>
            <a:r>
              <a:rPr lang="en-US" smtClean="0"/>
              <a:t>For Clarification in a possible Architecture 2.0</a:t>
            </a:r>
            <a:endParaRPr lang="en-US"/>
          </a:p>
        </p:txBody>
      </p:sp>
      <p:sp>
        <p:nvSpPr>
          <p:cNvPr id="2" name="Content Placeholder 1"/>
          <p:cNvSpPr>
            <a:spLocks noGrp="1"/>
          </p:cNvSpPr>
          <p:nvPr>
            <p:ph idx="1"/>
          </p:nvPr>
        </p:nvSpPr>
        <p:spPr/>
        <p:txBody>
          <a:bodyPr>
            <a:normAutofit fontScale="92500"/>
          </a:bodyPr>
          <a:lstStyle/>
          <a:p>
            <a:r>
              <a:rPr lang="en-US" smtClean="0"/>
              <a:t>Any given SDN controller perceives apps to its north, data plane elements to its south</a:t>
            </a:r>
          </a:p>
          <a:p>
            <a:pPr lvl="1"/>
            <a:r>
              <a:rPr lang="en-US" smtClean="0"/>
              <a:t>An app may be another SDN controller; a data plane element may be virtual</a:t>
            </a:r>
          </a:p>
          <a:p>
            <a:pPr lvl="1"/>
            <a:r>
              <a:rPr lang="en-US" smtClean="0"/>
              <a:t>Recursion invisible to the given controller, visible only to the gods</a:t>
            </a:r>
          </a:p>
          <a:p>
            <a:r>
              <a:rPr lang="en-US" smtClean="0"/>
              <a:t>Policy, intent, orchestration are newly popular terms. Propose :</a:t>
            </a:r>
          </a:p>
          <a:p>
            <a:pPr lvl="1"/>
            <a:r>
              <a:rPr lang="en-US" i="1" smtClean="0"/>
              <a:t>Policy</a:t>
            </a:r>
            <a:r>
              <a:rPr lang="en-US" smtClean="0"/>
              <a:t> represents activity by actor called manager</a:t>
            </a:r>
          </a:p>
          <a:p>
            <a:pPr lvl="1"/>
            <a:r>
              <a:rPr lang="en-US" i="1" smtClean="0"/>
              <a:t>Intent</a:t>
            </a:r>
            <a:r>
              <a:rPr lang="en-US" smtClean="0"/>
              <a:t> represents activity by actor called client, tenant, customer</a:t>
            </a:r>
          </a:p>
          <a:p>
            <a:pPr lvl="1"/>
            <a:r>
              <a:rPr lang="en-US" i="1" smtClean="0"/>
              <a:t>Orchestration</a:t>
            </a:r>
            <a:r>
              <a:rPr lang="en-US" smtClean="0"/>
              <a:t> is the process of choosing among alternatives</a:t>
            </a:r>
          </a:p>
          <a:p>
            <a:pPr lvl="2"/>
            <a:r>
              <a:rPr lang="en-US" smtClean="0"/>
              <a:t>An orchestration algorithm may also be able to request or create new alternatives</a:t>
            </a:r>
          </a:p>
          <a:p>
            <a:r>
              <a:rPr lang="en-US" smtClean="0"/>
              <a:t>SDN speaks of control, NFV speaks of management</a:t>
            </a:r>
          </a:p>
          <a:p>
            <a:pPr lvl="1"/>
            <a:r>
              <a:rPr lang="en-US" smtClean="0"/>
              <a:t>Introduce management-control continuum</a:t>
            </a:r>
          </a:p>
          <a:p>
            <a:pPr lvl="1"/>
            <a:r>
              <a:rPr lang="en-US" smtClean="0"/>
              <a:t>Whatever we call them, the functional components are the important thing</a:t>
            </a:r>
          </a:p>
          <a:p>
            <a:pPr lvl="1"/>
            <a:endParaRPr lang="en-US"/>
          </a:p>
        </p:txBody>
      </p:sp>
    </p:spTree>
    <p:extLst>
      <p:ext uri="{BB962C8B-B14F-4D97-AF65-F5344CB8AC3E}">
        <p14:creationId xmlns:p14="http://schemas.microsoft.com/office/powerpoint/2010/main" val="279129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Further Work – What Can and Should be Said at the Architectural Level About – ? </a:t>
            </a:r>
            <a:endParaRPr lang="en-US"/>
          </a:p>
        </p:txBody>
      </p:sp>
      <p:sp>
        <p:nvSpPr>
          <p:cNvPr id="2" name="Content Placeholder 1"/>
          <p:cNvSpPr>
            <a:spLocks noGrp="1"/>
          </p:cNvSpPr>
          <p:nvPr>
            <p:ph idx="1"/>
          </p:nvPr>
        </p:nvSpPr>
        <p:spPr/>
        <p:txBody>
          <a:bodyPr/>
          <a:lstStyle/>
          <a:p>
            <a:r>
              <a:rPr lang="en-US" smtClean="0"/>
              <a:t>Northbound interfaces (NBIs)</a:t>
            </a:r>
          </a:p>
          <a:p>
            <a:r>
              <a:rPr lang="en-US" smtClean="0"/>
              <a:t>East-west peering</a:t>
            </a:r>
          </a:p>
          <a:p>
            <a:r>
              <a:rPr lang="en-US" smtClean="0"/>
              <a:t>Distributed controllers: eg synchronization, security</a:t>
            </a:r>
          </a:p>
          <a:p>
            <a:r>
              <a:rPr lang="en-US" smtClean="0"/>
              <a:t>Further decomposing the SDN controller black box into generic components</a:t>
            </a:r>
          </a:p>
          <a:p>
            <a:r>
              <a:rPr lang="en-US" smtClean="0"/>
              <a:t>Software life cycle management</a:t>
            </a:r>
          </a:p>
          <a:p>
            <a:r>
              <a:rPr lang="en-US" smtClean="0"/>
              <a:t>PIF, SDN2.0, OF2.0</a:t>
            </a:r>
            <a:endParaRPr lang="en-US"/>
          </a:p>
        </p:txBody>
      </p:sp>
    </p:spTree>
    <p:extLst>
      <p:ext uri="{BB962C8B-B14F-4D97-AF65-F5344CB8AC3E}">
        <p14:creationId xmlns:p14="http://schemas.microsoft.com/office/powerpoint/2010/main" val="403949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Agenda, Thursday 12 Feb 2015</a:t>
            </a:r>
            <a:br>
              <a:rPr lang="en-US" smtClean="0"/>
            </a:br>
            <a:r>
              <a:rPr lang="en-US" smtClean="0"/>
              <a:t>Venue: MCB-M1</a:t>
            </a:r>
            <a:endParaRPr lang="en-US"/>
          </a:p>
        </p:txBody>
      </p:sp>
      <p:sp>
        <p:nvSpPr>
          <p:cNvPr id="3" name="Slide Number Placeholder 2"/>
          <p:cNvSpPr>
            <a:spLocks noGrp="1"/>
          </p:cNvSpPr>
          <p:nvPr>
            <p:ph type="sldNum" sz="quarter" idx="10"/>
          </p:nvPr>
        </p:nvSpPr>
        <p:spPr/>
        <p:txBody>
          <a:bodyPr/>
          <a:lstStyle/>
          <a:p>
            <a:fld id="{95FB27F1-C2FE-E646-9E41-8F3092BBAFAE}" type="slidenum">
              <a:rPr lang="en-US" smtClean="0"/>
              <a:pPr/>
              <a:t>17</a:t>
            </a:fld>
            <a:endParaRPr lang="en-US" dirty="0"/>
          </a:p>
        </p:txBody>
      </p:sp>
      <p:sp>
        <p:nvSpPr>
          <p:cNvPr id="4" name="Content Placeholder 3"/>
          <p:cNvSpPr>
            <a:spLocks noGrp="1"/>
          </p:cNvSpPr>
          <p:nvPr>
            <p:ph idx="1"/>
          </p:nvPr>
        </p:nvSpPr>
        <p:spPr/>
        <p:txBody>
          <a:bodyPr/>
          <a:lstStyle/>
          <a:p>
            <a:r>
              <a:rPr lang="en-US" smtClean="0">
                <a:solidFill>
                  <a:schemeClr val="bg1">
                    <a:lumMod val="65000"/>
                  </a:schemeClr>
                </a:solidFill>
              </a:rPr>
              <a:t>10:00	Intro to archWG and SDN architecture – Dave </a:t>
            </a:r>
          </a:p>
          <a:p>
            <a:r>
              <a:rPr lang="en-US" smtClean="0">
                <a:solidFill>
                  <a:schemeClr val="bg1">
                    <a:lumMod val="65000"/>
                  </a:schemeClr>
                </a:solidFill>
              </a:rPr>
              <a:t>10:30	Review of Framework draft – Johann </a:t>
            </a:r>
          </a:p>
          <a:p>
            <a:r>
              <a:rPr lang="en-US">
                <a:solidFill>
                  <a:schemeClr val="bg1">
                    <a:lumMod val="65000"/>
                  </a:schemeClr>
                </a:solidFill>
              </a:rPr>
              <a:t>11:00	MCC (management-control continuum) – Nigel</a:t>
            </a:r>
          </a:p>
          <a:p>
            <a:r>
              <a:rPr lang="en-US" i="1">
                <a:solidFill>
                  <a:schemeClr val="bg1">
                    <a:lumMod val="65000"/>
                  </a:schemeClr>
                </a:solidFill>
              </a:rPr>
              <a:t>12:00	Lunch</a:t>
            </a:r>
          </a:p>
          <a:p>
            <a:r>
              <a:rPr lang="en-US"/>
              <a:t>1:00		</a:t>
            </a:r>
            <a:r>
              <a:rPr lang="en-US"/>
              <a:t>Component decomposition of controller </a:t>
            </a:r>
            <a:r>
              <a:rPr lang="en-US"/>
              <a:t>– </a:t>
            </a:r>
            <a:r>
              <a:rPr lang="en-US" smtClean="0"/>
              <a:t>Nigel</a:t>
            </a:r>
          </a:p>
          <a:p>
            <a:r>
              <a:rPr lang="en-US" smtClean="0"/>
              <a:t>2:00</a:t>
            </a:r>
            <a:r>
              <a:rPr lang="en-US" smtClean="0"/>
              <a:t>		</a:t>
            </a:r>
            <a:r>
              <a:rPr lang="en-US"/>
              <a:t>ODL alignment with SDN architecture – Colin</a:t>
            </a:r>
            <a:endParaRPr lang="en-US" smtClean="0"/>
          </a:p>
          <a:p>
            <a:r>
              <a:rPr lang="en-US" smtClean="0"/>
              <a:t>3:00		End archWG session</a:t>
            </a:r>
          </a:p>
          <a:p>
            <a:endParaRPr lang="en-US" smtClean="0"/>
          </a:p>
          <a:p>
            <a:r>
              <a:rPr lang="en-US" smtClean="0"/>
              <a:t>Note: Joint meeting Friday 1:30 – 3:00 with Market area on architecture advocacy</a:t>
            </a:r>
            <a:endParaRPr lang="en-US"/>
          </a:p>
        </p:txBody>
      </p:sp>
    </p:spTree>
    <p:extLst>
      <p:ext uri="{BB962C8B-B14F-4D97-AF65-F5344CB8AC3E}">
        <p14:creationId xmlns:p14="http://schemas.microsoft.com/office/powerpoint/2010/main" val="4256020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MCC – Management-control continuum</a:t>
            </a:r>
            <a:br>
              <a:rPr lang="en-US" smtClean="0"/>
            </a:br>
            <a:r>
              <a:rPr lang="en-US" smtClean="0"/>
              <a:t>Component decomposition of controller</a:t>
            </a:r>
            <a:endParaRPr lang="en-US"/>
          </a:p>
        </p:txBody>
      </p:sp>
      <p:sp>
        <p:nvSpPr>
          <p:cNvPr id="4" name="Text Placeholder 3"/>
          <p:cNvSpPr>
            <a:spLocks noGrp="1"/>
          </p:cNvSpPr>
          <p:nvPr>
            <p:ph type="body" idx="1"/>
          </p:nvPr>
        </p:nvSpPr>
        <p:spPr/>
        <p:txBody>
          <a:bodyPr/>
          <a:lstStyle/>
          <a:p>
            <a:r>
              <a:rPr lang="en-US" smtClean="0"/>
              <a:t>Nigel Davis</a:t>
            </a:r>
            <a:endParaRPr lang="en-US"/>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18</a:t>
            </a:fld>
            <a:endParaRPr lang="en-US" dirty="0"/>
          </a:p>
        </p:txBody>
      </p:sp>
      <p:sp>
        <p:nvSpPr>
          <p:cNvPr id="5" name="Rectangle 4"/>
          <p:cNvSpPr/>
          <p:nvPr/>
        </p:nvSpPr>
        <p:spPr>
          <a:xfrm>
            <a:off x="530436" y="4953000"/>
            <a:ext cx="3416320" cy="307777"/>
          </a:xfrm>
          <a:prstGeom prst="rect">
            <a:avLst/>
          </a:prstGeom>
        </p:spPr>
        <p:txBody>
          <a:bodyPr wrap="none">
            <a:spAutoFit/>
          </a:bodyPr>
          <a:lstStyle/>
          <a:p>
            <a:r>
              <a:rPr lang="en-US" sz="1400" i="1" smtClean="0"/>
              <a:t>Presentation material </a:t>
            </a:r>
            <a:r>
              <a:rPr lang="en-US" sz="1400" i="1"/>
              <a:t>at </a:t>
            </a:r>
            <a:r>
              <a:rPr lang="en-US" sz="1400" i="1" u="sng">
                <a:hlinkClick r:id="rId2"/>
              </a:rPr>
              <a:t>onf2015.095.00</a:t>
            </a:r>
            <a:r>
              <a:rPr lang="en-US" sz="1400" i="1"/>
              <a:t>.</a:t>
            </a:r>
          </a:p>
        </p:txBody>
      </p:sp>
    </p:spTree>
    <p:extLst>
      <p:ext uri="{BB962C8B-B14F-4D97-AF65-F5344CB8AC3E}">
        <p14:creationId xmlns:p14="http://schemas.microsoft.com/office/powerpoint/2010/main" val="22042026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ODL alignment with SDN architecture</a:t>
            </a:r>
            <a:endParaRPr lang="en-US"/>
          </a:p>
        </p:txBody>
      </p:sp>
      <p:sp>
        <p:nvSpPr>
          <p:cNvPr id="10" name="Text Placeholder 9"/>
          <p:cNvSpPr>
            <a:spLocks noGrp="1"/>
          </p:cNvSpPr>
          <p:nvPr>
            <p:ph type="body" idx="1"/>
          </p:nvPr>
        </p:nvSpPr>
        <p:spPr/>
        <p:txBody>
          <a:bodyPr/>
          <a:lstStyle/>
          <a:p>
            <a:r>
              <a:rPr lang="en-US" smtClean="0"/>
              <a:t>Colin Dixon</a:t>
            </a:r>
            <a:endParaRPr lang="en-US"/>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19</a:t>
            </a:fld>
            <a:endParaRPr lang="en-US" dirty="0"/>
          </a:p>
        </p:txBody>
      </p:sp>
    </p:spTree>
    <p:extLst>
      <p:ext uri="{BB962C8B-B14F-4D97-AF65-F5344CB8AC3E}">
        <p14:creationId xmlns:p14="http://schemas.microsoft.com/office/powerpoint/2010/main" val="3027839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ONF Antitrust &amp; Intellectual Policies and Specific Guidance</a:t>
            </a:r>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5" name="Content Placeholder 4"/>
          <p:cNvSpPr>
            <a:spLocks noGrp="1"/>
          </p:cNvSpPr>
          <p:nvPr>
            <p:ph idx="1"/>
          </p:nvPr>
        </p:nvSpPr>
        <p:spPr>
          <a:xfrm>
            <a:off x="457200" y="1143000"/>
            <a:ext cx="8229600" cy="4800600"/>
          </a:xfrm>
        </p:spPr>
        <p:txBody>
          <a:bodyPr>
            <a:normAutofit fontScale="70000" lnSpcReduction="20000"/>
          </a:bodyPr>
          <a:lstStyle/>
          <a:p>
            <a:pPr>
              <a:lnSpc>
                <a:spcPct val="120000"/>
              </a:lnSpc>
            </a:pPr>
            <a:r>
              <a:rPr lang="en-US" dirty="0" smtClean="0"/>
              <a:t>This </a:t>
            </a:r>
            <a:r>
              <a:rPr lang="en-US" dirty="0"/>
              <a:t>is a reminder that all Open Networking Foundation activities are subject to strict </a:t>
            </a:r>
            <a:br>
              <a:rPr lang="en-US" dirty="0"/>
            </a:br>
            <a:r>
              <a:rPr lang="en-US" dirty="0" smtClean="0"/>
              <a:t>compliance </a:t>
            </a:r>
            <a:r>
              <a:rPr lang="en-US" dirty="0"/>
              <a:t>with the Open Networking Foundation's Antitrust Guidelines. </a:t>
            </a:r>
            <a:r>
              <a:rPr lang="en-US" dirty="0" smtClean="0"/>
              <a:t/>
            </a:r>
            <a:br>
              <a:rPr lang="en-US" dirty="0" smtClean="0"/>
            </a:br>
            <a:r>
              <a:rPr lang="en-US" dirty="0" smtClean="0"/>
              <a:t>Each </a:t>
            </a:r>
            <a:r>
              <a:rPr lang="en-US" dirty="0"/>
              <a:t>individual participant and attendee at this meeting is responsible for knowing the </a:t>
            </a:r>
            <a:br>
              <a:rPr lang="en-US" dirty="0"/>
            </a:br>
            <a:r>
              <a:rPr lang="en-US" dirty="0" smtClean="0"/>
              <a:t>contents </a:t>
            </a:r>
            <a:r>
              <a:rPr lang="en-US" dirty="0"/>
              <a:t>of the Antitrust Guidelines, and for complying with the Antitrust Guidelines. </a:t>
            </a:r>
            <a:r>
              <a:rPr lang="en-US" dirty="0" smtClean="0"/>
              <a:t/>
            </a:r>
            <a:br>
              <a:rPr lang="en-US" dirty="0" smtClean="0"/>
            </a:br>
            <a:r>
              <a:rPr lang="en-US" dirty="0" smtClean="0"/>
              <a:t>Copies </a:t>
            </a:r>
            <a:r>
              <a:rPr lang="en-US" dirty="0"/>
              <a:t>of the Antitrust Guidelines are available at: </a:t>
            </a:r>
            <a:r>
              <a:rPr lang="en-US" dirty="0">
                <a:hlinkClick r:id="rId3"/>
              </a:rPr>
              <a:t>https://www.opennetworking.org/about/onf-overview</a:t>
            </a:r>
            <a:r>
              <a:rPr lang="en-US" dirty="0"/>
              <a:t/>
            </a:r>
            <a:br>
              <a:rPr lang="en-US" dirty="0"/>
            </a:br>
            <a:r>
              <a:rPr lang="en-US" dirty="0" smtClean="0"/>
              <a:t>Participants </a:t>
            </a:r>
            <a:r>
              <a:rPr lang="en-US" dirty="0"/>
              <a:t>also are expected to adhere to these Guidelines in any informal meetings or social gatherings in which they might participate in connection with the activities of the Corporation. </a:t>
            </a:r>
            <a:r>
              <a:rPr lang="en-US" dirty="0" smtClean="0"/>
              <a:t/>
            </a:r>
            <a:br>
              <a:rPr lang="en-US" dirty="0" smtClean="0"/>
            </a:br>
            <a:endParaRPr lang="en-US" dirty="0"/>
          </a:p>
          <a:p>
            <a:pPr>
              <a:lnSpc>
                <a:spcPct val="120000"/>
              </a:lnSpc>
            </a:pPr>
            <a:r>
              <a:rPr lang="en-US" dirty="0"/>
              <a:t>You are required to treat the contents, notes, artifacts, and all materials associated with this meeting (including recordings) as protected by the ONF Intellectual Property Rights (IPR) policy. Do not forward any of these contents to any non ONF members. For more information on the ONF IP policy, please consult </a:t>
            </a:r>
            <a:r>
              <a:rPr lang="en-US" dirty="0">
                <a:hlinkClick r:id="rId4"/>
              </a:rPr>
              <a:t>https://www.opennetworking.org/images/stories/downloads/about/onf-operating-documents/organizational-documents/onf-ipr-</a:t>
            </a:r>
            <a:r>
              <a:rPr lang="en-US" dirty="0" smtClean="0">
                <a:hlinkClick r:id="rId4"/>
              </a:rPr>
              <a:t>policy.pdf</a:t>
            </a:r>
            <a:r>
              <a:rPr lang="en-US" dirty="0" smtClean="0"/>
              <a:t/>
            </a:r>
            <a:br>
              <a:rPr lang="en-US" dirty="0" smtClean="0"/>
            </a:br>
            <a:endParaRPr lang="en-US" dirty="0"/>
          </a:p>
          <a:p>
            <a:pPr>
              <a:lnSpc>
                <a:spcPct val="120000"/>
              </a:lnSpc>
            </a:pPr>
            <a:r>
              <a:rPr lang="en-US" dirty="0"/>
              <a:t>All participants are reminded that the FCC's anti-collusion rules are in effect for the AWS-3 auction. To ensure full compliance with these rules, participants must avoid any statements or discussions relating to the auction or to any auction applicant's bids or bidding strategies in the auction, or which could affect any company's bids or bidding strategy. For additional guidance, please consult your own counsel.</a:t>
            </a:r>
          </a:p>
        </p:txBody>
      </p:sp>
    </p:spTree>
    <p:extLst>
      <p:ext uri="{BB962C8B-B14F-4D97-AF65-F5344CB8AC3E}">
        <p14:creationId xmlns:p14="http://schemas.microsoft.com/office/powerpoint/2010/main" val="3933361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295400"/>
            <a:ext cx="4981575" cy="3745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457200" y="304800"/>
            <a:ext cx="7315200" cy="609600"/>
          </a:xfrm>
        </p:spPr>
        <p:txBody>
          <a:bodyPr>
            <a:normAutofit fontScale="90000"/>
          </a:bodyPr>
          <a:lstStyle/>
          <a:p>
            <a:r>
              <a:rPr lang="en-US" smtClean="0"/>
              <a:t>OpenDaylight alignment </a:t>
            </a:r>
            <a:r>
              <a:rPr lang="en-US"/>
              <a:t>with SDN </a:t>
            </a:r>
            <a:r>
              <a:rPr lang="en-US" smtClean="0"/>
              <a:t>architecture</a:t>
            </a:r>
            <a:br>
              <a:rPr lang="en-US" smtClean="0"/>
            </a:br>
            <a:r>
              <a:rPr lang="en-US" smtClean="0"/>
              <a:t>Colin Dixon</a:t>
            </a:r>
            <a:endParaRPr lang="en-US"/>
          </a:p>
        </p:txBody>
      </p:sp>
      <p:sp>
        <p:nvSpPr>
          <p:cNvPr id="4" name="Content Placeholder 3"/>
          <p:cNvSpPr>
            <a:spLocks noGrp="1"/>
          </p:cNvSpPr>
          <p:nvPr>
            <p:ph idx="1"/>
          </p:nvPr>
        </p:nvSpPr>
        <p:spPr>
          <a:xfrm>
            <a:off x="457200" y="1295400"/>
            <a:ext cx="8229600" cy="4724400"/>
          </a:xfrm>
        </p:spPr>
        <p:txBody>
          <a:bodyPr>
            <a:normAutofit/>
          </a:bodyPr>
          <a:lstStyle/>
          <a:p>
            <a:pPr marL="0" indent="0">
              <a:buNone/>
            </a:pPr>
            <a:r>
              <a:rPr lang="en-US" sz="1800" smtClean="0"/>
              <a:t>Topics for consideration:</a:t>
            </a:r>
          </a:p>
          <a:p>
            <a:pPr indent="-285750"/>
            <a:r>
              <a:rPr lang="en-US" sz="1800" smtClean="0"/>
              <a:t>How </a:t>
            </a:r>
            <a:r>
              <a:rPr lang="en-US" sz="1800"/>
              <a:t>resources are virtualized </a:t>
            </a:r>
            <a:r>
              <a:rPr lang="en-US" sz="1800" smtClean="0"/>
              <a:t/>
            </a:r>
            <a:br>
              <a:rPr lang="en-US" sz="1800" smtClean="0"/>
            </a:br>
            <a:r>
              <a:rPr lang="en-US" sz="1800" smtClean="0"/>
              <a:t>and </a:t>
            </a:r>
            <a:r>
              <a:rPr lang="en-US" sz="1800"/>
              <a:t>exposed to tenants: </a:t>
            </a:r>
            <a:r>
              <a:rPr lang="en-US" sz="1800" smtClean="0"/>
              <a:t/>
            </a:r>
            <a:br>
              <a:rPr lang="en-US" sz="1800" smtClean="0"/>
            </a:br>
            <a:r>
              <a:rPr lang="en-US" sz="1800" smtClean="0"/>
              <a:t>information </a:t>
            </a:r>
            <a:r>
              <a:rPr lang="en-US" sz="1800"/>
              <a:t>hiding, API creation, </a:t>
            </a:r>
            <a:r>
              <a:rPr lang="en-US" sz="1800" smtClean="0"/>
              <a:t/>
            </a:r>
            <a:br>
              <a:rPr lang="en-US" sz="1800" smtClean="0"/>
            </a:br>
            <a:r>
              <a:rPr lang="en-US" sz="1800" smtClean="0"/>
              <a:t>SLA </a:t>
            </a:r>
            <a:r>
              <a:rPr lang="en-US" sz="1800"/>
              <a:t>representation</a:t>
            </a:r>
          </a:p>
          <a:p>
            <a:pPr indent="-285750"/>
            <a:r>
              <a:rPr lang="en-US" sz="1800" smtClean="0"/>
              <a:t>Policy </a:t>
            </a:r>
            <a:r>
              <a:rPr lang="en-US" sz="1800"/>
              <a:t>enforcement: </a:t>
            </a:r>
            <a:r>
              <a:rPr lang="en-US" sz="1800" smtClean="0"/>
              <a:t/>
            </a:r>
            <a:br>
              <a:rPr lang="en-US" sz="1800" smtClean="0"/>
            </a:br>
            <a:r>
              <a:rPr lang="en-US" sz="1800" smtClean="0"/>
              <a:t>allowing </a:t>
            </a:r>
            <a:r>
              <a:rPr lang="en-US" sz="1800"/>
              <a:t>tenant to do anything </a:t>
            </a:r>
            <a:r>
              <a:rPr lang="en-US" sz="1800" smtClean="0"/>
              <a:t/>
            </a:r>
            <a:br>
              <a:rPr lang="en-US" sz="1800" smtClean="0"/>
            </a:br>
            <a:r>
              <a:rPr lang="en-US" sz="1800" smtClean="0"/>
              <a:t>within </a:t>
            </a:r>
            <a:r>
              <a:rPr lang="en-US" sz="1800"/>
              <a:t>the bounds of policy, </a:t>
            </a:r>
            <a:r>
              <a:rPr lang="en-US" sz="1800" smtClean="0"/>
              <a:t/>
            </a:r>
            <a:br>
              <a:rPr lang="en-US" sz="1800" smtClean="0"/>
            </a:br>
            <a:r>
              <a:rPr lang="en-US" sz="1800" smtClean="0"/>
              <a:t>preventing </a:t>
            </a:r>
            <a:r>
              <a:rPr lang="en-US" sz="1800"/>
              <a:t>actions beyond </a:t>
            </a:r>
            <a:r>
              <a:rPr lang="en-US" sz="1800" smtClean="0"/>
              <a:t/>
            </a:r>
            <a:br>
              <a:rPr lang="en-US" sz="1800" smtClean="0"/>
            </a:br>
            <a:r>
              <a:rPr lang="en-US" sz="1800" smtClean="0"/>
              <a:t>the </a:t>
            </a:r>
            <a:r>
              <a:rPr lang="en-US" sz="1800"/>
              <a:t>limits of policy</a:t>
            </a:r>
          </a:p>
          <a:p>
            <a:pPr indent="-285750"/>
            <a:r>
              <a:rPr lang="en-US" sz="1800" smtClean="0"/>
              <a:t>Traffic </a:t>
            </a:r>
            <a:r>
              <a:rPr lang="en-US" sz="1800"/>
              <a:t>isolation: </a:t>
            </a:r>
            <a:r>
              <a:rPr lang="en-US" sz="1800" smtClean="0"/>
              <a:t/>
            </a:r>
            <a:br>
              <a:rPr lang="en-US" sz="1800" smtClean="0"/>
            </a:br>
            <a:r>
              <a:rPr lang="en-US" sz="1800" smtClean="0"/>
              <a:t>address </a:t>
            </a:r>
            <a:r>
              <a:rPr lang="en-US" sz="1800"/>
              <a:t>space </a:t>
            </a:r>
            <a:r>
              <a:rPr lang="en-US" sz="1800" smtClean="0"/>
              <a:t>re-use,</a:t>
            </a:r>
            <a:br>
              <a:rPr lang="en-US" sz="1800" smtClean="0"/>
            </a:br>
            <a:r>
              <a:rPr lang="en-US" sz="1800" smtClean="0"/>
              <a:t>resource </a:t>
            </a:r>
            <a:r>
              <a:rPr lang="en-US" sz="1800"/>
              <a:t>capacity </a:t>
            </a:r>
            <a:r>
              <a:rPr lang="en-US" sz="1800" smtClean="0"/>
              <a:t>contention</a:t>
            </a:r>
            <a:endParaRPr lang="en-US" sz="1800"/>
          </a:p>
          <a:p>
            <a:pPr indent="-285750"/>
            <a:r>
              <a:rPr lang="en-US" sz="1800" smtClean="0"/>
              <a:t>Logging </a:t>
            </a:r>
            <a:r>
              <a:rPr lang="en-US" sz="1800"/>
              <a:t>and tracking global </a:t>
            </a:r>
            <a:r>
              <a:rPr lang="en-US" sz="1800" smtClean="0"/>
              <a:t>and </a:t>
            </a:r>
            <a:r>
              <a:rPr lang="en-US" sz="1800"/>
              <a:t>tenant-specific statistics </a:t>
            </a:r>
            <a:r>
              <a:rPr lang="en-US" sz="1800" smtClean="0"/>
              <a:t>to </a:t>
            </a:r>
            <a:r>
              <a:rPr lang="en-US" sz="1800"/>
              <a:t>validate SLA conformance </a:t>
            </a:r>
            <a:r>
              <a:rPr lang="en-US" sz="1800" smtClean="0"/>
              <a:t>and </a:t>
            </a:r>
            <a:r>
              <a:rPr lang="en-US" sz="1800"/>
              <a:t>(for the provider) </a:t>
            </a:r>
            <a:r>
              <a:rPr lang="en-US" sz="1800" smtClean="0"/>
              <a:t>to identify infrastructure bottlenecks</a:t>
            </a:r>
            <a:endParaRPr lang="en-US" sz="1800"/>
          </a:p>
          <a:p>
            <a:endParaRPr lang="en-US" sz="1800"/>
          </a:p>
        </p:txBody>
      </p:sp>
    </p:spTree>
    <p:extLst>
      <p:ext uri="{BB962C8B-B14F-4D97-AF65-F5344CB8AC3E}">
        <p14:creationId xmlns:p14="http://schemas.microsoft.com/office/powerpoint/2010/main" val="110048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ctrTitle"/>
          </p:nvPr>
        </p:nvSpPr>
        <p:spPr>
          <a:xfrm>
            <a:off x="3316288" y="1903413"/>
            <a:ext cx="5422900" cy="2619375"/>
          </a:xfrm>
        </p:spPr>
        <p:txBody>
          <a:bodyPr/>
          <a:lstStyle/>
          <a:p>
            <a:pPr eaLnBrk="1" hangingPunct="1"/>
            <a:r>
              <a:rPr lang="en-CA" dirty="0" err="1" smtClean="0">
                <a:solidFill>
                  <a:schemeClr val="tx2"/>
                </a:solidFill>
                <a:latin typeface="Arial" charset="0"/>
                <a:ea typeface="MS PGothic" charset="0"/>
              </a:rPr>
              <a:t>OpenDaylight</a:t>
            </a:r>
            <a:r>
              <a:rPr lang="en-CA" dirty="0" smtClean="0">
                <a:solidFill>
                  <a:schemeClr val="tx2"/>
                </a:solidFill>
                <a:latin typeface="Arial" charset="0"/>
                <a:ea typeface="MS PGothic" charset="0"/>
              </a:rPr>
              <a:t> Architecture</a:t>
            </a:r>
            <a:endParaRPr lang="en-CA" dirty="0">
              <a:solidFill>
                <a:schemeClr val="tx2"/>
              </a:solidFill>
              <a:latin typeface="Arial" charset="0"/>
              <a:ea typeface="MS PGothic" charset="0"/>
            </a:endParaRPr>
          </a:p>
        </p:txBody>
      </p:sp>
      <p:sp>
        <p:nvSpPr>
          <p:cNvPr id="3" name="Subtitle 2"/>
          <p:cNvSpPr>
            <a:spLocks noGrp="1"/>
          </p:cNvSpPr>
          <p:nvPr>
            <p:ph type="subTitle" idx="1"/>
          </p:nvPr>
        </p:nvSpPr>
        <p:spPr>
          <a:xfrm>
            <a:off x="3316288" y="4159250"/>
            <a:ext cx="5422900" cy="1809467"/>
          </a:xfrm>
        </p:spPr>
        <p:txBody>
          <a:bodyPr rtlCol="0">
            <a:normAutofit fontScale="85000" lnSpcReduction="20000"/>
          </a:bodyPr>
          <a:lstStyle/>
          <a:p>
            <a:pPr eaLnBrk="1" fontAlgn="auto" hangingPunct="1">
              <a:spcAft>
                <a:spcPts val="0"/>
              </a:spcAft>
              <a:buFont typeface="Wingdings" charset="2"/>
              <a:buNone/>
              <a:defRPr/>
            </a:pPr>
            <a:r>
              <a:rPr lang="en-CA" dirty="0" smtClean="0">
                <a:ea typeface="+mn-ea"/>
              </a:rPr>
              <a:t>ONF Member Work Day</a:t>
            </a:r>
          </a:p>
          <a:p>
            <a:pPr eaLnBrk="1" fontAlgn="auto" hangingPunct="1">
              <a:spcAft>
                <a:spcPts val="0"/>
              </a:spcAft>
              <a:buFont typeface="Wingdings" charset="2"/>
              <a:buNone/>
              <a:defRPr/>
            </a:pPr>
            <a:r>
              <a:rPr lang="en-CA" dirty="0" smtClean="0">
                <a:ea typeface="+mn-ea"/>
              </a:rPr>
              <a:t>February 12</a:t>
            </a:r>
            <a:r>
              <a:rPr lang="en-CA" baseline="30000" dirty="0" smtClean="0">
                <a:ea typeface="+mn-ea"/>
              </a:rPr>
              <a:t>th</a:t>
            </a:r>
            <a:r>
              <a:rPr lang="en-CA" dirty="0" smtClean="0">
                <a:ea typeface="+mn-ea"/>
              </a:rPr>
              <a:t>, 2015</a:t>
            </a:r>
          </a:p>
          <a:p>
            <a:pPr eaLnBrk="1" fontAlgn="auto" hangingPunct="1">
              <a:spcAft>
                <a:spcPts val="0"/>
              </a:spcAft>
              <a:buFont typeface="Wingdings" charset="2"/>
              <a:buNone/>
              <a:defRPr/>
            </a:pPr>
            <a:endParaRPr lang="en-CA" dirty="0">
              <a:ea typeface="+mn-ea"/>
            </a:endParaRPr>
          </a:p>
          <a:p>
            <a:pPr eaLnBrk="1" fontAlgn="auto" hangingPunct="1">
              <a:spcAft>
                <a:spcPts val="0"/>
              </a:spcAft>
              <a:buFont typeface="Wingdings" charset="2"/>
              <a:buNone/>
              <a:defRPr/>
            </a:pPr>
            <a:r>
              <a:rPr lang="en-CA" dirty="0" smtClean="0">
                <a:ea typeface="+mn-ea"/>
              </a:rPr>
              <a:t>Colin Dixon, @</a:t>
            </a:r>
            <a:r>
              <a:rPr lang="en-CA" dirty="0" err="1" smtClean="0">
                <a:ea typeface="+mn-ea"/>
              </a:rPr>
              <a:t>colin_dixon</a:t>
            </a:r>
            <a:endParaRPr lang="en-CA" dirty="0" smtClean="0">
              <a:ea typeface="+mn-ea"/>
            </a:endParaRPr>
          </a:p>
          <a:p>
            <a:pPr eaLnBrk="1" fontAlgn="auto" hangingPunct="1">
              <a:spcAft>
                <a:spcPts val="0"/>
              </a:spcAft>
              <a:buFont typeface="Wingdings" charset="2"/>
              <a:buNone/>
              <a:defRPr/>
            </a:pPr>
            <a:r>
              <a:rPr lang="en-CA" sz="1700" dirty="0" smtClean="0">
                <a:ea typeface="+mn-ea"/>
              </a:rPr>
              <a:t>TSC Chair, </a:t>
            </a:r>
            <a:r>
              <a:rPr lang="en-CA" sz="1700" dirty="0" err="1" smtClean="0">
                <a:ea typeface="+mn-ea"/>
              </a:rPr>
              <a:t>OpenDaylight</a:t>
            </a:r>
            <a:endParaRPr lang="en-CA" sz="1700" dirty="0" smtClean="0">
              <a:ea typeface="+mn-ea"/>
            </a:endParaRPr>
          </a:p>
          <a:p>
            <a:pPr eaLnBrk="1" fontAlgn="auto" hangingPunct="1">
              <a:spcAft>
                <a:spcPts val="0"/>
              </a:spcAft>
              <a:buFont typeface="Wingdings" charset="2"/>
              <a:buNone/>
              <a:defRPr/>
            </a:pPr>
            <a:r>
              <a:rPr lang="en-CA" sz="1700" dirty="0" smtClean="0">
                <a:ea typeface="+mn-ea"/>
              </a:rPr>
              <a:t>Principal Engineer, Brocade</a:t>
            </a:r>
          </a:p>
        </p:txBody>
      </p:sp>
    </p:spTree>
    <p:extLst>
      <p:ext uri="{BB962C8B-B14F-4D97-AF65-F5344CB8AC3E}">
        <p14:creationId xmlns:p14="http://schemas.microsoft.com/office/powerpoint/2010/main" val="2987119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txBox="1">
            <a:spLocks noGrp="1"/>
          </p:cNvSpPr>
          <p:nvPr>
            <p:ph idx="1"/>
          </p:nvPr>
        </p:nvSpPr>
        <p:spPr>
          <a:xfrm>
            <a:off x="701431" y="1054101"/>
            <a:ext cx="7985369" cy="4245707"/>
          </a:xfrm>
        </p:spPr>
        <p:txBody>
          <a:bodyPr>
            <a:noAutofit/>
          </a:bodyPr>
          <a:lstStyle/>
          <a:p>
            <a:pPr marL="0">
              <a:lnSpc>
                <a:spcPct val="115000"/>
              </a:lnSpc>
              <a:spcBef>
                <a:spcPts val="400"/>
              </a:spcBef>
              <a:buClr>
                <a:schemeClr val="dk1"/>
              </a:buClr>
              <a:buSzPct val="61111"/>
              <a:buFont typeface="Arial"/>
              <a:buNone/>
              <a:defRPr/>
            </a:pPr>
            <a:r>
              <a:rPr lang="ms" sz="1800" dirty="0" smtClean="0">
                <a:solidFill>
                  <a:schemeClr val="dk1"/>
                </a:solidFill>
              </a:rPr>
              <a:t>OpenDaylight is an </a:t>
            </a:r>
            <a:r>
              <a:rPr lang="ms" sz="1800" b="1" dirty="0" smtClean="0">
                <a:solidFill>
                  <a:srgbClr val="800000"/>
                </a:solidFill>
              </a:rPr>
              <a:t>Open Source Software</a:t>
            </a:r>
            <a:r>
              <a:rPr lang="ms" sz="1800" dirty="0" smtClean="0">
                <a:solidFill>
                  <a:schemeClr val="dk1"/>
                </a:solidFill>
              </a:rPr>
              <a:t> project under the </a:t>
            </a:r>
            <a:r>
              <a:rPr lang="ms" sz="1800" b="1" dirty="0" smtClean="0">
                <a:solidFill>
                  <a:srgbClr val="800000"/>
                </a:solidFill>
              </a:rPr>
              <a:t>Linux Foundation</a:t>
            </a:r>
            <a:r>
              <a:rPr lang="ms" sz="1800" dirty="0" smtClean="0">
                <a:solidFill>
                  <a:schemeClr val="dk1"/>
                </a:solidFill>
              </a:rPr>
              <a:t> with the goal of furthering the adoption and innovation of </a:t>
            </a:r>
            <a:r>
              <a:rPr lang="ms" sz="1800" b="1" dirty="0" smtClean="0">
                <a:solidFill>
                  <a:srgbClr val="800000"/>
                </a:solidFill>
              </a:rPr>
              <a:t>Software Defined Networking (SDN)</a:t>
            </a:r>
            <a:r>
              <a:rPr lang="ms" sz="1800" dirty="0" smtClean="0">
                <a:solidFill>
                  <a:schemeClr val="dk1"/>
                </a:solidFill>
              </a:rPr>
              <a:t> through the creation of a common industry supported platform </a:t>
            </a:r>
          </a:p>
          <a:p>
            <a:pPr>
              <a:defRPr/>
            </a:pPr>
            <a:endParaRPr lang="ms" sz="1800" dirty="0">
              <a:solidFill>
                <a:schemeClr val="dk1"/>
              </a:solidFill>
            </a:endParaRPr>
          </a:p>
        </p:txBody>
      </p:sp>
      <p:sp>
        <p:nvSpPr>
          <p:cNvPr id="9218" name="Shape 43"/>
          <p:cNvSpPr>
            <a:spLocks noGrp="1"/>
          </p:cNvSpPr>
          <p:nvPr>
            <p:ph type="title"/>
          </p:nvPr>
        </p:nvSpPr>
        <p:spPr>
          <a:xfrm>
            <a:off x="701675" y="33338"/>
            <a:ext cx="7985125" cy="1143000"/>
          </a:xfrm>
        </p:spPr>
        <p:txBody>
          <a:bodyPr/>
          <a:lstStyle/>
          <a:p>
            <a:r>
              <a:rPr lang="en-US" dirty="0">
                <a:sym typeface="Arial" charset="0"/>
              </a:rPr>
              <a:t>What is </a:t>
            </a:r>
            <a:r>
              <a:rPr lang="en-US" dirty="0" err="1">
                <a:sym typeface="Arial" charset="0"/>
              </a:rPr>
              <a:t>OpenDaylight</a:t>
            </a:r>
            <a:endParaRPr lang="en-US" dirty="0">
              <a:sym typeface="Arial" charset="0"/>
            </a:endParaRPr>
          </a:p>
        </p:txBody>
      </p:sp>
      <p:sp>
        <p:nvSpPr>
          <p:cNvPr id="9233" name="Slide Number Placeholder 1"/>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72D7B5B-9FFE-E44E-B977-30170C9D77D9}" type="slidenum">
              <a:rPr lang="en-US" sz="1200" smtClean="0">
                <a:solidFill>
                  <a:srgbClr val="91908F"/>
                </a:solidFill>
                <a:cs typeface="Arial" charset="0"/>
              </a:rPr>
              <a:pPr eaLnBrk="1" hangingPunct="1"/>
              <a:t>22</a:t>
            </a:fld>
            <a:endParaRPr lang="en-US" sz="1200">
              <a:solidFill>
                <a:srgbClr val="91908F"/>
              </a:solidFill>
              <a:cs typeface="Arial" charset="0"/>
            </a:endParaRPr>
          </a:p>
        </p:txBody>
      </p:sp>
      <p:graphicFrame>
        <p:nvGraphicFramePr>
          <p:cNvPr id="45" name="Shape 45"/>
          <p:cNvGraphicFramePr/>
          <p:nvPr>
            <p:extLst>
              <p:ext uri="{D42A27DB-BD31-4B8C-83A1-F6EECF244321}">
                <p14:modId xmlns:p14="http://schemas.microsoft.com/office/powerpoint/2010/main" val="3222049831"/>
              </p:ext>
            </p:extLst>
          </p:nvPr>
        </p:nvGraphicFramePr>
        <p:xfrm>
          <a:off x="514350" y="2543175"/>
          <a:ext cx="8443913" cy="3360832"/>
        </p:xfrm>
        <a:graphic>
          <a:graphicData uri="http://schemas.openxmlformats.org/drawingml/2006/table">
            <a:tbl>
              <a:tblPr>
                <a:noFill/>
              </a:tblPr>
              <a:tblGrid>
                <a:gridCol w="2276881"/>
                <a:gridCol w="3469869"/>
                <a:gridCol w="2697163"/>
              </a:tblGrid>
              <a:tr h="498300">
                <a:tc>
                  <a:txBody>
                    <a:bodyPr/>
                    <a:lstStyle/>
                    <a:p>
                      <a:pPr lvl="0" algn="ctr" rtl="0">
                        <a:lnSpc>
                          <a:spcPct val="115000"/>
                        </a:lnSpc>
                        <a:buNone/>
                      </a:pPr>
                      <a:r>
                        <a:rPr lang="ms" sz="1800" b="1">
                          <a:solidFill>
                            <a:srgbClr val="7889FB"/>
                          </a:solidFill>
                        </a:rPr>
                        <a:t>Code</a:t>
                      </a:r>
                    </a:p>
                  </a:txBody>
                  <a:tcPr marL="91432" marR="91432" marT="91416" marB="91416"/>
                </a:tc>
                <a:tc>
                  <a:txBody>
                    <a:bodyPr/>
                    <a:lstStyle/>
                    <a:p>
                      <a:pPr lvl="0" algn="ctr" rtl="0">
                        <a:lnSpc>
                          <a:spcPct val="115000"/>
                        </a:lnSpc>
                        <a:buNone/>
                      </a:pPr>
                      <a:r>
                        <a:rPr lang="ms" sz="1800" b="1">
                          <a:solidFill>
                            <a:srgbClr val="7889FB"/>
                          </a:solidFill>
                        </a:rPr>
                        <a:t>Acceptance</a:t>
                      </a:r>
                    </a:p>
                  </a:txBody>
                  <a:tcPr marL="91432" marR="91432" marT="91416" marB="91416"/>
                </a:tc>
                <a:tc>
                  <a:txBody>
                    <a:bodyPr/>
                    <a:lstStyle/>
                    <a:p>
                      <a:pPr lvl="0" algn="ctr" rtl="0">
                        <a:lnSpc>
                          <a:spcPct val="115000"/>
                        </a:lnSpc>
                        <a:buNone/>
                      </a:pPr>
                      <a:r>
                        <a:rPr lang="ms" sz="1800" b="1">
                          <a:solidFill>
                            <a:srgbClr val="7889FB"/>
                          </a:solidFill>
                        </a:rPr>
                        <a:t>Community</a:t>
                      </a:r>
                    </a:p>
                  </a:txBody>
                  <a:tcPr marL="91432" marR="91432" marT="91416" marB="91416"/>
                </a:tc>
              </a:tr>
              <a:tr h="2748138">
                <a:tc>
                  <a:txBody>
                    <a:bodyPr/>
                    <a:lstStyle/>
                    <a:p>
                      <a:pPr lvl="0" rtl="0">
                        <a:lnSpc>
                          <a:spcPct val="115000"/>
                        </a:lnSpc>
                        <a:buNone/>
                      </a:pPr>
                      <a:r>
                        <a:rPr lang="ms" sz="1800" dirty="0"/>
                        <a:t>To create a robust, extensible, open source code base that covers the major common components required to build an SDN solution</a:t>
                      </a:r>
                    </a:p>
                  </a:txBody>
                  <a:tcPr marL="91432" marR="91432" marT="91416" marB="91416"/>
                </a:tc>
                <a:tc>
                  <a:txBody>
                    <a:bodyPr/>
                    <a:lstStyle/>
                    <a:p>
                      <a:pPr lvl="0" rtl="0">
                        <a:lnSpc>
                          <a:spcPct val="115000"/>
                        </a:lnSpc>
                        <a:buNone/>
                      </a:pPr>
                      <a:r>
                        <a:rPr lang="ms" sz="1800" dirty="0"/>
                        <a:t>To get broad industry acceptance amongst vendors and users</a:t>
                      </a:r>
                    </a:p>
                    <a:p>
                      <a:pPr lvl="1" rtl="0">
                        <a:lnSpc>
                          <a:spcPct val="115000"/>
                        </a:lnSpc>
                        <a:buNone/>
                      </a:pPr>
                      <a:r>
                        <a:rPr lang="ms" sz="1600" dirty="0"/>
                        <a:t>• </a:t>
                      </a:r>
                      <a:r>
                        <a:rPr lang="en-US" sz="1600" dirty="0" smtClean="0"/>
                        <a:t>U</a:t>
                      </a:r>
                      <a:r>
                        <a:rPr lang="ms" sz="1600" dirty="0" smtClean="0"/>
                        <a:t>sing </a:t>
                      </a:r>
                      <a:r>
                        <a:rPr lang="ms" sz="1600" dirty="0"/>
                        <a:t>OpenDaylight code directly or through vendor products</a:t>
                      </a:r>
                    </a:p>
                    <a:p>
                      <a:pPr lvl="1" rtl="0">
                        <a:lnSpc>
                          <a:spcPct val="115000"/>
                        </a:lnSpc>
                        <a:spcBef>
                          <a:spcPts val="400"/>
                        </a:spcBef>
                        <a:buNone/>
                      </a:pPr>
                      <a:r>
                        <a:rPr lang="ms" sz="1600" dirty="0" smtClean="0"/>
                        <a:t>•</a:t>
                      </a:r>
                      <a:r>
                        <a:rPr lang="en-US" sz="1600" dirty="0" smtClean="0"/>
                        <a:t> </a:t>
                      </a:r>
                      <a:r>
                        <a:rPr lang="ms" sz="1600" dirty="0" smtClean="0"/>
                        <a:t>Vendors </a:t>
                      </a:r>
                      <a:r>
                        <a:rPr lang="ms" sz="1600" dirty="0"/>
                        <a:t>using OpenDaylight code as part of commercial products</a:t>
                      </a:r>
                    </a:p>
                  </a:txBody>
                  <a:tcPr marL="91432" marR="91432" marT="91416" marB="91416"/>
                </a:tc>
                <a:tc>
                  <a:txBody>
                    <a:bodyPr/>
                    <a:lstStyle/>
                    <a:p>
                      <a:pPr lvl="0" rtl="0">
                        <a:lnSpc>
                          <a:spcPct val="115000"/>
                        </a:lnSpc>
                        <a:buNone/>
                      </a:pPr>
                      <a:r>
                        <a:rPr lang="ms" sz="1800" dirty="0"/>
                        <a:t>To have a thriving and growing technical community contributing to the code base, using the code in commercial products,  and adding value above, below and around.</a:t>
                      </a:r>
                    </a:p>
                  </a:txBody>
                  <a:tcPr marL="91432" marR="91432" marT="91416" marB="91416"/>
                </a:tc>
              </a:tr>
            </a:tbl>
          </a:graphicData>
        </a:graphic>
      </p:graphicFrame>
    </p:spTree>
    <p:extLst>
      <p:ext uri="{BB962C8B-B14F-4D97-AF65-F5344CB8AC3E}">
        <p14:creationId xmlns:p14="http://schemas.microsoft.com/office/powerpoint/2010/main" val="4278919654"/>
      </p:ext>
    </p:extLst>
  </p:cSld>
  <p:clrMapOvr>
    <a:masterClrMapping/>
  </p:clrMapOvr>
  <mc:AlternateContent xmlns:mc="http://schemas.openxmlformats.org/markup-compatibility/2006" xmlns:p14="http://schemas.microsoft.com/office/powerpoint/2010/main">
    <mc:Choice Requires="p14">
      <p:transition p14:dur="0" advTm="83213"/>
    </mc:Choice>
    <mc:Fallback xmlns="">
      <p:transition xmlns:p14="http://schemas.microsoft.com/office/powerpoint/2010/main" advTm="8321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fld id="{2BEFA376-1DC2-8D4B-8223-F19DE2368A08}" type="slidenum">
              <a:rPr lang="en-US" sz="1200">
                <a:solidFill>
                  <a:srgbClr val="91908F"/>
                </a:solidFill>
                <a:latin typeface="Arial" charset="0"/>
                <a:cs typeface="Arial" charset="0"/>
              </a:rPr>
              <a:pPr eaLnBrk="1" hangingPunct="1"/>
              <a:t>23</a:t>
            </a:fld>
            <a:endParaRPr lang="en-US" sz="1200">
              <a:solidFill>
                <a:srgbClr val="91908F"/>
              </a:solidFill>
              <a:latin typeface="Arial" charset="0"/>
              <a:cs typeface="Arial" charset="0"/>
            </a:endParaRPr>
          </a:p>
        </p:txBody>
      </p:sp>
      <p:sp>
        <p:nvSpPr>
          <p:cNvPr id="2" name="Rectangle 1"/>
          <p:cNvSpPr/>
          <p:nvPr/>
        </p:nvSpPr>
        <p:spPr>
          <a:xfrm>
            <a:off x="2076450" y="5154613"/>
            <a:ext cx="5140325" cy="646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a:defRPr/>
            </a:pPr>
            <a:r>
              <a:rPr lang="en-US" dirty="0"/>
              <a:t>Released October, 2014</a:t>
            </a:r>
          </a:p>
          <a:p>
            <a:pPr algn="ctr">
              <a:defRPr/>
            </a:pPr>
            <a:r>
              <a:rPr lang="en-US" dirty="0"/>
              <a:t>1.87M+ lines of code, 28 Projects, 256 Contributors</a:t>
            </a:r>
          </a:p>
        </p:txBody>
      </p:sp>
      <p:pic>
        <p:nvPicPr>
          <p:cNvPr id="3" name="Picture 2" descr="Helium-arch-dependenc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314" y="317501"/>
            <a:ext cx="8624485" cy="4254500"/>
          </a:xfrm>
          <a:prstGeom prst="rect">
            <a:avLst/>
          </a:prstGeom>
        </p:spPr>
      </p:pic>
    </p:spTree>
    <p:extLst>
      <p:ext uri="{BB962C8B-B14F-4D97-AF65-F5344CB8AC3E}">
        <p14:creationId xmlns:p14="http://schemas.microsoft.com/office/powerpoint/2010/main" val="32026406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MD-SAL</a:t>
            </a:r>
          </a:p>
          <a:p>
            <a:pPr lvl="1"/>
            <a:r>
              <a:rPr lang="en-US" dirty="0" smtClean="0"/>
              <a:t>Model-Driven Service Abstraction Layer</a:t>
            </a:r>
          </a:p>
          <a:p>
            <a:endParaRPr lang="en-US" dirty="0"/>
          </a:p>
          <a:p>
            <a:r>
              <a:rPr lang="en-US" dirty="0" smtClean="0"/>
              <a:t>Components interact via YANG models</a:t>
            </a:r>
          </a:p>
          <a:p>
            <a:pPr lvl="1"/>
            <a:r>
              <a:rPr lang="en-US" dirty="0" smtClean="0"/>
              <a:t>RPCs</a:t>
            </a:r>
          </a:p>
          <a:p>
            <a:pPr lvl="1"/>
            <a:r>
              <a:rPr lang="en-US" dirty="0" smtClean="0"/>
              <a:t>Notifications</a:t>
            </a:r>
          </a:p>
          <a:p>
            <a:pPr lvl="1"/>
            <a:r>
              <a:rPr lang="en-US" dirty="0" smtClean="0"/>
              <a:t>Data Store</a:t>
            </a:r>
            <a:endParaRPr lang="en-US" dirty="0"/>
          </a:p>
        </p:txBody>
      </p:sp>
      <p:sp>
        <p:nvSpPr>
          <p:cNvPr id="3" name="Title 2"/>
          <p:cNvSpPr>
            <a:spLocks noGrp="1"/>
          </p:cNvSpPr>
          <p:nvPr>
            <p:ph type="title"/>
          </p:nvPr>
        </p:nvSpPr>
        <p:spPr/>
        <p:txBody>
          <a:bodyPr/>
          <a:lstStyle/>
          <a:p>
            <a:r>
              <a:rPr lang="en-US" dirty="0" smtClean="0"/>
              <a:t>Core Architecture</a:t>
            </a:r>
            <a:endParaRPr lang="en-US" dirty="0"/>
          </a:p>
        </p:txBody>
      </p:sp>
      <p:sp>
        <p:nvSpPr>
          <p:cNvPr id="4" name="Slide Number Placeholder 3"/>
          <p:cNvSpPr>
            <a:spLocks noGrp="1"/>
          </p:cNvSpPr>
          <p:nvPr>
            <p:ph type="sldNum" sz="quarter" idx="10"/>
          </p:nvPr>
        </p:nvSpPr>
        <p:spPr/>
        <p:txBody>
          <a:bodyPr/>
          <a:lstStyle/>
          <a:p>
            <a:pPr>
              <a:defRPr/>
            </a:pPr>
            <a:fld id="{7221CDC7-B4E6-4843-9B43-7DFEEBB6DE78}" type="slidenum">
              <a:rPr lang="en-US" smtClean="0"/>
              <a:pPr>
                <a:defRPr/>
              </a:pPr>
              <a:t>24</a:t>
            </a:fld>
            <a:endParaRPr lang="en-US"/>
          </a:p>
        </p:txBody>
      </p:sp>
    </p:spTree>
    <p:extLst>
      <p:ext uri="{BB962C8B-B14F-4D97-AF65-F5344CB8AC3E}">
        <p14:creationId xmlns:p14="http://schemas.microsoft.com/office/powerpoint/2010/main" val="22297759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Models are layered to increase abstraction</a:t>
            </a:r>
          </a:p>
          <a:p>
            <a:pPr lvl="1"/>
            <a:r>
              <a:rPr lang="en-US" dirty="0" smtClean="0"/>
              <a:t>Path programming model</a:t>
            </a:r>
          </a:p>
          <a:p>
            <a:pPr lvl="2"/>
            <a:r>
              <a:rPr lang="en-US" sz="2000" dirty="0" smtClean="0"/>
              <a:t>(over)</a:t>
            </a:r>
          </a:p>
          <a:p>
            <a:pPr lvl="1"/>
            <a:r>
              <a:rPr lang="en-US" dirty="0" smtClean="0"/>
              <a:t>Flow programming model</a:t>
            </a:r>
          </a:p>
          <a:p>
            <a:pPr lvl="2"/>
            <a:r>
              <a:rPr lang="en-US" sz="2000" dirty="0"/>
              <a:t>(over</a:t>
            </a:r>
            <a:r>
              <a:rPr lang="en-US" sz="2000" dirty="0" smtClean="0"/>
              <a:t>)</a:t>
            </a:r>
          </a:p>
          <a:p>
            <a:pPr lvl="1"/>
            <a:r>
              <a:rPr lang="en-US" dirty="0" err="1" smtClean="0"/>
              <a:t>OpenFlow</a:t>
            </a:r>
            <a:r>
              <a:rPr lang="en-US" dirty="0" smtClean="0"/>
              <a:t> model</a:t>
            </a:r>
          </a:p>
          <a:p>
            <a:r>
              <a:rPr lang="en-US" dirty="0" smtClean="0"/>
              <a:t>Common models provide unifying information to write many apps</a:t>
            </a:r>
          </a:p>
          <a:p>
            <a:pPr lvl="1"/>
            <a:r>
              <a:rPr lang="en-US" dirty="0" smtClean="0"/>
              <a:t>Topology, Inventory, Neutron, etc.</a:t>
            </a:r>
          </a:p>
        </p:txBody>
      </p:sp>
      <p:sp>
        <p:nvSpPr>
          <p:cNvPr id="3" name="Title 2"/>
          <p:cNvSpPr>
            <a:spLocks noGrp="1"/>
          </p:cNvSpPr>
          <p:nvPr>
            <p:ph type="title"/>
          </p:nvPr>
        </p:nvSpPr>
        <p:spPr/>
        <p:txBody>
          <a:bodyPr/>
          <a:lstStyle/>
          <a:p>
            <a:r>
              <a:rPr lang="en-US" dirty="0" smtClean="0"/>
              <a:t>Core Architecture</a:t>
            </a:r>
            <a:endParaRPr lang="en-US" dirty="0"/>
          </a:p>
        </p:txBody>
      </p:sp>
      <p:sp>
        <p:nvSpPr>
          <p:cNvPr id="4" name="Slide Number Placeholder 3"/>
          <p:cNvSpPr>
            <a:spLocks noGrp="1"/>
          </p:cNvSpPr>
          <p:nvPr>
            <p:ph type="sldNum" sz="quarter" idx="10"/>
          </p:nvPr>
        </p:nvSpPr>
        <p:spPr/>
        <p:txBody>
          <a:bodyPr/>
          <a:lstStyle/>
          <a:p>
            <a:pPr>
              <a:defRPr/>
            </a:pPr>
            <a:fld id="{7221CDC7-B4E6-4843-9B43-7DFEEBB6DE78}" type="slidenum">
              <a:rPr lang="en-US" smtClean="0"/>
              <a:pPr>
                <a:defRPr/>
              </a:pPr>
              <a:t>25</a:t>
            </a:fld>
            <a:endParaRPr lang="en-US"/>
          </a:p>
        </p:txBody>
      </p:sp>
    </p:spTree>
    <p:extLst>
      <p:ext uri="{BB962C8B-B14F-4D97-AF65-F5344CB8AC3E}">
        <p14:creationId xmlns:p14="http://schemas.microsoft.com/office/powerpoint/2010/main" val="1286211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YANG Model</a:t>
            </a:r>
            <a:endParaRPr lang="en-US" dirty="0"/>
          </a:p>
        </p:txBody>
      </p:sp>
      <p:sp>
        <p:nvSpPr>
          <p:cNvPr id="2" name="Content Placeholder 1"/>
          <p:cNvSpPr>
            <a:spLocks noGrp="1"/>
          </p:cNvSpPr>
          <p:nvPr>
            <p:ph sz="half" idx="1"/>
          </p:nvPr>
        </p:nvSpPr>
        <p:spPr/>
        <p:txBody>
          <a:bodyPr>
            <a:normAutofit fontScale="47500" lnSpcReduction="20000"/>
          </a:bodyPr>
          <a:lstStyle/>
          <a:p>
            <a:pPr marL="0" indent="0">
              <a:buNone/>
            </a:pPr>
            <a:r>
              <a:rPr lang="en-US" dirty="0">
                <a:latin typeface="Courier New"/>
                <a:cs typeface="Courier New"/>
              </a:rPr>
              <a:t>container network-topology {</a:t>
            </a:r>
          </a:p>
          <a:p>
            <a:pPr marL="0" indent="0">
              <a:buNone/>
            </a:pPr>
            <a:r>
              <a:rPr lang="en-US" dirty="0">
                <a:latin typeface="Courier New"/>
                <a:cs typeface="Courier New"/>
              </a:rPr>
              <a:t>        description "...";</a:t>
            </a:r>
          </a:p>
          <a:p>
            <a:pPr marL="0" indent="0">
              <a:buNone/>
            </a:pPr>
            <a:r>
              <a:rPr lang="en-US" dirty="0">
                <a:latin typeface="Courier New"/>
                <a:cs typeface="Courier New"/>
              </a:rPr>
              <a:t>        key "topology-id";</a:t>
            </a:r>
          </a:p>
          <a:p>
            <a:pPr marL="0" indent="0">
              <a:buNone/>
            </a:pPr>
            <a:r>
              <a:rPr lang="en-US" dirty="0">
                <a:latin typeface="Courier New"/>
                <a:cs typeface="Courier New"/>
              </a:rPr>
              <a:t>        leaf topology-id {</a:t>
            </a:r>
          </a:p>
          <a:p>
            <a:pPr marL="0" indent="0">
              <a:buNone/>
            </a:pPr>
            <a:r>
              <a:rPr lang="en-US" dirty="0">
                <a:latin typeface="Courier New"/>
                <a:cs typeface="Courier New"/>
              </a:rPr>
              <a:t>            type topology-id;</a:t>
            </a:r>
          </a:p>
          <a:p>
            <a:pPr marL="0" indent="0">
              <a:buNone/>
            </a:pPr>
            <a:r>
              <a:rPr lang="en-US" dirty="0">
                <a:latin typeface="Courier New"/>
                <a:cs typeface="Courier New"/>
              </a:rPr>
              <a:t>            description "...";</a:t>
            </a:r>
          </a:p>
          <a:p>
            <a:pPr marL="0" indent="0">
              <a:buNone/>
            </a:pPr>
            <a:r>
              <a:rPr lang="en-US" dirty="0">
                <a:latin typeface="Courier New"/>
                <a:cs typeface="Courier New"/>
              </a:rPr>
              <a:t>        }</a:t>
            </a:r>
          </a:p>
          <a:p>
            <a:pPr marL="0" indent="0">
              <a:buNone/>
            </a:pPr>
            <a:endParaRPr lang="en-US" dirty="0">
              <a:latin typeface="Courier New"/>
              <a:cs typeface="Courier New"/>
            </a:endParaRPr>
          </a:p>
          <a:p>
            <a:pPr marL="0" indent="0">
              <a:buNone/>
            </a:pPr>
            <a:r>
              <a:rPr lang="en-US" dirty="0">
                <a:latin typeface="Courier New"/>
                <a:cs typeface="Courier New"/>
              </a:rPr>
              <a:t>        list node {</a:t>
            </a:r>
          </a:p>
          <a:p>
            <a:pPr marL="0" indent="0">
              <a:buNone/>
            </a:pPr>
            <a:r>
              <a:rPr lang="en-US" dirty="0">
                <a:latin typeface="Courier New"/>
                <a:cs typeface="Courier New"/>
              </a:rPr>
              <a:t>            description "...";</a:t>
            </a:r>
          </a:p>
          <a:p>
            <a:pPr marL="0" indent="0">
              <a:buNone/>
            </a:pPr>
            <a:r>
              <a:rPr lang="en-US" dirty="0">
                <a:latin typeface="Courier New"/>
                <a:cs typeface="Courier New"/>
              </a:rPr>
              <a:t>            key "node-id";</a:t>
            </a:r>
          </a:p>
          <a:p>
            <a:pPr marL="0" indent="0">
              <a:buNone/>
            </a:pPr>
            <a:r>
              <a:rPr lang="en-US" dirty="0">
                <a:latin typeface="Courier New"/>
                <a:cs typeface="Courier New"/>
              </a:rPr>
              <a:t>            uses node-attributes;</a:t>
            </a:r>
          </a:p>
          <a:p>
            <a:pPr marL="0" indent="0">
              <a:buNone/>
            </a:pPr>
            <a:r>
              <a:rPr lang="en-US" dirty="0">
                <a:latin typeface="Courier New"/>
                <a:cs typeface="Courier New"/>
              </a:rPr>
              <a:t>        }</a:t>
            </a:r>
          </a:p>
          <a:p>
            <a:pPr marL="0" indent="0">
              <a:buNone/>
            </a:pPr>
            <a:endParaRPr lang="en-US" dirty="0">
              <a:latin typeface="Courier New"/>
              <a:cs typeface="Courier New"/>
            </a:endParaRPr>
          </a:p>
          <a:p>
            <a:pPr marL="0" indent="0">
              <a:buNone/>
            </a:pPr>
            <a:r>
              <a:rPr lang="en-US" dirty="0">
                <a:latin typeface="Courier New"/>
                <a:cs typeface="Courier New"/>
              </a:rPr>
              <a:t>        list link {</a:t>
            </a:r>
          </a:p>
          <a:p>
            <a:pPr marL="0" indent="0">
              <a:buNone/>
            </a:pPr>
            <a:r>
              <a:rPr lang="en-US" dirty="0">
                <a:latin typeface="Courier New"/>
                <a:cs typeface="Courier New"/>
              </a:rPr>
              <a:t>            description "...";</a:t>
            </a:r>
          </a:p>
          <a:p>
            <a:pPr marL="0" indent="0">
              <a:buNone/>
            </a:pPr>
            <a:r>
              <a:rPr lang="en-US" dirty="0">
                <a:latin typeface="Courier New"/>
                <a:cs typeface="Courier New"/>
              </a:rPr>
              <a:t>            key "link-id";</a:t>
            </a:r>
          </a:p>
          <a:p>
            <a:pPr marL="0" indent="0">
              <a:buNone/>
            </a:pPr>
            <a:r>
              <a:rPr lang="en-US" dirty="0">
                <a:latin typeface="Courier New"/>
                <a:cs typeface="Courier New"/>
              </a:rPr>
              <a:t>            uses link-attributes;</a:t>
            </a:r>
          </a:p>
          <a:p>
            <a:pPr marL="0" indent="0">
              <a:buNone/>
            </a:pPr>
            <a:r>
              <a:rPr lang="en-US" dirty="0">
                <a:latin typeface="Courier New"/>
                <a:cs typeface="Courier New"/>
              </a:rPr>
              <a:t>        }</a:t>
            </a:r>
          </a:p>
          <a:p>
            <a:pPr marL="0" indent="0">
              <a:buNone/>
            </a:pPr>
            <a:r>
              <a:rPr lang="en-US" dirty="0" smtClean="0">
                <a:latin typeface="Courier New"/>
                <a:cs typeface="Courier New"/>
              </a:rPr>
              <a:t>}</a:t>
            </a:r>
            <a:endParaRPr lang="en-US" dirty="0">
              <a:latin typeface="Courier New"/>
              <a:cs typeface="Courier New"/>
            </a:endParaRPr>
          </a:p>
        </p:txBody>
      </p:sp>
      <p:sp>
        <p:nvSpPr>
          <p:cNvPr id="4" name="Slide Number Placeholder 3"/>
          <p:cNvSpPr>
            <a:spLocks noGrp="1"/>
          </p:cNvSpPr>
          <p:nvPr>
            <p:ph type="sldNum" sz="quarter" idx="11"/>
          </p:nvPr>
        </p:nvSpPr>
        <p:spPr/>
        <p:txBody>
          <a:bodyPr/>
          <a:lstStyle/>
          <a:p>
            <a:pPr>
              <a:defRPr/>
            </a:pPr>
            <a:fld id="{B10D2E91-7E0D-084F-B1AA-C4308CC6BF43}" type="slidenum">
              <a:rPr lang="en-US" smtClean="0"/>
              <a:pPr>
                <a:defRPr/>
              </a:pPr>
              <a:t>26</a:t>
            </a:fld>
            <a:endParaRPr lang="en-US" dirty="0"/>
          </a:p>
        </p:txBody>
      </p:sp>
      <p:cxnSp>
        <p:nvCxnSpPr>
          <p:cNvPr id="7" name="Straight Connector 6"/>
          <p:cNvCxnSpPr/>
          <p:nvPr/>
        </p:nvCxnSpPr>
        <p:spPr>
          <a:xfrm flipV="1">
            <a:off x="2781384" y="2692400"/>
            <a:ext cx="2508068" cy="619054"/>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2781384" y="3492500"/>
            <a:ext cx="2508068" cy="1008502"/>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9"/>
          <p:cNvSpPr>
            <a:spLocks noGrp="1"/>
          </p:cNvSpPr>
          <p:nvPr>
            <p:ph sz="half" idx="2"/>
          </p:nvPr>
        </p:nvSpPr>
        <p:spPr/>
        <p:txBody>
          <a:bodyPr>
            <a:normAutofit fontScale="92500"/>
          </a:bodyPr>
          <a:lstStyle/>
          <a:p>
            <a:r>
              <a:rPr lang="en-US" dirty="0"/>
              <a:t>Network Topology</a:t>
            </a:r>
          </a:p>
          <a:p>
            <a:pPr lvl="1"/>
            <a:endParaRPr lang="en-US" dirty="0" smtClean="0"/>
          </a:p>
          <a:p>
            <a:pPr lvl="1"/>
            <a:r>
              <a:rPr lang="en-US" dirty="0" smtClean="0"/>
              <a:t>List </a:t>
            </a:r>
            <a:r>
              <a:rPr lang="en-US" dirty="0"/>
              <a:t>of Nodes</a:t>
            </a:r>
          </a:p>
          <a:p>
            <a:pPr lvl="1"/>
            <a:endParaRPr lang="en-US" dirty="0" smtClean="0"/>
          </a:p>
          <a:p>
            <a:pPr lvl="1"/>
            <a:r>
              <a:rPr lang="en-US" dirty="0" smtClean="0"/>
              <a:t>List </a:t>
            </a:r>
            <a:r>
              <a:rPr lang="en-US" dirty="0"/>
              <a:t>of Links</a:t>
            </a:r>
          </a:p>
          <a:p>
            <a:pPr lvl="1"/>
            <a:endParaRPr lang="en-US" dirty="0" smtClean="0"/>
          </a:p>
          <a:p>
            <a:pPr lvl="1"/>
            <a:r>
              <a:rPr lang="en-US" dirty="0" smtClean="0"/>
              <a:t>Links </a:t>
            </a:r>
            <a:r>
              <a:rPr lang="en-US" dirty="0"/>
              <a:t>and Nodes can be “extended” later</a:t>
            </a:r>
          </a:p>
          <a:p>
            <a:pPr lvl="1"/>
            <a:endParaRPr lang="en-US" dirty="0" smtClean="0"/>
          </a:p>
          <a:p>
            <a:pPr lvl="1"/>
            <a:r>
              <a:rPr lang="en-US" dirty="0" smtClean="0"/>
              <a:t>Can </a:t>
            </a:r>
            <a:r>
              <a:rPr lang="en-US" dirty="0"/>
              <a:t>specify </a:t>
            </a:r>
            <a:r>
              <a:rPr lang="en-US" dirty="0" smtClean="0"/>
              <a:t>constraints</a:t>
            </a:r>
            <a:endParaRPr lang="en-US" dirty="0"/>
          </a:p>
        </p:txBody>
      </p:sp>
    </p:spTree>
    <p:extLst>
      <p:ext uri="{BB962C8B-B14F-4D97-AF65-F5344CB8AC3E}">
        <p14:creationId xmlns:p14="http://schemas.microsoft.com/office/powerpoint/2010/main" val="39718799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YANG Models as an Architecture</a:t>
            </a:r>
            <a:endParaRPr lang="en-US" dirty="0"/>
          </a:p>
        </p:txBody>
      </p:sp>
      <p:sp>
        <p:nvSpPr>
          <p:cNvPr id="9" name="Content Placeholder 8"/>
          <p:cNvSpPr>
            <a:spLocks noGrp="1"/>
          </p:cNvSpPr>
          <p:nvPr>
            <p:ph sz="half" idx="1"/>
          </p:nvPr>
        </p:nvSpPr>
        <p:spPr/>
        <p:txBody>
          <a:bodyPr>
            <a:normAutofit lnSpcReduction="10000"/>
          </a:bodyPr>
          <a:lstStyle/>
          <a:p>
            <a:r>
              <a:rPr lang="en-US" b="1" dirty="0" smtClean="0"/>
              <a:t>Good</a:t>
            </a:r>
          </a:p>
          <a:p>
            <a:pPr lvl="1"/>
            <a:r>
              <a:rPr lang="en-US" dirty="0" smtClean="0"/>
              <a:t>Easy to augment common models</a:t>
            </a:r>
          </a:p>
          <a:p>
            <a:pPr lvl="2"/>
            <a:r>
              <a:rPr lang="en-US" dirty="0" smtClean="0"/>
              <a:t>Some apps just work</a:t>
            </a:r>
          </a:p>
          <a:p>
            <a:pPr lvl="1"/>
            <a:r>
              <a:rPr lang="en-US" dirty="0" smtClean="0"/>
              <a:t>Modeling is great</a:t>
            </a:r>
          </a:p>
          <a:p>
            <a:pPr lvl="2"/>
            <a:r>
              <a:rPr lang="en-US" dirty="0" smtClean="0"/>
              <a:t>Easily defined APIs between projects</a:t>
            </a:r>
          </a:p>
          <a:p>
            <a:pPr lvl="2"/>
            <a:r>
              <a:rPr lang="en-US" dirty="0" smtClean="0"/>
              <a:t>You can do real work</a:t>
            </a:r>
          </a:p>
          <a:p>
            <a:pPr lvl="1"/>
            <a:r>
              <a:rPr lang="en-US" dirty="0" smtClean="0"/>
              <a:t>Native NETCONF</a:t>
            </a:r>
          </a:p>
          <a:p>
            <a:pPr lvl="1"/>
            <a:r>
              <a:rPr lang="en-US" dirty="0" smtClean="0"/>
              <a:t>Good Java tooling</a:t>
            </a:r>
          </a:p>
        </p:txBody>
      </p:sp>
      <p:sp>
        <p:nvSpPr>
          <p:cNvPr id="10" name="Content Placeholder 9"/>
          <p:cNvSpPr>
            <a:spLocks noGrp="1"/>
          </p:cNvSpPr>
          <p:nvPr>
            <p:ph sz="half" idx="2"/>
          </p:nvPr>
        </p:nvSpPr>
        <p:spPr/>
        <p:txBody>
          <a:bodyPr>
            <a:normAutofit lnSpcReduction="10000"/>
          </a:bodyPr>
          <a:lstStyle/>
          <a:p>
            <a:r>
              <a:rPr lang="en-US" b="1" dirty="0" smtClean="0"/>
              <a:t>Harder</a:t>
            </a:r>
          </a:p>
          <a:p>
            <a:pPr lvl="1"/>
            <a:r>
              <a:rPr lang="en-US" dirty="0" smtClean="0"/>
              <a:t>Interaction via shared </a:t>
            </a:r>
            <a:r>
              <a:rPr lang="en-US" i="1" dirty="0" smtClean="0"/>
              <a:t>data</a:t>
            </a:r>
            <a:r>
              <a:rPr lang="en-US" dirty="0" smtClean="0"/>
              <a:t> models is hard</a:t>
            </a:r>
          </a:p>
          <a:p>
            <a:pPr lvl="2"/>
            <a:r>
              <a:rPr lang="en-US" dirty="0" smtClean="0"/>
              <a:t>No status codes</a:t>
            </a:r>
          </a:p>
          <a:p>
            <a:pPr lvl="1"/>
            <a:r>
              <a:rPr lang="en-US" dirty="0" smtClean="0"/>
              <a:t>RPCs fix that, but can be less flexible </a:t>
            </a:r>
          </a:p>
          <a:p>
            <a:pPr lvl="1"/>
            <a:r>
              <a:rPr lang="en-US" dirty="0" smtClean="0"/>
              <a:t>YANG isn’t perfect</a:t>
            </a:r>
          </a:p>
          <a:p>
            <a:pPr lvl="2"/>
            <a:r>
              <a:rPr lang="en-US" dirty="0" smtClean="0"/>
              <a:t>No recursive self-inclusion</a:t>
            </a:r>
          </a:p>
          <a:p>
            <a:pPr lvl="2"/>
            <a:r>
              <a:rPr lang="en-US" dirty="0" smtClean="0"/>
              <a:t>Less tools than alternatives</a:t>
            </a:r>
            <a:endParaRPr lang="en-US" dirty="0"/>
          </a:p>
        </p:txBody>
      </p:sp>
      <p:sp>
        <p:nvSpPr>
          <p:cNvPr id="5" name="Slide Number Placeholder 4"/>
          <p:cNvSpPr>
            <a:spLocks noGrp="1"/>
          </p:cNvSpPr>
          <p:nvPr>
            <p:ph type="sldNum" sz="quarter" idx="11"/>
          </p:nvPr>
        </p:nvSpPr>
        <p:spPr/>
        <p:txBody>
          <a:bodyPr/>
          <a:lstStyle/>
          <a:p>
            <a:pPr>
              <a:defRPr/>
            </a:pPr>
            <a:fld id="{0264CA15-2520-A842-A834-CB90B876D573}" type="slidenum">
              <a:rPr lang="en-US" smtClean="0"/>
              <a:pPr>
                <a:defRPr/>
              </a:pPr>
              <a:t>27</a:t>
            </a:fld>
            <a:endParaRPr lang="en-US"/>
          </a:p>
        </p:txBody>
      </p:sp>
    </p:spTree>
    <p:extLst>
      <p:ext uri="{BB962C8B-B14F-4D97-AF65-F5344CB8AC3E}">
        <p14:creationId xmlns:p14="http://schemas.microsoft.com/office/powerpoint/2010/main" val="4096424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Architecture in Evolution</a:t>
            </a:r>
            <a:br>
              <a:rPr lang="en-US" dirty="0" smtClean="0"/>
            </a:br>
            <a:r>
              <a:rPr lang="en-US" sz="2800" dirty="0" smtClean="0"/>
              <a:t>(OVSDB/Neutron)</a:t>
            </a:r>
            <a:endParaRPr lang="en-US" sz="2800" dirty="0"/>
          </a:p>
        </p:txBody>
      </p:sp>
      <p:pic>
        <p:nvPicPr>
          <p:cNvPr id="6" name="Content Placeholder 5" descr="tmp1.pdf"/>
          <p:cNvPicPr>
            <a:picLocks noGrp="1" noChangeAspect="1"/>
          </p:cNvPicPr>
          <p:nvPr>
            <p:ph sz="half" idx="1"/>
          </p:nvPr>
        </p:nvPicPr>
        <p:blipFill>
          <a:blip r:embed="rId2">
            <a:extLst>
              <a:ext uri="{28A0092B-C50C-407E-A947-70E740481C1C}">
                <a14:useLocalDpi xmlns:a14="http://schemas.microsoft.com/office/drawing/2010/main" val="0"/>
              </a:ext>
            </a:extLst>
          </a:blip>
          <a:srcRect l="-32644" r="-32644"/>
          <a:stretch>
            <a:fillRect/>
          </a:stretch>
        </p:blipFill>
        <p:spPr>
          <a:xfrm>
            <a:off x="701675" y="1600200"/>
            <a:ext cx="3910013" cy="4222750"/>
          </a:xfrm>
        </p:spPr>
      </p:pic>
      <p:pic>
        <p:nvPicPr>
          <p:cNvPr id="7" name="Content Placeholder 6" descr="tmp2.pdf"/>
          <p:cNvPicPr>
            <a:picLocks noGrp="1" noChangeAspect="1"/>
          </p:cNvPicPr>
          <p:nvPr>
            <p:ph sz="half" idx="2"/>
          </p:nvPr>
        </p:nvPicPr>
        <p:blipFill>
          <a:blip r:embed="rId3">
            <a:extLst>
              <a:ext uri="{28A0092B-C50C-407E-A947-70E740481C1C}">
                <a14:useLocalDpi xmlns:a14="http://schemas.microsoft.com/office/drawing/2010/main" val="0"/>
              </a:ext>
            </a:extLst>
          </a:blip>
          <a:srcRect l="-31861" r="-31861"/>
          <a:stretch>
            <a:fillRect/>
          </a:stretch>
        </p:blipFill>
        <p:spPr/>
      </p:pic>
      <p:sp>
        <p:nvSpPr>
          <p:cNvPr id="5" name="Slide Number Placeholder 4"/>
          <p:cNvSpPr>
            <a:spLocks noGrp="1"/>
          </p:cNvSpPr>
          <p:nvPr>
            <p:ph type="sldNum" sz="quarter" idx="11"/>
          </p:nvPr>
        </p:nvSpPr>
        <p:spPr/>
        <p:txBody>
          <a:bodyPr/>
          <a:lstStyle/>
          <a:p>
            <a:pPr>
              <a:defRPr/>
            </a:pPr>
            <a:fld id="{0264CA15-2520-A842-A834-CB90B876D573}" type="slidenum">
              <a:rPr lang="en-US" smtClean="0"/>
              <a:pPr>
                <a:defRPr/>
              </a:pPr>
              <a:t>28</a:t>
            </a:fld>
            <a:endParaRPr lang="en-US"/>
          </a:p>
        </p:txBody>
      </p:sp>
    </p:spTree>
    <p:extLst>
      <p:ext uri="{BB962C8B-B14F-4D97-AF65-F5344CB8AC3E}">
        <p14:creationId xmlns:p14="http://schemas.microsoft.com/office/powerpoint/2010/main" val="2532723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Architecture in Evolution</a:t>
            </a:r>
            <a:br>
              <a:rPr lang="en-US" dirty="0"/>
            </a:br>
            <a:r>
              <a:rPr lang="en-US" sz="2800" dirty="0"/>
              <a:t>(OVSDB/Neutron)</a:t>
            </a:r>
            <a:endParaRPr lang="en-US" dirty="0"/>
          </a:p>
        </p:txBody>
      </p:sp>
      <p:pic>
        <p:nvPicPr>
          <p:cNvPr id="6" name="Content Placeholder 5" descr="tmp3.pdf"/>
          <p:cNvPicPr>
            <a:picLocks noGrp="1" noChangeAspect="1"/>
          </p:cNvPicPr>
          <p:nvPr>
            <p:ph sz="half" idx="1"/>
          </p:nvPr>
        </p:nvPicPr>
        <p:blipFill>
          <a:blip r:embed="rId2">
            <a:extLst>
              <a:ext uri="{28A0092B-C50C-407E-A947-70E740481C1C}">
                <a14:useLocalDpi xmlns:a14="http://schemas.microsoft.com/office/drawing/2010/main" val="0"/>
              </a:ext>
            </a:extLst>
          </a:blip>
          <a:srcRect l="-32644" r="-32644"/>
          <a:stretch>
            <a:fillRect/>
          </a:stretch>
        </p:blipFill>
        <p:spPr>
          <a:xfrm>
            <a:off x="701675" y="1600200"/>
            <a:ext cx="3910013" cy="4222750"/>
          </a:xfrm>
        </p:spPr>
      </p:pic>
      <p:pic>
        <p:nvPicPr>
          <p:cNvPr id="7" name="Content Placeholder 6" descr="tmp4.pdf"/>
          <p:cNvPicPr>
            <a:picLocks noGrp="1" noChangeAspect="1"/>
          </p:cNvPicPr>
          <p:nvPr>
            <p:ph sz="half" idx="2"/>
          </p:nvPr>
        </p:nvPicPr>
        <p:blipFill>
          <a:blip r:embed="rId3">
            <a:extLst>
              <a:ext uri="{28A0092B-C50C-407E-A947-70E740481C1C}">
                <a14:useLocalDpi xmlns:a14="http://schemas.microsoft.com/office/drawing/2010/main" val="0"/>
              </a:ext>
            </a:extLst>
          </a:blip>
          <a:srcRect l="-31861" r="-31861"/>
          <a:stretch>
            <a:fillRect/>
          </a:stretch>
        </p:blipFill>
        <p:spPr/>
      </p:pic>
      <p:sp>
        <p:nvSpPr>
          <p:cNvPr id="5" name="Slide Number Placeholder 4"/>
          <p:cNvSpPr>
            <a:spLocks noGrp="1"/>
          </p:cNvSpPr>
          <p:nvPr>
            <p:ph type="sldNum" sz="quarter" idx="11"/>
          </p:nvPr>
        </p:nvSpPr>
        <p:spPr/>
        <p:txBody>
          <a:bodyPr/>
          <a:lstStyle/>
          <a:p>
            <a:pPr>
              <a:defRPr/>
            </a:pPr>
            <a:fld id="{0264CA15-2520-A842-A834-CB90B876D573}" type="slidenum">
              <a:rPr lang="en-US" smtClean="0"/>
              <a:pPr>
                <a:defRPr/>
              </a:pPr>
              <a:t>29</a:t>
            </a:fld>
            <a:endParaRPr lang="en-US"/>
          </a:p>
        </p:txBody>
      </p:sp>
    </p:spTree>
    <p:extLst>
      <p:ext uri="{BB962C8B-B14F-4D97-AF65-F5344CB8AC3E}">
        <p14:creationId xmlns:p14="http://schemas.microsoft.com/office/powerpoint/2010/main" val="2275306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Agenda, Thursday 12 Feb 2015</a:t>
            </a:r>
            <a:br>
              <a:rPr lang="en-US" smtClean="0"/>
            </a:br>
            <a:r>
              <a:rPr lang="en-US" smtClean="0"/>
              <a:t>Venue: Mission City Ballroom M1</a:t>
            </a:r>
            <a:endParaRPr lang="en-US"/>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4" name="Content Placeholder 3"/>
          <p:cNvSpPr>
            <a:spLocks noGrp="1"/>
          </p:cNvSpPr>
          <p:nvPr>
            <p:ph idx="1"/>
          </p:nvPr>
        </p:nvSpPr>
        <p:spPr/>
        <p:txBody>
          <a:bodyPr/>
          <a:lstStyle/>
          <a:p>
            <a:r>
              <a:rPr lang="en-US" smtClean="0"/>
              <a:t>10:00	Intro to archWG and SDN architecture – Dave </a:t>
            </a:r>
          </a:p>
          <a:p>
            <a:r>
              <a:rPr lang="en-US" smtClean="0"/>
              <a:t>10:30	Review of Framework draft – Johann </a:t>
            </a:r>
          </a:p>
          <a:p>
            <a:r>
              <a:rPr lang="en-US" smtClean="0"/>
              <a:t>11:00</a:t>
            </a:r>
            <a:r>
              <a:rPr lang="en-US"/>
              <a:t>	MCC (management-control continuum) – Nigel</a:t>
            </a:r>
          </a:p>
          <a:p>
            <a:r>
              <a:rPr lang="en-US" i="1"/>
              <a:t>12:00	Lunch</a:t>
            </a:r>
          </a:p>
          <a:p>
            <a:r>
              <a:rPr lang="en-US" smtClean="0"/>
              <a:t>1:00		ODL alignment with SDN architecture – Colin</a:t>
            </a:r>
          </a:p>
          <a:p>
            <a:r>
              <a:rPr lang="en-US" smtClean="0"/>
              <a:t>2:00		Component decomposition of controller – Nigel</a:t>
            </a:r>
          </a:p>
          <a:p>
            <a:r>
              <a:rPr lang="en-US" smtClean="0"/>
              <a:t>3:00		End archWG session</a:t>
            </a:r>
          </a:p>
          <a:p>
            <a:endParaRPr lang="en-US" smtClean="0"/>
          </a:p>
          <a:p>
            <a:r>
              <a:rPr lang="en-US" smtClean="0"/>
              <a:t>Note: Joint meeting Friday 1:30 – 3:00 with Market area on architecture advocacy</a:t>
            </a:r>
            <a:endParaRPr lang="en-US"/>
          </a:p>
        </p:txBody>
      </p:sp>
    </p:spTree>
    <p:extLst>
      <p:ext uri="{BB962C8B-B14F-4D97-AF65-F5344CB8AC3E}">
        <p14:creationId xmlns:p14="http://schemas.microsoft.com/office/powerpoint/2010/main" val="3027839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1675" y="2794000"/>
            <a:ext cx="7985125" cy="3051175"/>
          </a:xfrm>
        </p:spPr>
        <p:txBody>
          <a:bodyPr/>
          <a:lstStyle/>
          <a:p>
            <a:pPr>
              <a:defRPr/>
            </a:pPr>
            <a:r>
              <a:rPr lang="en-US" sz="2000" dirty="0" smtClean="0">
                <a:ea typeface="ＭＳ Ｐゴシック" charset="0"/>
              </a:rPr>
              <a:t>Pull the code and review documentation at </a:t>
            </a:r>
            <a:r>
              <a:rPr lang="en-US" sz="2000" dirty="0" err="1" smtClean="0">
                <a:ea typeface="ＭＳ Ｐゴシック" charset="0"/>
                <a:hlinkClick r:id="rId2" action="ppaction://hlinkfile"/>
              </a:rPr>
              <a:t>wiki.opendaylight.org</a:t>
            </a:r>
            <a:endParaRPr lang="en-US" sz="2000" dirty="0" smtClean="0">
              <a:ea typeface="ＭＳ Ｐゴシック" charset="0"/>
            </a:endParaRPr>
          </a:p>
          <a:p>
            <a:pPr>
              <a:defRPr/>
            </a:pPr>
            <a:r>
              <a:rPr lang="en-US" sz="2000" dirty="0" smtClean="0">
                <a:ea typeface="ＭＳ Ｐゴシック" charset="0"/>
              </a:rPr>
              <a:t>Connect with active developers in the community on the #</a:t>
            </a:r>
            <a:r>
              <a:rPr lang="en-US" sz="2000" dirty="0" err="1" smtClean="0">
                <a:ea typeface="ＭＳ Ｐゴシック" charset="0"/>
              </a:rPr>
              <a:t>opendaylight</a:t>
            </a:r>
            <a:r>
              <a:rPr lang="en-US" sz="2000" dirty="0" smtClean="0">
                <a:ea typeface="ＭＳ Ｐゴシック" charset="0"/>
              </a:rPr>
              <a:t> IRC channel at </a:t>
            </a:r>
            <a:r>
              <a:rPr lang="en-US" sz="2000" dirty="0" err="1" smtClean="0">
                <a:ea typeface="ＭＳ Ｐゴシック" charset="0"/>
              </a:rPr>
              <a:t>freenode.net</a:t>
            </a:r>
            <a:r>
              <a:rPr lang="en-US" sz="2000" dirty="0">
                <a:ea typeface="ＭＳ Ｐゴシック" charset="0"/>
              </a:rPr>
              <a:t> </a:t>
            </a:r>
            <a:r>
              <a:rPr lang="en-US" sz="2000" dirty="0" err="1">
                <a:ea typeface="ＭＳ Ｐゴシック" charset="0"/>
                <a:hlinkClick r:id="rId3" action="ppaction://hlinkfile"/>
              </a:rPr>
              <a:t>webchat.freenode.net</a:t>
            </a:r>
            <a:endParaRPr lang="en-US" sz="2000" dirty="0" smtClean="0">
              <a:ea typeface="ＭＳ Ｐゴシック" charset="0"/>
            </a:endParaRPr>
          </a:p>
          <a:p>
            <a:pPr>
              <a:defRPr/>
            </a:pPr>
            <a:r>
              <a:rPr lang="en-US" sz="2000" dirty="0" smtClean="0">
                <a:ea typeface="ＭＳ Ｐゴシック" charset="0"/>
              </a:rPr>
              <a:t>Join the conversation through </a:t>
            </a:r>
            <a:r>
              <a:rPr lang="en-US" sz="2000" dirty="0" err="1" smtClean="0">
                <a:ea typeface="ＭＳ Ｐゴシック" charset="0"/>
                <a:hlinkClick r:id="rId4" action="ppaction://hlinkfile"/>
              </a:rPr>
              <a:t>lists.opendaylight.org</a:t>
            </a:r>
            <a:r>
              <a:rPr lang="en-US" sz="2000" dirty="0" smtClean="0">
                <a:ea typeface="ＭＳ Ｐゴシック" charset="0"/>
                <a:hlinkClick r:id="rId4" action="ppaction://hlinkfile"/>
              </a:rPr>
              <a:t> and </a:t>
            </a:r>
            <a:r>
              <a:rPr lang="en-US" sz="2000" dirty="0" err="1" smtClean="0">
                <a:ea typeface="ＭＳ Ｐゴシック" charset="0"/>
                <a:hlinkClick r:id="rId4" action="ppaction://hlinkfile"/>
              </a:rPr>
              <a:t>ask.opendaylight.org</a:t>
            </a:r>
            <a:endParaRPr lang="en-US" sz="2000" dirty="0" smtClean="0">
              <a:ea typeface="ＭＳ Ｐゴシック" charset="0"/>
            </a:endParaRPr>
          </a:p>
          <a:p>
            <a:pPr>
              <a:defRPr/>
            </a:pPr>
            <a:r>
              <a:rPr lang="en-US" sz="2000" dirty="0" smtClean="0">
                <a:ea typeface="ＭＳ Ｐゴシック" charset="0"/>
              </a:rPr>
              <a:t>Propose a </a:t>
            </a:r>
            <a:r>
              <a:rPr lang="en-US" sz="2000" dirty="0">
                <a:ea typeface="ＭＳ Ｐゴシック" charset="0"/>
              </a:rPr>
              <a:t>new </a:t>
            </a:r>
            <a:r>
              <a:rPr lang="en-US" sz="2000" dirty="0" smtClean="0">
                <a:ea typeface="ＭＳ Ｐゴシック" charset="0"/>
              </a:rPr>
              <a:t>project at </a:t>
            </a:r>
            <a:r>
              <a:rPr lang="en-US" sz="2000" dirty="0" err="1" smtClean="0">
                <a:ea typeface="ＭＳ Ｐゴシック" charset="0"/>
                <a:hlinkClick r:id="rId5" action="ppaction://hlinkfile"/>
              </a:rPr>
              <a:t>wiki.opendaylight.org</a:t>
            </a:r>
            <a:r>
              <a:rPr lang="en-US" sz="2000" dirty="0">
                <a:ea typeface="ＭＳ Ｐゴシック" charset="0"/>
                <a:hlinkClick r:id="rId5" action="ppaction://hlinkfile"/>
              </a:rPr>
              <a:t>/view/</a:t>
            </a:r>
            <a:r>
              <a:rPr lang="en-US" sz="2000" dirty="0" err="1">
                <a:ea typeface="ＭＳ Ｐゴシック" charset="0"/>
                <a:hlinkClick r:id="rId5" action="ppaction://hlinkfile"/>
              </a:rPr>
              <a:t>Project_Proposals:Main</a:t>
            </a:r>
            <a:endParaRPr lang="en-US" sz="2000" dirty="0">
              <a:ea typeface="ＭＳ Ｐゴシック" charset="0"/>
            </a:endParaRPr>
          </a:p>
        </p:txBody>
      </p:sp>
      <p:sp>
        <p:nvSpPr>
          <p:cNvPr id="34818" name="Title 1"/>
          <p:cNvSpPr>
            <a:spLocks noGrp="1"/>
          </p:cNvSpPr>
          <p:nvPr>
            <p:ph type="title"/>
          </p:nvPr>
        </p:nvSpPr>
        <p:spPr/>
        <p:txBody>
          <a:bodyPr/>
          <a:lstStyle/>
          <a:p>
            <a:pPr eaLnBrk="1" hangingPunct="1"/>
            <a:r>
              <a:rPr lang="en-CA">
                <a:latin typeface="Arial" charset="0"/>
                <a:ea typeface="MS PGothic" charset="0"/>
              </a:rPr>
              <a:t>Developer Resources</a:t>
            </a:r>
          </a:p>
        </p:txBody>
      </p:sp>
      <p:sp>
        <p:nvSpPr>
          <p:cNvPr id="3481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fld id="{D1ACCC7E-DBF7-4A42-8730-CF09D23E3B6F}" type="slidenum">
              <a:rPr lang="en-US" sz="1200">
                <a:solidFill>
                  <a:srgbClr val="91908F"/>
                </a:solidFill>
                <a:latin typeface="Arial" charset="0"/>
                <a:cs typeface="Arial" charset="0"/>
              </a:rPr>
              <a:pPr eaLnBrk="1" hangingPunct="1"/>
              <a:t>30</a:t>
            </a:fld>
            <a:endParaRPr lang="en-US" sz="1200">
              <a:solidFill>
                <a:srgbClr val="91908F"/>
              </a:solidFill>
              <a:latin typeface="Arial" charset="0"/>
              <a:cs typeface="Arial" charset="0"/>
            </a:endParaRPr>
          </a:p>
        </p:txBody>
      </p:sp>
      <p:pic>
        <p:nvPicPr>
          <p:cNvPr id="34820" name="Picture 2" descr="Screen Shot 2014-05-02 at 2.09.31 PM.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9250" y="11113"/>
            <a:ext cx="87947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57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Nuts and Bolts of the Arch Group</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4" name="Content Placeholder 3"/>
          <p:cNvSpPr>
            <a:spLocks noGrp="1"/>
          </p:cNvSpPr>
          <p:nvPr>
            <p:ph idx="1"/>
          </p:nvPr>
        </p:nvSpPr>
        <p:spPr/>
        <p:txBody>
          <a:bodyPr/>
          <a:lstStyle/>
          <a:p>
            <a:pPr marL="0" indent="0">
              <a:buNone/>
            </a:pPr>
            <a:r>
              <a:rPr lang="en-US" smtClean="0"/>
              <a:t>Tools:</a:t>
            </a:r>
          </a:p>
          <a:p>
            <a:pPr lvl="1"/>
            <a:r>
              <a:rPr lang="en-US" smtClean="0">
                <a:hlinkClick r:id="rId2"/>
              </a:rPr>
              <a:t>Mailing list</a:t>
            </a:r>
            <a:endParaRPr lang="en-US" smtClean="0"/>
          </a:p>
          <a:p>
            <a:pPr lvl="1"/>
            <a:r>
              <a:rPr lang="en-US" smtClean="0">
                <a:hlinkClick r:id="rId3"/>
              </a:rPr>
              <a:t>Document Repository</a:t>
            </a:r>
            <a:r>
              <a:rPr lang="en-US" smtClean="0"/>
              <a:t/>
            </a:r>
            <a:br>
              <a:rPr lang="en-US" smtClean="0"/>
            </a:br>
            <a:r>
              <a:rPr lang="en-US" smtClean="0"/>
              <a:t>Weekly Calls via ONF Webex: </a:t>
            </a:r>
            <a:r>
              <a:rPr lang="en-US" smtClean="0">
                <a:hlinkClick r:id="rId4"/>
              </a:rPr>
              <a:t>http://onfevents.webex.com</a:t>
            </a:r>
            <a:endParaRPr lang="en-US" smtClean="0"/>
          </a:p>
          <a:p>
            <a:pPr lvl="2"/>
            <a:r>
              <a:rPr lang="en-US" smtClean="0"/>
              <a:t>Mondays @ 7am US Pacific time</a:t>
            </a:r>
          </a:p>
          <a:p>
            <a:pPr lvl="2"/>
            <a:r>
              <a:rPr lang="en-US" smtClean="0"/>
              <a:t>Mostly as a forcing function and for high-bandwidth discussion </a:t>
            </a:r>
          </a:p>
          <a:p>
            <a:pPr lvl="2"/>
            <a:endParaRPr lang="en-US" dirty="0" smtClean="0"/>
          </a:p>
        </p:txBody>
      </p:sp>
      <p:sp>
        <p:nvSpPr>
          <p:cNvPr id="8" name="Rectangle 7"/>
          <p:cNvSpPr/>
          <p:nvPr/>
        </p:nvSpPr>
        <p:spPr>
          <a:xfrm>
            <a:off x="4038600" y="3427112"/>
            <a:ext cx="4572000" cy="916288"/>
          </a:xfrm>
          <a:prstGeom prst="rect">
            <a:avLst/>
          </a:prstGeom>
          <a:ln w="19050"/>
        </p:spPr>
        <p:style>
          <a:lnRef idx="1">
            <a:schemeClr val="accent4"/>
          </a:lnRef>
          <a:fillRef idx="2">
            <a:schemeClr val="accent4"/>
          </a:fillRef>
          <a:effectRef idx="1">
            <a:schemeClr val="accent4"/>
          </a:effectRef>
          <a:fontRef idx="minor">
            <a:schemeClr val="dk1"/>
          </a:fontRef>
        </p:style>
        <p:txBody>
          <a:bodyPr rtlCol="0" anchor="ctr"/>
          <a:lstStyle/>
          <a:p>
            <a:pPr marL="795338"/>
            <a:r>
              <a:rPr lang="en-US" sz="1600" smtClean="0"/>
              <a:t>Chair </a:t>
            </a:r>
            <a:r>
              <a:rPr lang="en-US" sz="1600" dirty="0" smtClean="0"/>
              <a:t>&amp; </a:t>
            </a:r>
            <a:r>
              <a:rPr lang="en-US" sz="1600" dirty="0"/>
              <a:t>Editor of Architecture </a:t>
            </a:r>
            <a:r>
              <a:rPr lang="en-US" sz="1600" dirty="0" smtClean="0"/>
              <a:t>Doc</a:t>
            </a:r>
          </a:p>
          <a:p>
            <a:pPr marL="795338"/>
            <a:r>
              <a:rPr lang="en-US" sz="1600" smtClean="0"/>
              <a:t>Dave </a:t>
            </a:r>
            <a:r>
              <a:rPr lang="en-US" sz="1600" dirty="0" smtClean="0"/>
              <a:t>Hood</a:t>
            </a:r>
            <a:r>
              <a:rPr lang="en-US" sz="1600" smtClean="0"/>
              <a:t>, Ericsson</a:t>
            </a:r>
            <a:endParaRPr lang="en-US" sz="1600" dirty="0" smtClean="0"/>
          </a:p>
        </p:txBody>
      </p:sp>
      <p:sp>
        <p:nvSpPr>
          <p:cNvPr id="9" name="Rectangle 8"/>
          <p:cNvSpPr/>
          <p:nvPr/>
        </p:nvSpPr>
        <p:spPr>
          <a:xfrm>
            <a:off x="4038600" y="5530081"/>
            <a:ext cx="4572000" cy="946919"/>
          </a:xfrm>
          <a:prstGeom prst="rect">
            <a:avLst/>
          </a:prstGeom>
          <a:ln w="19050"/>
        </p:spPr>
        <p:style>
          <a:lnRef idx="1">
            <a:schemeClr val="accent4"/>
          </a:lnRef>
          <a:fillRef idx="2">
            <a:schemeClr val="accent4"/>
          </a:fillRef>
          <a:effectRef idx="1">
            <a:schemeClr val="accent4"/>
          </a:effectRef>
          <a:fontRef idx="minor">
            <a:schemeClr val="dk1"/>
          </a:fontRef>
        </p:style>
        <p:txBody>
          <a:bodyPr rtlCol="0" anchor="ctr"/>
          <a:lstStyle/>
          <a:p>
            <a:pPr marL="795338"/>
            <a:r>
              <a:rPr lang="en-US" sz="1600" dirty="0"/>
              <a:t>Editor </a:t>
            </a:r>
            <a:r>
              <a:rPr lang="en-US" sz="1600"/>
              <a:t>Framework </a:t>
            </a:r>
            <a:r>
              <a:rPr lang="en-US" sz="1600" smtClean="0"/>
              <a:t>Doc</a:t>
            </a:r>
            <a:endParaRPr lang="en-US" sz="1600" dirty="0"/>
          </a:p>
          <a:p>
            <a:pPr marL="795338"/>
            <a:r>
              <a:rPr lang="en-US" sz="1600" smtClean="0"/>
              <a:t>Johann </a:t>
            </a:r>
            <a:r>
              <a:rPr lang="en-US" sz="1600"/>
              <a:t>Tönsing, </a:t>
            </a:r>
            <a:r>
              <a:rPr lang="en-US" sz="1600" smtClean="0"/>
              <a:t>Netronome</a:t>
            </a:r>
            <a:endParaRPr lang="en-US" sz="1600" dirty="0"/>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5530081"/>
            <a:ext cx="689199" cy="827039"/>
          </a:xfrm>
          <a:prstGeom prst="rect">
            <a:avLst/>
          </a:prstGeom>
        </p:spPr>
        <p:style>
          <a:lnRef idx="1">
            <a:schemeClr val="dk1"/>
          </a:lnRef>
          <a:fillRef idx="2">
            <a:schemeClr val="dk1"/>
          </a:fillRef>
          <a:effectRef idx="1">
            <a:schemeClr val="dk1"/>
          </a:effectRef>
          <a:fontRef idx="minor">
            <a:schemeClr val="dk1"/>
          </a:fontRef>
        </p:style>
      </p:pic>
      <p:sp>
        <p:nvSpPr>
          <p:cNvPr id="11" name="Rectangle 10"/>
          <p:cNvSpPr/>
          <p:nvPr/>
        </p:nvSpPr>
        <p:spPr>
          <a:xfrm>
            <a:off x="4038600" y="4463281"/>
            <a:ext cx="4572000" cy="946919"/>
          </a:xfrm>
          <a:prstGeom prst="rect">
            <a:avLst/>
          </a:prstGeom>
          <a:ln w="19050"/>
        </p:spPr>
        <p:style>
          <a:lnRef idx="1">
            <a:schemeClr val="accent4"/>
          </a:lnRef>
          <a:fillRef idx="2">
            <a:schemeClr val="accent4"/>
          </a:fillRef>
          <a:effectRef idx="1">
            <a:schemeClr val="accent4"/>
          </a:effectRef>
          <a:fontRef idx="minor">
            <a:schemeClr val="dk1"/>
          </a:fontRef>
        </p:style>
        <p:txBody>
          <a:bodyPr rtlCol="0" anchor="ctr"/>
          <a:lstStyle/>
          <a:p>
            <a:pPr marL="742950"/>
            <a:r>
              <a:rPr lang="en-US" sz="1600" dirty="0"/>
              <a:t>Vice Chair &amp; Editor Arch </a:t>
            </a:r>
            <a:r>
              <a:rPr lang="en-US" sz="1600"/>
              <a:t>Overview </a:t>
            </a:r>
            <a:r>
              <a:rPr lang="en-US" sz="1600" smtClean="0"/>
              <a:t>Doc </a:t>
            </a:r>
            <a:endParaRPr lang="en-US" sz="1600" dirty="0"/>
          </a:p>
          <a:p>
            <a:pPr marL="742950"/>
            <a:r>
              <a:rPr lang="en-US" sz="1600" smtClean="0"/>
              <a:t>Sibylle </a:t>
            </a:r>
            <a:r>
              <a:rPr lang="en-US" sz="1600" dirty="0"/>
              <a:t>Schaller</a:t>
            </a:r>
            <a:r>
              <a:rPr lang="en-US" sz="1600"/>
              <a:t>, </a:t>
            </a:r>
            <a:r>
              <a:rPr lang="en-US" sz="1600" smtClean="0"/>
              <a:t>NEC </a:t>
            </a:r>
            <a:r>
              <a:rPr lang="en-US" sz="1600" dirty="0"/>
              <a:t>Labs Europe</a:t>
            </a: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38600" y="4463281"/>
            <a:ext cx="689199" cy="827039"/>
          </a:xfrm>
          <a:prstGeom prst="rect">
            <a:avLst/>
          </a:prstGeom>
        </p:spPr>
        <p:style>
          <a:lnRef idx="1">
            <a:schemeClr val="dk1"/>
          </a:lnRef>
          <a:fillRef idx="2">
            <a:schemeClr val="dk1"/>
          </a:fillRef>
          <a:effectRef idx="1">
            <a:schemeClr val="dk1"/>
          </a:effectRef>
          <a:fontRef idx="minor">
            <a:schemeClr val="dk1"/>
          </a:fontRef>
        </p:style>
      </p:pic>
      <p:pic>
        <p:nvPicPr>
          <p:cNvPr id="13" name="Picture 2" descr="C:\Users\ehoodav\Desktop\Ericsson\Fotos\Dave loRes.jpg"/>
          <p:cNvPicPr>
            <a:picLocks noChangeAspect="1" noChangeArrowheads="1"/>
          </p:cNvPicPr>
          <p:nvPr/>
        </p:nvPicPr>
        <p:blipFill rotWithShape="1">
          <a:blip r:embed="rId7">
            <a:extLst>
              <a:ext uri="{28A0092B-C50C-407E-A947-70E740481C1C}">
                <a14:useLocalDpi xmlns:a14="http://schemas.microsoft.com/office/drawing/2010/main" val="0"/>
              </a:ext>
            </a:extLst>
          </a:blip>
          <a:srcRect l="20218" r="13161"/>
          <a:stretch/>
        </p:blipFill>
        <p:spPr bwMode="auto">
          <a:xfrm>
            <a:off x="4038600" y="3427112"/>
            <a:ext cx="689199" cy="7657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127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315200" y="304800"/>
            <a:ext cx="15240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Service Area – Architecture &amp; Framework</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5</a:t>
            </a:fld>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681799257"/>
              </p:ext>
            </p:extLst>
          </p:nvPr>
        </p:nvGraphicFramePr>
        <p:xfrm>
          <a:off x="536666" y="3962400"/>
          <a:ext cx="8350477" cy="2103120"/>
        </p:xfrm>
        <a:graphic>
          <a:graphicData uri="http://schemas.openxmlformats.org/drawingml/2006/table">
            <a:tbl>
              <a:tblPr firstRow="1" bandRow="1">
                <a:tableStyleId>{3C2FFA5D-87B4-456A-9821-1D502468CF0F}</a:tableStyleId>
              </a:tblPr>
              <a:tblGrid>
                <a:gridCol w="3044734"/>
                <a:gridCol w="762000"/>
                <a:gridCol w="609600"/>
                <a:gridCol w="1343343"/>
                <a:gridCol w="2590800"/>
              </a:tblGrid>
              <a:tr h="449046">
                <a:tc>
                  <a:txBody>
                    <a:bodyPr/>
                    <a:lstStyle/>
                    <a:p>
                      <a:r>
                        <a:rPr lang="en-US" sz="1200" dirty="0" smtClean="0"/>
                        <a:t>Activity Name </a:t>
                      </a:r>
                      <a:endParaRPr lang="en-US" sz="1200" dirty="0"/>
                    </a:p>
                  </a:txBody>
                  <a:tcPr anchor="b"/>
                </a:tc>
                <a:tc>
                  <a:txBody>
                    <a:bodyPr/>
                    <a:lstStyle/>
                    <a:p>
                      <a:pPr algn="ctr"/>
                      <a:r>
                        <a:rPr lang="en-US" sz="1200" dirty="0" smtClean="0"/>
                        <a:t>Activity Status</a:t>
                      </a:r>
                      <a:endParaRPr lang="en-US" sz="1200" dirty="0"/>
                    </a:p>
                  </a:txBody>
                  <a:tcPr anchor="b"/>
                </a:tc>
                <a:tc>
                  <a:txBody>
                    <a:bodyPr/>
                    <a:lstStyle/>
                    <a:p>
                      <a:pPr algn="ctr"/>
                      <a:r>
                        <a:rPr lang="en-US" sz="1200" dirty="0" smtClean="0"/>
                        <a:t>End Date</a:t>
                      </a:r>
                      <a:endParaRPr lang="en-US" sz="1200" dirty="0"/>
                    </a:p>
                  </a:txBody>
                  <a:tcPr anchor="b"/>
                </a:tc>
                <a:tc>
                  <a:txBody>
                    <a:bodyPr/>
                    <a:lstStyle/>
                    <a:p>
                      <a:r>
                        <a:rPr lang="en-US" sz="1200" dirty="0" smtClean="0">
                          <a:latin typeface="+mn-lt"/>
                        </a:rPr>
                        <a:t>Owner</a:t>
                      </a:r>
                      <a:endParaRPr lang="en-US" sz="1200" dirty="0">
                        <a:latin typeface="+mn-lt"/>
                      </a:endParaRPr>
                    </a:p>
                  </a:txBody>
                  <a:tcPr anchor="b"/>
                </a:tc>
                <a:tc>
                  <a:txBody>
                    <a:bodyPr/>
                    <a:lstStyle/>
                    <a:p>
                      <a:r>
                        <a:rPr lang="en-US" sz="1200" dirty="0" smtClean="0"/>
                        <a:t>Comments</a:t>
                      </a:r>
                      <a:endParaRPr lang="en-US" sz="1200" dirty="0"/>
                    </a:p>
                  </a:txBody>
                  <a:tcPr anchor="b"/>
                </a:tc>
              </a:tr>
              <a:tr h="0">
                <a:tc>
                  <a:txBody>
                    <a:bodyPr/>
                    <a:lstStyle/>
                    <a:p>
                      <a:pPr algn="l" fontAlgn="t"/>
                      <a:r>
                        <a:rPr lang="en-US" sz="1200" b="0" i="0" u="none" strike="noStrike" smtClean="0">
                          <a:solidFill>
                            <a:srgbClr val="000000"/>
                          </a:solidFill>
                          <a:effectLst/>
                          <a:latin typeface="+mn-lt"/>
                        </a:rPr>
                        <a:t>Architectural aspects of PIF, SDN life cycle</a:t>
                      </a:r>
                      <a:endParaRPr lang="en-US" sz="1200" b="0" i="0" u="none" strike="noStrike">
                        <a:solidFill>
                          <a:srgbClr val="000000"/>
                        </a:solidFill>
                        <a:effectLst/>
                        <a:latin typeface="+mn-lt"/>
                      </a:endParaRPr>
                    </a:p>
                  </a:txBody>
                  <a:tcPr marL="12700" marR="12700" marT="12700" marB="0" anchor="ctr"/>
                </a:tc>
                <a:tc>
                  <a:txBody>
                    <a:bodyPr/>
                    <a:lstStyle/>
                    <a:p>
                      <a:pPr algn="ctr" fontAlgn="t"/>
                      <a:r>
                        <a:rPr lang="en-US" sz="1200" b="0" i="0" u="none" strike="noStrike" smtClean="0">
                          <a:solidFill>
                            <a:srgbClr val="000000"/>
                          </a:solidFill>
                          <a:effectLst/>
                          <a:latin typeface="+mn-lt"/>
                        </a:rPr>
                        <a:t>Open</a:t>
                      </a:r>
                      <a:endParaRPr lang="en-US" sz="1200" b="0" i="0" u="none" strike="noStrike">
                        <a:solidFill>
                          <a:srgbClr val="000000"/>
                        </a:solidFill>
                        <a:effectLst/>
                        <a:latin typeface="+mn-lt"/>
                      </a:endParaRPr>
                    </a:p>
                  </a:txBody>
                  <a:tcPr marL="12700" marR="12700" marT="12700" marB="0" anchor="ctr"/>
                </a:tc>
                <a:tc>
                  <a:txBody>
                    <a:bodyPr/>
                    <a:lstStyle/>
                    <a:p>
                      <a:pPr algn="ctr"/>
                      <a:endParaRPr lang="en-US" sz="1200">
                        <a:latin typeface="+mn-lt"/>
                      </a:endParaRPr>
                    </a:p>
                  </a:txBody>
                  <a:tcPr anchor="ctr"/>
                </a:tc>
                <a:tc>
                  <a:txBody>
                    <a:bodyPr/>
                    <a:lstStyle/>
                    <a:p>
                      <a:pPr algn="l" fontAlgn="t"/>
                      <a:endParaRPr lang="en-US" sz="1200" b="0" i="0" u="none" strike="noStrike">
                        <a:solidFill>
                          <a:srgbClr val="000000"/>
                        </a:solidFill>
                        <a:effectLst/>
                        <a:latin typeface="+mn-lt"/>
                      </a:endParaRPr>
                    </a:p>
                  </a:txBody>
                  <a:tcPr marL="12700" marR="12700" marT="12700" marB="0" anchor="ctr"/>
                </a:tc>
                <a:tc>
                  <a:txBody>
                    <a:bodyPr/>
                    <a:lstStyle/>
                    <a:p>
                      <a:r>
                        <a:rPr lang="en-US" sz="1200" smtClean="0">
                          <a:latin typeface="+mn-lt"/>
                        </a:rPr>
                        <a:t>Not committed, need volunteers</a:t>
                      </a:r>
                      <a:endParaRPr lang="en-US" sz="1200" dirty="0">
                        <a:latin typeface="+mn-lt"/>
                      </a:endParaRPr>
                    </a:p>
                  </a:txBody>
                  <a:tcPr anchor="ctr"/>
                </a:tc>
              </a:tr>
              <a:tr h="0">
                <a:tc>
                  <a:txBody>
                    <a:bodyPr/>
                    <a:lstStyle/>
                    <a:p>
                      <a:pPr algn="l" fontAlgn="t"/>
                      <a:r>
                        <a:rPr lang="en-US" sz="1200" b="0" i="0" u="none" strike="noStrike" smtClean="0">
                          <a:solidFill>
                            <a:srgbClr val="000000"/>
                          </a:solidFill>
                          <a:effectLst/>
                          <a:latin typeface="+mn-lt"/>
                        </a:rPr>
                        <a:t>Architecture specification issue 2</a:t>
                      </a:r>
                      <a:endParaRPr lang="en-US" sz="1200" b="0" i="0" u="none" strike="noStrike">
                        <a:solidFill>
                          <a:srgbClr val="000000"/>
                        </a:solidFill>
                        <a:effectLst/>
                        <a:latin typeface="+mn-lt"/>
                      </a:endParaRPr>
                    </a:p>
                  </a:txBody>
                  <a:tcPr marL="12700" marR="12700" marT="12700" marB="0" anchor="ctr"/>
                </a:tc>
                <a:tc>
                  <a:txBody>
                    <a:bodyPr/>
                    <a:lstStyle/>
                    <a:p>
                      <a:pPr algn="ctr" fontAlgn="t"/>
                      <a:r>
                        <a:rPr lang="en-US" sz="1200" b="0" i="0" u="none" strike="noStrike" smtClean="0">
                          <a:solidFill>
                            <a:srgbClr val="000000"/>
                          </a:solidFill>
                          <a:effectLst/>
                          <a:latin typeface="+mn-lt"/>
                        </a:rPr>
                        <a:t>Open</a:t>
                      </a:r>
                      <a:endParaRPr lang="en-US" sz="1200" b="0" i="0" u="none" strike="noStrike">
                        <a:solidFill>
                          <a:srgbClr val="000000"/>
                        </a:solidFill>
                        <a:effectLst/>
                        <a:latin typeface="+mn-lt"/>
                      </a:endParaRPr>
                    </a:p>
                  </a:txBody>
                  <a:tcPr marL="12700" marR="12700" marT="12700" marB="0" anchor="ctr"/>
                </a:tc>
                <a:tc>
                  <a:txBody>
                    <a:bodyPr/>
                    <a:lstStyle/>
                    <a:p>
                      <a:pPr algn="ctr"/>
                      <a:r>
                        <a:rPr lang="en-US" sz="1200" smtClean="0">
                          <a:latin typeface="+mn-lt"/>
                        </a:rPr>
                        <a:t>Q4</a:t>
                      </a:r>
                      <a:endParaRPr lang="en-US" sz="1200">
                        <a:latin typeface="+mn-lt"/>
                      </a:endParaRPr>
                    </a:p>
                  </a:txBody>
                  <a:tcPr anchor="ctr"/>
                </a:tc>
                <a:tc>
                  <a:txBody>
                    <a:bodyPr/>
                    <a:lstStyle/>
                    <a:p>
                      <a:pPr algn="l" fontAlgn="t"/>
                      <a:r>
                        <a:rPr lang="en-US" sz="1200" b="0" i="0" u="none" strike="noStrike" smtClean="0">
                          <a:solidFill>
                            <a:srgbClr val="000000"/>
                          </a:solidFill>
                          <a:effectLst/>
                          <a:latin typeface="+mn-lt"/>
                        </a:rPr>
                        <a:t>Dave Hood</a:t>
                      </a:r>
                      <a:endParaRPr lang="en-US" sz="1200" b="0" i="0" u="none" strike="noStrike" dirty="0">
                        <a:solidFill>
                          <a:srgbClr val="000000"/>
                        </a:solidFill>
                        <a:effectLst/>
                        <a:latin typeface="+mn-lt"/>
                      </a:endParaRPr>
                    </a:p>
                  </a:txBody>
                  <a:tcPr marL="12700" marR="12700" marT="12700" marB="0" anchor="ctr"/>
                </a:tc>
                <a:tc>
                  <a:txBody>
                    <a:bodyPr/>
                    <a:lstStyle/>
                    <a:p>
                      <a:r>
                        <a:rPr lang="en-US" sz="1200" smtClean="0">
                          <a:latin typeface="+mn-lt"/>
                          <a:hlinkClick r:id="rId4"/>
                        </a:rPr>
                        <a:t>Living list</a:t>
                      </a:r>
                      <a:r>
                        <a:rPr lang="en-US" sz="1200" smtClean="0">
                          <a:latin typeface="+mn-lt"/>
                        </a:rPr>
                        <a:t> exists</a:t>
                      </a:r>
                      <a:endParaRPr lang="en-US" sz="1200">
                        <a:latin typeface="+mn-lt"/>
                      </a:endParaRPr>
                    </a:p>
                  </a:txBody>
                  <a:tcPr anchor="ctr"/>
                </a:tc>
              </a:tr>
              <a:tr h="0">
                <a:tc>
                  <a:txBody>
                    <a:bodyPr/>
                    <a:lstStyle/>
                    <a:p>
                      <a:pPr algn="l" fontAlgn="t"/>
                      <a:r>
                        <a:rPr lang="en-US" sz="1200" b="0" i="0" u="none" strike="noStrike" smtClean="0">
                          <a:solidFill>
                            <a:srgbClr val="000000"/>
                          </a:solidFill>
                          <a:effectLst/>
                          <a:latin typeface="+mn-lt"/>
                        </a:rPr>
                        <a:t>OF-config vs OF-switch (1.x also 2.x)</a:t>
                      </a:r>
                      <a:endParaRPr lang="en-US" sz="1200" b="0" i="0" u="none" strike="noStrike">
                        <a:solidFill>
                          <a:srgbClr val="000000"/>
                        </a:solidFill>
                        <a:effectLst/>
                        <a:latin typeface="+mn-lt"/>
                      </a:endParaRPr>
                    </a:p>
                  </a:txBody>
                  <a:tcPr marL="12700" marR="12700" marT="12700" marB="0" anchor="ctr"/>
                </a:tc>
                <a:tc>
                  <a:txBody>
                    <a:bodyPr/>
                    <a:lstStyle/>
                    <a:p>
                      <a:pPr algn="ctr" fontAlgn="t"/>
                      <a:r>
                        <a:rPr lang="en-US" sz="1200" b="0" i="0" u="none" strike="noStrike" smtClean="0">
                          <a:solidFill>
                            <a:srgbClr val="000000"/>
                          </a:solidFill>
                          <a:effectLst/>
                          <a:latin typeface="+mn-lt"/>
                        </a:rPr>
                        <a:t>Open</a:t>
                      </a:r>
                      <a:endParaRPr lang="en-US" sz="1200" b="0" i="0" u="none" strike="noStrike">
                        <a:solidFill>
                          <a:srgbClr val="000000"/>
                        </a:solidFill>
                        <a:effectLst/>
                        <a:latin typeface="+mn-lt"/>
                      </a:endParaRPr>
                    </a:p>
                  </a:txBody>
                  <a:tcPr marL="12700" marR="12700" marT="12700" marB="0" anchor="ctr"/>
                </a:tc>
                <a:tc>
                  <a:txBody>
                    <a:bodyPr/>
                    <a:lstStyle/>
                    <a:p>
                      <a:pPr algn="ctr"/>
                      <a:r>
                        <a:rPr lang="en-US" sz="1200" smtClean="0">
                          <a:latin typeface="+mn-lt"/>
                        </a:rPr>
                        <a:t>Q3</a:t>
                      </a:r>
                      <a:endParaRPr lang="en-US" sz="1200">
                        <a:latin typeface="+mn-lt"/>
                      </a:endParaRPr>
                    </a:p>
                  </a:txBody>
                  <a:tcPr anchor="ctr"/>
                </a:tc>
                <a:tc>
                  <a:txBody>
                    <a:bodyPr/>
                    <a:lstStyle/>
                    <a:p>
                      <a:pPr algn="l" fontAlgn="t"/>
                      <a:r>
                        <a:rPr lang="en-US" sz="1200" b="0" i="0" u="none" strike="noStrike" smtClean="0">
                          <a:solidFill>
                            <a:srgbClr val="000000"/>
                          </a:solidFill>
                          <a:effectLst/>
                          <a:latin typeface="+mn-lt"/>
                        </a:rPr>
                        <a:t>Sibylle Schaller</a:t>
                      </a:r>
                      <a:endParaRPr lang="en-US" sz="1200" b="0" i="0" u="none" strike="noStrike" dirty="0">
                        <a:solidFill>
                          <a:srgbClr val="000000"/>
                        </a:solidFill>
                        <a:effectLst/>
                        <a:latin typeface="+mn-lt"/>
                      </a:endParaRPr>
                    </a:p>
                  </a:txBody>
                  <a:tcPr marL="12700" marR="12700" marT="12700" marB="0" anchor="ctr"/>
                </a:tc>
                <a:tc>
                  <a:txBody>
                    <a:bodyPr/>
                    <a:lstStyle/>
                    <a:p>
                      <a:r>
                        <a:rPr lang="en-US" sz="1200" smtClean="0">
                          <a:latin typeface="+mn-lt"/>
                        </a:rPr>
                        <a:t>Additional volunteers invited</a:t>
                      </a:r>
                      <a:endParaRPr lang="en-US" sz="1200">
                        <a:latin typeface="+mn-lt"/>
                      </a:endParaRPr>
                    </a:p>
                  </a:txBody>
                  <a:tcPr anchor="ctr"/>
                </a:tc>
              </a:tr>
              <a:tr h="0">
                <a:tc>
                  <a:txBody>
                    <a:bodyPr/>
                    <a:lstStyle/>
                    <a:p>
                      <a:pPr algn="l" fontAlgn="t"/>
                      <a:r>
                        <a:rPr lang="en-US" sz="1200" b="0" i="0" u="none" strike="noStrike" smtClean="0">
                          <a:solidFill>
                            <a:srgbClr val="000000"/>
                          </a:solidFill>
                          <a:effectLst/>
                          <a:latin typeface="+mn-lt"/>
                        </a:rPr>
                        <a:t>SDN architecture vis-à-vis NFV</a:t>
                      </a:r>
                      <a:endParaRPr lang="en-US" sz="1200" b="0" i="0" u="none" strike="noStrike">
                        <a:solidFill>
                          <a:srgbClr val="000000"/>
                        </a:solidFill>
                        <a:effectLst/>
                        <a:latin typeface="+mn-lt"/>
                      </a:endParaRPr>
                    </a:p>
                  </a:txBody>
                  <a:tcPr marL="12700" marR="12700" marT="12700" marB="0" anchor="ctr"/>
                </a:tc>
                <a:tc>
                  <a:txBody>
                    <a:bodyPr/>
                    <a:lstStyle/>
                    <a:p>
                      <a:pPr algn="ctr" fontAlgn="t"/>
                      <a:r>
                        <a:rPr lang="en-US" sz="1200" b="0" i="0" u="none" strike="noStrike" smtClean="0">
                          <a:solidFill>
                            <a:srgbClr val="000000"/>
                          </a:solidFill>
                          <a:effectLst/>
                          <a:latin typeface="+mn-lt"/>
                        </a:rPr>
                        <a:t>Open</a:t>
                      </a:r>
                      <a:endParaRPr lang="en-US" sz="1200" b="0" i="0" u="none" strike="noStrike">
                        <a:solidFill>
                          <a:srgbClr val="000000"/>
                        </a:solidFill>
                        <a:effectLst/>
                        <a:latin typeface="+mn-lt"/>
                      </a:endParaRPr>
                    </a:p>
                  </a:txBody>
                  <a:tcPr marL="12700" marR="12700" marT="12700" marB="0" anchor="ctr"/>
                </a:tc>
                <a:tc>
                  <a:txBody>
                    <a:bodyPr/>
                    <a:lstStyle/>
                    <a:p>
                      <a:pPr algn="ctr"/>
                      <a:endParaRPr lang="en-US" sz="1200" dirty="0">
                        <a:latin typeface="+mn-lt"/>
                      </a:endParaRPr>
                    </a:p>
                  </a:txBody>
                  <a:tcPr anchor="ctr"/>
                </a:tc>
                <a:tc>
                  <a:txBody>
                    <a:bodyPr/>
                    <a:lstStyle/>
                    <a:p>
                      <a:pPr algn="l"/>
                      <a:endParaRPr lang="en-US" sz="1200" dirty="0">
                        <a:latin typeface="+mn-lt"/>
                      </a:endParaRPr>
                    </a:p>
                  </a:txBody>
                  <a:tcPr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mn-lt"/>
                        </a:rPr>
                        <a:t>Not committed, need volunteers</a:t>
                      </a:r>
                    </a:p>
                  </a:txBody>
                  <a:tcPr anchor="ctr"/>
                </a:tc>
              </a:tr>
              <a:tr h="0">
                <a:tc>
                  <a:txBody>
                    <a:bodyPr/>
                    <a:lstStyle/>
                    <a:p>
                      <a:pPr algn="l" fontAlgn="t"/>
                      <a:r>
                        <a:rPr lang="en-US" sz="1200" b="0" i="0" u="none" strike="noStrike" smtClean="0">
                          <a:solidFill>
                            <a:srgbClr val="000000"/>
                          </a:solidFill>
                          <a:effectLst/>
                          <a:latin typeface="+mn-lt"/>
                        </a:rPr>
                        <a:t>SDN architecture vis-à-vis OpenStack (etc.)</a:t>
                      </a:r>
                      <a:endParaRPr lang="en-US" sz="1200" b="0" i="0" u="none" strike="noStrike" dirty="0">
                        <a:solidFill>
                          <a:srgbClr val="000000"/>
                        </a:solidFill>
                        <a:effectLst/>
                        <a:latin typeface="+mn-lt"/>
                      </a:endParaRPr>
                    </a:p>
                  </a:txBody>
                  <a:tcPr marL="12700" marR="12700" marT="12700" marB="0" anchor="ctr"/>
                </a:tc>
                <a:tc>
                  <a:txBody>
                    <a:bodyPr/>
                    <a:lstStyle/>
                    <a:p>
                      <a:pPr algn="ctr" fontAlgn="t"/>
                      <a:r>
                        <a:rPr lang="en-US" sz="1200" b="0" i="0" u="none" strike="noStrike" smtClean="0">
                          <a:solidFill>
                            <a:srgbClr val="000000"/>
                          </a:solidFill>
                          <a:effectLst/>
                          <a:latin typeface="+mn-lt"/>
                        </a:rPr>
                        <a:t>Open</a:t>
                      </a:r>
                      <a:endParaRPr lang="en-US" sz="1200" b="0" i="0" u="none" strike="noStrike" dirty="0">
                        <a:solidFill>
                          <a:srgbClr val="000000"/>
                        </a:solidFill>
                        <a:effectLst/>
                        <a:latin typeface="+mn-lt"/>
                      </a:endParaRPr>
                    </a:p>
                  </a:txBody>
                  <a:tcPr marL="12700" marR="12700" marT="12700" marB="0" anchor="ctr"/>
                </a:tc>
                <a:tc>
                  <a:txBody>
                    <a:bodyPr/>
                    <a:lstStyle/>
                    <a:p>
                      <a:pPr algn="ctr"/>
                      <a:endParaRPr lang="en-US" sz="1200" dirty="0">
                        <a:latin typeface="+mn-lt"/>
                      </a:endParaRPr>
                    </a:p>
                  </a:txBody>
                  <a:tcPr anchor="ctr"/>
                </a:tc>
                <a:tc>
                  <a:txBody>
                    <a:bodyPr/>
                    <a:lstStyle/>
                    <a:p>
                      <a:pPr algn="l" fontAlgn="t"/>
                      <a:endParaRPr lang="en-US" sz="1200" b="0" i="0" u="none" strike="noStrike" dirty="0">
                        <a:solidFill>
                          <a:srgbClr val="000000"/>
                        </a:solidFill>
                        <a:effectLst/>
                        <a:latin typeface="+mn-lt"/>
                      </a:endParaRPr>
                    </a:p>
                  </a:txBody>
                  <a:tcPr marL="12700" marR="12700" marT="1270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mtClean="0">
                          <a:latin typeface="+mn-lt"/>
                        </a:rPr>
                        <a:t>Not committed, need volunteers</a:t>
                      </a:r>
                    </a:p>
                  </a:txBody>
                  <a:tcPr anchor="ctr"/>
                </a:tc>
              </a:tr>
              <a:tr h="0">
                <a:tc>
                  <a:txBody>
                    <a:bodyPr/>
                    <a:lstStyle/>
                    <a:p>
                      <a:pPr algn="l" fontAlgn="t"/>
                      <a:r>
                        <a:rPr lang="en-US" sz="1200" b="0" i="0" u="none" strike="noStrike" smtClean="0">
                          <a:solidFill>
                            <a:srgbClr val="000000"/>
                          </a:solidFill>
                          <a:effectLst/>
                          <a:latin typeface="+mn-lt"/>
                        </a:rPr>
                        <a:t>Framework</a:t>
                      </a:r>
                      <a:endParaRPr lang="en-US" sz="1200" b="0" i="0" u="none" strike="noStrike" dirty="0">
                        <a:solidFill>
                          <a:srgbClr val="000000"/>
                        </a:solidFill>
                        <a:effectLst/>
                        <a:latin typeface="+mn-lt"/>
                      </a:endParaRPr>
                    </a:p>
                  </a:txBody>
                  <a:tcPr marL="12700" marR="12700" marT="12700" marB="0" anchor="ctr"/>
                </a:tc>
                <a:tc>
                  <a:txBody>
                    <a:bodyPr/>
                    <a:lstStyle/>
                    <a:p>
                      <a:pPr algn="ctr" fontAlgn="t"/>
                      <a:r>
                        <a:rPr lang="en-US" sz="1200" b="0" i="0" u="none" strike="noStrike" smtClean="0">
                          <a:solidFill>
                            <a:srgbClr val="000000"/>
                          </a:solidFill>
                          <a:effectLst/>
                          <a:latin typeface="+mn-lt"/>
                        </a:rPr>
                        <a:t>Open</a:t>
                      </a:r>
                      <a:endParaRPr lang="en-US" sz="1200" b="0" i="0" u="none" strike="noStrike" dirty="0">
                        <a:solidFill>
                          <a:srgbClr val="000000"/>
                        </a:solidFill>
                        <a:effectLst/>
                        <a:latin typeface="+mn-lt"/>
                      </a:endParaRPr>
                    </a:p>
                  </a:txBody>
                  <a:tcPr marL="12700" marR="12700" marT="12700" marB="0" anchor="ctr"/>
                </a:tc>
                <a:tc>
                  <a:txBody>
                    <a:bodyPr/>
                    <a:lstStyle/>
                    <a:p>
                      <a:pPr algn="ctr"/>
                      <a:r>
                        <a:rPr lang="en-US" sz="1200" smtClean="0">
                          <a:latin typeface="+mn-lt"/>
                        </a:rPr>
                        <a:t>Q1</a:t>
                      </a:r>
                      <a:endParaRPr lang="en-US" sz="1200" dirty="0">
                        <a:latin typeface="+mn-lt"/>
                      </a:endParaRPr>
                    </a:p>
                  </a:txBody>
                  <a:tcPr anchor="ctr"/>
                </a:tc>
                <a:tc>
                  <a:txBody>
                    <a:bodyPr/>
                    <a:lstStyle/>
                    <a:p>
                      <a:pPr algn="l" fontAlgn="t"/>
                      <a:r>
                        <a:rPr lang="en-US" sz="1200" b="0" i="0" u="none" strike="noStrike" smtClean="0">
                          <a:solidFill>
                            <a:srgbClr val="000000"/>
                          </a:solidFill>
                          <a:effectLst/>
                          <a:latin typeface="+mn-lt"/>
                        </a:rPr>
                        <a:t>Johann Tönsing</a:t>
                      </a:r>
                      <a:endParaRPr lang="en-US" sz="1200" b="0" i="0" u="none" strike="noStrike" dirty="0">
                        <a:solidFill>
                          <a:srgbClr val="000000"/>
                        </a:solidFill>
                        <a:effectLst/>
                        <a:latin typeface="+mn-lt"/>
                      </a:endParaRPr>
                    </a:p>
                  </a:txBody>
                  <a:tcPr marL="12700" marR="12700" marT="12700" marB="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smtClean="0">
                        <a:latin typeface="+mn-lt"/>
                      </a:endParaRPr>
                    </a:p>
                  </a:txBody>
                  <a:tcPr anchor="ctr"/>
                </a:tc>
              </a:tr>
            </a:tbl>
          </a:graphicData>
        </a:graphic>
      </p:graphicFrame>
      <p:sp>
        <p:nvSpPr>
          <p:cNvPr id="5" name="Content Placeholder 4"/>
          <p:cNvSpPr>
            <a:spLocks noGrp="1"/>
          </p:cNvSpPr>
          <p:nvPr>
            <p:ph idx="1"/>
          </p:nvPr>
        </p:nvSpPr>
        <p:spPr>
          <a:xfrm>
            <a:off x="457200" y="914400"/>
            <a:ext cx="8229600" cy="4800600"/>
          </a:xfrm>
          <a:noFill/>
        </p:spPr>
        <p:txBody>
          <a:bodyPr>
            <a:normAutofit/>
          </a:bodyPr>
          <a:lstStyle/>
          <a:p>
            <a:pPr marL="0" indent="0">
              <a:buNone/>
            </a:pPr>
            <a:r>
              <a:rPr lang="en-US" dirty="0" smtClean="0"/>
              <a:t>2015 </a:t>
            </a:r>
            <a:r>
              <a:rPr lang="en-US" smtClean="0"/>
              <a:t>Goals:</a:t>
            </a:r>
            <a:endParaRPr lang="en-US" dirty="0"/>
          </a:p>
          <a:p>
            <a:r>
              <a:rPr lang="en-US" smtClean="0"/>
              <a:t>Wider </a:t>
            </a:r>
            <a:r>
              <a:rPr lang="en-US"/>
              <a:t>exposure and recognition throughout the industry, both due to our own outreach efforts and with the collaboration and assistance of </a:t>
            </a:r>
            <a:r>
              <a:rPr lang="en-US" smtClean="0"/>
              <a:t>ONF Marketing area.</a:t>
            </a:r>
            <a:endParaRPr lang="en-US"/>
          </a:p>
          <a:p>
            <a:r>
              <a:rPr lang="en-US"/>
              <a:t>Continue to serve as a nucleus that assists in launching new projects.</a:t>
            </a:r>
          </a:p>
          <a:p>
            <a:pPr lvl="1"/>
            <a:r>
              <a:rPr lang="en-US" smtClean="0"/>
              <a:t>Historically</a:t>
            </a:r>
            <a:r>
              <a:rPr lang="en-US"/>
              <a:t>, archWG has acted as a discussion forum from which other projects have sprung off (NBI WG, L4-7 project, security DG, IM project). </a:t>
            </a:r>
            <a:endParaRPr lang="en-US" smtClean="0"/>
          </a:p>
          <a:p>
            <a:pPr marL="0" indent="0">
              <a:buNone/>
            </a:pPr>
            <a:endParaRPr lang="en-US" smtClean="0"/>
          </a:p>
          <a:p>
            <a:pPr marL="0" indent="0">
              <a:buNone/>
            </a:pPr>
            <a:endParaRPr lang="en-US" dirty="0">
              <a:ea typeface="Helvetica"/>
              <a:cs typeface="Helvetica"/>
              <a:sym typeface="Helvetica"/>
            </a:endParaRPr>
          </a:p>
        </p:txBody>
      </p:sp>
    </p:spTree>
    <p:extLst>
      <p:ext uri="{BB962C8B-B14F-4D97-AF65-F5344CB8AC3E}">
        <p14:creationId xmlns:p14="http://schemas.microsoft.com/office/powerpoint/2010/main" val="1844907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Introduction to SDN architecture</a:t>
            </a:r>
            <a:endParaRPr lang="en-US"/>
          </a:p>
        </p:txBody>
      </p:sp>
      <p:sp>
        <p:nvSpPr>
          <p:cNvPr id="10" name="Text Placeholder 9"/>
          <p:cNvSpPr>
            <a:spLocks noGrp="1"/>
          </p:cNvSpPr>
          <p:nvPr>
            <p:ph type="body" idx="1"/>
          </p:nvPr>
        </p:nvSpPr>
        <p:spPr/>
        <p:txBody>
          <a:bodyPr/>
          <a:lstStyle/>
          <a:p>
            <a:r>
              <a:rPr lang="en-US" smtClean="0"/>
              <a:t>Dave Hood</a:t>
            </a:r>
            <a:endParaRPr lang="en-US"/>
          </a:p>
        </p:txBody>
      </p:sp>
      <p:sp>
        <p:nvSpPr>
          <p:cNvPr id="3" name="Slide Number Placeholder 2"/>
          <p:cNvSpPr>
            <a:spLocks noGrp="1"/>
          </p:cNvSpPr>
          <p:nvPr>
            <p:ph type="sldNum" sz="quarter" idx="4294967295"/>
          </p:nvPr>
        </p:nvSpPr>
        <p:spPr>
          <a:xfrm>
            <a:off x="0" y="6356350"/>
            <a:ext cx="2133600" cy="365125"/>
          </a:xfrm>
        </p:spPr>
        <p:txBody>
          <a:bodyPr/>
          <a:lstStyle/>
          <a:p>
            <a:fld id="{95FB27F1-C2FE-E646-9E41-8F3092BBAFAE}" type="slidenum">
              <a:rPr lang="en-US" smtClean="0"/>
              <a:pPr/>
              <a:t>6</a:t>
            </a:fld>
            <a:endParaRPr lang="en-US" dirty="0"/>
          </a:p>
        </p:txBody>
      </p:sp>
    </p:spTree>
    <p:extLst>
      <p:ext uri="{BB962C8B-B14F-4D97-AF65-F5344CB8AC3E}">
        <p14:creationId xmlns:p14="http://schemas.microsoft.com/office/powerpoint/2010/main" val="2203065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mtClean="0"/>
              <a:t>Why an SDN Architecture ?</a:t>
            </a:r>
            <a:br>
              <a:rPr lang="en-US" smtClean="0"/>
            </a:br>
            <a:r>
              <a:rPr lang="en-US" smtClean="0"/>
              <a:t>The Value </a:t>
            </a:r>
            <a:r>
              <a:rPr lang="en-US"/>
              <a:t>Proposition </a:t>
            </a:r>
          </a:p>
        </p:txBody>
      </p:sp>
      <p:sp>
        <p:nvSpPr>
          <p:cNvPr id="2" name="Content Placeholder 1"/>
          <p:cNvSpPr>
            <a:spLocks noGrp="1"/>
          </p:cNvSpPr>
          <p:nvPr>
            <p:ph idx="1"/>
          </p:nvPr>
        </p:nvSpPr>
        <p:spPr>
          <a:xfrm>
            <a:off x="457200" y="1981200"/>
            <a:ext cx="8229600" cy="4343400"/>
          </a:xfrm>
        </p:spPr>
        <p:txBody>
          <a:bodyPr>
            <a:normAutofit lnSpcReduction="10000"/>
          </a:bodyPr>
          <a:lstStyle/>
          <a:p>
            <a:r>
              <a:rPr lang="en-US" smtClean="0"/>
              <a:t>Benefit to SDN community</a:t>
            </a:r>
          </a:p>
          <a:p>
            <a:pPr lvl="1"/>
            <a:r>
              <a:rPr lang="en-US" smtClean="0"/>
              <a:t>Facilitates common understanding of concepts, interfaces, terminology</a:t>
            </a:r>
          </a:p>
          <a:p>
            <a:pPr lvl="1"/>
            <a:r>
              <a:rPr lang="en-US" smtClean="0"/>
              <a:t>Accelerates time to market</a:t>
            </a:r>
          </a:p>
          <a:p>
            <a:r>
              <a:rPr lang="en-US" smtClean="0"/>
              <a:t>Benefit to ONF</a:t>
            </a:r>
          </a:p>
          <a:p>
            <a:pPr lvl="1"/>
            <a:r>
              <a:rPr lang="en-US" smtClean="0"/>
              <a:t>Only organization with a complete and comprehensive SDN architecture</a:t>
            </a:r>
          </a:p>
          <a:p>
            <a:pPr lvl="1"/>
            <a:r>
              <a:rPr lang="en-US" smtClean="0"/>
              <a:t>ONF can become (remain) the center of the SDN universe</a:t>
            </a:r>
          </a:p>
          <a:p>
            <a:r>
              <a:rPr lang="en-US" smtClean="0"/>
              <a:t>Implies expansive architecture</a:t>
            </a:r>
          </a:p>
          <a:p>
            <a:pPr lvl="1"/>
            <a:r>
              <a:rPr lang="en-US" smtClean="0"/>
              <a:t>Beyond OpenFlow, beyond packet forwarding</a:t>
            </a:r>
          </a:p>
          <a:p>
            <a:pPr lvl="1"/>
            <a:r>
              <a:rPr lang="en-US" smtClean="0"/>
              <a:t>Carrier, cloud, enterprise; L0-L7; new-gen and legacy; </a:t>
            </a:r>
            <a:r>
              <a:rPr lang="en-US"/>
              <a:t>NFV; multi-tenant, multi-layer, …</a:t>
            </a:r>
            <a:endParaRPr lang="en-US" smtClean="0"/>
          </a:p>
          <a:p>
            <a:pPr lvl="1"/>
            <a:r>
              <a:rPr lang="en-US" smtClean="0"/>
              <a:t>Goldilocks rule: specify, but avoid over-specification</a:t>
            </a:r>
          </a:p>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52400"/>
            <a:ext cx="3733800" cy="2143125"/>
          </a:xfrm>
          <a:prstGeom prst="rect">
            <a:avLst/>
          </a:prstGeom>
          <a:solidFill>
            <a:schemeClr val="bg1"/>
          </a:solidFill>
          <a:ln>
            <a:noFill/>
          </a:ln>
          <a:effectLst/>
        </p:spPr>
      </p:pic>
    </p:spTree>
    <p:extLst>
      <p:ext uri="{BB962C8B-B14F-4D97-AF65-F5344CB8AC3E}">
        <p14:creationId xmlns:p14="http://schemas.microsoft.com/office/powerpoint/2010/main" val="10979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Current State of Affairs</a:t>
            </a:r>
            <a:endParaRPr lang="en-US"/>
          </a:p>
        </p:txBody>
      </p:sp>
      <p:sp>
        <p:nvSpPr>
          <p:cNvPr id="2" name="Content Placeholder 1"/>
          <p:cNvSpPr>
            <a:spLocks noGrp="1"/>
          </p:cNvSpPr>
          <p:nvPr>
            <p:ph idx="1"/>
          </p:nvPr>
        </p:nvSpPr>
        <p:spPr/>
        <p:txBody>
          <a:bodyPr>
            <a:normAutofit lnSpcReduction="10000"/>
          </a:bodyPr>
          <a:lstStyle/>
          <a:p>
            <a:r>
              <a:rPr lang="en-US" smtClean="0">
                <a:hlinkClick r:id="rId2"/>
              </a:rPr>
              <a:t>SDN Architecture 1.0</a:t>
            </a:r>
            <a:r>
              <a:rPr lang="en-US" smtClean="0"/>
              <a:t> published June 2014</a:t>
            </a:r>
          </a:p>
          <a:p>
            <a:pPr lvl="1"/>
            <a:r>
              <a:rPr lang="en-US" smtClean="0"/>
              <a:t>68 pages, includes extensive explanatory material</a:t>
            </a:r>
          </a:p>
          <a:p>
            <a:r>
              <a:rPr lang="en-US" smtClean="0"/>
              <a:t>Short-form Architecture Overview – now in pubs process</a:t>
            </a:r>
          </a:p>
          <a:p>
            <a:pPr lvl="1"/>
            <a:r>
              <a:rPr lang="en-US" smtClean="0"/>
              <a:t>Intended to be 3-page glossy </a:t>
            </a:r>
          </a:p>
          <a:p>
            <a:r>
              <a:rPr lang="en-US" smtClean="0"/>
              <a:t>Promotional activities, past and present</a:t>
            </a:r>
          </a:p>
          <a:p>
            <a:pPr lvl="1"/>
            <a:r>
              <a:rPr lang="en-US" smtClean="0"/>
              <a:t>Liaisons to and from ITU-T, NFV, MEF, OIF, BBF, TMF, IETF …</a:t>
            </a:r>
          </a:p>
          <a:p>
            <a:pPr lvl="1"/>
            <a:r>
              <a:rPr lang="en-US" smtClean="0"/>
              <a:t>BrightTalk webinars</a:t>
            </a:r>
          </a:p>
          <a:p>
            <a:pPr lvl="1"/>
            <a:r>
              <a:rPr lang="en-US" smtClean="0">
                <a:hlinkClick r:id="rId3"/>
              </a:rPr>
              <a:t>SDN architecture tutorial</a:t>
            </a:r>
            <a:r>
              <a:rPr lang="en-US" smtClean="0"/>
              <a:t> to Broadband Forum </a:t>
            </a:r>
            <a:r>
              <a:rPr lang="en-US" sz="1800" smtClean="0"/>
              <a:t>(BBF login required)</a:t>
            </a:r>
          </a:p>
          <a:p>
            <a:pPr lvl="1"/>
            <a:r>
              <a:rPr lang="en-US" smtClean="0"/>
              <a:t>Email participation in IETF, ETSI NFV, MEF and elsewhere</a:t>
            </a:r>
          </a:p>
          <a:p>
            <a:r>
              <a:rPr lang="en-US" smtClean="0"/>
              <a:t>How to help</a:t>
            </a:r>
          </a:p>
          <a:p>
            <a:pPr lvl="1"/>
            <a:r>
              <a:rPr lang="en-US" smtClean="0"/>
              <a:t>Find and exploit additional opportunities</a:t>
            </a:r>
          </a:p>
          <a:p>
            <a:pPr lvl="1"/>
            <a:r>
              <a:rPr lang="en-US" smtClean="0"/>
              <a:t>Explain and rationalize concepts</a:t>
            </a:r>
          </a:p>
          <a:p>
            <a:pPr lvl="2"/>
            <a:r>
              <a:rPr lang="en-US" smtClean="0"/>
              <a:t>Improve the presentation, create collateral</a:t>
            </a:r>
          </a:p>
          <a:p>
            <a:pPr lvl="2"/>
            <a:r>
              <a:rPr lang="en-US" smtClean="0"/>
              <a:t>Two-way street: may lead to new work in archWG</a:t>
            </a:r>
            <a:endParaRPr lang="en-US"/>
          </a:p>
        </p:txBody>
      </p:sp>
    </p:spTree>
    <p:extLst>
      <p:ext uri="{BB962C8B-B14F-4D97-AF65-F5344CB8AC3E}">
        <p14:creationId xmlns:p14="http://schemas.microsoft.com/office/powerpoint/2010/main" val="229154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6705600" cy="609600"/>
          </a:xfrm>
        </p:spPr>
        <p:txBody>
          <a:bodyPr>
            <a:normAutofit fontScale="90000"/>
          </a:bodyPr>
          <a:lstStyle/>
          <a:p>
            <a:r>
              <a:rPr lang="en-US" smtClean="0"/>
              <a:t>Key Aspects of the Architecture Specification</a:t>
            </a:r>
            <a:endParaRPr lang="en-US"/>
          </a:p>
        </p:txBody>
      </p:sp>
      <p:sp>
        <p:nvSpPr>
          <p:cNvPr id="2" name="Content Placeholder 1"/>
          <p:cNvSpPr>
            <a:spLocks noGrp="1"/>
          </p:cNvSpPr>
          <p:nvPr>
            <p:ph idx="1"/>
          </p:nvPr>
        </p:nvSpPr>
        <p:spPr/>
        <p:txBody>
          <a:bodyPr>
            <a:normAutofit/>
          </a:bodyPr>
          <a:lstStyle/>
          <a:p>
            <a:r>
              <a:rPr lang="en-US" smtClean="0"/>
              <a:t>Define the necessary terminology clearly and precisely</a:t>
            </a:r>
          </a:p>
          <a:p>
            <a:pPr lvl="1"/>
            <a:r>
              <a:rPr lang="en-US" smtClean="0"/>
              <a:t>Abstraction, Virtualization</a:t>
            </a:r>
          </a:p>
          <a:p>
            <a:r>
              <a:rPr lang="en-US" smtClean="0"/>
              <a:t>State the core principles of SDN</a:t>
            </a:r>
          </a:p>
          <a:p>
            <a:pPr lvl="1"/>
            <a:r>
              <a:rPr lang="en-US" smtClean="0"/>
              <a:t>Decoupling of control and data planes</a:t>
            </a:r>
          </a:p>
          <a:p>
            <a:pPr lvl="1"/>
            <a:r>
              <a:rPr lang="en-US" smtClean="0"/>
              <a:t>Logically centralized control</a:t>
            </a:r>
          </a:p>
          <a:p>
            <a:pPr lvl="1"/>
            <a:r>
              <a:rPr lang="en-US" smtClean="0"/>
              <a:t>Exposure of resources to applications</a:t>
            </a:r>
          </a:p>
          <a:p>
            <a:r>
              <a:rPr lang="en-US" smtClean="0"/>
              <a:t>Add real-world factors as needed</a:t>
            </a:r>
          </a:p>
          <a:p>
            <a:pPr lvl="1"/>
            <a:r>
              <a:rPr lang="en-US" smtClean="0"/>
              <a:t>Multiple business organizations and relationships</a:t>
            </a:r>
          </a:p>
          <a:p>
            <a:pPr lvl="1"/>
            <a:r>
              <a:rPr lang="en-US" smtClean="0"/>
              <a:t>Long-term coexistence with legacy</a:t>
            </a:r>
          </a:p>
          <a:p>
            <a:pPr lvl="1"/>
            <a:r>
              <a:rPr lang="en-US" smtClean="0"/>
              <a:t>Information model</a:t>
            </a:r>
          </a:p>
          <a:p>
            <a:r>
              <a:rPr lang="en-US" smtClean="0"/>
              <a:t>Expand the implications</a:t>
            </a:r>
          </a:p>
        </p:txBody>
      </p:sp>
    </p:spTree>
    <p:extLst>
      <p:ext uri="{BB962C8B-B14F-4D97-AF65-F5344CB8AC3E}">
        <p14:creationId xmlns:p14="http://schemas.microsoft.com/office/powerpoint/2010/main" val="255551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pproved_ONF_Template_17-April-2013">
  <a:themeElements>
    <a:clrScheme name="ONF">
      <a:dk1>
        <a:srgbClr val="141313"/>
      </a:dk1>
      <a:lt1>
        <a:srgbClr val="FFFFFF"/>
      </a:lt1>
      <a:dk2>
        <a:srgbClr val="0A3161"/>
      </a:dk2>
      <a:lt2>
        <a:srgbClr val="EEECE1"/>
      </a:lt2>
      <a:accent1>
        <a:srgbClr val="00A0B6"/>
      </a:accent1>
      <a:accent2>
        <a:srgbClr val="D6DC21"/>
      </a:accent2>
      <a:accent3>
        <a:srgbClr val="0A3161"/>
      </a:accent3>
      <a:accent4>
        <a:srgbClr val="E2A429"/>
      </a:accent4>
      <a:accent5>
        <a:srgbClr val="5AAB35"/>
      </a:accent5>
      <a:accent6>
        <a:srgbClr val="A42723"/>
      </a:accent6>
      <a:hlink>
        <a:srgbClr val="00899F"/>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NF">
      <a:dk1>
        <a:srgbClr val="141313"/>
      </a:dk1>
      <a:lt1>
        <a:srgbClr val="FFFFFF"/>
      </a:lt1>
      <a:dk2>
        <a:srgbClr val="0A3161"/>
      </a:dk2>
      <a:lt2>
        <a:srgbClr val="EEECE1"/>
      </a:lt2>
      <a:accent1>
        <a:srgbClr val="00A0B6"/>
      </a:accent1>
      <a:accent2>
        <a:srgbClr val="D6DC21"/>
      </a:accent2>
      <a:accent3>
        <a:srgbClr val="0A3161"/>
      </a:accent3>
      <a:accent4>
        <a:srgbClr val="E2A429"/>
      </a:accent4>
      <a:accent5>
        <a:srgbClr val="5AAB35"/>
      </a:accent5>
      <a:accent6>
        <a:srgbClr val="A42723"/>
      </a:accent6>
      <a:hlink>
        <a:srgbClr val="00899F"/>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1_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themeOverride>
</file>

<file path=ppt/theme/themeOverride2.xml><?xml version="1.0" encoding="utf-8"?>
<a:themeOverride xmlns:a="http://schemas.openxmlformats.org/drawingml/2006/main">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themeOverride>
</file>

<file path=ppt/theme/themeOverride3.xml><?xml version="1.0" encoding="utf-8"?>
<a:themeOverride xmlns:a="http://schemas.openxmlformats.org/drawingml/2006/main">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themeOverride>
</file>

<file path=docProps/app.xml><?xml version="1.0" encoding="utf-8"?>
<Properties xmlns="http://schemas.openxmlformats.org/officeDocument/2006/extended-properties" xmlns:vt="http://schemas.openxmlformats.org/officeDocument/2006/docPropsVTypes">
  <Template>Approved_ONF_Template_17-April-2013</Template>
  <TotalTime>8646</TotalTime>
  <Words>1465</Words>
  <Application>Microsoft Office PowerPoint</Application>
  <PresentationFormat>On-screen Show (4:3)</PresentationFormat>
  <Paragraphs>304</Paragraphs>
  <Slides>30</Slides>
  <Notes>4</Notes>
  <HiddenSlides>0</HiddenSlides>
  <MMClips>0</MMClips>
  <ScaleCrop>false</ScaleCrop>
  <HeadingPairs>
    <vt:vector size="4" baseType="variant">
      <vt:variant>
        <vt:lpstr>Theme</vt:lpstr>
      </vt:variant>
      <vt:variant>
        <vt:i4>5</vt:i4>
      </vt:variant>
      <vt:variant>
        <vt:lpstr>Slide Titles</vt:lpstr>
      </vt:variant>
      <vt:variant>
        <vt:i4>30</vt:i4>
      </vt:variant>
    </vt:vector>
  </HeadingPairs>
  <TitlesOfParts>
    <vt:vector size="35" baseType="lpstr">
      <vt:lpstr>Approved_ONF_Template_17-April-2013</vt:lpstr>
      <vt:lpstr>ONF Title</vt:lpstr>
      <vt:lpstr>1_ONF Title</vt:lpstr>
      <vt:lpstr>ONF</vt:lpstr>
      <vt:lpstr>1_ONF</vt:lpstr>
      <vt:lpstr>ONF members’ workdays – Architecture WG </vt:lpstr>
      <vt:lpstr>ONF Antitrust &amp; Intellectual Policies and Specific Guidance</vt:lpstr>
      <vt:lpstr>Agenda, Thursday 12 Feb 2015 Venue: Mission City Ballroom M1</vt:lpstr>
      <vt:lpstr>Nuts and Bolts of the Arch Group</vt:lpstr>
      <vt:lpstr>Service Area – Architecture &amp; Framework</vt:lpstr>
      <vt:lpstr>Introduction to SDN architecture</vt:lpstr>
      <vt:lpstr>Why an SDN Architecture ? The Value Proposition </vt:lpstr>
      <vt:lpstr>Current State of Affairs</vt:lpstr>
      <vt:lpstr>Key Aspects of the Architecture Specification</vt:lpstr>
      <vt:lpstr>Principles of SDN Decoupling of Control and Data Planes</vt:lpstr>
      <vt:lpstr>Principles of SDN Logically Centralized Control</vt:lpstr>
      <vt:lpstr>Principles of SDN Network can be Controlled by Applications</vt:lpstr>
      <vt:lpstr>Real-world Factors in SDN Architecture</vt:lpstr>
      <vt:lpstr>A Picture: Management, Business Boundaries, Recursion</vt:lpstr>
      <vt:lpstr>For Clarification in a possible Architecture 2.0</vt:lpstr>
      <vt:lpstr>Further Work – What Can and Should be Said at the Architectural Level About – ? </vt:lpstr>
      <vt:lpstr>Agenda, Thursday 12 Feb 2015 Venue: MCB-M1</vt:lpstr>
      <vt:lpstr>MCC – Management-control continuum Component decomposition of controller</vt:lpstr>
      <vt:lpstr>ODL alignment with SDN architecture</vt:lpstr>
      <vt:lpstr>OpenDaylight alignment with SDN architecture Colin Dixon</vt:lpstr>
      <vt:lpstr>OpenDaylight Architecture</vt:lpstr>
      <vt:lpstr>What is OpenDaylight</vt:lpstr>
      <vt:lpstr>PowerPoint Presentation</vt:lpstr>
      <vt:lpstr>Core Architecture</vt:lpstr>
      <vt:lpstr>Core Architecture</vt:lpstr>
      <vt:lpstr>Example YANG Model</vt:lpstr>
      <vt:lpstr>YANG Models as an Architecture</vt:lpstr>
      <vt:lpstr>Architecture in Evolution (OVSDB/Neutron)</vt:lpstr>
      <vt:lpstr>Architecture in Evolution (OVSDB/Neutron)</vt:lpstr>
      <vt:lpstr>Developer Resources</vt:lpstr>
    </vt:vector>
  </TitlesOfParts>
  <Company>Ericsson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Notifications framework – next steps</dc:title>
  <dc:creator>Dave Hood</dc:creator>
  <cp:lastModifiedBy>Dave Hood</cp:lastModifiedBy>
  <cp:revision>132</cp:revision>
  <dcterms:created xsi:type="dcterms:W3CDTF">2013-10-02T13:30:23Z</dcterms:created>
  <dcterms:modified xsi:type="dcterms:W3CDTF">2015-02-14T15:14:15Z</dcterms:modified>
</cp:coreProperties>
</file>