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sldIdLst>
    <p:sldId id="256" r:id="rId5"/>
  </p:sldIdLst>
  <p:sldSz cx="34380488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759"/>
    <a:srgbClr val="002E99"/>
    <a:srgbClr val="2C7BBB"/>
    <a:srgbClr val="BE8B01"/>
    <a:srgbClr val="C59001"/>
    <a:srgbClr val="F5B400"/>
    <a:srgbClr val="D7766F"/>
    <a:srgbClr val="D74A63"/>
    <a:srgbClr val="D70000"/>
    <a:srgbClr val="F3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73"/>
    <p:restoredTop sz="94412"/>
  </p:normalViewPr>
  <p:slideViewPr>
    <p:cSldViewPr snapToGrid="0">
      <p:cViewPr>
        <p:scale>
          <a:sx n="90" d="100"/>
          <a:sy n="90" d="100"/>
        </p:scale>
        <p:origin x="144" y="-6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Iberson-Hurst" userId="b9343ad4-b965-4c67-a190-78071bba09d9" providerId="ADAL" clId="{FC85707D-3600-9244-9A94-A301775AFE44}"/>
    <pc:docChg chg="modSld">
      <pc:chgData name="Dave Iberson-Hurst" userId="b9343ad4-b965-4c67-a190-78071bba09d9" providerId="ADAL" clId="{FC85707D-3600-9244-9A94-A301775AFE44}" dt="2024-10-08T12:55:19.513" v="24" actId="20577"/>
      <pc:docMkLst>
        <pc:docMk/>
      </pc:docMkLst>
      <pc:sldChg chg="delSp modSp mod">
        <pc:chgData name="Dave Iberson-Hurst" userId="b9343ad4-b965-4c67-a190-78071bba09d9" providerId="ADAL" clId="{FC85707D-3600-9244-9A94-A301775AFE44}" dt="2024-10-08T12:55:19.513" v="24" actId="20577"/>
        <pc:sldMkLst>
          <pc:docMk/>
          <pc:sldMk cId="3544396517" sldId="256"/>
        </pc:sldMkLst>
        <pc:spChg chg="topLvl">
          <ac:chgData name="Dave Iberson-Hurst" userId="b9343ad4-b965-4c67-a190-78071bba09d9" providerId="ADAL" clId="{FC85707D-3600-9244-9A94-A301775AFE44}" dt="2024-10-08T12:54:48.649" v="1" actId="165"/>
          <ac:spMkLst>
            <pc:docMk/>
            <pc:sldMk cId="3544396517" sldId="256"/>
            <ac:spMk id="327" creationId="{20C1498C-2589-353E-5779-C02EECBD8DA2}"/>
          </ac:spMkLst>
        </pc:spChg>
        <pc:spChg chg="topLvl">
          <ac:chgData name="Dave Iberson-Hurst" userId="b9343ad4-b965-4c67-a190-78071bba09d9" providerId="ADAL" clId="{FC85707D-3600-9244-9A94-A301775AFE44}" dt="2024-10-08T12:54:48.649" v="1" actId="165"/>
          <ac:spMkLst>
            <pc:docMk/>
            <pc:sldMk cId="3544396517" sldId="256"/>
            <ac:spMk id="329" creationId="{42EAB0D2-ED1A-242A-D507-51B70B86FF59}"/>
          </ac:spMkLst>
        </pc:spChg>
        <pc:spChg chg="mod">
          <ac:chgData name="Dave Iberson-Hurst" userId="b9343ad4-b965-4c67-a190-78071bba09d9" providerId="ADAL" clId="{FC85707D-3600-9244-9A94-A301775AFE44}" dt="2024-10-08T12:55:19.513" v="24" actId="20577"/>
          <ac:spMkLst>
            <pc:docMk/>
            <pc:sldMk cId="3544396517" sldId="256"/>
            <ac:spMk id="344" creationId="{0985E804-5F92-EF54-9BC8-093413E91041}"/>
          </ac:spMkLst>
        </pc:spChg>
        <pc:spChg chg="mod topLvl">
          <ac:chgData name="Dave Iberson-Hurst" userId="b9343ad4-b965-4c67-a190-78071bba09d9" providerId="ADAL" clId="{FC85707D-3600-9244-9A94-A301775AFE44}" dt="2024-10-08T12:55:07.167" v="22" actId="1035"/>
          <ac:spMkLst>
            <pc:docMk/>
            <pc:sldMk cId="3544396517" sldId="256"/>
            <ac:spMk id="408" creationId="{5A8CFBC7-BC42-4161-8B19-E8F473456880}"/>
          </ac:spMkLst>
        </pc:spChg>
        <pc:spChg chg="mod topLvl">
          <ac:chgData name="Dave Iberson-Hurst" userId="b9343ad4-b965-4c67-a190-78071bba09d9" providerId="ADAL" clId="{FC85707D-3600-9244-9A94-A301775AFE44}" dt="2024-10-08T12:55:07.167" v="22" actId="1035"/>
          <ac:spMkLst>
            <pc:docMk/>
            <pc:sldMk cId="3544396517" sldId="256"/>
            <ac:spMk id="409" creationId="{756F2B23-B2ED-D931-A2F9-00E05F9C2CBC}"/>
          </ac:spMkLst>
        </pc:spChg>
        <pc:spChg chg="topLvl">
          <ac:chgData name="Dave Iberson-Hurst" userId="b9343ad4-b965-4c67-a190-78071bba09d9" providerId="ADAL" clId="{FC85707D-3600-9244-9A94-A301775AFE44}" dt="2024-10-08T12:54:48.649" v="1" actId="165"/>
          <ac:spMkLst>
            <pc:docMk/>
            <pc:sldMk cId="3544396517" sldId="256"/>
            <ac:spMk id="423" creationId="{6E034EFE-F73A-60FE-C503-7C9033E0C0D2}"/>
          </ac:spMkLst>
        </pc:spChg>
        <pc:grpChg chg="mod">
          <ac:chgData name="Dave Iberson-Hurst" userId="b9343ad4-b965-4c67-a190-78071bba09d9" providerId="ADAL" clId="{FC85707D-3600-9244-9A94-A301775AFE44}" dt="2024-10-08T12:50:26.277" v="0" actId="1076"/>
          <ac:grpSpMkLst>
            <pc:docMk/>
            <pc:sldMk cId="3544396517" sldId="256"/>
            <ac:grpSpMk id="381" creationId="{F9CD552B-AD07-801C-AFFC-CDD4CB016609}"/>
          </ac:grpSpMkLst>
        </pc:grpChg>
        <pc:grpChg chg="del">
          <ac:chgData name="Dave Iberson-Hurst" userId="b9343ad4-b965-4c67-a190-78071bba09d9" providerId="ADAL" clId="{FC85707D-3600-9244-9A94-A301775AFE44}" dt="2024-10-08T12:54:48.649" v="1" actId="165"/>
          <ac:grpSpMkLst>
            <pc:docMk/>
            <pc:sldMk cId="3544396517" sldId="256"/>
            <ac:grpSpMk id="424" creationId="{69F650B5-3460-2FEE-F314-DF5F8A6EF4FB}"/>
          </ac:grpSpMkLst>
        </pc:grpChg>
        <pc:picChg chg="mod">
          <ac:chgData name="Dave Iberson-Hurst" userId="b9343ad4-b965-4c67-a190-78071bba09d9" providerId="ADAL" clId="{FC85707D-3600-9244-9A94-A301775AFE44}" dt="2024-10-08T12:55:07.167" v="22" actId="1035"/>
          <ac:picMkLst>
            <pc:docMk/>
            <pc:sldMk cId="3544396517" sldId="256"/>
            <ac:picMk id="191" creationId="{3C8703F0-C19A-FE25-5956-57389B022EFE}"/>
          </ac:picMkLst>
        </pc:picChg>
        <pc:picChg chg="mod">
          <ac:chgData name="Dave Iberson-Hurst" userId="b9343ad4-b965-4c67-a190-78071bba09d9" providerId="ADAL" clId="{FC85707D-3600-9244-9A94-A301775AFE44}" dt="2024-10-08T12:55:07.167" v="22" actId="1035"/>
          <ac:picMkLst>
            <pc:docMk/>
            <pc:sldMk cId="3544396517" sldId="256"/>
            <ac:picMk id="326" creationId="{820D7238-550A-0779-035C-E30501FA17D1}"/>
          </ac:picMkLst>
        </pc:picChg>
      </pc:sldChg>
    </pc:docChg>
  </pc:docChgLst>
  <pc:docChgLst>
    <pc:chgData name="Dave Iberson-Hurst" userId="b9343ad4-b965-4c67-a190-78071bba09d9" providerId="ADAL" clId="{0548765D-58AD-A348-A47A-BAEAEF245B50}"/>
    <pc:docChg chg="modSld">
      <pc:chgData name="Dave Iberson-Hurst" userId="b9343ad4-b965-4c67-a190-78071bba09d9" providerId="ADAL" clId="{0548765D-58AD-A348-A47A-BAEAEF245B50}" dt="2024-10-07T06:14:33.703" v="0" actId="1076"/>
      <pc:docMkLst>
        <pc:docMk/>
      </pc:docMkLst>
      <pc:sldChg chg="modSp mod">
        <pc:chgData name="Dave Iberson-Hurst" userId="b9343ad4-b965-4c67-a190-78071bba09d9" providerId="ADAL" clId="{0548765D-58AD-A348-A47A-BAEAEF245B50}" dt="2024-10-07T06:14:33.703" v="0" actId="1076"/>
        <pc:sldMkLst>
          <pc:docMk/>
          <pc:sldMk cId="3544396517" sldId="256"/>
        </pc:sldMkLst>
        <pc:picChg chg="mod">
          <ac:chgData name="Dave Iberson-Hurst" userId="b9343ad4-b965-4c67-a190-78071bba09d9" providerId="ADAL" clId="{0548765D-58AD-A348-A47A-BAEAEF245B50}" dt="2024-10-07T06:14:33.703" v="0" actId="1076"/>
          <ac:picMkLst>
            <pc:docMk/>
            <pc:sldMk cId="3544396517" sldId="256"/>
            <ac:picMk id="233" creationId="{E99A1617-CFFD-6C16-8339-A8DD52A098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F7372-8583-3647-8A6D-8602282481EA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3975" y="1143000"/>
            <a:ext cx="421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0D0C2-CB94-FC4D-B785-D412270B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9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1pPr>
    <a:lvl2pPr marL="496473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2pPr>
    <a:lvl3pPr marL="992947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3pPr>
    <a:lvl4pPr marL="1489420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4pPr>
    <a:lvl5pPr marL="1985894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5pPr>
    <a:lvl6pPr marL="2482367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6pPr>
    <a:lvl7pPr marL="2978841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7pPr>
    <a:lvl8pPr marL="3475314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8pPr>
    <a:lvl9pPr marL="3971788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3975" y="1143000"/>
            <a:ext cx="421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0D0C2-CB94-FC4D-B785-D412270B0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537" y="4124164"/>
            <a:ext cx="29223415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7561" y="13235822"/>
            <a:ext cx="25785366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62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03538" y="1341665"/>
            <a:ext cx="74132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3660" y="1341665"/>
            <a:ext cx="21810122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1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64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754" y="6282501"/>
            <a:ext cx="29653171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5754" y="16864157"/>
            <a:ext cx="29653171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>
                    <a:tint val="82000"/>
                  </a:schemeClr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82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0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3659" y="6708326"/>
            <a:ext cx="14611707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05122" y="6708326"/>
            <a:ext cx="14611707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02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341671"/>
            <a:ext cx="29653171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8140" y="6177496"/>
            <a:ext cx="14544556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8140" y="9204991"/>
            <a:ext cx="1454455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05124" y="6177496"/>
            <a:ext cx="14616185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405124" y="9204991"/>
            <a:ext cx="14616185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2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7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17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679998"/>
            <a:ext cx="11088602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6185" y="3628335"/>
            <a:ext cx="17405122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8137" y="7559993"/>
            <a:ext cx="11088602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03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679998"/>
            <a:ext cx="11088602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616185" y="3628335"/>
            <a:ext cx="17405122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8137" y="7559993"/>
            <a:ext cx="11088602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7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3659" y="1341671"/>
            <a:ext cx="29653171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659" y="6708326"/>
            <a:ext cx="29653171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63658" y="23356649"/>
            <a:ext cx="773561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97AF5-C9B8-654C-B523-B4077F0C4FC6}" type="datetimeFigureOut">
              <a:rPr lang="en-GB" smtClean="0"/>
              <a:t>08/10/2024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8537" y="23356649"/>
            <a:ext cx="11603415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1220" y="23356649"/>
            <a:ext cx="773561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1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232" descr="A logo for a company&#10;&#10;Description automatically generated">
            <a:extLst>
              <a:ext uri="{FF2B5EF4-FFF2-40B4-BE49-F238E27FC236}">
                <a16:creationId xmlns:a16="http://schemas.microsoft.com/office/drawing/2014/main" id="{E99A1617-CFFD-6C16-8339-A8DD52A0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15" y="350861"/>
            <a:ext cx="4020930" cy="2233850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4A30741-A0DA-5A05-667A-736A139C9B95}"/>
              </a:ext>
            </a:extLst>
          </p:cNvPr>
          <p:cNvSpPr/>
          <p:nvPr/>
        </p:nvSpPr>
        <p:spPr>
          <a:xfrm>
            <a:off x="27754230" y="2746724"/>
            <a:ext cx="6376281" cy="20903841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Arrow: Pentagon 6">
            <a:extLst>
              <a:ext uri="{FF2B5EF4-FFF2-40B4-BE49-F238E27FC236}">
                <a16:creationId xmlns:a16="http://schemas.microsoft.com/office/drawing/2014/main" id="{C567E902-773E-E03A-1F21-6166CE9BA26B}"/>
              </a:ext>
            </a:extLst>
          </p:cNvPr>
          <p:cNvSpPr/>
          <p:nvPr/>
        </p:nvSpPr>
        <p:spPr>
          <a:xfrm>
            <a:off x="4640522" y="4762501"/>
            <a:ext cx="4654143" cy="1687843"/>
          </a:xfrm>
          <a:prstGeom prst="homePlate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Design 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Arrow: Chevron 7">
            <a:extLst>
              <a:ext uri="{FF2B5EF4-FFF2-40B4-BE49-F238E27FC236}">
                <a16:creationId xmlns:a16="http://schemas.microsoft.com/office/drawing/2014/main" id="{12E18492-A96D-912F-1C7F-7A2B8DD0793E}"/>
              </a:ext>
            </a:extLst>
          </p:cNvPr>
          <p:cNvSpPr/>
          <p:nvPr/>
        </p:nvSpPr>
        <p:spPr>
          <a:xfrm>
            <a:off x="8545388" y="4762500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Start-up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Arrow: Chevron 9">
            <a:extLst>
              <a:ext uri="{FF2B5EF4-FFF2-40B4-BE49-F238E27FC236}">
                <a16:creationId xmlns:a16="http://schemas.microsoft.com/office/drawing/2014/main" id="{666D0646-FD19-FAFB-4880-C0DAB39BFA29}"/>
              </a:ext>
            </a:extLst>
          </p:cNvPr>
          <p:cNvSpPr/>
          <p:nvPr/>
        </p:nvSpPr>
        <p:spPr>
          <a:xfrm>
            <a:off x="13101121" y="4762498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Execution 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Arrow: Chevron 11">
            <a:extLst>
              <a:ext uri="{FF2B5EF4-FFF2-40B4-BE49-F238E27FC236}">
                <a16:creationId xmlns:a16="http://schemas.microsoft.com/office/drawing/2014/main" id="{438CB1FF-24D5-03C6-1401-65901081E309}"/>
              </a:ext>
            </a:extLst>
          </p:cNvPr>
          <p:cNvSpPr/>
          <p:nvPr/>
        </p:nvSpPr>
        <p:spPr>
          <a:xfrm>
            <a:off x="17685091" y="4759824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Analysis &amp; Reporting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Arrow: Chevron 12">
            <a:extLst>
              <a:ext uri="{FF2B5EF4-FFF2-40B4-BE49-F238E27FC236}">
                <a16:creationId xmlns:a16="http://schemas.microsoft.com/office/drawing/2014/main" id="{B7BF4194-4599-3286-1E4C-03641C4E13E2}"/>
              </a:ext>
            </a:extLst>
          </p:cNvPr>
          <p:cNvSpPr/>
          <p:nvPr/>
        </p:nvSpPr>
        <p:spPr>
          <a:xfrm>
            <a:off x="22259637" y="4784607"/>
            <a:ext cx="5174050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Regulatory Submission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E02097-9465-854C-1D93-FCE3238C62E2}"/>
              </a:ext>
            </a:extLst>
          </p:cNvPr>
          <p:cNvSpPr txBox="1"/>
          <p:nvPr/>
        </p:nvSpPr>
        <p:spPr>
          <a:xfrm>
            <a:off x="4282234" y="350861"/>
            <a:ext cx="264040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USDM </a:t>
            </a:r>
            <a:r>
              <a:rPr lang="en-GB" sz="6600" b="1">
                <a:solidFill>
                  <a:srgbClr val="002060"/>
                </a:solidFill>
                <a:latin typeface="Century Gothic" panose="020B0502020202020204" pitchFamily="34" charset="0"/>
              </a:rPr>
              <a:t>in Action</a:t>
            </a:r>
            <a:br>
              <a:rPr lang="en-GB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en-GB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Use Cases Supporting the DDF 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59B1CE-9EEA-F531-4B82-3A5AECE11393}"/>
              </a:ext>
            </a:extLst>
          </p:cNvPr>
          <p:cNvSpPr txBox="1"/>
          <p:nvPr/>
        </p:nvSpPr>
        <p:spPr>
          <a:xfrm>
            <a:off x="27864836" y="11723619"/>
            <a:ext cx="6116997" cy="114800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Details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overall study, its various versions, identifiers and associated governance. Also includes the amendments made to the study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High Level Design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single or set of study designs making up the study detailing the epochs, arms etc.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Science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detailed description of the study science: the populations and the associated inclusion and exclusion criteria, the indications being studied, the interventions being used and the objectives, endpoints and the associated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estimands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Detailed Study Logic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precise definition of the study logic including support for the Schedule of Activities. 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Unstructured Content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ability to support one or more document presentations of the USDM content including the ICH M11 protocol template, sponsor templates and other documents.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Procedures and Biomedical Concepts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detail around the procedures and observations to be performed as part of the detailed study designs.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Controlled Terms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controlled terminology needed to define the semantics within the model. Managed in the same manner as all CDISC CT and aligned with the M11 template standard.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26974-11D2-771C-7CC5-7D4CD11CE49D}"/>
              </a:ext>
            </a:extLst>
          </p:cNvPr>
          <p:cNvSpPr txBox="1"/>
          <p:nvPr/>
        </p:nvSpPr>
        <p:spPr>
          <a:xfrm>
            <a:off x="399817" y="4762497"/>
            <a:ext cx="4024944" cy="1720822"/>
          </a:xfrm>
          <a:prstGeom prst="rect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>
            <a:defPPr>
              <a:defRPr lang="en-US"/>
            </a:defPPr>
            <a:lvl1pPr algn="ctr">
              <a:defRPr sz="3600" b="1">
                <a:solidFill>
                  <a:srgbClr val="FFFFFF"/>
                </a:solidFill>
                <a:latin typeface="Century Gothic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Protocol ‘Store’</a:t>
            </a:r>
          </a:p>
        </p:txBody>
      </p:sp>
      <p:pic>
        <p:nvPicPr>
          <p:cNvPr id="29" name="Picture 28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1C6915F9-B237-C17B-4718-3529EB895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9582" y="4670836"/>
            <a:ext cx="5824005" cy="6836548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A32A698-C4B9-75B3-D185-64F5A12C0183}"/>
              </a:ext>
            </a:extLst>
          </p:cNvPr>
          <p:cNvSpPr/>
          <p:nvPr/>
        </p:nvSpPr>
        <p:spPr>
          <a:xfrm>
            <a:off x="31208218" y="6234412"/>
            <a:ext cx="2665370" cy="1605772"/>
          </a:xfrm>
          <a:prstGeom prst="roundRect">
            <a:avLst>
              <a:gd name="adj" fmla="val 5628"/>
            </a:avLst>
          </a:prstGeom>
          <a:solidFill>
            <a:srgbClr val="D7766F">
              <a:alpha val="47059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Study, Identifiers, Amendments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AFCDE92-AC01-C416-95A2-951BEE999BD8}"/>
              </a:ext>
            </a:extLst>
          </p:cNvPr>
          <p:cNvSpPr/>
          <p:nvPr/>
        </p:nvSpPr>
        <p:spPr>
          <a:xfrm>
            <a:off x="31198054" y="7906385"/>
            <a:ext cx="2675532" cy="1892261"/>
          </a:xfrm>
          <a:prstGeom prst="roundRect">
            <a:avLst>
              <a:gd name="adj" fmla="val 5628"/>
            </a:avLst>
          </a:prstGeom>
          <a:solidFill>
            <a:schemeClr val="accent2">
              <a:lumMod val="40000"/>
              <a:lumOff val="60000"/>
              <a:alpha val="47843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Study Designs, Arms, Epochs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50DE0F5-4A26-AE4A-7894-0DA0E2DE0FC0}"/>
              </a:ext>
            </a:extLst>
          </p:cNvPr>
          <p:cNvSpPr/>
          <p:nvPr/>
        </p:nvSpPr>
        <p:spPr>
          <a:xfrm>
            <a:off x="30278722" y="9864847"/>
            <a:ext cx="3594864" cy="1642536"/>
          </a:xfrm>
          <a:prstGeom prst="roundRect">
            <a:avLst>
              <a:gd name="adj" fmla="val 5628"/>
            </a:avLst>
          </a:prstGeom>
          <a:solidFill>
            <a:srgbClr val="FFC000">
              <a:alpha val="47843"/>
            </a:srgb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Detailed Study Logic, Encounters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9546C56-9D1F-ED3C-734F-9CA3886381A0}"/>
              </a:ext>
            </a:extLst>
          </p:cNvPr>
          <p:cNvSpPr/>
          <p:nvPr/>
        </p:nvSpPr>
        <p:spPr>
          <a:xfrm>
            <a:off x="28059745" y="9864846"/>
            <a:ext cx="2087074" cy="1642537"/>
          </a:xfrm>
          <a:prstGeom prst="roundRect">
            <a:avLst>
              <a:gd name="adj" fmla="val 5628"/>
            </a:avLst>
          </a:prstGeom>
          <a:solidFill>
            <a:schemeClr val="accent3">
              <a:lumMod val="60000"/>
              <a:lumOff val="40000"/>
              <a:alpha val="47843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Procedures, Biomedical Concepts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14CDB55-BDDC-8B74-7A4C-02200C7C86E5}"/>
              </a:ext>
            </a:extLst>
          </p:cNvPr>
          <p:cNvSpPr/>
          <p:nvPr/>
        </p:nvSpPr>
        <p:spPr>
          <a:xfrm>
            <a:off x="28059745" y="6234411"/>
            <a:ext cx="3046509" cy="3564235"/>
          </a:xfrm>
          <a:prstGeom prst="roundRect">
            <a:avLst>
              <a:gd name="adj" fmla="val 3189"/>
            </a:avLst>
          </a:prstGeom>
          <a:solidFill>
            <a:schemeClr val="accent1">
              <a:lumMod val="60000"/>
              <a:lumOff val="40000"/>
              <a:alpha val="47843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Populations,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Inclusion &amp; Exclusion,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Interventions &amp; Indications, </a:t>
            </a:r>
          </a:p>
          <a:p>
            <a:pPr algn="ctr" defTabSz="914400">
              <a:defRPr/>
            </a:pP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Estimands</a:t>
            </a:r>
            <a:r>
              <a:rPr lang="en-GB" sz="2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,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Objectives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&amp; Endpoints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BF7EEF6-7CEA-59AF-9D9F-A1EC6639EF39}"/>
              </a:ext>
            </a:extLst>
          </p:cNvPr>
          <p:cNvSpPr/>
          <p:nvPr/>
        </p:nvSpPr>
        <p:spPr>
          <a:xfrm>
            <a:off x="28049581" y="4670835"/>
            <a:ext cx="2672861" cy="1495787"/>
          </a:xfrm>
          <a:prstGeom prst="roundRect">
            <a:avLst>
              <a:gd name="adj" fmla="val 3189"/>
            </a:avLst>
          </a:prstGeom>
          <a:solidFill>
            <a:schemeClr val="bg1">
              <a:lumMod val="75000"/>
              <a:alpha val="47843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Controlled Terms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EEB0C2A-EE8F-C324-538B-8304B8BC9A0B}"/>
              </a:ext>
            </a:extLst>
          </p:cNvPr>
          <p:cNvSpPr/>
          <p:nvPr/>
        </p:nvSpPr>
        <p:spPr>
          <a:xfrm>
            <a:off x="30827077" y="4670835"/>
            <a:ext cx="3046509" cy="1495786"/>
          </a:xfrm>
          <a:prstGeom prst="roundRect">
            <a:avLst>
              <a:gd name="adj" fmla="val 5628"/>
            </a:avLst>
          </a:prstGeom>
          <a:solidFill>
            <a:schemeClr val="accent5">
              <a:lumMod val="40000"/>
              <a:lumOff val="60000"/>
              <a:alpha val="47843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553278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Unstructured Content</a:t>
            </a:r>
          </a:p>
        </p:txBody>
      </p:sp>
      <p:sp>
        <p:nvSpPr>
          <p:cNvPr id="128" name="Left-right Arrow 127">
            <a:extLst>
              <a:ext uri="{FF2B5EF4-FFF2-40B4-BE49-F238E27FC236}">
                <a16:creationId xmlns:a16="http://schemas.microsoft.com/office/drawing/2014/main" id="{B6DD2C1A-7084-D153-E8A0-C078B14EE39B}"/>
              </a:ext>
            </a:extLst>
          </p:cNvPr>
          <p:cNvSpPr/>
          <p:nvPr/>
        </p:nvSpPr>
        <p:spPr>
          <a:xfrm>
            <a:off x="4627759" y="3807128"/>
            <a:ext cx="22805927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Prospective</a:t>
            </a:r>
          </a:p>
        </p:txBody>
      </p:sp>
      <p:sp>
        <p:nvSpPr>
          <p:cNvPr id="129" name="Left-right Arrow 128">
            <a:extLst>
              <a:ext uri="{FF2B5EF4-FFF2-40B4-BE49-F238E27FC236}">
                <a16:creationId xmlns:a16="http://schemas.microsoft.com/office/drawing/2014/main" id="{EA9F83F6-EC93-7313-3135-BA662B71E976}"/>
              </a:ext>
            </a:extLst>
          </p:cNvPr>
          <p:cNvSpPr/>
          <p:nvPr/>
        </p:nvSpPr>
        <p:spPr>
          <a:xfrm>
            <a:off x="399818" y="3809247"/>
            <a:ext cx="4024944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Retrospective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DA1EDB-6D2F-E64B-3E98-22F07CE9C0E5}"/>
              </a:ext>
            </a:extLst>
          </p:cNvPr>
          <p:cNvSpPr txBox="1"/>
          <p:nvPr/>
        </p:nvSpPr>
        <p:spPr>
          <a:xfrm>
            <a:off x="27754228" y="2762791"/>
            <a:ext cx="6376281" cy="1762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2863" rIns="0" bIns="42863" rtlCol="0" anchor="ctr"/>
          <a:lstStyle>
            <a:defPPr>
              <a:defRPr lang="en-US"/>
            </a:defPPr>
            <a:lvl1pPr algn="ctr">
              <a:defRPr sz="3600" b="1">
                <a:solidFill>
                  <a:schemeClr val="accent1"/>
                </a:solidFill>
                <a:latin typeface="Century Gothic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Unified Study Definitions Model (USDM)</a:t>
            </a:r>
          </a:p>
        </p:txBody>
      </p:sp>
      <p:sp>
        <p:nvSpPr>
          <p:cNvPr id="171" name="Left-right Arrow 170">
            <a:extLst>
              <a:ext uri="{FF2B5EF4-FFF2-40B4-BE49-F238E27FC236}">
                <a16:creationId xmlns:a16="http://schemas.microsoft.com/office/drawing/2014/main" id="{5C2FFEB9-0CED-4C3F-667F-1D7427217BFE}"/>
              </a:ext>
            </a:extLst>
          </p:cNvPr>
          <p:cNvSpPr/>
          <p:nvPr/>
        </p:nvSpPr>
        <p:spPr>
          <a:xfrm>
            <a:off x="399817" y="2826738"/>
            <a:ext cx="27033869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Use Cases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DB31D3C-112A-3916-EC80-A321B6743CA0}"/>
              </a:ext>
            </a:extLst>
          </p:cNvPr>
          <p:cNvGrpSpPr/>
          <p:nvPr/>
        </p:nvGrpSpPr>
        <p:grpSpPr>
          <a:xfrm>
            <a:off x="4647372" y="6673867"/>
            <a:ext cx="4324406" cy="4816673"/>
            <a:chOff x="15220704" y="16694762"/>
            <a:chExt cx="4324406" cy="4816673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1A0FF891-FA30-510A-5B7C-47C37B5483E3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76" name="Rounded Rectangle 175">
                <a:extLst>
                  <a:ext uri="{FF2B5EF4-FFF2-40B4-BE49-F238E27FC236}">
                    <a16:creationId xmlns:a16="http://schemas.microsoft.com/office/drawing/2014/main" id="{DC0A031A-C5E0-4716-0E06-1B1F15C97DE0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7" name="Rounded Rectangle 176">
                <a:extLst>
                  <a:ext uri="{FF2B5EF4-FFF2-40B4-BE49-F238E27FC236}">
                    <a16:creationId xmlns:a16="http://schemas.microsoft.com/office/drawing/2014/main" id="{27CD100E-1FD4-4AC5-1AEE-433B6ADF850F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8" name="Rounded Rectangle 177">
                <a:extLst>
                  <a:ext uri="{FF2B5EF4-FFF2-40B4-BE49-F238E27FC236}">
                    <a16:creationId xmlns:a16="http://schemas.microsoft.com/office/drawing/2014/main" id="{8956ECD8-BC0E-66CE-4C2E-364F474418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9" name="Rounded Rectangle 178">
                <a:extLst>
                  <a:ext uri="{FF2B5EF4-FFF2-40B4-BE49-F238E27FC236}">
                    <a16:creationId xmlns:a16="http://schemas.microsoft.com/office/drawing/2014/main" id="{A6A43A94-101E-FE38-F2B2-C0F67214BC72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0" name="Rounded Rectangle 179">
                <a:extLst>
                  <a:ext uri="{FF2B5EF4-FFF2-40B4-BE49-F238E27FC236}">
                    <a16:creationId xmlns:a16="http://schemas.microsoft.com/office/drawing/2014/main" id="{73CCE625-985B-688D-536C-A738AB13E896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0CD5D17A-1331-B232-0FB5-8BFE7A11D979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27BAE793-0847-BCDD-7B01-7266FA167CBA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7A9C5DF0-D262-4A05-6AB0-56441B18E52F}"/>
                </a:ext>
              </a:extLst>
            </p:cNvPr>
            <p:cNvSpPr/>
            <p:nvPr/>
          </p:nvSpPr>
          <p:spPr>
            <a:xfrm>
              <a:off x="15220704" y="16694762"/>
              <a:ext cx="4324406" cy="4816673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Protocol Authoring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authoring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of new protocols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including complex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studies such as Master,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Umbrella etc.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This would include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analyzing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 previous protocol information to inform design choices (see Protocol Store).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Writing associated SAP, Informed Consent, Monitoring Plan, Drug Plan etc via content reuse.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42448C7-EC66-8AD1-B194-3EB727119090}"/>
              </a:ext>
            </a:extLst>
          </p:cNvPr>
          <p:cNvGrpSpPr/>
          <p:nvPr/>
        </p:nvGrpSpPr>
        <p:grpSpPr>
          <a:xfrm>
            <a:off x="404702" y="6683159"/>
            <a:ext cx="4018336" cy="5438180"/>
            <a:chOff x="15220704" y="16694762"/>
            <a:chExt cx="4018336" cy="543818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CAA7811D-AFD2-AD44-B23C-4ADC4D85A7B5}"/>
                </a:ext>
              </a:extLst>
            </p:cNvPr>
            <p:cNvGrpSpPr/>
            <p:nvPr/>
          </p:nvGrpSpPr>
          <p:grpSpPr>
            <a:xfrm>
              <a:off x="18038277" y="16811136"/>
              <a:ext cx="1061748" cy="1238986"/>
              <a:chOff x="7844333" y="5623858"/>
              <a:chExt cx="1061748" cy="1238986"/>
            </a:xfrm>
          </p:grpSpPr>
          <p:sp>
            <p:nvSpPr>
              <p:cNvPr id="198" name="Rounded Rectangle 197">
                <a:extLst>
                  <a:ext uri="{FF2B5EF4-FFF2-40B4-BE49-F238E27FC236}">
                    <a16:creationId xmlns:a16="http://schemas.microsoft.com/office/drawing/2014/main" id="{01367FA4-36FB-D97C-275D-B44CB420A12E}"/>
                  </a:ext>
                </a:extLst>
              </p:cNvPr>
              <p:cNvSpPr/>
              <p:nvPr/>
            </p:nvSpPr>
            <p:spPr>
              <a:xfrm>
                <a:off x="8436372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A508D5E6-492B-12F3-A0EA-03DDFFE3D304}"/>
                  </a:ext>
                </a:extLst>
              </p:cNvPr>
              <p:cNvSpPr/>
              <p:nvPr/>
            </p:nvSpPr>
            <p:spPr>
              <a:xfrm>
                <a:off x="8436372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35B6B6ED-B32A-4FE1-191C-B8BA7E9DB148}"/>
                  </a:ext>
                </a:extLst>
              </p:cNvPr>
              <p:cNvSpPr/>
              <p:nvPr/>
            </p:nvSpPr>
            <p:spPr>
              <a:xfrm>
                <a:off x="8274983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1" name="Rounded Rectangle 200">
                <a:extLst>
                  <a:ext uri="{FF2B5EF4-FFF2-40B4-BE49-F238E27FC236}">
                    <a16:creationId xmlns:a16="http://schemas.microsoft.com/office/drawing/2014/main" id="{A8D28FC7-4DD4-9B86-3BEE-FDFEFCDD89CD}"/>
                  </a:ext>
                </a:extLst>
              </p:cNvPr>
              <p:cNvSpPr/>
              <p:nvPr/>
            </p:nvSpPr>
            <p:spPr>
              <a:xfrm>
                <a:off x="7844333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2" name="Rounded Rectangle 201">
                <a:extLst>
                  <a:ext uri="{FF2B5EF4-FFF2-40B4-BE49-F238E27FC236}">
                    <a16:creationId xmlns:a16="http://schemas.microsoft.com/office/drawing/2014/main" id="{33D73EDE-3ABD-BB05-E4E8-C98FED1507D5}"/>
                  </a:ext>
                </a:extLst>
              </p:cNvPr>
              <p:cNvSpPr/>
              <p:nvPr/>
            </p:nvSpPr>
            <p:spPr>
              <a:xfrm>
                <a:off x="7844333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3" name="Rounded Rectangle 202">
                <a:extLst>
                  <a:ext uri="{FF2B5EF4-FFF2-40B4-BE49-F238E27FC236}">
                    <a16:creationId xmlns:a16="http://schemas.microsoft.com/office/drawing/2014/main" id="{C2F8B622-FC3A-75E5-A26E-5255C3F788E8}"/>
                  </a:ext>
                </a:extLst>
              </p:cNvPr>
              <p:cNvSpPr/>
              <p:nvPr/>
            </p:nvSpPr>
            <p:spPr>
              <a:xfrm>
                <a:off x="7844334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4" name="Rounded Rectangle 203">
                <a:extLst>
                  <a:ext uri="{FF2B5EF4-FFF2-40B4-BE49-F238E27FC236}">
                    <a16:creationId xmlns:a16="http://schemas.microsoft.com/office/drawing/2014/main" id="{A4BC0996-B810-6BE4-46CC-EC216D6DF43D}"/>
                  </a:ext>
                </a:extLst>
              </p:cNvPr>
              <p:cNvSpPr/>
              <p:nvPr/>
            </p:nvSpPr>
            <p:spPr>
              <a:xfrm>
                <a:off x="8339188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97" name="Rounded Rectangle 196">
              <a:extLst>
                <a:ext uri="{FF2B5EF4-FFF2-40B4-BE49-F238E27FC236}">
                  <a16:creationId xmlns:a16="http://schemas.microsoft.com/office/drawing/2014/main" id="{C3E1EED6-A5FB-09EE-2124-84C43A28A903}"/>
                </a:ext>
              </a:extLst>
            </p:cNvPr>
            <p:cNvSpPr/>
            <p:nvPr/>
          </p:nvSpPr>
          <p:spPr>
            <a:xfrm>
              <a:off x="15220704" y="16694762"/>
              <a:ext cx="4018336" cy="5438180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Past Protocols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storage of past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sponsor protocols in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to support a variety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of use cases such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as: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Therapeutic area specific content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Standard inclusion and exclusion criteria.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Libraries of objectives, endpoints and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estimands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Asses the past to prevent protocol amendments.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General search across the library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434307A-9969-D384-7076-A7E4ABB12577}"/>
              </a:ext>
            </a:extLst>
          </p:cNvPr>
          <p:cNvGrpSpPr/>
          <p:nvPr/>
        </p:nvGrpSpPr>
        <p:grpSpPr>
          <a:xfrm>
            <a:off x="4622624" y="17813655"/>
            <a:ext cx="4324406" cy="2392799"/>
            <a:chOff x="15220704" y="16694762"/>
            <a:chExt cx="4324406" cy="2392799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EF1FD74-310F-8A8B-BB70-4C6DCCAF334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2146E13D-3183-3B33-DA9C-9384729503C6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F9741D10-5078-DEDF-E32D-021CF8F502A0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043584D8-8480-09A5-263A-9A19878D6F3F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1" name="Rounded Rectangle 210">
                <a:extLst>
                  <a:ext uri="{FF2B5EF4-FFF2-40B4-BE49-F238E27FC236}">
                    <a16:creationId xmlns:a16="http://schemas.microsoft.com/office/drawing/2014/main" id="{1E9E3674-66DF-C00C-B5C8-AD40FEFF82E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2" name="Rounded Rectangle 211">
                <a:extLst>
                  <a:ext uri="{FF2B5EF4-FFF2-40B4-BE49-F238E27FC236}">
                    <a16:creationId xmlns:a16="http://schemas.microsoft.com/office/drawing/2014/main" id="{3BDF33CA-9029-7ECC-A162-13DF7682AFB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3" name="Rounded Rectangle 212">
                <a:extLst>
                  <a:ext uri="{FF2B5EF4-FFF2-40B4-BE49-F238E27FC236}">
                    <a16:creationId xmlns:a16="http://schemas.microsoft.com/office/drawing/2014/main" id="{706270D0-A7FB-3A7B-55A2-E1E0C1404BC9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4" name="Rounded Rectangle 213">
                <a:extLst>
                  <a:ext uri="{FF2B5EF4-FFF2-40B4-BE49-F238E27FC236}">
                    <a16:creationId xmlns:a16="http://schemas.microsoft.com/office/drawing/2014/main" id="{7B0C00D1-0D91-7C39-D30B-20F6199E829F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58090520-E200-5D1B-528D-896DC1F4478A}"/>
                </a:ext>
              </a:extLst>
            </p:cNvPr>
            <p:cNvSpPr/>
            <p:nvPr/>
          </p:nvSpPr>
          <p:spPr>
            <a:xfrm>
              <a:off x="15220704" y="16694762"/>
              <a:ext cx="4324406" cy="2392799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Regulatory Authority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Approval for the execution of the study including IND, CTA etc and discussions with regulatory authorities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FA3DB53-A5B1-6B35-4AEF-DE77FCBD57C3}"/>
              </a:ext>
            </a:extLst>
          </p:cNvPr>
          <p:cNvGrpSpPr/>
          <p:nvPr/>
        </p:nvGrpSpPr>
        <p:grpSpPr>
          <a:xfrm>
            <a:off x="4642466" y="11730392"/>
            <a:ext cx="4324406" cy="2641402"/>
            <a:chOff x="15220704" y="16694762"/>
            <a:chExt cx="4324406" cy="2641402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A22AE702-413E-0C87-E3AD-10C34AAE0A2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18" name="Rounded Rectangle 217">
                <a:extLst>
                  <a:ext uri="{FF2B5EF4-FFF2-40B4-BE49-F238E27FC236}">
                    <a16:creationId xmlns:a16="http://schemas.microsoft.com/office/drawing/2014/main" id="{B1762CB9-6DD4-207A-2865-A999F2B909C9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9" name="Rounded Rectangle 218">
                <a:extLst>
                  <a:ext uri="{FF2B5EF4-FFF2-40B4-BE49-F238E27FC236}">
                    <a16:creationId xmlns:a16="http://schemas.microsoft.com/office/drawing/2014/main" id="{3FE56617-153B-B7C9-3F33-A95E138AAA16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0" name="Rounded Rectangle 219">
                <a:extLst>
                  <a:ext uri="{FF2B5EF4-FFF2-40B4-BE49-F238E27FC236}">
                    <a16:creationId xmlns:a16="http://schemas.microsoft.com/office/drawing/2014/main" id="{BAA8D46A-83CA-2C94-9682-390E3265157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1" name="Rounded Rectangle 220">
                <a:extLst>
                  <a:ext uri="{FF2B5EF4-FFF2-40B4-BE49-F238E27FC236}">
                    <a16:creationId xmlns:a16="http://schemas.microsoft.com/office/drawing/2014/main" id="{B12B0F51-AD92-6EF7-EADC-30ED4B3A47FD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2" name="Rounded Rectangle 221">
                <a:extLst>
                  <a:ext uri="{FF2B5EF4-FFF2-40B4-BE49-F238E27FC236}">
                    <a16:creationId xmlns:a16="http://schemas.microsoft.com/office/drawing/2014/main" id="{9F782AA5-C583-ACB6-2BE3-D0FA3B9D4C9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7FF66774-2EEB-6064-5348-5076F5A9DB0B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A14022C9-2007-6750-0533-21C2A592AA6D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EFAE883D-A934-5214-8CEC-7FEAEEF152D9}"/>
                </a:ext>
              </a:extLst>
            </p:cNvPr>
            <p:cNvSpPr/>
            <p:nvPr/>
          </p:nvSpPr>
          <p:spPr>
            <a:xfrm>
              <a:off x="15220704" y="16694762"/>
              <a:ext cx="4324406" cy="264140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Study Build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Build of the study based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on the protocol I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including all detailed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procedures and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assessments to allow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for immediate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deployment.</a:t>
              </a:r>
            </a:p>
          </p:txBody>
        </p:sp>
      </p:grpSp>
      <p:sp>
        <p:nvSpPr>
          <p:cNvPr id="235" name="Left-right Arrow 234">
            <a:extLst>
              <a:ext uri="{FF2B5EF4-FFF2-40B4-BE49-F238E27FC236}">
                <a16:creationId xmlns:a16="http://schemas.microsoft.com/office/drawing/2014/main" id="{EA23BF40-649A-D55B-9705-1FAABCDB12E9}"/>
              </a:ext>
            </a:extLst>
          </p:cNvPr>
          <p:cNvSpPr/>
          <p:nvPr/>
        </p:nvSpPr>
        <p:spPr>
          <a:xfrm>
            <a:off x="399817" y="22896665"/>
            <a:ext cx="27033869" cy="753900"/>
          </a:xfrm>
          <a:prstGeom prst="leftRightArrow">
            <a:avLst>
              <a:gd name="adj1" fmla="val 100000"/>
              <a:gd name="adj2" fmla="val 4399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NOTE: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The use cases presented are illustrative and the list is not intended to be exhaustive.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D2DC696-BF00-A90D-50C3-EDA656AB3C17}"/>
              </a:ext>
            </a:extLst>
          </p:cNvPr>
          <p:cNvGrpSpPr/>
          <p:nvPr/>
        </p:nvGrpSpPr>
        <p:grpSpPr>
          <a:xfrm>
            <a:off x="9187530" y="20217486"/>
            <a:ext cx="4324406" cy="1709142"/>
            <a:chOff x="15220704" y="16694762"/>
            <a:chExt cx="4324406" cy="1709142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8446F07-36F8-625C-6FBF-DAD4B777D270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39" name="Rounded Rectangle 238">
                <a:extLst>
                  <a:ext uri="{FF2B5EF4-FFF2-40B4-BE49-F238E27FC236}">
                    <a16:creationId xmlns:a16="http://schemas.microsoft.com/office/drawing/2014/main" id="{331C5CC2-E91C-0927-5C8D-D57AD0C7FA9E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0" name="Rounded Rectangle 239">
                <a:extLst>
                  <a:ext uri="{FF2B5EF4-FFF2-40B4-BE49-F238E27FC236}">
                    <a16:creationId xmlns:a16="http://schemas.microsoft.com/office/drawing/2014/main" id="{B2CBB590-8053-C160-67D0-6E92F5BA55E3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1" name="Rounded Rectangle 240">
                <a:extLst>
                  <a:ext uri="{FF2B5EF4-FFF2-40B4-BE49-F238E27FC236}">
                    <a16:creationId xmlns:a16="http://schemas.microsoft.com/office/drawing/2014/main" id="{6803FDDD-3E0F-93FC-9365-83F4BC2DE9C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C72AA2A9-8993-6299-9935-5EA5ED68A9A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C57D2269-6A3E-2FB2-745D-DDDBBE414C2B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4" name="Rounded Rectangle 243">
                <a:extLst>
                  <a:ext uri="{FF2B5EF4-FFF2-40B4-BE49-F238E27FC236}">
                    <a16:creationId xmlns:a16="http://schemas.microsoft.com/office/drawing/2014/main" id="{A0A73C3A-F4FD-0590-4138-0006DFFF7DDC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C8EAAC8C-78C2-1289-5FC9-CB3061190C98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EB6BFFE5-69BE-217A-D0C4-BE612B7E6902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Site Support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tailored information to sites regarding study execution.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99A1DFF-8B7C-4F25-CBEC-2AD60119775B}"/>
              </a:ext>
            </a:extLst>
          </p:cNvPr>
          <p:cNvGrpSpPr/>
          <p:nvPr/>
        </p:nvGrpSpPr>
        <p:grpSpPr>
          <a:xfrm>
            <a:off x="9187530" y="16304863"/>
            <a:ext cx="4324406" cy="1709142"/>
            <a:chOff x="15220704" y="16694762"/>
            <a:chExt cx="4324406" cy="1709142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C8214E84-B4DF-0183-50B6-88E772003C2B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49" name="Rounded Rectangle 248">
                <a:extLst>
                  <a:ext uri="{FF2B5EF4-FFF2-40B4-BE49-F238E27FC236}">
                    <a16:creationId xmlns:a16="http://schemas.microsoft.com/office/drawing/2014/main" id="{058D3003-3B55-5876-B740-BAFA4C185D1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D9E057BF-D2DB-89EA-3FA6-65F298B87370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05693514-00E1-3586-4873-2E91F3C6982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6F7AF186-C705-2EE0-6FA2-E45F431C794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3" name="Rounded Rectangle 252">
                <a:extLst>
                  <a:ext uri="{FF2B5EF4-FFF2-40B4-BE49-F238E27FC236}">
                    <a16:creationId xmlns:a16="http://schemas.microsoft.com/office/drawing/2014/main" id="{60A30B82-938D-8968-92FE-35AB6A8049F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838CA0EC-77CE-6D7D-02D1-9C944DCC7615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5" name="Rounded Rectangle 254">
                <a:extLst>
                  <a:ext uri="{FF2B5EF4-FFF2-40B4-BE49-F238E27FC236}">
                    <a16:creationId xmlns:a16="http://schemas.microsoft.com/office/drawing/2014/main" id="{3D6003AC-B48D-D5FA-AC88-AD5303C3502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752A39BD-53D0-DB08-1304-CD990AD05C75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Trial Registries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Registration of the study with registries such as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CT.gov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, CTIS etc.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81CE930-E843-26CA-5183-8C9572BB6DAB}"/>
              </a:ext>
            </a:extLst>
          </p:cNvPr>
          <p:cNvGrpSpPr/>
          <p:nvPr/>
        </p:nvGrpSpPr>
        <p:grpSpPr>
          <a:xfrm>
            <a:off x="9187530" y="18263803"/>
            <a:ext cx="4324406" cy="1709142"/>
            <a:chOff x="15220704" y="16694762"/>
            <a:chExt cx="4324406" cy="170914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57D6667-EEC4-D5FB-F45B-EFBB153C94A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59" name="Rounded Rectangle 258">
                <a:extLst>
                  <a:ext uri="{FF2B5EF4-FFF2-40B4-BE49-F238E27FC236}">
                    <a16:creationId xmlns:a16="http://schemas.microsoft.com/office/drawing/2014/main" id="{46086973-6E83-E30C-78CD-620488EFC405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0" name="Rounded Rectangle 259">
                <a:extLst>
                  <a:ext uri="{FF2B5EF4-FFF2-40B4-BE49-F238E27FC236}">
                    <a16:creationId xmlns:a16="http://schemas.microsoft.com/office/drawing/2014/main" id="{50175F90-EB37-A3DA-5F06-912CBDA6BCA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1" name="Rounded Rectangle 260">
                <a:extLst>
                  <a:ext uri="{FF2B5EF4-FFF2-40B4-BE49-F238E27FC236}">
                    <a16:creationId xmlns:a16="http://schemas.microsoft.com/office/drawing/2014/main" id="{4733525E-E60B-21B3-966D-821ED8939BF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2" name="Rounded Rectangle 261">
                <a:extLst>
                  <a:ext uri="{FF2B5EF4-FFF2-40B4-BE49-F238E27FC236}">
                    <a16:creationId xmlns:a16="http://schemas.microsoft.com/office/drawing/2014/main" id="{8FFAA516-CE79-9071-DFBA-FECBE61F1659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3" name="Rounded Rectangle 262">
                <a:extLst>
                  <a:ext uri="{FF2B5EF4-FFF2-40B4-BE49-F238E27FC236}">
                    <a16:creationId xmlns:a16="http://schemas.microsoft.com/office/drawing/2014/main" id="{31F69027-ACB4-A303-DFC8-4C2892643FDA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4" name="Rounded Rectangle 263">
                <a:extLst>
                  <a:ext uri="{FF2B5EF4-FFF2-40B4-BE49-F238E27FC236}">
                    <a16:creationId xmlns:a16="http://schemas.microsoft.com/office/drawing/2014/main" id="{48E00CE4-495F-89DA-72D6-0176B04988B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5" name="Rounded Rectangle 264">
                <a:extLst>
                  <a:ext uri="{FF2B5EF4-FFF2-40B4-BE49-F238E27FC236}">
                    <a16:creationId xmlns:a16="http://schemas.microsoft.com/office/drawing/2014/main" id="{37656A2C-CC02-A3C2-84D0-29E9C7FF1D6C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58" name="Rounded Rectangle 257">
              <a:extLst>
                <a:ext uri="{FF2B5EF4-FFF2-40B4-BE49-F238E27FC236}">
                  <a16:creationId xmlns:a16="http://schemas.microsoft.com/office/drawing/2014/main" id="{DBB84715-74C3-1782-9B4B-E5CFE504933C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Training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training materials to those involved in the study including sites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B494873-AF29-C0D0-1E2C-886488BC4009}"/>
              </a:ext>
            </a:extLst>
          </p:cNvPr>
          <p:cNvGrpSpPr/>
          <p:nvPr/>
        </p:nvGrpSpPr>
        <p:grpSpPr>
          <a:xfrm>
            <a:off x="9203810" y="6673867"/>
            <a:ext cx="4324406" cy="3884414"/>
            <a:chOff x="9203810" y="6673867"/>
            <a:chExt cx="4324406" cy="3884414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EB2AB8AB-02DA-FA0D-8D7C-0E22EBB068A8}"/>
                </a:ext>
              </a:extLst>
            </p:cNvPr>
            <p:cNvGrpSpPr/>
            <p:nvPr/>
          </p:nvGrpSpPr>
          <p:grpSpPr>
            <a:xfrm>
              <a:off x="12313991" y="6790241"/>
              <a:ext cx="1061748" cy="1238986"/>
              <a:chOff x="8136941" y="5623858"/>
              <a:chExt cx="1061748" cy="1238986"/>
            </a:xfrm>
          </p:grpSpPr>
          <p:sp>
            <p:nvSpPr>
              <p:cNvPr id="269" name="Rounded Rectangle 268">
                <a:extLst>
                  <a:ext uri="{FF2B5EF4-FFF2-40B4-BE49-F238E27FC236}">
                    <a16:creationId xmlns:a16="http://schemas.microsoft.com/office/drawing/2014/main" id="{A12C0874-68A4-FE68-7BFB-88A6C8950F5C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0" name="Rounded Rectangle 269">
                <a:extLst>
                  <a:ext uri="{FF2B5EF4-FFF2-40B4-BE49-F238E27FC236}">
                    <a16:creationId xmlns:a16="http://schemas.microsoft.com/office/drawing/2014/main" id="{466ABE65-ADC3-2EE8-8522-F68283ABD90F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1" name="Rounded Rectangle 270">
                <a:extLst>
                  <a:ext uri="{FF2B5EF4-FFF2-40B4-BE49-F238E27FC236}">
                    <a16:creationId xmlns:a16="http://schemas.microsoft.com/office/drawing/2014/main" id="{03EE803F-A000-24C0-CB10-83A4BED53E76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2" name="Rounded Rectangle 271">
                <a:extLst>
                  <a:ext uri="{FF2B5EF4-FFF2-40B4-BE49-F238E27FC236}">
                    <a16:creationId xmlns:a16="http://schemas.microsoft.com/office/drawing/2014/main" id="{4125BF52-F864-A0D3-1A00-0495AA5CBA8D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3" name="Rounded Rectangle 272">
                <a:extLst>
                  <a:ext uri="{FF2B5EF4-FFF2-40B4-BE49-F238E27FC236}">
                    <a16:creationId xmlns:a16="http://schemas.microsoft.com/office/drawing/2014/main" id="{A9CC57DB-FE03-3519-A808-321CC972D90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4" name="Rounded Rectangle 273">
                <a:extLst>
                  <a:ext uri="{FF2B5EF4-FFF2-40B4-BE49-F238E27FC236}">
                    <a16:creationId xmlns:a16="http://schemas.microsoft.com/office/drawing/2014/main" id="{1D828856-1D12-7F67-6CAB-C8F2BFAC367D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5" name="Rounded Rectangle 274">
                <a:extLst>
                  <a:ext uri="{FF2B5EF4-FFF2-40B4-BE49-F238E27FC236}">
                    <a16:creationId xmlns:a16="http://schemas.microsoft.com/office/drawing/2014/main" id="{58006A73-E99B-3D07-2767-A5E38828BEDD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68" name="Rounded Rectangle 267">
              <a:extLst>
                <a:ext uri="{FF2B5EF4-FFF2-40B4-BE49-F238E27FC236}">
                  <a16:creationId xmlns:a16="http://schemas.microsoft.com/office/drawing/2014/main" id="{38DEF776-3E78-E78A-2D41-80AEDFA8A069}"/>
                </a:ext>
              </a:extLst>
            </p:cNvPr>
            <p:cNvSpPr/>
            <p:nvPr/>
          </p:nvSpPr>
          <p:spPr>
            <a:xfrm>
              <a:off x="9203810" y="6673867"/>
              <a:ext cx="4324406" cy="3884414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 of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study across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enterprise using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USDM to support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electronic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configuration rather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than manual data entry including Data collection systems  (incl. EDC), CTMS, IRT, Data transmission specifications and more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27E47D5-CF5B-766F-32CD-2E5FD8F7D150}"/>
              </a:ext>
            </a:extLst>
          </p:cNvPr>
          <p:cNvGrpSpPr/>
          <p:nvPr/>
        </p:nvGrpSpPr>
        <p:grpSpPr>
          <a:xfrm>
            <a:off x="13743968" y="10502895"/>
            <a:ext cx="4324406" cy="2330648"/>
            <a:chOff x="15220704" y="16694762"/>
            <a:chExt cx="4324406" cy="2330648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8CF8030B-1891-811D-2AD2-9154AAAD98A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A6C9D7D3-53E7-1845-BC4F-472BB3E8C47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0" name="Rounded Rectangle 279">
                <a:extLst>
                  <a:ext uri="{FF2B5EF4-FFF2-40B4-BE49-F238E27FC236}">
                    <a16:creationId xmlns:a16="http://schemas.microsoft.com/office/drawing/2014/main" id="{EE2C7191-0770-041A-729F-40363177A3A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1" name="Rounded Rectangle 280">
                <a:extLst>
                  <a:ext uri="{FF2B5EF4-FFF2-40B4-BE49-F238E27FC236}">
                    <a16:creationId xmlns:a16="http://schemas.microsoft.com/office/drawing/2014/main" id="{AE0ED23E-6F41-118D-866B-E7C04524B04C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2" name="Rounded Rectangle 281">
                <a:extLst>
                  <a:ext uri="{FF2B5EF4-FFF2-40B4-BE49-F238E27FC236}">
                    <a16:creationId xmlns:a16="http://schemas.microsoft.com/office/drawing/2014/main" id="{2C20EC8B-7E2C-5A36-7BE6-B8A70D50B57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3" name="Rounded Rectangle 282">
                <a:extLst>
                  <a:ext uri="{FF2B5EF4-FFF2-40B4-BE49-F238E27FC236}">
                    <a16:creationId xmlns:a16="http://schemas.microsoft.com/office/drawing/2014/main" id="{AEC919EB-E850-BAAA-AE8C-E6DF0635CC2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4" name="Rounded Rectangle 283">
                <a:extLst>
                  <a:ext uri="{FF2B5EF4-FFF2-40B4-BE49-F238E27FC236}">
                    <a16:creationId xmlns:a16="http://schemas.microsoft.com/office/drawing/2014/main" id="{7848741B-8A81-015B-F918-8ACC2550336A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5" name="Rounded Rectangle 284">
                <a:extLst>
                  <a:ext uri="{FF2B5EF4-FFF2-40B4-BE49-F238E27FC236}">
                    <a16:creationId xmlns:a16="http://schemas.microsoft.com/office/drawing/2014/main" id="{6A1799DC-0178-F9DE-653D-50FA49118DD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D69C164B-6F4F-649C-2612-32B520FA63C8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Subject Information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improved information to subjects regarding study execution, improve expectation management.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D16F8E1-9865-D87E-D0D0-9D84EDE55113}"/>
              </a:ext>
            </a:extLst>
          </p:cNvPr>
          <p:cNvGrpSpPr/>
          <p:nvPr/>
        </p:nvGrpSpPr>
        <p:grpSpPr>
          <a:xfrm>
            <a:off x="13746631" y="6683159"/>
            <a:ext cx="4324406" cy="3573661"/>
            <a:chOff x="15220704" y="16694762"/>
            <a:chExt cx="4324406" cy="3573661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402F0C06-716F-0838-741C-EEAFDD53266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89" name="Rounded Rectangle 288">
                <a:extLst>
                  <a:ext uri="{FF2B5EF4-FFF2-40B4-BE49-F238E27FC236}">
                    <a16:creationId xmlns:a16="http://schemas.microsoft.com/office/drawing/2014/main" id="{891219F3-45D3-58E3-4840-8BAF7497D1B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0" name="Rounded Rectangle 289">
                <a:extLst>
                  <a:ext uri="{FF2B5EF4-FFF2-40B4-BE49-F238E27FC236}">
                    <a16:creationId xmlns:a16="http://schemas.microsoft.com/office/drawing/2014/main" id="{411875ED-EB19-B110-DB39-5F94D115ECDB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1" name="Rounded Rectangle 290">
                <a:extLst>
                  <a:ext uri="{FF2B5EF4-FFF2-40B4-BE49-F238E27FC236}">
                    <a16:creationId xmlns:a16="http://schemas.microsoft.com/office/drawing/2014/main" id="{610AF708-D1EA-E6F4-F306-0482ED4EBAAC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2" name="Rounded Rectangle 291">
                <a:extLst>
                  <a:ext uri="{FF2B5EF4-FFF2-40B4-BE49-F238E27FC236}">
                    <a16:creationId xmlns:a16="http://schemas.microsoft.com/office/drawing/2014/main" id="{F0BD9510-1C14-2F22-E51B-58C2A44F457A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3" name="Rounded Rectangle 292">
                <a:extLst>
                  <a:ext uri="{FF2B5EF4-FFF2-40B4-BE49-F238E27FC236}">
                    <a16:creationId xmlns:a16="http://schemas.microsoft.com/office/drawing/2014/main" id="{044C8E58-A5C8-9D8D-AFCF-79304AA69CD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4" name="Rounded Rectangle 293">
                <a:extLst>
                  <a:ext uri="{FF2B5EF4-FFF2-40B4-BE49-F238E27FC236}">
                    <a16:creationId xmlns:a16="http://schemas.microsoft.com/office/drawing/2014/main" id="{0B6DE37E-F7C1-8E05-F1E0-609D00BC80AD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5" name="Rounded Rectangle 294">
                <a:extLst>
                  <a:ext uri="{FF2B5EF4-FFF2-40B4-BE49-F238E27FC236}">
                    <a16:creationId xmlns:a16="http://schemas.microsoft.com/office/drawing/2014/main" id="{793A24ED-5937-464B-F8A1-D915F8C49B16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88" name="Rounded Rectangle 287">
              <a:extLst>
                <a:ext uri="{FF2B5EF4-FFF2-40B4-BE49-F238E27FC236}">
                  <a16:creationId xmlns:a16="http://schemas.microsoft.com/office/drawing/2014/main" id="{280E7B2D-BB57-79DF-BE2D-817539BE539F}"/>
                </a:ext>
              </a:extLst>
            </p:cNvPr>
            <p:cNvSpPr/>
            <p:nvPr/>
          </p:nvSpPr>
          <p:spPr>
            <a:xfrm>
              <a:off x="15220704" y="16694762"/>
              <a:ext cx="4324406" cy="3573661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Amendments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amendment process with the ability to indicate the precise changes to the user community.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Ensure fewer amendments (see Protocol Store).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8483C584-832F-FA44-BC95-251A231DE894}"/>
              </a:ext>
            </a:extLst>
          </p:cNvPr>
          <p:cNvGrpSpPr/>
          <p:nvPr/>
        </p:nvGrpSpPr>
        <p:grpSpPr>
          <a:xfrm>
            <a:off x="18281151" y="6671246"/>
            <a:ext cx="4324406" cy="2019895"/>
            <a:chOff x="15220704" y="16694762"/>
            <a:chExt cx="4324406" cy="2019895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06B5164-1DE0-A38C-8271-5E1813904413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99" name="Rounded Rectangle 298">
                <a:extLst>
                  <a:ext uri="{FF2B5EF4-FFF2-40B4-BE49-F238E27FC236}">
                    <a16:creationId xmlns:a16="http://schemas.microsoft.com/office/drawing/2014/main" id="{E7D021DE-32F6-0821-AF5A-62C754F799C0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>
                <a:extLst>
                  <a:ext uri="{FF2B5EF4-FFF2-40B4-BE49-F238E27FC236}">
                    <a16:creationId xmlns:a16="http://schemas.microsoft.com/office/drawing/2014/main" id="{29EEF524-6030-5B64-0698-4B18582A9589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1" name="Rounded Rectangle 300">
                <a:extLst>
                  <a:ext uri="{FF2B5EF4-FFF2-40B4-BE49-F238E27FC236}">
                    <a16:creationId xmlns:a16="http://schemas.microsoft.com/office/drawing/2014/main" id="{2642D233-7C23-9BE6-380E-BD00A8C6E6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2" name="Rounded Rectangle 301">
                <a:extLst>
                  <a:ext uri="{FF2B5EF4-FFF2-40B4-BE49-F238E27FC236}">
                    <a16:creationId xmlns:a16="http://schemas.microsoft.com/office/drawing/2014/main" id="{56C19480-B80F-8C17-CC07-8B67A69FE8C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3" name="Rounded Rectangle 302">
                <a:extLst>
                  <a:ext uri="{FF2B5EF4-FFF2-40B4-BE49-F238E27FC236}">
                    <a16:creationId xmlns:a16="http://schemas.microsoft.com/office/drawing/2014/main" id="{A87C0000-3803-EBF0-26AB-96F2DC665CEC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4" name="Rounded Rectangle 303">
                <a:extLst>
                  <a:ext uri="{FF2B5EF4-FFF2-40B4-BE49-F238E27FC236}">
                    <a16:creationId xmlns:a16="http://schemas.microsoft.com/office/drawing/2014/main" id="{F100EA50-B72F-41EC-E813-0E14EC26B21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5" name="Rounded Rectangle 304">
                <a:extLst>
                  <a:ext uri="{FF2B5EF4-FFF2-40B4-BE49-F238E27FC236}">
                    <a16:creationId xmlns:a16="http://schemas.microsoft.com/office/drawing/2014/main" id="{B6F046E4-B937-62B7-33D8-CDB9165F726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98" name="Rounded Rectangle 297">
              <a:extLst>
                <a:ext uri="{FF2B5EF4-FFF2-40B4-BE49-F238E27FC236}">
                  <a16:creationId xmlns:a16="http://schemas.microsoft.com/office/drawing/2014/main" id="{51A8F07C-9AEC-A1A3-2E64-F3985DB30C79}"/>
                </a:ext>
              </a:extLst>
            </p:cNvPr>
            <p:cNvSpPr/>
            <p:nvPr/>
          </p:nvSpPr>
          <p:spPr>
            <a:xfrm>
              <a:off x="15220704" y="166947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Automation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Provide a solid foundation for the  automation of analysis and reporting outputs such as TLFs and CSRs.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C73E063-1E98-B536-9267-C7553B115AAF}"/>
              </a:ext>
            </a:extLst>
          </p:cNvPr>
          <p:cNvGrpSpPr/>
          <p:nvPr/>
        </p:nvGrpSpPr>
        <p:grpSpPr>
          <a:xfrm>
            <a:off x="22774529" y="6650267"/>
            <a:ext cx="4324406" cy="1709142"/>
            <a:chOff x="15220704" y="16694762"/>
            <a:chExt cx="4324406" cy="1709142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6D800797-9951-C0C3-61E7-F6163C0BAEC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10" name="Rounded Rectangle 309">
                <a:extLst>
                  <a:ext uri="{FF2B5EF4-FFF2-40B4-BE49-F238E27FC236}">
                    <a16:creationId xmlns:a16="http://schemas.microsoft.com/office/drawing/2014/main" id="{5557DEAD-078A-CDCB-99CF-4C15F5B5F286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1" name="Rounded Rectangle 310">
                <a:extLst>
                  <a:ext uri="{FF2B5EF4-FFF2-40B4-BE49-F238E27FC236}">
                    <a16:creationId xmlns:a16="http://schemas.microsoft.com/office/drawing/2014/main" id="{4DB2DF26-F993-703D-7AB4-104BF8F11346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385D1FAC-C9AD-0E1F-4B9E-13D86C4373E8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3" name="Rounded Rectangle 312">
                <a:extLst>
                  <a:ext uri="{FF2B5EF4-FFF2-40B4-BE49-F238E27FC236}">
                    <a16:creationId xmlns:a16="http://schemas.microsoft.com/office/drawing/2014/main" id="{009756AB-A5E5-F476-4D00-C0E01204F0F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4" name="Rounded Rectangle 313">
                <a:extLst>
                  <a:ext uri="{FF2B5EF4-FFF2-40B4-BE49-F238E27FC236}">
                    <a16:creationId xmlns:a16="http://schemas.microsoft.com/office/drawing/2014/main" id="{D1B0FDF7-4DC5-5B25-4DD6-89152F0C1688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5" name="Rounded Rectangle 314">
                <a:extLst>
                  <a:ext uri="{FF2B5EF4-FFF2-40B4-BE49-F238E27FC236}">
                    <a16:creationId xmlns:a16="http://schemas.microsoft.com/office/drawing/2014/main" id="{C08EE796-1301-E9C9-E973-08971D956D5E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6" name="Rounded Rectangle 315">
                <a:extLst>
                  <a:ext uri="{FF2B5EF4-FFF2-40B4-BE49-F238E27FC236}">
                    <a16:creationId xmlns:a16="http://schemas.microsoft.com/office/drawing/2014/main" id="{2E44907E-866F-C5D6-8781-509AA6C98C8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9" name="Rounded Rectangle 308">
              <a:extLst>
                <a:ext uri="{FF2B5EF4-FFF2-40B4-BE49-F238E27FC236}">
                  <a16:creationId xmlns:a16="http://schemas.microsoft.com/office/drawing/2014/main" id="{32067E1C-A3D6-6E6B-65D9-D100B4024E87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Submission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Preparation of the submission by the sponsor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4" name="Rounded Rectangle 343">
            <a:extLst>
              <a:ext uri="{FF2B5EF4-FFF2-40B4-BE49-F238E27FC236}">
                <a16:creationId xmlns:a16="http://schemas.microsoft.com/office/drawing/2014/main" id="{0985E804-5F92-EF54-9BC8-093413E91041}"/>
              </a:ext>
            </a:extLst>
          </p:cNvPr>
          <p:cNvSpPr/>
          <p:nvPr/>
        </p:nvSpPr>
        <p:spPr>
          <a:xfrm>
            <a:off x="399817" y="24001381"/>
            <a:ext cx="33730692" cy="714732"/>
          </a:xfrm>
          <a:prstGeom prst="roundRect">
            <a:avLst>
              <a:gd name="adj" fmla="val 2312"/>
            </a:avLst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90000" rtlCol="0" anchor="t">
            <a:spAutoFit/>
          </a:bodyPr>
          <a:lstStyle/>
          <a:p>
            <a:pPr algn="ctr"/>
            <a:r>
              <a:rPr lang="en-GB" sz="2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Version 4, 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10</a:t>
            </a:r>
            <a:r>
              <a:rPr lang="en-GB" sz="2000" baseline="30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October 2024. Prepared by D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Iberson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-Hurst for the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TransCelerate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‘DDF in Action’ day. </a:t>
            </a:r>
            <a:b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With thanks to Rob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Ferendo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TransCelerate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Bill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Illis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Novartos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Jasmine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Kestemont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Argenx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Kirsten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Langendorf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(d4k), Mary Lynn Mercado (Novartis), Lissa Morgan (Amgen), Johannes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Ullander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(d4k) and Peter Van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Reusel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(CDISC)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6C684152-9B1A-560E-30FC-644B0092BFB7}"/>
              </a:ext>
            </a:extLst>
          </p:cNvPr>
          <p:cNvGrpSpPr/>
          <p:nvPr/>
        </p:nvGrpSpPr>
        <p:grpSpPr>
          <a:xfrm>
            <a:off x="22774529" y="8598026"/>
            <a:ext cx="4324406" cy="2330648"/>
            <a:chOff x="15220704" y="16694762"/>
            <a:chExt cx="4324406" cy="2330648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4ED9607-AB6E-A466-E6F8-4B299118A0AA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49" name="Rounded Rectangle 348">
                <a:extLst>
                  <a:ext uri="{FF2B5EF4-FFF2-40B4-BE49-F238E27FC236}">
                    <a16:creationId xmlns:a16="http://schemas.microsoft.com/office/drawing/2014/main" id="{323D11A0-47A6-8E99-7FC6-2B2B638FAF4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A00CE4BF-3FE8-5EAA-D527-799264C83A12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1" name="Rounded Rectangle 350">
                <a:extLst>
                  <a:ext uri="{FF2B5EF4-FFF2-40B4-BE49-F238E27FC236}">
                    <a16:creationId xmlns:a16="http://schemas.microsoft.com/office/drawing/2014/main" id="{931EF716-D73A-01AF-C717-42D4A929FAF5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2" name="Rounded Rectangle 351">
                <a:extLst>
                  <a:ext uri="{FF2B5EF4-FFF2-40B4-BE49-F238E27FC236}">
                    <a16:creationId xmlns:a16="http://schemas.microsoft.com/office/drawing/2014/main" id="{657B9184-BD5C-58BA-99F9-14543E6B3009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3" name="Rounded Rectangle 352">
                <a:extLst>
                  <a:ext uri="{FF2B5EF4-FFF2-40B4-BE49-F238E27FC236}">
                    <a16:creationId xmlns:a16="http://schemas.microsoft.com/office/drawing/2014/main" id="{7A6761D7-3DA2-0529-E8D2-34A9F999B8C1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4" name="Rounded Rectangle 353">
                <a:extLst>
                  <a:ext uri="{FF2B5EF4-FFF2-40B4-BE49-F238E27FC236}">
                    <a16:creationId xmlns:a16="http://schemas.microsoft.com/office/drawing/2014/main" id="{AF087684-C944-D689-AEC0-FFFFF2FEBA58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5" name="Rounded Rectangle 354">
                <a:extLst>
                  <a:ext uri="{FF2B5EF4-FFF2-40B4-BE49-F238E27FC236}">
                    <a16:creationId xmlns:a16="http://schemas.microsoft.com/office/drawing/2014/main" id="{41DB4A84-C9EA-F77E-1E83-39AC97712C46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48" name="Rounded Rectangle 347">
              <a:extLst>
                <a:ext uri="{FF2B5EF4-FFF2-40B4-BE49-F238E27FC236}">
                  <a16:creationId xmlns:a16="http://schemas.microsoft.com/office/drawing/2014/main" id="{B00B2F7E-1C0F-1593-8D08-7CCA03B9BA8F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Regulatory Review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Review of the submission by the regulatory authority and discussions / questions with the sponsor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8E982282-206D-4CA0-E86C-0099EB4897FB}"/>
              </a:ext>
            </a:extLst>
          </p:cNvPr>
          <p:cNvGrpSpPr/>
          <p:nvPr/>
        </p:nvGrpSpPr>
        <p:grpSpPr>
          <a:xfrm>
            <a:off x="18283654" y="8924262"/>
            <a:ext cx="4324406" cy="2330648"/>
            <a:chOff x="15220704" y="16694762"/>
            <a:chExt cx="4324406" cy="2330648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DEB101B6-032C-2DD9-A766-4FC8E15BD6DC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59" name="Rounded Rectangle 358">
                <a:extLst>
                  <a:ext uri="{FF2B5EF4-FFF2-40B4-BE49-F238E27FC236}">
                    <a16:creationId xmlns:a16="http://schemas.microsoft.com/office/drawing/2014/main" id="{FA102A5F-6E32-B269-2995-85FD52AA51A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0" name="Rounded Rectangle 359">
                <a:extLst>
                  <a:ext uri="{FF2B5EF4-FFF2-40B4-BE49-F238E27FC236}">
                    <a16:creationId xmlns:a16="http://schemas.microsoft.com/office/drawing/2014/main" id="{C569565F-6055-FF05-D749-1730A8BEB16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1" name="Rounded Rectangle 360">
                <a:extLst>
                  <a:ext uri="{FF2B5EF4-FFF2-40B4-BE49-F238E27FC236}">
                    <a16:creationId xmlns:a16="http://schemas.microsoft.com/office/drawing/2014/main" id="{7AB6C6DA-C5DF-7BEF-5272-0EF7189B305D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2" name="Rounded Rectangle 361">
                <a:extLst>
                  <a:ext uri="{FF2B5EF4-FFF2-40B4-BE49-F238E27FC236}">
                    <a16:creationId xmlns:a16="http://schemas.microsoft.com/office/drawing/2014/main" id="{D3DA8A2E-7290-1025-EFBD-F109B29FAD00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6FA21BFF-4DD3-EE9D-F230-9917E703ABD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4" name="Rounded Rectangle 363">
                <a:extLst>
                  <a:ext uri="{FF2B5EF4-FFF2-40B4-BE49-F238E27FC236}">
                    <a16:creationId xmlns:a16="http://schemas.microsoft.com/office/drawing/2014/main" id="{2F3142DD-F59A-F98E-5CB3-81775CD31304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5" name="Rounded Rectangle 364">
                <a:extLst>
                  <a:ext uri="{FF2B5EF4-FFF2-40B4-BE49-F238E27FC236}">
                    <a16:creationId xmlns:a16="http://schemas.microsoft.com/office/drawing/2014/main" id="{14766BA1-DD53-A737-5023-B2CF355257A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58" name="Rounded Rectangle 357">
              <a:extLst>
                <a:ext uri="{FF2B5EF4-FFF2-40B4-BE49-F238E27FC236}">
                  <a16:creationId xmlns:a16="http://schemas.microsoft.com/office/drawing/2014/main" id="{F7812200-17F4-D615-421D-3E38529AE524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SDTM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Creation of ‘T’ domains. Auto generation of data domains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7B52A593-A47A-DDAC-E87D-20122C912511}"/>
              </a:ext>
            </a:extLst>
          </p:cNvPr>
          <p:cNvGrpSpPr/>
          <p:nvPr/>
        </p:nvGrpSpPr>
        <p:grpSpPr>
          <a:xfrm>
            <a:off x="18282664" y="11507866"/>
            <a:ext cx="4324406" cy="2019895"/>
            <a:chOff x="15233404" y="16669362"/>
            <a:chExt cx="4324406" cy="2019895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C63FDD-9E1A-0B2C-D909-959DE79D94CC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66E0E83F-EE4D-DFE5-836F-DDFC3C8872A2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EA947FB9-FC30-EAC5-C238-27F4543C8F32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F2DBB4A2-8102-D138-C46A-7960F4F05079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2" name="Rounded Rectangle 371">
                <a:extLst>
                  <a:ext uri="{FF2B5EF4-FFF2-40B4-BE49-F238E27FC236}">
                    <a16:creationId xmlns:a16="http://schemas.microsoft.com/office/drawing/2014/main" id="{53720494-64D9-3256-F528-3BC7D8BA0E06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0B9CA903-9599-4C6B-D778-3EAC705AF8F7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4" name="Rounded Rectangle 373">
                <a:extLst>
                  <a:ext uri="{FF2B5EF4-FFF2-40B4-BE49-F238E27FC236}">
                    <a16:creationId xmlns:a16="http://schemas.microsoft.com/office/drawing/2014/main" id="{94286F03-129F-9A90-84D9-77781D80CEF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5" name="Rounded Rectangle 374">
                <a:extLst>
                  <a:ext uri="{FF2B5EF4-FFF2-40B4-BE49-F238E27FC236}">
                    <a16:creationId xmlns:a16="http://schemas.microsoft.com/office/drawing/2014/main" id="{B4F1A701-118C-85F1-9C0B-0319F807296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68" name="Rounded Rectangle 367">
              <a:extLst>
                <a:ext uri="{FF2B5EF4-FFF2-40B4-BE49-F238E27FC236}">
                  <a16:creationId xmlns:a16="http://schemas.microsoft.com/office/drawing/2014/main" id="{C92186C1-6021-35A1-17D9-7CE9FC50ADBD}"/>
                </a:ext>
              </a:extLst>
            </p:cNvPr>
            <p:cNvSpPr/>
            <p:nvPr/>
          </p:nvSpPr>
          <p:spPr>
            <a:xfrm>
              <a:off x="15233404" y="166693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ADaM</a:t>
              </a:r>
              <a:endParaRPr lang="en-GB" sz="2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Use the protocol statistical metadata to assist in the derivation of analysis datasets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1C20B59-3D2A-0E43-8386-38C590DCC7E1}"/>
              </a:ext>
            </a:extLst>
          </p:cNvPr>
          <p:cNvGrpSpPr/>
          <p:nvPr/>
        </p:nvGrpSpPr>
        <p:grpSpPr>
          <a:xfrm>
            <a:off x="13743968" y="13092621"/>
            <a:ext cx="4324406" cy="2082046"/>
            <a:chOff x="15220704" y="16694762"/>
            <a:chExt cx="4324406" cy="20820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0C7F62-928A-7DEC-0894-5DFE1BB2026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F78CA26-1098-9342-5D8F-105794E1A46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97CC124-2DC4-49AB-8487-2B7724C9ECB3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F5BD505B-1243-FCD4-E84C-59E437A0F4E6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04BB5EE-9593-0077-5B7F-CE1F940223B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C3770E19-8ED9-C7F6-7D7B-0C6258DE252C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8E10773-4CD4-EA6D-ED46-067BE8784EE0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AA2D311-522B-CBD9-AE55-D5C31047FD8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AE2E585-42D7-755C-913D-B58E3E1AE2F5}"/>
                </a:ext>
              </a:extLst>
            </p:cNvPr>
            <p:cNvSpPr/>
            <p:nvPr/>
          </p:nvSpPr>
          <p:spPr>
            <a:xfrm>
              <a:off x="15220704" y="16694762"/>
              <a:ext cx="4324406" cy="2082046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Drug &amp; Study Materials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Assist in the planning and provision of study drug, materials and supplies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65CDB0-6493-2D84-A891-368F805AE19E}"/>
              </a:ext>
            </a:extLst>
          </p:cNvPr>
          <p:cNvGrpSpPr/>
          <p:nvPr/>
        </p:nvGrpSpPr>
        <p:grpSpPr>
          <a:xfrm>
            <a:off x="13743968" y="15431783"/>
            <a:ext cx="4324406" cy="3325058"/>
            <a:chOff x="15220704" y="16694762"/>
            <a:chExt cx="4324406" cy="33250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0936FC-3CC7-BD46-0B5A-B08DDAB9AA11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234F8AD-9621-1DB9-71FE-96A0A0B3D4FD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4916D694-3403-6DE8-1C6A-01FAD35D1C1D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5EFEF64F-DFFF-FBE0-1D44-53A282890CEB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789BB3C2-03B6-24EF-7550-9D874C6F0F8F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29CA11C-4192-AA60-5C07-8B20BF34FF2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5DA5F5FF-32E3-137F-CBF2-FE5083C05573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DC66562-4AAF-2E61-8CA9-B76398EF039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890BE0F-C814-3DCF-CF25-D6B1EEF2B1FF}"/>
                </a:ext>
              </a:extLst>
            </p:cNvPr>
            <p:cNvSpPr/>
            <p:nvPr/>
          </p:nvSpPr>
          <p:spPr>
            <a:xfrm>
              <a:off x="15220704" y="16694762"/>
              <a:ext cx="4324406" cy="332505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Subject Recruitment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identification of subjects to help improve subject recruitment to the study. Help support EHR participation identification.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1CCEEC-A18D-7673-1732-272CFA7D7FC8}"/>
              </a:ext>
            </a:extLst>
          </p:cNvPr>
          <p:cNvGrpSpPr/>
          <p:nvPr/>
        </p:nvGrpSpPr>
        <p:grpSpPr>
          <a:xfrm>
            <a:off x="4627759" y="14611956"/>
            <a:ext cx="4324406" cy="2952155"/>
            <a:chOff x="15220704" y="16694762"/>
            <a:chExt cx="4324406" cy="295215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8FD430B-393F-BF2E-A55B-0AA71E03FB9E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3E76114-5695-A52B-9D0A-7DE948016A7C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EC832CE2-AC02-D38A-D764-CB11213FF89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6CA07363-41CC-E8C8-9774-F5B36D5A15E7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1C159A32-0DE3-F907-5EE9-21F819F714B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E16BAE5-6D2E-F60F-7FE7-071F82CE7766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FF0B6E-A154-D00B-E436-E0E2D70B5A4A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E2F1D18B-2607-8A82-325F-B23A4947280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87E5244-2BD8-38B0-6369-76F5C03E87F3}"/>
                </a:ext>
              </a:extLst>
            </p:cNvPr>
            <p:cNvSpPr/>
            <p:nvPr/>
          </p:nvSpPr>
          <p:spPr>
            <a:xfrm>
              <a:off x="15220704" y="16694762"/>
              <a:ext cx="4324406" cy="295215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Feasibility &amp; Cost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study feasibility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and complexity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evaluations. 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Determine the cost of the study including such items as vendor and CRO costs and support the laboratory RFP process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F125DBD-CCE8-0AD5-8692-5C619A1D4025}"/>
              </a:ext>
            </a:extLst>
          </p:cNvPr>
          <p:cNvGrpSpPr/>
          <p:nvPr/>
        </p:nvGrpSpPr>
        <p:grpSpPr>
          <a:xfrm>
            <a:off x="4634672" y="20461569"/>
            <a:ext cx="4324406" cy="1709142"/>
            <a:chOff x="15220704" y="16694762"/>
            <a:chExt cx="4324406" cy="170914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15E873B-4A69-317F-B6C2-C10C0848FD91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E9909506-2BF3-C509-9F4C-28AE493D16FB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1B02E6C-8172-5C01-FF83-7A53ABD9249A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151B9EC-E6E6-4E4F-B1F3-DC7ACAD9CB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C8A7806-DD09-FCED-0A60-B285A5206937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2F65084B-A2B9-9440-9787-FA6AB596DC77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4418D593-B145-AED8-E2B7-1F5DD1AB0093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48029E30-C6C0-6DCF-A1E4-EC0CED0A38D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7A02BC8-38E9-BB06-425B-D2AFE9AACBD6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Stakeholder Views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Tailored views for stakeholders such as IRB and ethic committees.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DF21F5-549A-BD1F-04F3-216F8701CECF}"/>
              </a:ext>
            </a:extLst>
          </p:cNvPr>
          <p:cNvGrpSpPr/>
          <p:nvPr/>
        </p:nvGrpSpPr>
        <p:grpSpPr>
          <a:xfrm>
            <a:off x="9184356" y="13051525"/>
            <a:ext cx="4324406" cy="3014305"/>
            <a:chOff x="15220704" y="16694762"/>
            <a:chExt cx="4324406" cy="301430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7ECBF70-94B1-3D52-F84F-7B21DB1FB96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C2C9B26F-B3D0-2F14-89BA-9A474639BBAD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2A3EE221-6209-BCC6-0209-0DA930E67068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848F23AB-7B71-CC69-8981-D7BA6FC0F178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BFDF203B-3ECD-E809-798D-E8EA190329C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D8CD29E1-6F72-26DE-3B82-244F3FD0623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3C3B92F2-50D9-2060-A607-1279A9B4E92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5" name="Rounded Rectangle 134">
                <a:extLst>
                  <a:ext uri="{FF2B5EF4-FFF2-40B4-BE49-F238E27FC236}">
                    <a16:creationId xmlns:a16="http://schemas.microsoft.com/office/drawing/2014/main" id="{09239802-647E-98FA-A6C6-3598F816861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6D43507D-B53B-DC4E-B61C-4EABED2F974C}"/>
                </a:ext>
              </a:extLst>
            </p:cNvPr>
            <p:cNvSpPr/>
            <p:nvPr/>
          </p:nvSpPr>
          <p:spPr>
            <a:xfrm>
              <a:off x="15220704" y="16694762"/>
              <a:ext cx="4324406" cy="301430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Data Collection </a:t>
              </a:r>
            </a:p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Strategy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Ensure all data that is 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needed for analysis is collected. Remove 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unnecessary 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procedures &amp; data collection to reduce trial cost and patient burden.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2607A43-B59D-770E-8CBF-025E73129677}"/>
              </a:ext>
            </a:extLst>
          </p:cNvPr>
          <p:cNvGrpSpPr/>
          <p:nvPr/>
        </p:nvGrpSpPr>
        <p:grpSpPr>
          <a:xfrm>
            <a:off x="18269964" y="13767795"/>
            <a:ext cx="4324406" cy="2392799"/>
            <a:chOff x="15220704" y="16694762"/>
            <a:chExt cx="4324406" cy="2392799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5D58F9E-41BA-C38A-D091-9B380E4B2F94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9B67DD6-2C36-E0BB-74CC-8842AA22EE1E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10E0A2C8-54A1-2A71-1E0E-BCC968B1F82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1BE2A33A-DD48-DDF3-5AC8-2DC266E2EFD7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F57914C5-DDA3-2404-6272-822661F87541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C04A85B3-77F5-2B2F-C5AE-76393D542E3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130F9A84-90C4-1AD6-B94E-CA8E177E396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AA4FD41D-D18F-E06B-8435-CB6007E26B7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015D7EF6-FE6F-9C2F-097D-0AAC8732213B}"/>
                </a:ext>
              </a:extLst>
            </p:cNvPr>
            <p:cNvSpPr/>
            <p:nvPr/>
          </p:nvSpPr>
          <p:spPr>
            <a:xfrm>
              <a:off x="15220704" y="16694762"/>
              <a:ext cx="4324406" cy="2392799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Statistical Analysis Plan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Use the protocol as the initial source of the SAP to ensure consistency with objectives, endpoints,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estimands</a:t>
              </a:r>
              <a:endParaRPr lang="en-GB" dirty="0">
                <a:solidFill>
                  <a:srgbClr val="21212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EE7EA41-E109-ACAB-F425-184175779831}"/>
              </a:ext>
            </a:extLst>
          </p:cNvPr>
          <p:cNvGrpSpPr/>
          <p:nvPr/>
        </p:nvGrpSpPr>
        <p:grpSpPr>
          <a:xfrm>
            <a:off x="22760647" y="11186824"/>
            <a:ext cx="4324406" cy="3200757"/>
            <a:chOff x="15220704" y="16694762"/>
            <a:chExt cx="4324406" cy="3200757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AAEA2F3-3ECC-2D42-0885-A185CF063E8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D6C69B51-2302-3E09-5BDA-6BCC484F9833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E39F6A22-DB3F-FA24-E666-813243219FCE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B9F37D25-D506-94D9-F4FF-DCC058C8BA3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9095F2B9-9710-4D09-8D1C-9335127C9726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3" name="Rounded Rectangle 152">
                <a:extLst>
                  <a:ext uri="{FF2B5EF4-FFF2-40B4-BE49-F238E27FC236}">
                    <a16:creationId xmlns:a16="http://schemas.microsoft.com/office/drawing/2014/main" id="{ADDCDCA2-20BA-53E1-D713-6E7A58598CA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noFill/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4" name="Rounded Rectangle 153">
                <a:extLst>
                  <a:ext uri="{FF2B5EF4-FFF2-40B4-BE49-F238E27FC236}">
                    <a16:creationId xmlns:a16="http://schemas.microsoft.com/office/drawing/2014/main" id="{C29A338E-FE59-BD6E-5B35-A4EE8355DC36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5" name="Rounded Rectangle 154">
                <a:extLst>
                  <a:ext uri="{FF2B5EF4-FFF2-40B4-BE49-F238E27FC236}">
                    <a16:creationId xmlns:a16="http://schemas.microsoft.com/office/drawing/2014/main" id="{401ECFEE-9B3A-93EC-5FDF-362FB271ACEA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3E120E80-A7F4-D089-F1C6-06B6A84D8710}"/>
                </a:ext>
              </a:extLst>
            </p:cNvPr>
            <p:cNvSpPr/>
            <p:nvPr/>
          </p:nvSpPr>
          <p:spPr>
            <a:xfrm>
              <a:off x="15220704" y="16694762"/>
              <a:ext cx="4324406" cy="3200757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0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Statistical and Safety </a:t>
              </a:r>
            </a:p>
            <a:p>
              <a:r>
                <a:rPr lang="en-GB" sz="20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Review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comparison of data by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arm or study design. 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Allow for the verification of planned (protocol) data versus actual (study data) captured data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B528702-E3AA-66A8-C1B7-94EFD505C009}"/>
              </a:ext>
            </a:extLst>
          </p:cNvPr>
          <p:cNvGrpSpPr/>
          <p:nvPr/>
        </p:nvGrpSpPr>
        <p:grpSpPr>
          <a:xfrm>
            <a:off x="21022362" y="16569751"/>
            <a:ext cx="4805506" cy="5595042"/>
            <a:chOff x="20876523" y="16356909"/>
            <a:chExt cx="4805506" cy="5595042"/>
          </a:xfrm>
        </p:grpSpPr>
        <p:sp>
          <p:nvSpPr>
            <p:cNvPr id="397" name="Rounded Rectangle 396">
              <a:extLst>
                <a:ext uri="{FF2B5EF4-FFF2-40B4-BE49-F238E27FC236}">
                  <a16:creationId xmlns:a16="http://schemas.microsoft.com/office/drawing/2014/main" id="{FA21814F-FE9F-3D1F-B364-BA544890C124}"/>
                </a:ext>
              </a:extLst>
            </p:cNvPr>
            <p:cNvSpPr/>
            <p:nvPr/>
          </p:nvSpPr>
          <p:spPr>
            <a:xfrm>
              <a:off x="20876523" y="16360078"/>
              <a:ext cx="4805506" cy="5591873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A52C4CE2-C4DA-7C22-0399-AFFCBC18EF1E}"/>
                </a:ext>
              </a:extLst>
            </p:cNvPr>
            <p:cNvGrpSpPr/>
            <p:nvPr/>
          </p:nvGrpSpPr>
          <p:grpSpPr>
            <a:xfrm>
              <a:off x="21114880" y="17122035"/>
              <a:ext cx="4324406" cy="2641402"/>
              <a:chOff x="15220704" y="16694762"/>
              <a:chExt cx="4324406" cy="2641402"/>
            </a:xfrm>
          </p:grpSpPr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C78D588E-8062-835F-D8CC-C5A1D9C870FC}"/>
                  </a:ext>
                </a:extLst>
              </p:cNvPr>
              <p:cNvGrpSpPr/>
              <p:nvPr/>
            </p:nvGrpSpPr>
            <p:grpSpPr>
              <a:xfrm>
                <a:off x="18330885" y="16811136"/>
                <a:ext cx="1061748" cy="1238986"/>
                <a:chOff x="8136941" y="5623858"/>
                <a:chExt cx="1061748" cy="1238986"/>
              </a:xfrm>
            </p:grpSpPr>
            <p:sp>
              <p:nvSpPr>
                <p:cNvPr id="390" name="Rounded Rectangle 389">
                  <a:extLst>
                    <a:ext uri="{FF2B5EF4-FFF2-40B4-BE49-F238E27FC236}">
                      <a16:creationId xmlns:a16="http://schemas.microsoft.com/office/drawing/2014/main" id="{7C52912B-D948-5866-FBE0-E4A0DCC5CBC1}"/>
                    </a:ext>
                  </a:extLst>
                </p:cNvPr>
                <p:cNvSpPr/>
                <p:nvPr/>
              </p:nvSpPr>
              <p:spPr>
                <a:xfrm>
                  <a:off x="8728980" y="5917072"/>
                  <a:ext cx="467920" cy="267960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D7766F">
                    <a:alpha val="47059"/>
                  </a:srgbClr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Rounded Rectangle 390">
                  <a:extLst>
                    <a:ext uri="{FF2B5EF4-FFF2-40B4-BE49-F238E27FC236}">
                      <a16:creationId xmlns:a16="http://schemas.microsoft.com/office/drawing/2014/main" id="{F810F624-2901-83EE-0519-61A8A6CF34F6}"/>
                    </a:ext>
                  </a:extLst>
                </p:cNvPr>
                <p:cNvSpPr/>
                <p:nvPr/>
              </p:nvSpPr>
              <p:spPr>
                <a:xfrm>
                  <a:off x="8728980" y="6228640"/>
                  <a:ext cx="469704" cy="311421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2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2" name="Rounded Rectangle 391">
                  <a:extLst>
                    <a:ext uri="{FF2B5EF4-FFF2-40B4-BE49-F238E27FC236}">
                      <a16:creationId xmlns:a16="http://schemas.microsoft.com/office/drawing/2014/main" id="{B1E9B935-83F0-1005-AE62-B780E2BC5CC5}"/>
                    </a:ext>
                  </a:extLst>
                </p:cNvPr>
                <p:cNvSpPr/>
                <p:nvPr/>
              </p:nvSpPr>
              <p:spPr>
                <a:xfrm>
                  <a:off x="8567591" y="6588749"/>
                  <a:ext cx="631098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FFC000">
                    <a:alpha val="47843"/>
                  </a:srgb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3" name="Rounded Rectangle 392">
                  <a:extLst>
                    <a:ext uri="{FF2B5EF4-FFF2-40B4-BE49-F238E27FC236}">
                      <a16:creationId xmlns:a16="http://schemas.microsoft.com/office/drawing/2014/main" id="{6A6C473B-FF3F-0F8A-C7AF-2182CF42E9EB}"/>
                    </a:ext>
                  </a:extLst>
                </p:cNvPr>
                <p:cNvSpPr/>
                <p:nvPr/>
              </p:nvSpPr>
              <p:spPr>
                <a:xfrm>
                  <a:off x="8136941" y="6588749"/>
                  <a:ext cx="366397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3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4" name="Rounded Rectangle 393">
                  <a:extLst>
                    <a:ext uri="{FF2B5EF4-FFF2-40B4-BE49-F238E27FC236}">
                      <a16:creationId xmlns:a16="http://schemas.microsoft.com/office/drawing/2014/main" id="{79F97DBF-B632-4C12-2415-93327403FDD4}"/>
                    </a:ext>
                  </a:extLst>
                </p:cNvPr>
                <p:cNvSpPr/>
                <p:nvPr/>
              </p:nvSpPr>
              <p:spPr>
                <a:xfrm>
                  <a:off x="8136941" y="5917072"/>
                  <a:ext cx="534831" cy="622989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accent1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5" name="Rounded Rectangle 394">
                  <a:extLst>
                    <a:ext uri="{FF2B5EF4-FFF2-40B4-BE49-F238E27FC236}">
                      <a16:creationId xmlns:a16="http://schemas.microsoft.com/office/drawing/2014/main" id="{1EECF1F8-9926-96FD-B180-B5507D4C3EE9}"/>
                    </a:ext>
                  </a:extLst>
                </p:cNvPr>
                <p:cNvSpPr/>
                <p:nvPr/>
              </p:nvSpPr>
              <p:spPr>
                <a:xfrm>
                  <a:off x="8136942" y="5623858"/>
                  <a:ext cx="430650" cy="249606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bg1">
                    <a:lumMod val="75000"/>
                    <a:alpha val="47843"/>
                  </a:schemeClr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6" name="Rounded Rectangle 395">
                  <a:extLst>
                    <a:ext uri="{FF2B5EF4-FFF2-40B4-BE49-F238E27FC236}">
                      <a16:creationId xmlns:a16="http://schemas.microsoft.com/office/drawing/2014/main" id="{1F7EFBF7-9F1E-C60C-7220-873DE9F7A15C}"/>
                    </a:ext>
                  </a:extLst>
                </p:cNvPr>
                <p:cNvSpPr/>
                <p:nvPr/>
              </p:nvSpPr>
              <p:spPr>
                <a:xfrm>
                  <a:off x="8631796" y="5623858"/>
                  <a:ext cx="565104" cy="249606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5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53278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389" name="Rounded Rectangle 388">
                <a:extLst>
                  <a:ext uri="{FF2B5EF4-FFF2-40B4-BE49-F238E27FC236}">
                    <a16:creationId xmlns:a16="http://schemas.microsoft.com/office/drawing/2014/main" id="{95F6F376-41FB-2D49-1B82-554B78A15339}"/>
                  </a:ext>
                </a:extLst>
              </p:cNvPr>
              <p:cNvSpPr/>
              <p:nvPr/>
            </p:nvSpPr>
            <p:spPr>
              <a:xfrm>
                <a:off x="15220704" y="16694762"/>
                <a:ext cx="4324406" cy="2641402"/>
              </a:xfrm>
              <a:prstGeom prst="roundRect">
                <a:avLst>
                  <a:gd name="adj" fmla="val 2312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1260000" rtlCol="0" anchor="t">
                <a:spAutoFit/>
              </a:bodyPr>
              <a:lstStyle/>
              <a:p>
                <a:r>
                  <a:rPr lang="en-GB" sz="2400" b="1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Dashboards</a:t>
                </a:r>
              </a:p>
              <a:p>
                <a:r>
                  <a:rPr lang="en-GB" sz="2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The display of protocol related information sourced from one or  more protocols in ways which have not been achievable before</a:t>
                </a:r>
              </a:p>
              <a:p>
                <a:endPara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62B4C2DE-495F-A224-23C2-8BC39D498B9C}"/>
                </a:ext>
              </a:extLst>
            </p:cNvPr>
            <p:cNvSpPr txBox="1"/>
            <p:nvPr/>
          </p:nvSpPr>
          <p:spPr>
            <a:xfrm>
              <a:off x="20876523" y="16356909"/>
              <a:ext cx="4805506" cy="7057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2863" rIns="0" bIns="42863" rtlCol="0" anchor="ctr"/>
            <a:lstStyle>
              <a:defPPr>
                <a:defRPr lang="en-US"/>
              </a:defPPr>
              <a:lvl1pPr algn="ctr">
                <a:defRPr sz="3600" b="1">
                  <a:solidFill>
                    <a:schemeClr val="accent1"/>
                  </a:solidFill>
                  <a:latin typeface="Century Gothic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/>
                <a:t>Across The Lifecycle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AFCB1CA-3C0F-91C7-F4C2-AEB4E2218827}"/>
                </a:ext>
              </a:extLst>
            </p:cNvPr>
            <p:cNvGrpSpPr/>
            <p:nvPr/>
          </p:nvGrpSpPr>
          <p:grpSpPr>
            <a:xfrm>
              <a:off x="21109620" y="20014542"/>
              <a:ext cx="4324406" cy="1709142"/>
              <a:chOff x="15220704" y="16694762"/>
              <a:chExt cx="4324406" cy="1709142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67500760-D43B-18CF-3D81-7A9077196FD1}"/>
                  </a:ext>
                </a:extLst>
              </p:cNvPr>
              <p:cNvGrpSpPr/>
              <p:nvPr/>
            </p:nvGrpSpPr>
            <p:grpSpPr>
              <a:xfrm>
                <a:off x="18330885" y="16811136"/>
                <a:ext cx="1061748" cy="1238986"/>
                <a:chOff x="8136941" y="5623858"/>
                <a:chExt cx="1061748" cy="1238986"/>
              </a:xfrm>
            </p:grpSpPr>
            <p:sp>
              <p:nvSpPr>
                <p:cNvPr id="159" name="Rounded Rectangle 158">
                  <a:extLst>
                    <a:ext uri="{FF2B5EF4-FFF2-40B4-BE49-F238E27FC236}">
                      <a16:creationId xmlns:a16="http://schemas.microsoft.com/office/drawing/2014/main" id="{3A0F2131-D989-86E8-814B-CCB62035D7AD}"/>
                    </a:ext>
                  </a:extLst>
                </p:cNvPr>
                <p:cNvSpPr/>
                <p:nvPr/>
              </p:nvSpPr>
              <p:spPr>
                <a:xfrm>
                  <a:off x="8728980" y="5917072"/>
                  <a:ext cx="467920" cy="267960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D7766F">
                    <a:alpha val="47059"/>
                  </a:srgbClr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ounded Rectangle 159">
                  <a:extLst>
                    <a:ext uri="{FF2B5EF4-FFF2-40B4-BE49-F238E27FC236}">
                      <a16:creationId xmlns:a16="http://schemas.microsoft.com/office/drawing/2014/main" id="{D31B4CCD-B4C6-8955-8EC2-76E84B2794C6}"/>
                    </a:ext>
                  </a:extLst>
                </p:cNvPr>
                <p:cNvSpPr/>
                <p:nvPr/>
              </p:nvSpPr>
              <p:spPr>
                <a:xfrm>
                  <a:off x="8728980" y="6228640"/>
                  <a:ext cx="469704" cy="311421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2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1" name="Rounded Rectangle 160">
                  <a:extLst>
                    <a:ext uri="{FF2B5EF4-FFF2-40B4-BE49-F238E27FC236}">
                      <a16:creationId xmlns:a16="http://schemas.microsoft.com/office/drawing/2014/main" id="{6756F833-6B55-708C-50E0-F653E9FB1A54}"/>
                    </a:ext>
                  </a:extLst>
                </p:cNvPr>
                <p:cNvSpPr/>
                <p:nvPr/>
              </p:nvSpPr>
              <p:spPr>
                <a:xfrm>
                  <a:off x="8567591" y="6588749"/>
                  <a:ext cx="631098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FFC000">
                    <a:alpha val="47843"/>
                  </a:srgb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2" name="Rounded Rectangle 161">
                  <a:extLst>
                    <a:ext uri="{FF2B5EF4-FFF2-40B4-BE49-F238E27FC236}">
                      <a16:creationId xmlns:a16="http://schemas.microsoft.com/office/drawing/2014/main" id="{318E978B-709E-E938-4497-A9B36609BF74}"/>
                    </a:ext>
                  </a:extLst>
                </p:cNvPr>
                <p:cNvSpPr/>
                <p:nvPr/>
              </p:nvSpPr>
              <p:spPr>
                <a:xfrm>
                  <a:off x="8136941" y="6588749"/>
                  <a:ext cx="366397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3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3" name="Rounded Rectangle 162">
                  <a:extLst>
                    <a:ext uri="{FF2B5EF4-FFF2-40B4-BE49-F238E27FC236}">
                      <a16:creationId xmlns:a16="http://schemas.microsoft.com/office/drawing/2014/main" id="{0B048BB2-3AC3-62DB-0C12-DD8B586ABFEE}"/>
                    </a:ext>
                  </a:extLst>
                </p:cNvPr>
                <p:cNvSpPr/>
                <p:nvPr/>
              </p:nvSpPr>
              <p:spPr>
                <a:xfrm>
                  <a:off x="8136941" y="5917072"/>
                  <a:ext cx="534831" cy="622989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accent1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4" name="Rounded Rectangle 163">
                  <a:extLst>
                    <a:ext uri="{FF2B5EF4-FFF2-40B4-BE49-F238E27FC236}">
                      <a16:creationId xmlns:a16="http://schemas.microsoft.com/office/drawing/2014/main" id="{2FF47642-8CCF-99E0-E0AD-5FE55D0584E9}"/>
                    </a:ext>
                  </a:extLst>
                </p:cNvPr>
                <p:cNvSpPr/>
                <p:nvPr/>
              </p:nvSpPr>
              <p:spPr>
                <a:xfrm>
                  <a:off x="8136942" y="5623858"/>
                  <a:ext cx="430650" cy="249606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bg1">
                    <a:lumMod val="75000"/>
                    <a:alpha val="47843"/>
                  </a:schemeClr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1E8BA99F-1D3D-B129-D5CD-1509D69E23FE}"/>
                    </a:ext>
                  </a:extLst>
                </p:cNvPr>
                <p:cNvSpPr/>
                <p:nvPr/>
              </p:nvSpPr>
              <p:spPr>
                <a:xfrm>
                  <a:off x="8631796" y="5623858"/>
                  <a:ext cx="565104" cy="249606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5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53278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79334F0E-50FF-0433-AFC4-2DDB599AFA8B}"/>
                  </a:ext>
                </a:extLst>
              </p:cNvPr>
              <p:cNvSpPr/>
              <p:nvPr/>
            </p:nvSpPr>
            <p:spPr>
              <a:xfrm>
                <a:off x="15220704" y="16694762"/>
                <a:ext cx="4324406" cy="1709142"/>
              </a:xfrm>
              <a:prstGeom prst="roundRect">
                <a:avLst>
                  <a:gd name="adj" fmla="val 2312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1260000" rtlCol="0" anchor="t">
                <a:spAutoFit/>
              </a:bodyPr>
              <a:lstStyle/>
              <a:p>
                <a:r>
                  <a:rPr lang="en-GB" sz="2400" b="1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Comparison</a:t>
                </a:r>
              </a:p>
              <a:p>
                <a:r>
                  <a:rPr lang="en-GB" sz="2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Compare and verify differences across versions and similar protocols</a:t>
                </a:r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41CA479-2F4C-4D3A-24D1-B61D1121994F}"/>
              </a:ext>
            </a:extLst>
          </p:cNvPr>
          <p:cNvGrpSpPr/>
          <p:nvPr/>
        </p:nvGrpSpPr>
        <p:grpSpPr>
          <a:xfrm>
            <a:off x="9202078" y="10792492"/>
            <a:ext cx="4324406" cy="2019895"/>
            <a:chOff x="15220704" y="16694762"/>
            <a:chExt cx="4324406" cy="2019895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1B37670-EAEF-808E-5AF5-44EA9971EB69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39879B4E-3F25-0F18-D8EB-D3245E399785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2" name="Rounded Rectangle 171">
                <a:extLst>
                  <a:ext uri="{FF2B5EF4-FFF2-40B4-BE49-F238E27FC236}">
                    <a16:creationId xmlns:a16="http://schemas.microsoft.com/office/drawing/2014/main" id="{70B2DD60-7AB3-9370-C02B-270B1E01232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3" name="Rounded Rectangle 172">
                <a:extLst>
                  <a:ext uri="{FF2B5EF4-FFF2-40B4-BE49-F238E27FC236}">
                    <a16:creationId xmlns:a16="http://schemas.microsoft.com/office/drawing/2014/main" id="{BC9DF891-9F0E-7C40-7ECA-6295C7E5B52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4" name="Rounded Rectangle 173">
                <a:extLst>
                  <a:ext uri="{FF2B5EF4-FFF2-40B4-BE49-F238E27FC236}">
                    <a16:creationId xmlns:a16="http://schemas.microsoft.com/office/drawing/2014/main" id="{2CA5CA2C-1619-B2E9-FF77-771677D0AFAF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068784B2-0760-73F2-1009-DFA643FE40BB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6" name="Rounded Rectangle 225">
                <a:extLst>
                  <a:ext uri="{FF2B5EF4-FFF2-40B4-BE49-F238E27FC236}">
                    <a16:creationId xmlns:a16="http://schemas.microsoft.com/office/drawing/2014/main" id="{95D89834-7218-B6A8-A527-5B76758D62B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68C2B3C4-9BA8-E8F3-C588-BDD02C87928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01B5F8A9-6585-CABF-6C7D-DDA4F793B73E}"/>
                </a:ext>
              </a:extLst>
            </p:cNvPr>
            <p:cNvSpPr/>
            <p:nvPr/>
          </p:nvSpPr>
          <p:spPr>
            <a:xfrm>
              <a:off x="15220704" y="166947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TMF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Linking the protocol to the specification of milestones and essential documents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31" name="Graphic 230">
            <a:extLst>
              <a:ext uri="{FF2B5EF4-FFF2-40B4-BE49-F238E27FC236}">
                <a16:creationId xmlns:a16="http://schemas.microsoft.com/office/drawing/2014/main" id="{D26A7354-F3C6-9380-2257-267543BFC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45389" y="966612"/>
            <a:ext cx="2828197" cy="902616"/>
          </a:xfrm>
          <a:prstGeom prst="rect">
            <a:avLst/>
          </a:prstGeom>
        </p:spPr>
      </p:pic>
      <p:grpSp>
        <p:nvGrpSpPr>
          <p:cNvPr id="381" name="Group 380">
            <a:extLst>
              <a:ext uri="{FF2B5EF4-FFF2-40B4-BE49-F238E27FC236}">
                <a16:creationId xmlns:a16="http://schemas.microsoft.com/office/drawing/2014/main" id="{F9CD552B-AD07-801C-AFFC-CDD4CB016609}"/>
              </a:ext>
            </a:extLst>
          </p:cNvPr>
          <p:cNvGrpSpPr/>
          <p:nvPr/>
        </p:nvGrpSpPr>
        <p:grpSpPr>
          <a:xfrm>
            <a:off x="25944804" y="10069760"/>
            <a:ext cx="949473" cy="449400"/>
            <a:chOff x="18132627" y="20895034"/>
            <a:chExt cx="949473" cy="449400"/>
          </a:xfrm>
        </p:grpSpPr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61C744AD-4355-1AFC-4366-E36B9E509DA6}"/>
                </a:ext>
              </a:extLst>
            </p:cNvPr>
            <p:cNvSpPr/>
            <p:nvPr/>
          </p:nvSpPr>
          <p:spPr>
            <a:xfrm>
              <a:off x="18132627" y="20895034"/>
              <a:ext cx="949473" cy="449400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2F79E679-04E3-7326-7149-396C3351FDA8}"/>
                </a:ext>
              </a:extLst>
            </p:cNvPr>
            <p:cNvSpPr/>
            <p:nvPr/>
          </p:nvSpPr>
          <p:spPr>
            <a:xfrm>
              <a:off x="18223650" y="20952780"/>
              <a:ext cx="309707" cy="297319"/>
            </a:xfrm>
            <a:prstGeom prst="ellipse">
              <a:avLst/>
            </a:prstGeom>
            <a:noFill/>
            <a:ln>
              <a:solidFill>
                <a:srgbClr val="ED27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A6BAABB7-3B0E-3A7E-B71B-CA9BB434155A}"/>
                </a:ext>
              </a:extLst>
            </p:cNvPr>
            <p:cNvSpPr/>
            <p:nvPr/>
          </p:nvSpPr>
          <p:spPr>
            <a:xfrm>
              <a:off x="18644934" y="20952744"/>
              <a:ext cx="309707" cy="298680"/>
            </a:xfrm>
            <a:prstGeom prst="ellipse">
              <a:avLst/>
            </a:prstGeom>
            <a:noFill/>
            <a:ln>
              <a:solidFill>
                <a:srgbClr val="002E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7" name="Rounded Rectangle 326">
            <a:extLst>
              <a:ext uri="{FF2B5EF4-FFF2-40B4-BE49-F238E27FC236}">
                <a16:creationId xmlns:a16="http://schemas.microsoft.com/office/drawing/2014/main" id="{20C1498C-2589-353E-5779-C02EECBD8DA2}"/>
              </a:ext>
            </a:extLst>
          </p:cNvPr>
          <p:cNvSpPr/>
          <p:nvPr/>
        </p:nvSpPr>
        <p:spPr>
          <a:xfrm>
            <a:off x="396309" y="18857410"/>
            <a:ext cx="3382449" cy="3282118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42EAB0D2-ED1A-242A-D507-51B70B86FF59}"/>
              </a:ext>
            </a:extLst>
          </p:cNvPr>
          <p:cNvSpPr txBox="1"/>
          <p:nvPr/>
        </p:nvSpPr>
        <p:spPr>
          <a:xfrm>
            <a:off x="396309" y="18924595"/>
            <a:ext cx="3382449" cy="7668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2863" rIns="0" bIns="42863" rtlCol="0" anchor="ctr"/>
          <a:lstStyle>
            <a:defPPr>
              <a:defRPr lang="en-US"/>
            </a:defPPr>
            <a:lvl1pPr algn="ctr">
              <a:defRPr sz="3600" b="1">
                <a:solidFill>
                  <a:schemeClr val="accent1"/>
                </a:solidFill>
                <a:latin typeface="Century Gothic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‘DDF In Action’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5A8CFBC7-BC42-4161-8B19-E8F473456880}"/>
              </a:ext>
            </a:extLst>
          </p:cNvPr>
          <p:cNvSpPr txBox="1"/>
          <p:nvPr/>
        </p:nvSpPr>
        <p:spPr>
          <a:xfrm>
            <a:off x="1025962" y="21503835"/>
            <a:ext cx="272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Europe, Copenhagen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56F2B23-B2ED-D931-A2F9-00E05F9C2CBC}"/>
              </a:ext>
            </a:extLst>
          </p:cNvPr>
          <p:cNvSpPr txBox="1"/>
          <p:nvPr/>
        </p:nvSpPr>
        <p:spPr>
          <a:xfrm>
            <a:off x="1025961" y="20983629"/>
            <a:ext cx="275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US, New jersey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6E034EFE-F73A-60FE-C503-7C9033E0C0D2}"/>
              </a:ext>
            </a:extLst>
          </p:cNvPr>
          <p:cNvSpPr txBox="1"/>
          <p:nvPr/>
        </p:nvSpPr>
        <p:spPr>
          <a:xfrm>
            <a:off x="396309" y="19594528"/>
            <a:ext cx="3348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Indicates that a poster touching on the use case described will be presented at the respective event.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19245CA4-8A07-5A98-3027-46377A362598}"/>
              </a:ext>
            </a:extLst>
          </p:cNvPr>
          <p:cNvGrpSpPr/>
          <p:nvPr/>
        </p:nvGrpSpPr>
        <p:grpSpPr>
          <a:xfrm>
            <a:off x="16938507" y="17011775"/>
            <a:ext cx="940536" cy="457903"/>
            <a:chOff x="17127838" y="20884724"/>
            <a:chExt cx="940536" cy="457903"/>
          </a:xfrm>
        </p:grpSpPr>
        <p:sp>
          <p:nvSpPr>
            <p:cNvPr id="194" name="Rounded Rectangle 193">
              <a:extLst>
                <a:ext uri="{FF2B5EF4-FFF2-40B4-BE49-F238E27FC236}">
                  <a16:creationId xmlns:a16="http://schemas.microsoft.com/office/drawing/2014/main" id="{19E52A7E-0A5C-948A-4AF3-0C050294B68B}"/>
                </a:ext>
              </a:extLst>
            </p:cNvPr>
            <p:cNvSpPr/>
            <p:nvPr/>
          </p:nvSpPr>
          <p:spPr>
            <a:xfrm>
              <a:off x="17127838" y="20884724"/>
              <a:ext cx="940536" cy="457903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88" name="Picture 187" descr="A blue circle with yellow stars&#10;&#10;Description automatically generated">
              <a:extLst>
                <a:ext uri="{FF2B5EF4-FFF2-40B4-BE49-F238E27FC236}">
                  <a16:creationId xmlns:a16="http://schemas.microsoft.com/office/drawing/2014/main" id="{42C19B17-1D8A-56D8-FDE0-A5A410E3F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25421" y="20939564"/>
              <a:ext cx="340009" cy="340009"/>
            </a:xfrm>
            <a:prstGeom prst="rect">
              <a:avLst/>
            </a:prstGeom>
          </p:spPr>
        </p:pic>
        <p:pic>
          <p:nvPicPr>
            <p:cNvPr id="190" name="Picture 189" descr="A red white and blue flag&#10;&#10;Description automatically generated">
              <a:extLst>
                <a:ext uri="{FF2B5EF4-FFF2-40B4-BE49-F238E27FC236}">
                  <a16:creationId xmlns:a16="http://schemas.microsoft.com/office/drawing/2014/main" id="{55BCCAE2-4632-D2BC-4AC4-488621A90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90244" y="20938568"/>
              <a:ext cx="340009" cy="340009"/>
            </a:xfrm>
            <a:prstGeom prst="rect">
              <a:avLst/>
            </a:prstGeom>
          </p:spPr>
        </p:pic>
      </p:grpSp>
      <p:pic>
        <p:nvPicPr>
          <p:cNvPr id="191" name="Picture 190" descr="A blue circle with yellow stars&#10;&#10;Description automatically generated">
            <a:extLst>
              <a:ext uri="{FF2B5EF4-FFF2-40B4-BE49-F238E27FC236}">
                <a16:creationId xmlns:a16="http://schemas.microsoft.com/office/drawing/2014/main" id="{3C8703F0-C19A-FE25-5956-57389B022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000" y="21461434"/>
            <a:ext cx="443661" cy="443661"/>
          </a:xfrm>
          <a:prstGeom prst="rect">
            <a:avLst/>
          </a:prstGeom>
        </p:spPr>
      </p:pic>
      <p:pic>
        <p:nvPicPr>
          <p:cNvPr id="326" name="Picture 325" descr="A red white and blue flag&#10;&#10;Description automatically generated">
            <a:extLst>
              <a:ext uri="{FF2B5EF4-FFF2-40B4-BE49-F238E27FC236}">
                <a16:creationId xmlns:a16="http://schemas.microsoft.com/office/drawing/2014/main" id="{820D7238-550A-0779-035C-E30501FA17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000" y="20928962"/>
            <a:ext cx="443661" cy="443661"/>
          </a:xfrm>
          <a:prstGeom prst="rect">
            <a:avLst/>
          </a:prstGeom>
        </p:spPr>
      </p:pic>
      <p:grpSp>
        <p:nvGrpSpPr>
          <p:cNvPr id="330" name="Group 329">
            <a:extLst>
              <a:ext uri="{FF2B5EF4-FFF2-40B4-BE49-F238E27FC236}">
                <a16:creationId xmlns:a16="http://schemas.microsoft.com/office/drawing/2014/main" id="{78F5C9BF-EB73-5B42-54A4-FE04476C3155}"/>
              </a:ext>
            </a:extLst>
          </p:cNvPr>
          <p:cNvGrpSpPr/>
          <p:nvPr/>
        </p:nvGrpSpPr>
        <p:grpSpPr>
          <a:xfrm>
            <a:off x="7797368" y="13288900"/>
            <a:ext cx="940536" cy="457903"/>
            <a:chOff x="17127838" y="20884724"/>
            <a:chExt cx="940536" cy="457903"/>
          </a:xfrm>
        </p:grpSpPr>
        <p:sp>
          <p:nvSpPr>
            <p:cNvPr id="331" name="Rounded Rectangle 330">
              <a:extLst>
                <a:ext uri="{FF2B5EF4-FFF2-40B4-BE49-F238E27FC236}">
                  <a16:creationId xmlns:a16="http://schemas.microsoft.com/office/drawing/2014/main" id="{B5E9E52E-8263-5F05-C769-2627AC00818B}"/>
                </a:ext>
              </a:extLst>
            </p:cNvPr>
            <p:cNvSpPr/>
            <p:nvPr/>
          </p:nvSpPr>
          <p:spPr>
            <a:xfrm>
              <a:off x="17127838" y="20884724"/>
              <a:ext cx="940536" cy="457903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32" name="Picture 331" descr="A blue circle with yellow stars&#10;&#10;Description automatically generated">
              <a:extLst>
                <a:ext uri="{FF2B5EF4-FFF2-40B4-BE49-F238E27FC236}">
                  <a16:creationId xmlns:a16="http://schemas.microsoft.com/office/drawing/2014/main" id="{0C5187BC-2EA0-4763-9CDE-D948EAC6C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25421" y="20939564"/>
              <a:ext cx="340009" cy="340009"/>
            </a:xfrm>
            <a:prstGeom prst="rect">
              <a:avLst/>
            </a:prstGeom>
          </p:spPr>
        </p:pic>
        <p:pic>
          <p:nvPicPr>
            <p:cNvPr id="333" name="Picture 332" descr="A red white and blue flag&#10;&#10;Description automatically generated">
              <a:extLst>
                <a:ext uri="{FF2B5EF4-FFF2-40B4-BE49-F238E27FC236}">
                  <a16:creationId xmlns:a16="http://schemas.microsoft.com/office/drawing/2014/main" id="{E38085E4-3C41-2080-F89C-536F63C29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90244" y="20938568"/>
              <a:ext cx="340009" cy="340009"/>
            </a:xfrm>
            <a:prstGeom prst="rect">
              <a:avLst/>
            </a:prstGeom>
          </p:spPr>
        </p:pic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9BE14320-07B7-D563-599D-06F1DC846048}"/>
              </a:ext>
            </a:extLst>
          </p:cNvPr>
          <p:cNvGrpSpPr/>
          <p:nvPr/>
        </p:nvGrpSpPr>
        <p:grpSpPr>
          <a:xfrm>
            <a:off x="21455895" y="10557653"/>
            <a:ext cx="940536" cy="457903"/>
            <a:chOff x="17127838" y="20884724"/>
            <a:chExt cx="940536" cy="457903"/>
          </a:xfrm>
        </p:grpSpPr>
        <p:sp>
          <p:nvSpPr>
            <p:cNvPr id="335" name="Rounded Rectangle 334">
              <a:extLst>
                <a:ext uri="{FF2B5EF4-FFF2-40B4-BE49-F238E27FC236}">
                  <a16:creationId xmlns:a16="http://schemas.microsoft.com/office/drawing/2014/main" id="{87D25476-8946-0DB2-8507-43367815E3D7}"/>
                </a:ext>
              </a:extLst>
            </p:cNvPr>
            <p:cNvSpPr/>
            <p:nvPr/>
          </p:nvSpPr>
          <p:spPr>
            <a:xfrm>
              <a:off x="17127838" y="20884724"/>
              <a:ext cx="940536" cy="457903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36" name="Picture 335" descr="A blue circle with yellow stars&#10;&#10;Description automatically generated">
              <a:extLst>
                <a:ext uri="{FF2B5EF4-FFF2-40B4-BE49-F238E27FC236}">
                  <a16:creationId xmlns:a16="http://schemas.microsoft.com/office/drawing/2014/main" id="{56EC69AB-290A-9BE5-5383-B5959C9BF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25421" y="20939564"/>
              <a:ext cx="340009" cy="340009"/>
            </a:xfrm>
            <a:prstGeom prst="rect">
              <a:avLst/>
            </a:prstGeom>
          </p:spPr>
        </p:pic>
        <p:pic>
          <p:nvPicPr>
            <p:cNvPr id="337" name="Picture 336" descr="A red white and blue flag&#10;&#10;Description automatically generated">
              <a:extLst>
                <a:ext uri="{FF2B5EF4-FFF2-40B4-BE49-F238E27FC236}">
                  <a16:creationId xmlns:a16="http://schemas.microsoft.com/office/drawing/2014/main" id="{0D6B6940-A043-B19F-AB30-C993F9599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90244" y="20938568"/>
              <a:ext cx="340009" cy="340009"/>
            </a:xfrm>
            <a:prstGeom prst="rect">
              <a:avLst/>
            </a:prstGeom>
          </p:spPr>
        </p:pic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228100A6-0D0C-DA02-3582-2AF8AF778BCB}"/>
              </a:ext>
            </a:extLst>
          </p:cNvPr>
          <p:cNvGrpSpPr/>
          <p:nvPr/>
        </p:nvGrpSpPr>
        <p:grpSpPr>
          <a:xfrm>
            <a:off x="12359100" y="8236814"/>
            <a:ext cx="940536" cy="457903"/>
            <a:chOff x="17127838" y="20884724"/>
            <a:chExt cx="940536" cy="457903"/>
          </a:xfrm>
        </p:grpSpPr>
        <p:sp>
          <p:nvSpPr>
            <p:cNvPr id="339" name="Rounded Rectangle 338">
              <a:extLst>
                <a:ext uri="{FF2B5EF4-FFF2-40B4-BE49-F238E27FC236}">
                  <a16:creationId xmlns:a16="http://schemas.microsoft.com/office/drawing/2014/main" id="{FFA89D89-5EEE-0C2C-AFA8-14C204BF2DA6}"/>
                </a:ext>
              </a:extLst>
            </p:cNvPr>
            <p:cNvSpPr/>
            <p:nvPr/>
          </p:nvSpPr>
          <p:spPr>
            <a:xfrm>
              <a:off x="17127838" y="20884724"/>
              <a:ext cx="940536" cy="457903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40" name="Picture 339" descr="A blue circle with yellow stars&#10;&#10;Description automatically generated">
              <a:extLst>
                <a:ext uri="{FF2B5EF4-FFF2-40B4-BE49-F238E27FC236}">
                  <a16:creationId xmlns:a16="http://schemas.microsoft.com/office/drawing/2014/main" id="{C2EBE5AB-EE22-24A1-C66E-12662771B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25421" y="20939564"/>
              <a:ext cx="340009" cy="340009"/>
            </a:xfrm>
            <a:prstGeom prst="rect">
              <a:avLst/>
            </a:prstGeom>
          </p:spPr>
        </p:pic>
        <p:pic>
          <p:nvPicPr>
            <p:cNvPr id="341" name="Picture 340" descr="A red white and blue flag&#10;&#10;Description automatically generated">
              <a:extLst>
                <a:ext uri="{FF2B5EF4-FFF2-40B4-BE49-F238E27FC236}">
                  <a16:creationId xmlns:a16="http://schemas.microsoft.com/office/drawing/2014/main" id="{6CD75109-9D98-E7E6-A997-A97FF8FCF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90244" y="20938568"/>
              <a:ext cx="340009" cy="340009"/>
            </a:xfrm>
            <a:prstGeom prst="rect">
              <a:avLst/>
            </a:prstGeom>
          </p:spPr>
        </p:pic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219113EB-3D10-BA6D-8051-DB679F7A48FA}"/>
              </a:ext>
            </a:extLst>
          </p:cNvPr>
          <p:cNvGrpSpPr/>
          <p:nvPr/>
        </p:nvGrpSpPr>
        <p:grpSpPr>
          <a:xfrm>
            <a:off x="3274234" y="8241037"/>
            <a:ext cx="940536" cy="457903"/>
            <a:chOff x="17127838" y="20884724"/>
            <a:chExt cx="940536" cy="457903"/>
          </a:xfrm>
        </p:grpSpPr>
        <p:sp>
          <p:nvSpPr>
            <p:cNvPr id="343" name="Rounded Rectangle 342">
              <a:extLst>
                <a:ext uri="{FF2B5EF4-FFF2-40B4-BE49-F238E27FC236}">
                  <a16:creationId xmlns:a16="http://schemas.microsoft.com/office/drawing/2014/main" id="{324FEC4C-A87F-74CA-4DEC-2575CC36FA8D}"/>
                </a:ext>
              </a:extLst>
            </p:cNvPr>
            <p:cNvSpPr/>
            <p:nvPr/>
          </p:nvSpPr>
          <p:spPr>
            <a:xfrm>
              <a:off x="17127838" y="20884724"/>
              <a:ext cx="940536" cy="457903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45" name="Picture 344" descr="A blue circle with yellow stars&#10;&#10;Description automatically generated">
              <a:extLst>
                <a:ext uri="{FF2B5EF4-FFF2-40B4-BE49-F238E27FC236}">
                  <a16:creationId xmlns:a16="http://schemas.microsoft.com/office/drawing/2014/main" id="{E96A88C4-62A1-1388-21DD-FD1E7D98A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25421" y="20939564"/>
              <a:ext cx="340009" cy="340009"/>
            </a:xfrm>
            <a:prstGeom prst="rect">
              <a:avLst/>
            </a:prstGeom>
          </p:spPr>
        </p:pic>
        <p:pic>
          <p:nvPicPr>
            <p:cNvPr id="376" name="Picture 375" descr="A red white and blue flag&#10;&#10;Description automatically generated">
              <a:extLst>
                <a:ext uri="{FF2B5EF4-FFF2-40B4-BE49-F238E27FC236}">
                  <a16:creationId xmlns:a16="http://schemas.microsoft.com/office/drawing/2014/main" id="{BF2F40D1-5C5C-851A-B730-4CE04B3FD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90244" y="20938568"/>
              <a:ext cx="340009" cy="340009"/>
            </a:xfrm>
            <a:prstGeom prst="rect">
              <a:avLst/>
            </a:prstGeom>
          </p:spPr>
        </p:pic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BAEA50F-8EE7-B2AD-C62E-20A444710543}"/>
              </a:ext>
            </a:extLst>
          </p:cNvPr>
          <p:cNvGrpSpPr/>
          <p:nvPr/>
        </p:nvGrpSpPr>
        <p:grpSpPr>
          <a:xfrm>
            <a:off x="7824683" y="8247667"/>
            <a:ext cx="940536" cy="457903"/>
            <a:chOff x="17127838" y="20884724"/>
            <a:chExt cx="940536" cy="457903"/>
          </a:xfrm>
        </p:grpSpPr>
        <p:sp>
          <p:nvSpPr>
            <p:cNvPr id="378" name="Rounded Rectangle 377">
              <a:extLst>
                <a:ext uri="{FF2B5EF4-FFF2-40B4-BE49-F238E27FC236}">
                  <a16:creationId xmlns:a16="http://schemas.microsoft.com/office/drawing/2014/main" id="{9AF8FDE2-8360-1CF1-B9AF-30A267E2F8DD}"/>
                </a:ext>
              </a:extLst>
            </p:cNvPr>
            <p:cNvSpPr/>
            <p:nvPr/>
          </p:nvSpPr>
          <p:spPr>
            <a:xfrm>
              <a:off x="17127838" y="20884724"/>
              <a:ext cx="940536" cy="457903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79" name="Picture 378" descr="A blue circle with yellow stars&#10;&#10;Description automatically generated">
              <a:extLst>
                <a:ext uri="{FF2B5EF4-FFF2-40B4-BE49-F238E27FC236}">
                  <a16:creationId xmlns:a16="http://schemas.microsoft.com/office/drawing/2014/main" id="{0B33C6FD-D10F-02EF-2802-09C317124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25421" y="20939564"/>
              <a:ext cx="340009" cy="340009"/>
            </a:xfrm>
            <a:prstGeom prst="rect">
              <a:avLst/>
            </a:prstGeom>
          </p:spPr>
        </p:pic>
        <p:pic>
          <p:nvPicPr>
            <p:cNvPr id="380" name="Picture 379" descr="A red white and blue flag&#10;&#10;Description automatically generated">
              <a:extLst>
                <a:ext uri="{FF2B5EF4-FFF2-40B4-BE49-F238E27FC236}">
                  <a16:creationId xmlns:a16="http://schemas.microsoft.com/office/drawing/2014/main" id="{77EC60FA-4DF7-BB40-93B0-D45DC7828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90244" y="20938568"/>
              <a:ext cx="340009" cy="340009"/>
            </a:xfrm>
            <a:prstGeom prst="rect">
              <a:avLst/>
            </a:prstGeom>
          </p:spPr>
        </p:pic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C37B6ECC-C37D-8373-E8DD-A1684DB21351}"/>
              </a:ext>
            </a:extLst>
          </p:cNvPr>
          <p:cNvGrpSpPr/>
          <p:nvPr/>
        </p:nvGrpSpPr>
        <p:grpSpPr>
          <a:xfrm>
            <a:off x="7770649" y="19345068"/>
            <a:ext cx="949473" cy="449400"/>
            <a:chOff x="18132627" y="20895034"/>
            <a:chExt cx="949473" cy="449400"/>
          </a:xfrm>
        </p:grpSpPr>
        <p:sp>
          <p:nvSpPr>
            <p:cNvPr id="385" name="Rounded Rectangle 384">
              <a:extLst>
                <a:ext uri="{FF2B5EF4-FFF2-40B4-BE49-F238E27FC236}">
                  <a16:creationId xmlns:a16="http://schemas.microsoft.com/office/drawing/2014/main" id="{FBECBD5D-B1FA-7D5D-A484-F26F220A7977}"/>
                </a:ext>
              </a:extLst>
            </p:cNvPr>
            <p:cNvSpPr/>
            <p:nvPr/>
          </p:nvSpPr>
          <p:spPr>
            <a:xfrm>
              <a:off x="18132627" y="20895034"/>
              <a:ext cx="949473" cy="449400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3F08E07B-8BFC-ED1C-B03B-A47603C17FB0}"/>
                </a:ext>
              </a:extLst>
            </p:cNvPr>
            <p:cNvSpPr/>
            <p:nvPr/>
          </p:nvSpPr>
          <p:spPr>
            <a:xfrm>
              <a:off x="18223650" y="20952780"/>
              <a:ext cx="309707" cy="297319"/>
            </a:xfrm>
            <a:prstGeom prst="ellipse">
              <a:avLst/>
            </a:prstGeom>
            <a:noFill/>
            <a:ln>
              <a:solidFill>
                <a:srgbClr val="ED27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CE6AA233-D266-7BD5-AF30-1E4005DE3990}"/>
                </a:ext>
              </a:extLst>
            </p:cNvPr>
            <p:cNvSpPr/>
            <p:nvPr/>
          </p:nvSpPr>
          <p:spPr>
            <a:xfrm>
              <a:off x="18644934" y="20952744"/>
              <a:ext cx="309707" cy="298680"/>
            </a:xfrm>
            <a:prstGeom prst="ellipse">
              <a:avLst/>
            </a:prstGeom>
            <a:noFill/>
            <a:ln>
              <a:solidFill>
                <a:srgbClr val="002E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4439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eacbea-7562-4a40-a7f2-e999cdc0cec5">
      <Terms xmlns="http://schemas.microsoft.com/office/infopath/2007/PartnerControls"/>
    </lcf76f155ced4ddcb4097134ff3c332f>
    <TaxCatchAll xmlns="75bf9804-c18d-470a-a27f-eeaf4abcd24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7D794EB48E7144959FE534A5ED3D9A" ma:contentTypeVersion="13" ma:contentTypeDescription="Create a new document." ma:contentTypeScope="" ma:versionID="332ebed6bf1f21540ac8ed4139e2af2e">
  <xsd:schema xmlns:xsd="http://www.w3.org/2001/XMLSchema" xmlns:xs="http://www.w3.org/2001/XMLSchema" xmlns:p="http://schemas.microsoft.com/office/2006/metadata/properties" xmlns:ns2="98eacbea-7562-4a40-a7f2-e999cdc0cec5" xmlns:ns3="75bf9804-c18d-470a-a27f-eeaf4abcd247" targetNamespace="http://schemas.microsoft.com/office/2006/metadata/properties" ma:root="true" ma:fieldsID="9643d50ff51ef4e8f7efba950a0a6c6b" ns2:_="" ns3:_="">
    <xsd:import namespace="98eacbea-7562-4a40-a7f2-e999cdc0cec5"/>
    <xsd:import namespace="75bf9804-c18d-470a-a27f-eeaf4abcd2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acbea-7562-4a40-a7f2-e999cdc0ce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6b7e412-6c7f-44cd-93fc-1283bc8f8f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bf9804-c18d-470a-a27f-eeaf4abcd24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2440c8f-637a-4f66-b4f6-bf5ca76e88b3}" ma:internalName="TaxCatchAll" ma:showField="CatchAllData" ma:web="75bf9804-c18d-470a-a27f-eeaf4abcd2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08C028-DB74-4132-93E9-98A6B8817B9A}">
  <ds:schemaRefs>
    <ds:schemaRef ds:uri="http://schemas.microsoft.com/office/2006/metadata/properties"/>
    <ds:schemaRef ds:uri="http://schemas.microsoft.com/office/2006/documentManagement/types"/>
    <ds:schemaRef ds:uri="75bf9804-c18d-470a-a27f-eeaf4abcd247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elements/1.1/"/>
    <ds:schemaRef ds:uri="98eacbea-7562-4a40-a7f2-e999cdc0cec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4B6344-9988-4B81-A67B-403A5F7975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acbea-7562-4a40-a7f2-e999cdc0cec5"/>
    <ds:schemaRef ds:uri="75bf9804-c18d-470a-a27f-eeaf4abcd2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880353-A811-4A5E-ACC7-78B678F869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3316</TotalTime>
  <Words>922</Words>
  <Application>Microsoft Macintosh PowerPoint</Application>
  <PresentationFormat>Custom</PresentationFormat>
  <Paragraphs>149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Ulander</dc:creator>
  <cp:lastModifiedBy>Dave Iberson-Hurst</cp:lastModifiedBy>
  <cp:revision>9</cp:revision>
  <cp:lastPrinted>2024-09-29T07:41:48Z</cp:lastPrinted>
  <dcterms:created xsi:type="dcterms:W3CDTF">2024-08-29T12:40:07Z</dcterms:created>
  <dcterms:modified xsi:type="dcterms:W3CDTF">2024-10-08T12:55:20Z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0x010100D47D794EB48E7144959FE534A5ED3D9A</vt:lpwstr>
  </property>
  <property fmtid="{D5CDD505-2E9C-101B-9397-08002B2CF9AE}" pid="3" name="MediaServiceImageTags">
    <vt:lpwstr/>
  </property>
</Properties>
</file>