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70" r:id="rId4"/>
    <p:sldId id="276" r:id="rId5"/>
    <p:sldId id="277" r:id="rId6"/>
    <p:sldId id="278" r:id="rId7"/>
    <p:sldId id="279" r:id="rId8"/>
    <p:sldId id="273" r:id="rId9"/>
    <p:sldId id="280" r:id="rId10"/>
    <p:sldId id="271" r:id="rId11"/>
    <p:sldId id="265" r:id="rId12"/>
    <p:sldId id="266" r:id="rId13"/>
    <p:sldId id="281" r:id="rId14"/>
    <p:sldId id="282" r:id="rId15"/>
    <p:sldId id="269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B43D2CB-6D07-4AF6-8385-F02019C31457}">
          <p14:sldIdLst>
            <p14:sldId id="256"/>
            <p14:sldId id="264"/>
            <p14:sldId id="270"/>
            <p14:sldId id="276"/>
            <p14:sldId id="277"/>
            <p14:sldId id="278"/>
            <p14:sldId id="279"/>
            <p14:sldId id="273"/>
            <p14:sldId id="280"/>
            <p14:sldId id="271"/>
            <p14:sldId id="265"/>
            <p14:sldId id="266"/>
            <p14:sldId id="281"/>
            <p14:sldId id="28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8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949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9144000" cy="50768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332927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092824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80629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3"/>
            <a:ext cx="9144000" cy="6092822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3387259"/>
            <a:ext cx="7935515" cy="1198491"/>
          </a:xfrm>
        </p:spPr>
        <p:txBody>
          <a:bodyPr/>
          <a:lstStyle>
            <a:lvl1pPr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3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6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540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1800" y="1484313"/>
            <a:ext cx="4506913" cy="42497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95286" y="1484313"/>
            <a:ext cx="373917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0526" y="2943181"/>
            <a:ext cx="3733324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00526" y="4402050"/>
            <a:ext cx="373332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643310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24388" y="1484313"/>
            <a:ext cx="4134577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77012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933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793945" y="1484314"/>
            <a:ext cx="2587625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08451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97585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624388" y="368299"/>
            <a:ext cx="4124326" cy="828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367505"/>
            <a:ext cx="4124326" cy="82946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17631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817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312987" y="6275708"/>
            <a:ext cx="41338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Titel der Präsentation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Struktureinheit der TU Dresden 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Vorname des Vortragenden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 oder Anlass des Vortrags // 13.01.2018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6919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73">
          <p15:clr>
            <a:srgbClr val="F26B43"/>
          </p15:clr>
        </p15:guide>
        <p15:guide id="3" pos="243">
          <p15:clr>
            <a:srgbClr val="F26B43"/>
          </p15:clr>
        </p15:guide>
        <p15:guide id="4" pos="660">
          <p15:clr>
            <a:srgbClr val="F26B43"/>
          </p15:clr>
        </p15:guide>
        <p15:guide id="5" pos="726">
          <p15:clr>
            <a:srgbClr val="F26B43"/>
          </p15:clr>
        </p15:guide>
        <p15:guide id="6" pos="1146">
          <p15:clr>
            <a:srgbClr val="F26B43"/>
          </p15:clr>
        </p15:guide>
        <p15:guide id="7" pos="1212">
          <p15:clr>
            <a:srgbClr val="F26B43"/>
          </p15:clr>
        </p15:guide>
        <p15:guide id="8" pos="1701">
          <p15:clr>
            <a:srgbClr val="F26B43"/>
          </p15:clr>
        </p15:guide>
        <p15:guide id="9" pos="1632">
          <p15:clr>
            <a:srgbClr val="F26B43"/>
          </p15:clr>
        </p15:guide>
        <p15:guide id="10" pos="2184">
          <p15:clr>
            <a:srgbClr val="F26B43"/>
          </p15:clr>
        </p15:guide>
        <p15:guide id="11" pos="2117">
          <p15:clr>
            <a:srgbClr val="F26B43"/>
          </p15:clr>
        </p15:guide>
        <p15:guide id="12" pos="2604">
          <p15:clr>
            <a:srgbClr val="F26B43"/>
          </p15:clr>
        </p15:guide>
        <p15:guide id="13" pos="2672">
          <p15:clr>
            <a:srgbClr val="F26B43"/>
          </p15:clr>
        </p15:guide>
        <p15:guide id="14" pos="3089">
          <p15:clr>
            <a:srgbClr val="F26B43"/>
          </p15:clr>
        </p15:guide>
        <p15:guide id="15" pos="3158">
          <p15:clr>
            <a:srgbClr val="F26B43"/>
          </p15:clr>
        </p15:guide>
        <p15:guide id="16" pos="3575">
          <p15:clr>
            <a:srgbClr val="F26B43"/>
          </p15:clr>
        </p15:guide>
        <p15:guide id="17" pos="3642">
          <p15:clr>
            <a:srgbClr val="F26B43"/>
          </p15:clr>
        </p15:guide>
        <p15:guide id="18" pos="3887">
          <p15:clr>
            <a:srgbClr val="F26B43"/>
          </p15:clr>
        </p15:guide>
        <p15:guide id="19" pos="3818">
          <p15:clr>
            <a:srgbClr val="F26B43"/>
          </p15:clr>
        </p15:guide>
        <p15:guide id="20" pos="4061">
          <p15:clr>
            <a:srgbClr val="F26B43"/>
          </p15:clr>
        </p15:guide>
        <p15:guide id="21" pos="4130">
          <p15:clr>
            <a:srgbClr val="F26B43"/>
          </p15:clr>
        </p15:guide>
        <p15:guide id="22" pos="4545">
          <p15:clr>
            <a:srgbClr val="F26B43"/>
          </p15:clr>
        </p15:guide>
        <p15:guide id="23" pos="4614">
          <p15:clr>
            <a:srgbClr val="F26B43"/>
          </p15:clr>
        </p15:guide>
        <p15:guide id="24" pos="5031">
          <p15:clr>
            <a:srgbClr val="F26B43"/>
          </p15:clr>
        </p15:guide>
        <p15:guide id="25" pos="5100">
          <p15:clr>
            <a:srgbClr val="F26B43"/>
          </p15:clr>
        </p15:guide>
        <p15:guide id="26" pos="5586">
          <p15:clr>
            <a:srgbClr val="F26B43"/>
          </p15:clr>
        </p15:guide>
        <p15:guide id="27" pos="5517">
          <p15:clr>
            <a:srgbClr val="F26B43"/>
          </p15:clr>
        </p15:guide>
        <p15:guide id="30" orient="horz" pos="727" userDrawn="1">
          <p15:clr>
            <a:srgbClr val="F26B43"/>
          </p15:clr>
        </p15:guide>
        <p15:guide id="31" pos="416">
          <p15:clr>
            <a:srgbClr val="F26B43"/>
          </p15:clr>
        </p15:guide>
        <p15:guide id="32" pos="483">
          <p15:clr>
            <a:srgbClr val="F26B43"/>
          </p15:clr>
        </p15:guide>
        <p15:guide id="33" pos="903">
          <p15:clr>
            <a:srgbClr val="F26B43"/>
          </p15:clr>
        </p15:guide>
        <p15:guide id="34" pos="971">
          <p15:clr>
            <a:srgbClr val="F26B43"/>
          </p15:clr>
        </p15:guide>
        <p15:guide id="35" pos="1389">
          <p15:clr>
            <a:srgbClr val="F26B43"/>
          </p15:clr>
        </p15:guide>
        <p15:guide id="36" pos="1457">
          <p15:clr>
            <a:srgbClr val="F26B43"/>
          </p15:clr>
        </p15:guide>
        <p15:guide id="37" pos="1875">
          <p15:clr>
            <a:srgbClr val="F26B43"/>
          </p15:clr>
        </p15:guide>
        <p15:guide id="38" pos="1941">
          <p15:clr>
            <a:srgbClr val="F26B43"/>
          </p15:clr>
        </p15:guide>
        <p15:guide id="39" pos="2358">
          <p15:clr>
            <a:srgbClr val="F26B43"/>
          </p15:clr>
        </p15:guide>
        <p15:guide id="40" pos="2429">
          <p15:clr>
            <a:srgbClr val="F26B43"/>
          </p15:clr>
        </p15:guide>
        <p15:guide id="41" pos="2847">
          <p15:clr>
            <a:srgbClr val="F26B43"/>
          </p15:clr>
        </p15:guide>
        <p15:guide id="42" pos="2913">
          <p15:clr>
            <a:srgbClr val="F26B43"/>
          </p15:clr>
        </p15:guide>
        <p15:guide id="43" pos="3330">
          <p15:clr>
            <a:srgbClr val="F26B43"/>
          </p15:clr>
        </p15:guide>
        <p15:guide id="44" pos="3398">
          <p15:clr>
            <a:srgbClr val="F26B43"/>
          </p15:clr>
        </p15:guide>
        <p15:guide id="45" pos="4302">
          <p15:clr>
            <a:srgbClr val="F26B43"/>
          </p15:clr>
        </p15:guide>
        <p15:guide id="46" pos="4373">
          <p15:clr>
            <a:srgbClr val="F26B43"/>
          </p15:clr>
        </p15:guide>
        <p15:guide id="47" pos="4787">
          <p15:clr>
            <a:srgbClr val="F26B43"/>
          </p15:clr>
        </p15:guide>
        <p15:guide id="48" pos="4859">
          <p15:clr>
            <a:srgbClr val="F26B43"/>
          </p15:clr>
        </p15:guide>
        <p15:guide id="49" pos="5274">
          <p15:clr>
            <a:srgbClr val="F26B43"/>
          </p15:clr>
        </p15:guide>
        <p15:guide id="50" pos="5345">
          <p15:clr>
            <a:srgbClr val="F26B43"/>
          </p15:clr>
        </p15:guide>
        <p15:guide id="51" orient="horz" pos="3612">
          <p15:clr>
            <a:srgbClr val="F26B43"/>
          </p15:clr>
        </p15:guide>
        <p15:guide id="52" orient="horz" pos="3838">
          <p15:clr>
            <a:srgbClr val="F26B43"/>
          </p15:clr>
        </p15:guide>
        <p15:guide id="53" orient="horz" pos="935">
          <p15:clr>
            <a:srgbClr val="F26B43"/>
          </p15:clr>
        </p15:guide>
        <p15:guide id="58" orient="horz" pos="221" userDrawn="1">
          <p15:clr>
            <a:srgbClr val="F26B43"/>
          </p15:clr>
        </p15:guide>
        <p15:guide id="59" orient="horz" pos="3962" userDrawn="1">
          <p15:clr>
            <a:srgbClr val="F26B43"/>
          </p15:clr>
        </p15:guide>
        <p15:guide id="60" orient="horz" pos="4167" userDrawn="1">
          <p15:clr>
            <a:srgbClr val="F26B43"/>
          </p15:clr>
        </p15:guide>
        <p15:guide id="61" orient="horz" pos="619" userDrawn="1">
          <p15:clr>
            <a:srgbClr val="F26B43"/>
          </p15:clr>
        </p15:guide>
        <p15:guide id="62" orient="horz" pos="490" userDrawn="1">
          <p15:clr>
            <a:srgbClr val="F26B43"/>
          </p15:clr>
        </p15:guide>
        <p15:guide id="63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Sebastian Heide</a:t>
            </a:r>
          </a:p>
          <a:p>
            <a:r>
              <a:rPr lang="de-DE" dirty="0"/>
              <a:t>David Krause</a:t>
            </a:r>
          </a:p>
          <a:p>
            <a:r>
              <a:rPr lang="de-DE" dirty="0"/>
              <a:t>Philipp Daferner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photonic</a:t>
            </a:r>
            <a:r>
              <a:rPr lang="de-DE" dirty="0"/>
              <a:t> </a:t>
            </a:r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Adaptive </a:t>
            </a:r>
            <a:r>
              <a:rPr lang="de-DE" dirty="0" err="1"/>
              <a:t>Wavefront</a:t>
            </a:r>
            <a:r>
              <a:rPr lang="de-DE" dirty="0"/>
              <a:t> Generation </a:t>
            </a:r>
            <a:r>
              <a:rPr lang="de-DE" dirty="0" err="1"/>
              <a:t>for</a:t>
            </a:r>
            <a:r>
              <a:rPr lang="de-DE" dirty="0"/>
              <a:t> Multimode </a:t>
            </a:r>
            <a:r>
              <a:rPr lang="de-DE" dirty="0" err="1"/>
              <a:t>Fibre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 Annealing</a:t>
            </a:r>
            <a:br>
              <a:rPr lang="en-GB" dirty="0"/>
            </a:br>
            <a:r>
              <a:rPr lang="en-GB" b="0" dirty="0"/>
              <a:t>algorithm</a:t>
            </a:r>
            <a:br>
              <a:rPr lang="en-GB" dirty="0"/>
            </a:br>
            <a:endParaRPr lang="en-GB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algorithm to adapt the phase mask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9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 Annealing</a:t>
            </a:r>
            <a:br>
              <a:rPr lang="en-GB" dirty="0"/>
            </a:br>
            <a:endParaRPr lang="en-GB" b="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0F6BF7-96E2-4487-947F-DC8471613DC4}"/>
              </a:ext>
            </a:extLst>
          </p:cNvPr>
          <p:cNvSpPr/>
          <p:nvPr/>
        </p:nvSpPr>
        <p:spPr>
          <a:xfrm>
            <a:off x="3909058" y="1073784"/>
            <a:ext cx="116205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random pixel change</a:t>
            </a:r>
          </a:p>
        </p:txBody>
      </p:sp>
      <p:sp>
        <p:nvSpPr>
          <p:cNvPr id="7" name="Flussdiagramm: Verzweigung 6">
            <a:extLst>
              <a:ext uri="{FF2B5EF4-FFF2-40B4-BE49-F238E27FC236}">
                <a16:creationId xmlns:a16="http://schemas.microsoft.com/office/drawing/2014/main" id="{CF5F214C-6D11-4612-ABE6-3EBA1158C2C9}"/>
              </a:ext>
            </a:extLst>
          </p:cNvPr>
          <p:cNvSpPr/>
          <p:nvPr/>
        </p:nvSpPr>
        <p:spPr>
          <a:xfrm>
            <a:off x="3561397" y="4401182"/>
            <a:ext cx="1857375" cy="819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temperature &gt; 0</a:t>
            </a:r>
          </a:p>
        </p:txBody>
      </p:sp>
      <p:sp>
        <p:nvSpPr>
          <p:cNvPr id="8" name="Flussdiagramm: Verzweigung 7">
            <a:extLst>
              <a:ext uri="{FF2B5EF4-FFF2-40B4-BE49-F238E27FC236}">
                <a16:creationId xmlns:a16="http://schemas.microsoft.com/office/drawing/2014/main" id="{7EC3C14B-ABB2-496C-B781-A6D433C895A1}"/>
              </a:ext>
            </a:extLst>
          </p:cNvPr>
          <p:cNvSpPr/>
          <p:nvPr/>
        </p:nvSpPr>
        <p:spPr>
          <a:xfrm>
            <a:off x="6675120" y="2086609"/>
            <a:ext cx="1962150" cy="819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Boltzmann condition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9FDDD2-4162-49AE-BA6D-879E6B7B64DC}"/>
              </a:ext>
            </a:extLst>
          </p:cNvPr>
          <p:cNvSpPr/>
          <p:nvPr/>
        </p:nvSpPr>
        <p:spPr>
          <a:xfrm>
            <a:off x="3909058" y="3372483"/>
            <a:ext cx="116205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admit change</a:t>
            </a:r>
          </a:p>
        </p:txBody>
      </p:sp>
      <p:sp>
        <p:nvSpPr>
          <p:cNvPr id="10" name="Flussdiagramm: Verzweigung 9">
            <a:extLst>
              <a:ext uri="{FF2B5EF4-FFF2-40B4-BE49-F238E27FC236}">
                <a16:creationId xmlns:a16="http://schemas.microsoft.com/office/drawing/2014/main" id="{67D118F3-AFD7-4C66-8506-556F239DA10A}"/>
              </a:ext>
            </a:extLst>
          </p:cNvPr>
          <p:cNvSpPr/>
          <p:nvPr/>
        </p:nvSpPr>
        <p:spPr>
          <a:xfrm>
            <a:off x="3561397" y="2086609"/>
            <a:ext cx="1857375" cy="819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result improved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44538A-97B8-4998-92E4-53082125A494}"/>
              </a:ext>
            </a:extLst>
          </p:cNvPr>
          <p:cNvSpPr/>
          <p:nvPr/>
        </p:nvSpPr>
        <p:spPr>
          <a:xfrm>
            <a:off x="1436366" y="2215196"/>
            <a:ext cx="116205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decrease temperature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FE27E1D-5312-442C-BA80-DCC104A9C2D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490083" y="1635759"/>
            <a:ext cx="2" cy="45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3ED3B22-41A5-4084-A4C6-350B121361F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4490083" y="2905759"/>
            <a:ext cx="2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DE67628-0DCD-430E-8C39-51F0C726DF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490083" y="3934458"/>
            <a:ext cx="2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095E4EB-BBF3-49D0-878C-4D9BF7F226C1}"/>
              </a:ext>
            </a:extLst>
          </p:cNvPr>
          <p:cNvCxnSpPr>
            <a:endCxn id="8" idx="1"/>
          </p:cNvCxnSpPr>
          <p:nvPr/>
        </p:nvCxnSpPr>
        <p:spPr>
          <a:xfrm>
            <a:off x="5303520" y="2496183"/>
            <a:ext cx="1371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DC22033-9041-4805-936E-F658FB4BCEF7}"/>
              </a:ext>
            </a:extLst>
          </p:cNvPr>
          <p:cNvCxnSpPr>
            <a:stCxn id="11" idx="0"/>
            <a:endCxn id="6" idx="1"/>
          </p:cNvCxnSpPr>
          <p:nvPr/>
        </p:nvCxnSpPr>
        <p:spPr>
          <a:xfrm rot="5400000" flipH="1" flipV="1">
            <a:off x="2533012" y="839151"/>
            <a:ext cx="860424" cy="1891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C4FBC679-1DAA-4E4B-820D-31A7DC2F2AE7}"/>
              </a:ext>
            </a:extLst>
          </p:cNvPr>
          <p:cNvCxnSpPr>
            <a:stCxn id="7" idx="1"/>
            <a:endCxn id="11" idx="2"/>
          </p:cNvCxnSpPr>
          <p:nvPr/>
        </p:nvCxnSpPr>
        <p:spPr>
          <a:xfrm rot="10800000">
            <a:off x="2017391" y="2777171"/>
            <a:ext cx="1544006" cy="2033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A04F696D-E979-4DDC-AC57-AD1044EE7B20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5989796" y="1987072"/>
            <a:ext cx="747712" cy="2585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0C3D84FF-2D7D-4F6E-BB1A-5E751B521144}"/>
              </a:ext>
            </a:extLst>
          </p:cNvPr>
          <p:cNvCxnSpPr>
            <a:stCxn id="8" idx="3"/>
          </p:cNvCxnSpPr>
          <p:nvPr/>
        </p:nvCxnSpPr>
        <p:spPr>
          <a:xfrm flipH="1">
            <a:off x="5418772" y="2496184"/>
            <a:ext cx="3218498" cy="2314573"/>
          </a:xfrm>
          <a:prstGeom prst="bentConnector3">
            <a:avLst>
              <a:gd name="adj1" fmla="val -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DBB5985-4B45-4D39-8EB7-44C614CE9FBA}"/>
              </a:ext>
            </a:extLst>
          </p:cNvPr>
          <p:cNvSpPr/>
          <p:nvPr/>
        </p:nvSpPr>
        <p:spPr>
          <a:xfrm>
            <a:off x="4400085" y="5989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1B1EB5-1174-426F-B887-D9EAE5112943}"/>
              </a:ext>
            </a:extLst>
          </p:cNvPr>
          <p:cNvGrpSpPr/>
          <p:nvPr/>
        </p:nvGrpSpPr>
        <p:grpSpPr>
          <a:xfrm>
            <a:off x="4400085" y="5597056"/>
            <a:ext cx="180000" cy="180000"/>
            <a:chOff x="4400085" y="5597056"/>
            <a:chExt cx="180000" cy="18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B8A9CEA-D834-4550-8A7E-798650C4AECA}"/>
                </a:ext>
              </a:extLst>
            </p:cNvPr>
            <p:cNvSpPr/>
            <p:nvPr/>
          </p:nvSpPr>
          <p:spPr>
            <a:xfrm>
              <a:off x="4400085" y="5597056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699A449-B19B-4BE5-8780-708ECA050D5E}"/>
                </a:ext>
              </a:extLst>
            </p:cNvPr>
            <p:cNvSpPr/>
            <p:nvPr/>
          </p:nvSpPr>
          <p:spPr>
            <a:xfrm>
              <a:off x="4436083" y="563305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669ECB2-0036-4215-BFD7-8106FA6319E7}"/>
              </a:ext>
            </a:extLst>
          </p:cNvPr>
          <p:cNvCxnSpPr>
            <a:stCxn id="31" idx="4"/>
            <a:endCxn id="6" idx="0"/>
          </p:cNvCxnSpPr>
          <p:nvPr/>
        </p:nvCxnSpPr>
        <p:spPr>
          <a:xfrm flipH="1">
            <a:off x="4490083" y="778940"/>
            <a:ext cx="2" cy="29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A90F8B4-A4C9-44AD-B445-8AFAA24CC7C1}"/>
              </a:ext>
            </a:extLst>
          </p:cNvPr>
          <p:cNvCxnSpPr>
            <a:stCxn id="7" idx="2"/>
            <a:endCxn id="32" idx="0"/>
          </p:cNvCxnSpPr>
          <p:nvPr/>
        </p:nvCxnSpPr>
        <p:spPr>
          <a:xfrm>
            <a:off x="4490085" y="5220332"/>
            <a:ext cx="0" cy="37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85C6CC73-307B-42D5-9150-91EDBD73B9F9}"/>
              </a:ext>
            </a:extLst>
          </p:cNvPr>
          <p:cNvSpPr txBox="1"/>
          <p:nvPr/>
        </p:nvSpPr>
        <p:spPr>
          <a:xfrm>
            <a:off x="4295668" y="296619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yes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831E536-03B2-49FE-B191-9166E87AE2C0}"/>
              </a:ext>
            </a:extLst>
          </p:cNvPr>
          <p:cNvSpPr txBox="1"/>
          <p:nvPr/>
        </p:nvSpPr>
        <p:spPr>
          <a:xfrm>
            <a:off x="5766436" y="2315546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no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278F805-30FE-492C-AD9B-6FE16ABBBDA9}"/>
              </a:ext>
            </a:extLst>
          </p:cNvPr>
          <p:cNvSpPr txBox="1"/>
          <p:nvPr/>
        </p:nvSpPr>
        <p:spPr>
          <a:xfrm>
            <a:off x="6675120" y="344266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met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123E315-BFC9-42A6-A7FD-CA8AD32E5DAC}"/>
              </a:ext>
            </a:extLst>
          </p:cNvPr>
          <p:cNvSpPr txBox="1"/>
          <p:nvPr/>
        </p:nvSpPr>
        <p:spPr>
          <a:xfrm>
            <a:off x="7000399" y="459995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not met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2367977-649E-410B-A507-056ECE9B8D39}"/>
              </a:ext>
            </a:extLst>
          </p:cNvPr>
          <p:cNvSpPr txBox="1"/>
          <p:nvPr/>
        </p:nvSpPr>
        <p:spPr>
          <a:xfrm>
            <a:off x="2762688" y="454851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yes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6D33032-2EDA-4DAD-8511-4BBF12AAD89B}"/>
              </a:ext>
            </a:extLst>
          </p:cNvPr>
          <p:cNvSpPr txBox="1"/>
          <p:nvPr/>
        </p:nvSpPr>
        <p:spPr>
          <a:xfrm>
            <a:off x="4315826" y="5256625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35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 Annealing</a:t>
            </a:r>
            <a:br>
              <a:rPr lang="en-GB" dirty="0"/>
            </a:br>
            <a:endParaRPr lang="en-GB" b="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0F6BF7-96E2-4487-947F-DC8471613DC4}"/>
              </a:ext>
            </a:extLst>
          </p:cNvPr>
          <p:cNvSpPr/>
          <p:nvPr/>
        </p:nvSpPr>
        <p:spPr>
          <a:xfrm>
            <a:off x="3909058" y="1073784"/>
            <a:ext cx="116205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random pixel change</a:t>
            </a:r>
          </a:p>
        </p:txBody>
      </p:sp>
      <p:sp>
        <p:nvSpPr>
          <p:cNvPr id="7" name="Flussdiagramm: Verzweigung 6">
            <a:extLst>
              <a:ext uri="{FF2B5EF4-FFF2-40B4-BE49-F238E27FC236}">
                <a16:creationId xmlns:a16="http://schemas.microsoft.com/office/drawing/2014/main" id="{CF5F214C-6D11-4612-ABE6-3EBA1158C2C9}"/>
              </a:ext>
            </a:extLst>
          </p:cNvPr>
          <p:cNvSpPr/>
          <p:nvPr/>
        </p:nvSpPr>
        <p:spPr>
          <a:xfrm>
            <a:off x="3561397" y="4401182"/>
            <a:ext cx="1857375" cy="819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temperature &gt; 0</a:t>
            </a:r>
          </a:p>
        </p:txBody>
      </p:sp>
      <p:sp>
        <p:nvSpPr>
          <p:cNvPr id="8" name="Flussdiagramm: Verzweigung 7">
            <a:extLst>
              <a:ext uri="{FF2B5EF4-FFF2-40B4-BE49-F238E27FC236}">
                <a16:creationId xmlns:a16="http://schemas.microsoft.com/office/drawing/2014/main" id="{7EC3C14B-ABB2-496C-B781-A6D433C895A1}"/>
              </a:ext>
            </a:extLst>
          </p:cNvPr>
          <p:cNvSpPr/>
          <p:nvPr/>
        </p:nvSpPr>
        <p:spPr>
          <a:xfrm>
            <a:off x="6675120" y="2086609"/>
            <a:ext cx="1962150" cy="819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Boltzmann condition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9FDDD2-4162-49AE-BA6D-879E6B7B64DC}"/>
              </a:ext>
            </a:extLst>
          </p:cNvPr>
          <p:cNvSpPr/>
          <p:nvPr/>
        </p:nvSpPr>
        <p:spPr>
          <a:xfrm>
            <a:off x="3909058" y="3372483"/>
            <a:ext cx="116205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admit change</a:t>
            </a:r>
          </a:p>
        </p:txBody>
      </p:sp>
      <p:sp>
        <p:nvSpPr>
          <p:cNvPr id="10" name="Flussdiagramm: Verzweigung 9">
            <a:extLst>
              <a:ext uri="{FF2B5EF4-FFF2-40B4-BE49-F238E27FC236}">
                <a16:creationId xmlns:a16="http://schemas.microsoft.com/office/drawing/2014/main" id="{67D118F3-AFD7-4C66-8506-556F239DA10A}"/>
              </a:ext>
            </a:extLst>
          </p:cNvPr>
          <p:cNvSpPr/>
          <p:nvPr/>
        </p:nvSpPr>
        <p:spPr>
          <a:xfrm>
            <a:off x="3561397" y="2086609"/>
            <a:ext cx="1857375" cy="819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result improved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44538A-97B8-4998-92E4-53082125A494}"/>
              </a:ext>
            </a:extLst>
          </p:cNvPr>
          <p:cNvSpPr/>
          <p:nvPr/>
        </p:nvSpPr>
        <p:spPr>
          <a:xfrm>
            <a:off x="1436366" y="2215196"/>
            <a:ext cx="116205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decrease temperature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FE27E1D-5312-442C-BA80-DCC104A9C2D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490083" y="1635759"/>
            <a:ext cx="2" cy="45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3ED3B22-41A5-4084-A4C6-350B121361F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4490083" y="2905759"/>
            <a:ext cx="2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DE67628-0DCD-430E-8C39-51F0C726DF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490083" y="3934458"/>
            <a:ext cx="2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095E4EB-BBF3-49D0-878C-4D9BF7F226C1}"/>
              </a:ext>
            </a:extLst>
          </p:cNvPr>
          <p:cNvCxnSpPr>
            <a:endCxn id="8" idx="1"/>
          </p:cNvCxnSpPr>
          <p:nvPr/>
        </p:nvCxnSpPr>
        <p:spPr>
          <a:xfrm>
            <a:off x="5303520" y="2496183"/>
            <a:ext cx="1371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DC22033-9041-4805-936E-F658FB4BCEF7}"/>
              </a:ext>
            </a:extLst>
          </p:cNvPr>
          <p:cNvCxnSpPr>
            <a:stCxn id="11" idx="0"/>
            <a:endCxn id="6" idx="1"/>
          </p:cNvCxnSpPr>
          <p:nvPr/>
        </p:nvCxnSpPr>
        <p:spPr>
          <a:xfrm rot="5400000" flipH="1" flipV="1">
            <a:off x="2533012" y="839151"/>
            <a:ext cx="860424" cy="1891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C4FBC679-1DAA-4E4B-820D-31A7DC2F2AE7}"/>
              </a:ext>
            </a:extLst>
          </p:cNvPr>
          <p:cNvCxnSpPr>
            <a:stCxn id="7" idx="1"/>
            <a:endCxn id="11" idx="2"/>
          </p:cNvCxnSpPr>
          <p:nvPr/>
        </p:nvCxnSpPr>
        <p:spPr>
          <a:xfrm rot="10800000">
            <a:off x="2017391" y="2777171"/>
            <a:ext cx="1544006" cy="2033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A04F696D-E979-4DDC-AC57-AD1044EE7B20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5989796" y="1987072"/>
            <a:ext cx="747712" cy="2585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0C3D84FF-2D7D-4F6E-BB1A-5E751B521144}"/>
              </a:ext>
            </a:extLst>
          </p:cNvPr>
          <p:cNvCxnSpPr>
            <a:stCxn id="8" idx="3"/>
          </p:cNvCxnSpPr>
          <p:nvPr/>
        </p:nvCxnSpPr>
        <p:spPr>
          <a:xfrm flipH="1">
            <a:off x="5418772" y="2496184"/>
            <a:ext cx="3218498" cy="2314573"/>
          </a:xfrm>
          <a:prstGeom prst="bentConnector3">
            <a:avLst>
              <a:gd name="adj1" fmla="val -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DBB5985-4B45-4D39-8EB7-44C614CE9FBA}"/>
              </a:ext>
            </a:extLst>
          </p:cNvPr>
          <p:cNvSpPr/>
          <p:nvPr/>
        </p:nvSpPr>
        <p:spPr>
          <a:xfrm>
            <a:off x="4400085" y="5989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1B1EB5-1174-426F-B887-D9EAE5112943}"/>
              </a:ext>
            </a:extLst>
          </p:cNvPr>
          <p:cNvGrpSpPr/>
          <p:nvPr/>
        </p:nvGrpSpPr>
        <p:grpSpPr>
          <a:xfrm>
            <a:off x="4400085" y="5597056"/>
            <a:ext cx="180000" cy="180000"/>
            <a:chOff x="4400085" y="5597056"/>
            <a:chExt cx="180000" cy="18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B8A9CEA-D834-4550-8A7E-798650C4AECA}"/>
                </a:ext>
              </a:extLst>
            </p:cNvPr>
            <p:cNvSpPr/>
            <p:nvPr/>
          </p:nvSpPr>
          <p:spPr>
            <a:xfrm>
              <a:off x="4400085" y="5597056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699A449-B19B-4BE5-8780-708ECA050D5E}"/>
                </a:ext>
              </a:extLst>
            </p:cNvPr>
            <p:cNvSpPr/>
            <p:nvPr/>
          </p:nvSpPr>
          <p:spPr>
            <a:xfrm>
              <a:off x="4436083" y="563305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669ECB2-0036-4215-BFD7-8106FA6319E7}"/>
              </a:ext>
            </a:extLst>
          </p:cNvPr>
          <p:cNvCxnSpPr>
            <a:stCxn id="31" idx="4"/>
            <a:endCxn id="6" idx="0"/>
          </p:cNvCxnSpPr>
          <p:nvPr/>
        </p:nvCxnSpPr>
        <p:spPr>
          <a:xfrm flipH="1">
            <a:off x="4490083" y="778940"/>
            <a:ext cx="2" cy="29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A90F8B4-A4C9-44AD-B445-8AFAA24CC7C1}"/>
              </a:ext>
            </a:extLst>
          </p:cNvPr>
          <p:cNvCxnSpPr>
            <a:stCxn id="7" idx="2"/>
            <a:endCxn id="32" idx="0"/>
          </p:cNvCxnSpPr>
          <p:nvPr/>
        </p:nvCxnSpPr>
        <p:spPr>
          <a:xfrm>
            <a:off x="4490085" y="5220332"/>
            <a:ext cx="0" cy="37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85C6CC73-307B-42D5-9150-91EDBD73B9F9}"/>
              </a:ext>
            </a:extLst>
          </p:cNvPr>
          <p:cNvSpPr txBox="1"/>
          <p:nvPr/>
        </p:nvSpPr>
        <p:spPr>
          <a:xfrm>
            <a:off x="4295668" y="296619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yes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831E536-03B2-49FE-B191-9166E87AE2C0}"/>
              </a:ext>
            </a:extLst>
          </p:cNvPr>
          <p:cNvSpPr txBox="1"/>
          <p:nvPr/>
        </p:nvSpPr>
        <p:spPr>
          <a:xfrm>
            <a:off x="5766436" y="2315546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no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278F805-30FE-492C-AD9B-6FE16ABBBDA9}"/>
              </a:ext>
            </a:extLst>
          </p:cNvPr>
          <p:cNvSpPr txBox="1"/>
          <p:nvPr/>
        </p:nvSpPr>
        <p:spPr>
          <a:xfrm>
            <a:off x="6675120" y="344266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met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123E315-BFC9-42A6-A7FD-CA8AD32E5DAC}"/>
              </a:ext>
            </a:extLst>
          </p:cNvPr>
          <p:cNvSpPr txBox="1"/>
          <p:nvPr/>
        </p:nvSpPr>
        <p:spPr>
          <a:xfrm>
            <a:off x="7000399" y="459995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not met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2367977-649E-410B-A507-056ECE9B8D39}"/>
              </a:ext>
            </a:extLst>
          </p:cNvPr>
          <p:cNvSpPr txBox="1"/>
          <p:nvPr/>
        </p:nvSpPr>
        <p:spPr>
          <a:xfrm>
            <a:off x="2762688" y="454851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yes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6D33032-2EDA-4DAD-8511-4BBF12AAD89B}"/>
              </a:ext>
            </a:extLst>
          </p:cNvPr>
          <p:cNvSpPr txBox="1"/>
          <p:nvPr/>
        </p:nvSpPr>
        <p:spPr>
          <a:xfrm>
            <a:off x="4315826" y="5256625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no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E2C6277-D48B-4B17-BB09-A6A57DFBC641}"/>
              </a:ext>
            </a:extLst>
          </p:cNvPr>
          <p:cNvSpPr/>
          <p:nvPr/>
        </p:nvSpPr>
        <p:spPr>
          <a:xfrm>
            <a:off x="3476622" y="2045334"/>
            <a:ext cx="2026917" cy="92086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ADC1D0-FD91-42B4-97A4-161E7AA1A7B1}"/>
              </a:ext>
            </a:extLst>
          </p:cNvPr>
          <p:cNvSpPr txBox="1"/>
          <p:nvPr/>
        </p:nvSpPr>
        <p:spPr>
          <a:xfrm>
            <a:off x="3202713" y="1815231"/>
            <a:ext cx="2574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rgbClr val="FF0000"/>
                </a:solidFill>
              </a:rPr>
              <a:t>new</a:t>
            </a:r>
            <a:r>
              <a:rPr lang="de-DE" sz="1100" dirty="0">
                <a:solidFill>
                  <a:srgbClr val="FF0000"/>
                </a:solidFill>
              </a:rPr>
              <a:t> </a:t>
            </a:r>
            <a:r>
              <a:rPr lang="de-DE" sz="1100" dirty="0" err="1">
                <a:solidFill>
                  <a:srgbClr val="FF0000"/>
                </a:solidFill>
              </a:rPr>
              <a:t>fidelity</a:t>
            </a:r>
            <a:r>
              <a:rPr lang="de-DE" sz="1100" dirty="0">
                <a:solidFill>
                  <a:srgbClr val="FF0000"/>
                </a:solidFill>
              </a:rPr>
              <a:t> </a:t>
            </a:r>
            <a:r>
              <a:rPr lang="de-DE" sz="1100" dirty="0" err="1">
                <a:solidFill>
                  <a:srgbClr val="FF0000"/>
                </a:solidFill>
              </a:rPr>
              <a:t>higher</a:t>
            </a:r>
            <a:r>
              <a:rPr lang="de-DE" sz="1100" dirty="0">
                <a:solidFill>
                  <a:srgbClr val="FF0000"/>
                </a:solidFill>
              </a:rPr>
              <a:t> </a:t>
            </a:r>
            <a:r>
              <a:rPr lang="de-DE" sz="1100" dirty="0" err="1">
                <a:solidFill>
                  <a:srgbClr val="FF0000"/>
                </a:solidFill>
              </a:rPr>
              <a:t>than</a:t>
            </a:r>
            <a:r>
              <a:rPr lang="de-DE" sz="1100" dirty="0">
                <a:solidFill>
                  <a:srgbClr val="FF0000"/>
                </a:solidFill>
              </a:rPr>
              <a:t> </a:t>
            </a:r>
            <a:r>
              <a:rPr lang="de-DE" sz="1100" dirty="0" err="1">
                <a:solidFill>
                  <a:srgbClr val="FF0000"/>
                </a:solidFill>
              </a:rPr>
              <a:t>the</a:t>
            </a:r>
            <a:r>
              <a:rPr lang="de-DE" sz="1100" dirty="0">
                <a:solidFill>
                  <a:srgbClr val="FF0000"/>
                </a:solidFill>
              </a:rPr>
              <a:t> </a:t>
            </a:r>
            <a:r>
              <a:rPr lang="de-DE" sz="1100" dirty="0" err="1">
                <a:solidFill>
                  <a:srgbClr val="FF0000"/>
                </a:solidFill>
              </a:rPr>
              <a:t>old</a:t>
            </a:r>
            <a:r>
              <a:rPr lang="de-DE" sz="1100" dirty="0">
                <a:solidFill>
                  <a:srgbClr val="FF0000"/>
                </a:solidFill>
              </a:rPr>
              <a:t> </a:t>
            </a:r>
            <a:r>
              <a:rPr lang="de-DE" sz="1100" dirty="0" err="1">
                <a:solidFill>
                  <a:srgbClr val="FF0000"/>
                </a:solidFill>
              </a:rPr>
              <a:t>one</a:t>
            </a:r>
            <a:r>
              <a:rPr lang="de-DE" sz="1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821A8AD-950A-4738-AF8E-F6F143DDC9CD}"/>
              </a:ext>
            </a:extLst>
          </p:cNvPr>
          <p:cNvSpPr/>
          <p:nvPr/>
        </p:nvSpPr>
        <p:spPr>
          <a:xfrm>
            <a:off x="6580823" y="2045334"/>
            <a:ext cx="2178142" cy="92086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4322B638-E7C5-4CAD-B329-A20D829FF6E2}"/>
                  </a:ext>
                </a:extLst>
              </p:cNvPr>
              <p:cNvSpPr txBox="1"/>
              <p:nvPr/>
            </p:nvSpPr>
            <p:spPr>
              <a:xfrm>
                <a:off x="6272775" y="1685246"/>
                <a:ext cx="2766841" cy="342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de-DE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sz="1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de-DE" sz="1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de-DE" sz="1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de-DE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DE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4322B638-E7C5-4CAD-B329-A20D829FF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75" y="1685246"/>
                <a:ext cx="2766841" cy="342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4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 Annealing</a:t>
            </a:r>
            <a:br>
              <a:rPr lang="en-GB" dirty="0"/>
            </a:br>
            <a:r>
              <a:rPr lang="en-GB" b="0" dirty="0"/>
              <a:t>results</a:t>
            </a:r>
            <a:br>
              <a:rPr lang="en-GB" dirty="0"/>
            </a:br>
            <a:endParaRPr lang="en-GB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D1E217-7F06-42D6-9138-5371C450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01" y="1074048"/>
            <a:ext cx="5528713" cy="47099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481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  <a:br>
              <a:rPr lang="en-GB" dirty="0"/>
            </a:br>
            <a:br>
              <a:rPr lang="en-GB" dirty="0"/>
            </a:br>
            <a:endParaRPr lang="en-GB" b="0" dirty="0"/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B1891CF2-F965-4B5F-BFD9-BCABB46E3E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/>
          <a:p>
            <a:r>
              <a:rPr lang="en-GB" dirty="0"/>
              <a:t>comparison of the best results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041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 err="1">
                <a:solidFill>
                  <a:schemeClr val="bg1"/>
                </a:solidFill>
                <a:latin typeface="+mj-lt"/>
              </a:rPr>
              <a:t>Thank</a:t>
            </a:r>
            <a:r>
              <a:rPr lang="de-DE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de-DE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+mj-lt"/>
              </a:rPr>
              <a:t>attention</a:t>
            </a:r>
            <a:r>
              <a:rPr lang="de-DE" sz="3200" b="1" dirty="0">
                <a:solidFill>
                  <a:schemeClr val="bg1"/>
                </a:solidFill>
                <a:latin typeface="+mj-lt"/>
              </a:rPr>
              <a:t>!</a:t>
            </a:r>
            <a:br>
              <a:rPr lang="de-DE" b="0" dirty="0"/>
            </a:b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74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br>
              <a:rPr lang="de-DE" dirty="0"/>
            </a:br>
            <a:endParaRPr lang="de-DE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endParaRPr lang="de-DE" b="1" dirty="0"/>
          </a:p>
          <a:p>
            <a:endParaRPr lang="de-DE" dirty="0"/>
          </a:p>
          <a:p>
            <a:r>
              <a:rPr lang="de-DE" b="1" dirty="0"/>
              <a:t>Superpixel</a:t>
            </a:r>
          </a:p>
          <a:p>
            <a:endParaRPr lang="de-DE" dirty="0"/>
          </a:p>
          <a:p>
            <a:r>
              <a:rPr lang="de-DE" b="1" dirty="0" err="1"/>
              <a:t>Gerchberg-Saxton</a:t>
            </a:r>
            <a:endParaRPr lang="de-DE" b="1" dirty="0"/>
          </a:p>
          <a:p>
            <a:endParaRPr lang="de-DE" dirty="0"/>
          </a:p>
          <a:p>
            <a:r>
              <a:rPr lang="de-DE" b="1" dirty="0" err="1"/>
              <a:t>Simulated</a:t>
            </a:r>
            <a:r>
              <a:rPr lang="de-DE" b="1" dirty="0"/>
              <a:t> </a:t>
            </a:r>
            <a:r>
              <a:rPr lang="de-DE" b="1" dirty="0" err="1"/>
              <a:t>Annealing</a:t>
            </a:r>
            <a:endParaRPr lang="de-DE" b="1" dirty="0"/>
          </a:p>
          <a:p>
            <a:endParaRPr lang="de-DE" b="1" dirty="0"/>
          </a:p>
          <a:p>
            <a:r>
              <a:rPr lang="de-DE" b="1" dirty="0"/>
              <a:t>Simulation </a:t>
            </a:r>
            <a:r>
              <a:rPr lang="de-DE" b="1" dirty="0" err="1"/>
              <a:t>Results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b="1" dirty="0" err="1"/>
              <a:t>Comparison</a:t>
            </a:r>
            <a:endParaRPr lang="de-D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br>
              <a:rPr lang="en-GB" dirty="0"/>
            </a:br>
            <a:r>
              <a:rPr lang="en-GB" b="0" dirty="0" err="1"/>
              <a:t>singlemode</a:t>
            </a:r>
            <a:r>
              <a:rPr lang="en-GB" b="0" dirty="0"/>
              <a:t> vs multimode fibre</a:t>
            </a:r>
            <a:br>
              <a:rPr lang="en-GB" dirty="0"/>
            </a:br>
            <a:endParaRPr lang="en-GB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385764" y="1484313"/>
            <a:ext cx="4487870" cy="4249738"/>
          </a:xfrm>
        </p:spPr>
        <p:txBody>
          <a:bodyPr/>
          <a:lstStyle/>
          <a:p>
            <a:endParaRPr lang="en-GB" b="1" dirty="0"/>
          </a:p>
          <a:p>
            <a:r>
              <a:rPr lang="en-GB" b="1" dirty="0" err="1"/>
              <a:t>Singlemode</a:t>
            </a:r>
            <a:r>
              <a:rPr lang="en-GB" b="1" dirty="0"/>
              <a:t> fibre </a:t>
            </a:r>
            <a:r>
              <a:rPr lang="en-GB" dirty="0"/>
              <a:t>(SMF):</a:t>
            </a:r>
          </a:p>
          <a:p>
            <a:r>
              <a:rPr lang="en-GB" dirty="0"/>
              <a:t>security is only achieved by algorithms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Multimode fibre </a:t>
            </a:r>
            <a:r>
              <a:rPr lang="en-GB" dirty="0"/>
              <a:t>(MMF):</a:t>
            </a:r>
          </a:p>
          <a:p>
            <a:r>
              <a:rPr lang="en-GB" dirty="0"/>
              <a:t>security is inherently given by the structure</a:t>
            </a:r>
          </a:p>
          <a:p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b="1" dirty="0">
                <a:sym typeface="Wingdings" panose="05000000000000000000" pitchFamily="2" charset="2"/>
              </a:rPr>
              <a:t>physical layer security</a:t>
            </a:r>
            <a:endParaRPr lang="en-GB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D5C9DF-F9C8-4C01-A4F8-5CCE51CA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633" y="3919401"/>
            <a:ext cx="3884604" cy="145428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589B401-7ED9-4FA9-82B7-3AEDAF3DA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609" y="1890786"/>
            <a:ext cx="3577483" cy="11279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02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br>
              <a:rPr lang="en-GB" dirty="0"/>
            </a:br>
            <a:r>
              <a:rPr lang="en-GB" b="0" dirty="0"/>
              <a:t>SLM</a:t>
            </a:r>
            <a:br>
              <a:rPr lang="en-GB" dirty="0"/>
            </a:br>
            <a:endParaRPr lang="en-GB" b="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E2CF56FF-D9EF-4A7F-A7CF-37D0BA78A0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/>
          <a:p>
            <a:r>
              <a:rPr lang="en-GB" b="1" dirty="0"/>
              <a:t>Spatial light modulator</a:t>
            </a:r>
            <a:r>
              <a:rPr lang="en-GB" dirty="0"/>
              <a:t> (SLM):</a:t>
            </a:r>
          </a:p>
          <a:p>
            <a:endParaRPr lang="en-GB" dirty="0"/>
          </a:p>
          <a:p>
            <a:r>
              <a:rPr lang="en-GB" dirty="0"/>
              <a:t>modulates the phase of the incoming light</a:t>
            </a:r>
          </a:p>
          <a:p>
            <a:r>
              <a:rPr lang="en-GB" dirty="0"/>
              <a:t>light </a:t>
            </a:r>
            <a:r>
              <a:rPr lang="en-GB" b="1" dirty="0"/>
              <a:t>propagates</a:t>
            </a:r>
            <a:r>
              <a:rPr lang="en-GB" dirty="0"/>
              <a:t> after the SLM</a:t>
            </a:r>
          </a:p>
          <a:p>
            <a:r>
              <a:rPr lang="en-GB" dirty="0">
                <a:sym typeface="Wingdings" panose="05000000000000000000" pitchFamily="2" charset="2"/>
              </a:rPr>
              <a:t>both amplitude &amp; phase change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1AC47C-91DD-4082-BD60-D7DDAF7933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84" y="747973"/>
            <a:ext cx="2109036" cy="17002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DA38205-1FD8-4188-AFF7-0096F0F2AB29}"/>
              </a:ext>
            </a:extLst>
          </p:cNvPr>
          <p:cNvSpPr/>
          <p:nvPr/>
        </p:nvSpPr>
        <p:spPr>
          <a:xfrm>
            <a:off x="1347537" y="4557426"/>
            <a:ext cx="4313241" cy="1929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9C79E8-70AD-4400-8F83-2549DE65347F}"/>
              </a:ext>
            </a:extLst>
          </p:cNvPr>
          <p:cNvSpPr txBox="1"/>
          <p:nvPr/>
        </p:nvSpPr>
        <p:spPr>
          <a:xfrm>
            <a:off x="6322594" y="2377295"/>
            <a:ext cx="269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https://www.photonics.com/Products/Spatial_Light_Modulator/pr65764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5530EA-FAF0-41F3-B2C9-AC48514A9E92}"/>
              </a:ext>
            </a:extLst>
          </p:cNvPr>
          <p:cNvSpPr/>
          <p:nvPr/>
        </p:nvSpPr>
        <p:spPr>
          <a:xfrm>
            <a:off x="958516" y="4049966"/>
            <a:ext cx="389021" cy="12428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18279B1-49DE-45E3-9608-608A4C929BBE}"/>
              </a:ext>
            </a:extLst>
          </p:cNvPr>
          <p:cNvSpPr/>
          <p:nvPr/>
        </p:nvSpPr>
        <p:spPr>
          <a:xfrm rot="16200000">
            <a:off x="2762162" y="4130732"/>
            <a:ext cx="1043404" cy="1929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194236-B64E-4563-85B4-978D31B671B2}"/>
              </a:ext>
            </a:extLst>
          </p:cNvPr>
          <p:cNvSpPr/>
          <p:nvPr/>
        </p:nvSpPr>
        <p:spPr>
          <a:xfrm>
            <a:off x="2995864" y="4347410"/>
            <a:ext cx="576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3A8EFA1-4423-4E26-9C25-258720BD04A7}"/>
              </a:ext>
            </a:extLst>
          </p:cNvPr>
          <p:cNvCxnSpPr/>
          <p:nvPr/>
        </p:nvCxnSpPr>
        <p:spPr>
          <a:xfrm flipV="1">
            <a:off x="2995864" y="4347410"/>
            <a:ext cx="57600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2E1F1892-B2AA-4CF8-BDF2-5708D9D09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778" y="4420525"/>
            <a:ext cx="1143160" cy="46679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C6FC74D-E8DF-42E4-97BB-29380135F2E4}"/>
              </a:ext>
            </a:extLst>
          </p:cNvPr>
          <p:cNvSpPr txBox="1"/>
          <p:nvPr/>
        </p:nvSpPr>
        <p:spPr>
          <a:xfrm>
            <a:off x="884362" y="534962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SLM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8DFA1D-DD25-4CE6-8567-248C50FACBE7}"/>
              </a:ext>
            </a:extLst>
          </p:cNvPr>
          <p:cNvSpPr txBox="1"/>
          <p:nvPr/>
        </p:nvSpPr>
        <p:spPr>
          <a:xfrm>
            <a:off x="2635289" y="5348135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beam </a:t>
            </a:r>
            <a:r>
              <a:rPr lang="de-DE" sz="1400" dirty="0" err="1"/>
              <a:t>splitter</a:t>
            </a:r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5913124-CC32-406E-8943-8C4D803093A1}"/>
              </a:ext>
            </a:extLst>
          </p:cNvPr>
          <p:cNvSpPr txBox="1"/>
          <p:nvPr/>
        </p:nvSpPr>
        <p:spPr>
          <a:xfrm>
            <a:off x="5963694" y="534664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MMF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C66ECB1-9806-48C2-A6E5-FB1757B63747}"/>
              </a:ext>
            </a:extLst>
          </p:cNvPr>
          <p:cNvCxnSpPr/>
          <p:nvPr/>
        </p:nvCxnSpPr>
        <p:spPr>
          <a:xfrm>
            <a:off x="3283864" y="3870624"/>
            <a:ext cx="0" cy="26207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CC5776-881A-4823-88C1-C780BF9D7CF9}"/>
              </a:ext>
            </a:extLst>
          </p:cNvPr>
          <p:cNvCxnSpPr>
            <a:cxnSpLocks/>
          </p:cNvCxnSpPr>
          <p:nvPr/>
        </p:nvCxnSpPr>
        <p:spPr>
          <a:xfrm>
            <a:off x="2262030" y="4653920"/>
            <a:ext cx="259928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522DE9A-7424-4114-A6E5-F305A5355F3E}"/>
              </a:ext>
            </a:extLst>
          </p:cNvPr>
          <p:cNvCxnSpPr>
            <a:cxnSpLocks/>
          </p:cNvCxnSpPr>
          <p:nvPr/>
        </p:nvCxnSpPr>
        <p:spPr>
          <a:xfrm flipH="1">
            <a:off x="1691479" y="4653921"/>
            <a:ext cx="259928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A493B4-DFC5-4B81-8D69-DFCF8C071661}"/>
              </a:ext>
            </a:extLst>
          </p:cNvPr>
          <p:cNvCxnSpPr>
            <a:cxnSpLocks/>
          </p:cNvCxnSpPr>
          <p:nvPr/>
        </p:nvCxnSpPr>
        <p:spPr>
          <a:xfrm>
            <a:off x="3753552" y="4653922"/>
            <a:ext cx="259928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7774C4A0-0D10-4989-9CE1-2DF619155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057986"/>
            <a:ext cx="387512" cy="1234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939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br>
              <a:rPr lang="en-GB" dirty="0"/>
            </a:br>
            <a:endParaRPr lang="en-GB" b="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E2CF56FF-D9EF-4A7F-A7CF-37D0BA78A0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/>
          <a:p>
            <a:r>
              <a:rPr lang="en-GB" dirty="0"/>
              <a:t>hologram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10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Superpixel</a:t>
            </a:r>
            <a:br>
              <a:rPr lang="en-GB" dirty="0"/>
            </a:br>
            <a:r>
              <a:rPr lang="en-GB" b="0" dirty="0"/>
              <a:t>algorithm</a:t>
            </a:r>
            <a:br>
              <a:rPr lang="en-GB" dirty="0"/>
            </a:br>
            <a:endParaRPr lang="en-GB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algorithm to adapt the phase mask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84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Superpixel</a:t>
            </a:r>
            <a:br>
              <a:rPr lang="en-GB" dirty="0"/>
            </a:br>
            <a:r>
              <a:rPr lang="en-GB" b="0" dirty="0"/>
              <a:t>results</a:t>
            </a:r>
            <a:br>
              <a:rPr lang="en-GB" dirty="0"/>
            </a:br>
            <a:endParaRPr lang="en-GB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algorithm to adapt the phase mask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71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Gerchberg</a:t>
            </a:r>
            <a:r>
              <a:rPr lang="en-GB" dirty="0"/>
              <a:t>-Saxton</a:t>
            </a:r>
            <a:br>
              <a:rPr lang="en-GB" dirty="0"/>
            </a:br>
            <a:r>
              <a:rPr lang="en-GB" b="0" dirty="0"/>
              <a:t>algorithm</a:t>
            </a:r>
            <a:br>
              <a:rPr lang="en-GB" dirty="0"/>
            </a:br>
            <a:endParaRPr lang="en-GB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algorithm to adapt the phase mask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05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Gerchberg</a:t>
            </a:r>
            <a:r>
              <a:rPr lang="en-GB" dirty="0"/>
              <a:t>-Saxton</a:t>
            </a:r>
            <a:br>
              <a:rPr lang="en-GB" dirty="0"/>
            </a:br>
            <a:r>
              <a:rPr lang="en-GB" b="0" dirty="0"/>
              <a:t>results</a:t>
            </a:r>
            <a:br>
              <a:rPr lang="en-GB" dirty="0"/>
            </a:br>
            <a:endParaRPr lang="en-GB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algorithm to adapt the phase mask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816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Präsentationsvorlage_TUD_4zu3.potx" id="{1C544723-7F2E-418A-9E3B-CED191FDBF2D}" vid="{87D4FD80-0831-4EA3-9991-881292BE93D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2018_Praesentationsvorlage_TUD_4zu3</Template>
  <TotalTime>0</TotalTime>
  <Words>246</Words>
  <Application>Microsoft Office PowerPoint</Application>
  <PresentationFormat>Bildschirmpräsentation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Cambria Math</vt:lpstr>
      <vt:lpstr>Arial</vt:lpstr>
      <vt:lpstr>Calibri</vt:lpstr>
      <vt:lpstr>Open Sans</vt:lpstr>
      <vt:lpstr>Symbol</vt:lpstr>
      <vt:lpstr>TUD_2018</vt:lpstr>
      <vt:lpstr>Adaptive Wavefront Generation for Multimode Fibre</vt:lpstr>
      <vt:lpstr>Structure </vt:lpstr>
      <vt:lpstr>introduction singlemode vs multimode fibre </vt:lpstr>
      <vt:lpstr>introduction SLM </vt:lpstr>
      <vt:lpstr>introduction </vt:lpstr>
      <vt:lpstr>Superpixel algorithm </vt:lpstr>
      <vt:lpstr>Superpixel results </vt:lpstr>
      <vt:lpstr>Gerchberg-Saxton algorithm </vt:lpstr>
      <vt:lpstr>Gerchberg-Saxton results </vt:lpstr>
      <vt:lpstr>Simulated Annealing algorithm </vt:lpstr>
      <vt:lpstr>Simulated Annealing </vt:lpstr>
      <vt:lpstr>Simulated Annealing </vt:lpstr>
      <vt:lpstr>Simulated Annealing results </vt:lpstr>
      <vt:lpstr>Comparison  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Philipp Daferner</dc:creator>
  <cp:lastModifiedBy>Philipp Daferner</cp:lastModifiedBy>
  <cp:revision>10</cp:revision>
  <dcterms:created xsi:type="dcterms:W3CDTF">2021-01-16T08:59:41Z</dcterms:created>
  <dcterms:modified xsi:type="dcterms:W3CDTF">2021-01-16T10:23:59Z</dcterms:modified>
</cp:coreProperties>
</file>