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309" r:id="rId3"/>
    <p:sldId id="258" r:id="rId4"/>
    <p:sldId id="257" r:id="rId5"/>
    <p:sldId id="310" r:id="rId6"/>
    <p:sldId id="311" r:id="rId7"/>
    <p:sldId id="312" r:id="rId8"/>
    <p:sldId id="313" r:id="rId9"/>
    <p:sldId id="319" r:id="rId10"/>
    <p:sldId id="320" r:id="rId11"/>
    <p:sldId id="321" r:id="rId12"/>
    <p:sldId id="322" r:id="rId13"/>
    <p:sldId id="323" r:id="rId14"/>
    <p:sldId id="324" r:id="rId15"/>
    <p:sldId id="334" r:id="rId16"/>
    <p:sldId id="308" r:id="rId17"/>
    <p:sldId id="325" r:id="rId18"/>
    <p:sldId id="326" r:id="rId19"/>
    <p:sldId id="327" r:id="rId20"/>
    <p:sldId id="328" r:id="rId21"/>
    <p:sldId id="329" r:id="rId22"/>
    <p:sldId id="335" r:id="rId23"/>
    <p:sldId id="315" r:id="rId24"/>
    <p:sldId id="333" r:id="rId25"/>
    <p:sldId id="332" r:id="rId26"/>
    <p:sldId id="331" r:id="rId27"/>
    <p:sldId id="298" r:id="rId28"/>
    <p:sldId id="301" r:id="rId29"/>
    <p:sldId id="303" r:id="rId30"/>
    <p:sldId id="304" r:id="rId31"/>
    <p:sldId id="30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83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0758"/>
  </p:normalViewPr>
  <p:slideViewPr>
    <p:cSldViewPr snapToGrid="0" snapToObjects="1">
      <p:cViewPr varScale="1">
        <p:scale>
          <a:sx n="99" d="100"/>
          <a:sy n="99" d="100"/>
        </p:scale>
        <p:origin x="10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EB3F8-2218-B440-9D75-970F8F560981}" type="datetimeFigureOut">
              <a:rPr lang="en-US" smtClean="0"/>
              <a:t>11/6/19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ABD32-24D6-3842-A6E3-0DF9ABE05F80}" type="slidenum">
              <a:rPr lang="en-US" smtClean="0"/>
              <a:t>‹#›</a:t>
            </a:fld>
            <a:endParaRPr lang="en-US"/>
          </a:p>
        </p:txBody>
      </p:sp>
    </p:spTree>
    <p:extLst>
      <p:ext uri="{BB962C8B-B14F-4D97-AF65-F5344CB8AC3E}">
        <p14:creationId xmlns:p14="http://schemas.microsoft.com/office/powerpoint/2010/main" val="4084453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Broadly focused on human microbiome diversity and ecology, with interests in different ways study ecological dynamics in these communities</a:t>
            </a:r>
          </a:p>
          <a:p>
            <a:r>
              <a:rPr lang="en-US" dirty="0"/>
              <a:t>Not trained in computer science, bioinformatics (just have taken the same class you have), computational biology. </a:t>
            </a:r>
          </a:p>
          <a:p>
            <a:r>
              <a:rPr lang="en-US" dirty="0"/>
              <a:t>Don’t consider myself a programmer at all, don’t think of myself as a data scientist / data analyst. But I’m comfortable enough in these realms to do what </a:t>
            </a:r>
            <a:r>
              <a:rPr lang="en-US" dirty="0" err="1"/>
              <a:t>i</a:t>
            </a:r>
            <a:r>
              <a:rPr lang="en-US" dirty="0"/>
              <a:t> want to do</a:t>
            </a:r>
          </a:p>
          <a:p>
            <a:r>
              <a:rPr lang="en-US" dirty="0"/>
              <a:t>Because of this, I’m able to work on a number of different projects / datasets. Some where </a:t>
            </a:r>
            <a:r>
              <a:rPr lang="en-US" dirty="0" err="1"/>
              <a:t>i’ve</a:t>
            </a:r>
            <a:r>
              <a:rPr lang="en-US" dirty="0"/>
              <a:t> worked on the project from collection to lab work to analysis, others where </a:t>
            </a:r>
            <a:r>
              <a:rPr lang="en-US" dirty="0" err="1"/>
              <a:t>i’ve</a:t>
            </a:r>
            <a:r>
              <a:rPr lang="en-US" dirty="0"/>
              <a:t> downloaded others data sets. </a:t>
            </a:r>
          </a:p>
        </p:txBody>
      </p:sp>
      <p:sp>
        <p:nvSpPr>
          <p:cNvPr id="4" name="Slide Number Placeholder 3"/>
          <p:cNvSpPr>
            <a:spLocks noGrp="1"/>
          </p:cNvSpPr>
          <p:nvPr>
            <p:ph type="sldNum" sz="quarter" idx="5"/>
          </p:nvPr>
        </p:nvSpPr>
        <p:spPr/>
        <p:txBody>
          <a:bodyPr/>
          <a:lstStyle/>
          <a:p>
            <a:fld id="{C7FABD32-24D6-3842-A6E3-0DF9ABE05F80}" type="slidenum">
              <a:rPr lang="en-US" smtClean="0"/>
              <a:t>3</a:t>
            </a:fld>
            <a:endParaRPr lang="en-US"/>
          </a:p>
        </p:txBody>
      </p:sp>
    </p:spTree>
    <p:extLst>
      <p:ext uri="{BB962C8B-B14F-4D97-AF65-F5344CB8AC3E}">
        <p14:creationId xmlns:p14="http://schemas.microsoft.com/office/powerpoint/2010/main" val="489715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Seems like complex equation, how exactly am I going to implement this with my microbiome data. </a:t>
            </a:r>
          </a:p>
          <a:p>
            <a:pPr>
              <a:spcBef>
                <a:spcPct val="0"/>
              </a:spcBef>
            </a:pPr>
            <a:r>
              <a:rPr lang="en-US" altLang="en-US" dirty="0"/>
              <a:t>It is coded into </a:t>
            </a:r>
            <a:r>
              <a:rPr lang="en-US" altLang="en-US" dirty="0" err="1"/>
              <a:t>qiime</a:t>
            </a:r>
            <a:r>
              <a:rPr lang="en-US" altLang="en-US" dirty="0"/>
              <a:t> and isn’t common in microbiome data analysis, so not in those packages in R, how should I approach this?</a:t>
            </a:r>
          </a:p>
          <a:p>
            <a:pPr>
              <a:spcBef>
                <a:spcPct val="0"/>
              </a:spcBef>
            </a:pPr>
            <a:endParaRPr lang="en-US" altLang="en-US" dirty="0"/>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13</a:t>
            </a:fld>
            <a:endParaRPr lang="en-US" altLang="en-US"/>
          </a:p>
        </p:txBody>
      </p:sp>
    </p:spTree>
    <p:extLst>
      <p:ext uri="{BB962C8B-B14F-4D97-AF65-F5344CB8AC3E}">
        <p14:creationId xmlns:p14="http://schemas.microsoft.com/office/powerpoint/2010/main" val="26409780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Then just a matter of plotting it in R with ggplot2 and making final adjustments in Illustrator </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14</a:t>
            </a:fld>
            <a:endParaRPr lang="en-US" altLang="en-US"/>
          </a:p>
        </p:txBody>
      </p:sp>
    </p:spTree>
    <p:extLst>
      <p:ext uri="{BB962C8B-B14F-4D97-AF65-F5344CB8AC3E}">
        <p14:creationId xmlns:p14="http://schemas.microsoft.com/office/powerpoint/2010/main" val="284237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Being familiar in R makes using new packages easier. Support for packages is pretty common but most are written by academics and may require some tinkering to get your data to fit. </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15</a:t>
            </a:fld>
            <a:endParaRPr lang="en-US" altLang="en-US"/>
          </a:p>
        </p:txBody>
      </p:sp>
    </p:spTree>
    <p:extLst>
      <p:ext uri="{BB962C8B-B14F-4D97-AF65-F5344CB8AC3E}">
        <p14:creationId xmlns:p14="http://schemas.microsoft.com/office/powerpoint/2010/main" val="3746404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16</a:t>
            </a:fld>
            <a:endParaRPr lang="en-US"/>
          </a:p>
        </p:txBody>
      </p:sp>
    </p:spTree>
    <p:extLst>
      <p:ext uri="{BB962C8B-B14F-4D97-AF65-F5344CB8AC3E}">
        <p14:creationId xmlns:p14="http://schemas.microsoft.com/office/powerpoint/2010/main" val="880276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 of different choices depending on goals, like 16S. Find a program that works and shouldn’t be an issue. </a:t>
            </a:r>
          </a:p>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17</a:t>
            </a:fld>
            <a:endParaRPr lang="en-US"/>
          </a:p>
        </p:txBody>
      </p:sp>
    </p:spTree>
    <p:extLst>
      <p:ext uri="{BB962C8B-B14F-4D97-AF65-F5344CB8AC3E}">
        <p14:creationId xmlns:p14="http://schemas.microsoft.com/office/powerpoint/2010/main" val="149314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be highly variable depending on your goals. These are the programs </a:t>
            </a:r>
            <a:r>
              <a:rPr lang="en-US" dirty="0" err="1"/>
              <a:t>i</a:t>
            </a:r>
            <a:r>
              <a:rPr lang="en-US" dirty="0"/>
              <a:t> use most commonly, but for example, I don’t have reference guided assembly up here or protein prediction. </a:t>
            </a:r>
          </a:p>
          <a:p>
            <a:r>
              <a:rPr lang="en-US" dirty="0"/>
              <a:t>Some of that is wrapped up in these programs and others are independent. </a:t>
            </a:r>
          </a:p>
        </p:txBody>
      </p:sp>
      <p:sp>
        <p:nvSpPr>
          <p:cNvPr id="4" name="Slide Number Placeholder 3"/>
          <p:cNvSpPr>
            <a:spLocks noGrp="1"/>
          </p:cNvSpPr>
          <p:nvPr>
            <p:ph type="sldNum" sz="quarter" idx="5"/>
          </p:nvPr>
        </p:nvSpPr>
        <p:spPr/>
        <p:txBody>
          <a:bodyPr/>
          <a:lstStyle/>
          <a:p>
            <a:fld id="{C7FABD32-24D6-3842-A6E3-0DF9ABE05F80}" type="slidenum">
              <a:rPr lang="en-US" smtClean="0"/>
              <a:t>18</a:t>
            </a:fld>
            <a:endParaRPr lang="en-US"/>
          </a:p>
        </p:txBody>
      </p:sp>
    </p:spTree>
    <p:extLst>
      <p:ext uri="{BB962C8B-B14F-4D97-AF65-F5344CB8AC3E}">
        <p14:creationId xmlns:p14="http://schemas.microsoft.com/office/powerpoint/2010/main" val="2997283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finally, just like 16S getting the data to be presentable and meaningful and to test what I want, I spend a lot of time in R and command line getting things figured out</a:t>
            </a:r>
          </a:p>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19</a:t>
            </a:fld>
            <a:endParaRPr lang="en-US"/>
          </a:p>
        </p:txBody>
      </p:sp>
    </p:spTree>
    <p:extLst>
      <p:ext uri="{BB962C8B-B14F-4D97-AF65-F5344CB8AC3E}">
        <p14:creationId xmlns:p14="http://schemas.microsoft.com/office/powerpoint/2010/main" val="220299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matter what, there’s not going to be a single program that does everything that you want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Being flexible and reading about new programs is super important.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don’t write much at all in python but having familiarity with python makes using these programs much easier.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There’s not always a lot of support, and often the issues are installing dependencies and python libraries that the program needs to run. So figuring out the error messages, etc. and knowing how to manipulate python within the program is often necessary to run the program.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Files often have to be in specific formats and it’s up to you to get them in that format, whether its .fa instead of .</a:t>
            </a:r>
            <a:r>
              <a:rPr lang="en-US" dirty="0" err="1"/>
              <a:t>fasta</a:t>
            </a:r>
            <a:r>
              <a:rPr lang="en-US" dirty="0"/>
              <a:t> or a header line with a #, or renaming the header of a </a:t>
            </a:r>
            <a:r>
              <a:rPr lang="en-US" dirty="0" err="1"/>
              <a:t>fastq</a:t>
            </a:r>
            <a:r>
              <a:rPr lang="en-US" dirty="0"/>
              <a:t>/</a:t>
            </a:r>
            <a:r>
              <a:rPr lang="en-US" dirty="0" err="1"/>
              <a:t>fasta</a:t>
            </a:r>
            <a:r>
              <a:rPr lang="en-US" dirty="0"/>
              <a:t> etc.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Same with 16S manipulating and automating R and command line is vital. Spend a lot of time in R getting stuff to work</a:t>
            </a:r>
          </a:p>
        </p:txBody>
      </p:sp>
      <p:sp>
        <p:nvSpPr>
          <p:cNvPr id="4" name="Slide Number Placeholder 3"/>
          <p:cNvSpPr>
            <a:spLocks noGrp="1"/>
          </p:cNvSpPr>
          <p:nvPr>
            <p:ph type="sldNum" sz="quarter" idx="5"/>
          </p:nvPr>
        </p:nvSpPr>
        <p:spPr/>
        <p:txBody>
          <a:bodyPr/>
          <a:lstStyle/>
          <a:p>
            <a:fld id="{C7FABD32-24D6-3842-A6E3-0DF9ABE05F80}" type="slidenum">
              <a:rPr lang="en-US" smtClean="0"/>
              <a:t>20</a:t>
            </a:fld>
            <a:endParaRPr lang="en-US"/>
          </a:p>
        </p:txBody>
      </p:sp>
    </p:spTree>
    <p:extLst>
      <p:ext uri="{BB962C8B-B14F-4D97-AF65-F5344CB8AC3E}">
        <p14:creationId xmlns:p14="http://schemas.microsoft.com/office/powerpoint/2010/main" val="27580306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Dependencies can be the bane of my existence, can spend full days just figuring out the specific things needed to run a program.</a:t>
            </a:r>
          </a:p>
          <a:p>
            <a:r>
              <a:rPr lang="en-US" dirty="0"/>
              <a:t>These are good examples where it says what versions you need, there have been times where </a:t>
            </a:r>
            <a:r>
              <a:rPr lang="en-US" dirty="0" err="1"/>
              <a:t>i</a:t>
            </a:r>
            <a:r>
              <a:rPr lang="en-US" dirty="0"/>
              <a:t> get a USEARCH/blast error and all it says is error. So had to keep trying different versions until I found a version that worked. Pretty frustrating </a:t>
            </a:r>
          </a:p>
          <a:p>
            <a:r>
              <a:rPr lang="en-US" dirty="0"/>
              <a:t>This is particularly true when you’re working on a server and you don’t have root access. On </a:t>
            </a:r>
            <a:r>
              <a:rPr lang="en-US" dirty="0" err="1"/>
              <a:t>dayhoff</a:t>
            </a:r>
            <a:r>
              <a:rPr lang="en-US" dirty="0"/>
              <a:t>, I had to install my own python (had to search google how to install python if not root user).</a:t>
            </a:r>
          </a:p>
          <a:p>
            <a:r>
              <a:rPr lang="en-US" dirty="0"/>
              <a:t>Then direct every program to that version of python, rather than the python that is distributed with the install. </a:t>
            </a:r>
          </a:p>
          <a:p>
            <a:r>
              <a:rPr lang="en-US" dirty="0"/>
              <a:t>Some programs need specific dependencies to be in your user folder so that you can call them without a path, so need to read through documentation and understand your operating system and python to get things set up in the way you want. </a:t>
            </a:r>
          </a:p>
          <a:p>
            <a:endParaRPr lang="en-US" dirty="0"/>
          </a:p>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21</a:t>
            </a:fld>
            <a:endParaRPr lang="en-US"/>
          </a:p>
        </p:txBody>
      </p:sp>
    </p:spTree>
    <p:extLst>
      <p:ext uri="{BB962C8B-B14F-4D97-AF65-F5344CB8AC3E}">
        <p14:creationId xmlns:p14="http://schemas.microsoft.com/office/powerpoint/2010/main" val="1861401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all be cleaner code and maybe combine some parts of the code into 2 files. But I was testing out each shell script to see if it worked then combined them together in this larger shell script. </a:t>
            </a:r>
          </a:p>
          <a:p>
            <a:r>
              <a:rPr lang="en-US" dirty="0"/>
              <a:t>For me, it doesn’t have to all be super clean or efficient code. I just want it to run and work. </a:t>
            </a:r>
          </a:p>
          <a:p>
            <a:r>
              <a:rPr lang="en-US" dirty="0"/>
              <a:t>I’m not a trained programmer or computational biologist, so my code is more piecemeal to get what works. </a:t>
            </a:r>
          </a:p>
        </p:txBody>
      </p:sp>
      <p:sp>
        <p:nvSpPr>
          <p:cNvPr id="4" name="Slide Number Placeholder 3"/>
          <p:cNvSpPr>
            <a:spLocks noGrp="1"/>
          </p:cNvSpPr>
          <p:nvPr>
            <p:ph type="sldNum" sz="quarter" idx="5"/>
          </p:nvPr>
        </p:nvSpPr>
        <p:spPr/>
        <p:txBody>
          <a:bodyPr/>
          <a:lstStyle/>
          <a:p>
            <a:fld id="{C7FABD32-24D6-3842-A6E3-0DF9ABE05F80}" type="slidenum">
              <a:rPr lang="en-US" smtClean="0"/>
              <a:t>23</a:t>
            </a:fld>
            <a:endParaRPr lang="en-US"/>
          </a:p>
        </p:txBody>
      </p:sp>
    </p:spTree>
    <p:extLst>
      <p:ext uri="{BB962C8B-B14F-4D97-AF65-F5344CB8AC3E}">
        <p14:creationId xmlns:p14="http://schemas.microsoft.com/office/powerpoint/2010/main" val="2272682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to give a rundown of the various programs used in 16S analysis. Not meant to be all inclusive but this is an example </a:t>
            </a:r>
          </a:p>
        </p:txBody>
      </p:sp>
      <p:sp>
        <p:nvSpPr>
          <p:cNvPr id="4" name="Slide Number Placeholder 3"/>
          <p:cNvSpPr>
            <a:spLocks noGrp="1"/>
          </p:cNvSpPr>
          <p:nvPr>
            <p:ph type="sldNum" sz="quarter" idx="5"/>
          </p:nvPr>
        </p:nvSpPr>
        <p:spPr/>
        <p:txBody>
          <a:bodyPr/>
          <a:lstStyle/>
          <a:p>
            <a:fld id="{C7FABD32-24D6-3842-A6E3-0DF9ABE05F80}" type="slidenum">
              <a:rPr lang="en-US" smtClean="0"/>
              <a:t>4</a:t>
            </a:fld>
            <a:endParaRPr lang="en-US"/>
          </a:p>
        </p:txBody>
      </p:sp>
    </p:spTree>
    <p:extLst>
      <p:ext uri="{BB962C8B-B14F-4D97-AF65-F5344CB8AC3E}">
        <p14:creationId xmlns:p14="http://schemas.microsoft.com/office/powerpoint/2010/main" val="34291161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could all be cleaner code and maybe combine some parts of the code into 2 files. But I was testing out each shell script to see if it worked then combined them together in this larger shell script. </a:t>
            </a:r>
          </a:p>
          <a:p>
            <a:r>
              <a:rPr lang="en-US" dirty="0"/>
              <a:t>For me, it doesn’t have to all be super clean or efficient code. I just want it to run and work. </a:t>
            </a:r>
          </a:p>
          <a:p>
            <a:r>
              <a:rPr lang="en-US" dirty="0"/>
              <a:t>I’m not a trained programmer or computational biologist, so my code is more piecemeal to get what works. </a:t>
            </a:r>
          </a:p>
        </p:txBody>
      </p:sp>
      <p:sp>
        <p:nvSpPr>
          <p:cNvPr id="4" name="Slide Number Placeholder 3"/>
          <p:cNvSpPr>
            <a:spLocks noGrp="1"/>
          </p:cNvSpPr>
          <p:nvPr>
            <p:ph type="sldNum" sz="quarter" idx="5"/>
          </p:nvPr>
        </p:nvSpPr>
        <p:spPr/>
        <p:txBody>
          <a:bodyPr/>
          <a:lstStyle/>
          <a:p>
            <a:fld id="{C7FABD32-24D6-3842-A6E3-0DF9ABE05F80}" type="slidenum">
              <a:rPr lang="en-US" smtClean="0"/>
              <a:t>24</a:t>
            </a:fld>
            <a:endParaRPr lang="en-US"/>
          </a:p>
        </p:txBody>
      </p:sp>
    </p:spTree>
    <p:extLst>
      <p:ext uri="{BB962C8B-B14F-4D97-AF65-F5344CB8AC3E}">
        <p14:creationId xmlns:p14="http://schemas.microsoft.com/office/powerpoint/2010/main" val="24654998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one of those scripts that was within the previous file. </a:t>
            </a:r>
          </a:p>
          <a:p>
            <a:r>
              <a:rPr lang="en-US" dirty="0"/>
              <a:t>See it’s a combination of shell scripts (sed, </a:t>
            </a:r>
            <a:r>
              <a:rPr lang="en-US" dirty="0" err="1"/>
              <a:t>awk</a:t>
            </a:r>
            <a:r>
              <a:rPr lang="en-US" dirty="0"/>
              <a:t>, loops, grep). Outside programs like </a:t>
            </a:r>
            <a:r>
              <a:rPr lang="en-US" dirty="0" err="1"/>
              <a:t>mafft</a:t>
            </a:r>
            <a:r>
              <a:rPr lang="en-US" dirty="0"/>
              <a:t> and a script from </a:t>
            </a:r>
            <a:r>
              <a:rPr lang="en-US" dirty="0" err="1"/>
              <a:t>Qiime</a:t>
            </a:r>
            <a:r>
              <a:rPr lang="en-US" dirty="0"/>
              <a:t>, plus a custom script that I wrote in R. </a:t>
            </a:r>
          </a:p>
          <a:p>
            <a:r>
              <a:rPr lang="en-US" dirty="0"/>
              <a:t>I was doing this analysis on hundreds of files (genes found in a metagenomics run of humann2) so automating this process is really the only way to do it. </a:t>
            </a:r>
          </a:p>
        </p:txBody>
      </p:sp>
      <p:sp>
        <p:nvSpPr>
          <p:cNvPr id="4" name="Slide Number Placeholder 3"/>
          <p:cNvSpPr>
            <a:spLocks noGrp="1"/>
          </p:cNvSpPr>
          <p:nvPr>
            <p:ph type="sldNum" sz="quarter" idx="5"/>
          </p:nvPr>
        </p:nvSpPr>
        <p:spPr/>
        <p:txBody>
          <a:bodyPr/>
          <a:lstStyle/>
          <a:p>
            <a:fld id="{C7FABD32-24D6-3842-A6E3-0DF9ABE05F80}" type="slidenum">
              <a:rPr lang="en-US" smtClean="0"/>
              <a:t>25</a:t>
            </a:fld>
            <a:endParaRPr lang="en-US"/>
          </a:p>
        </p:txBody>
      </p:sp>
    </p:spTree>
    <p:extLst>
      <p:ext uri="{BB962C8B-B14F-4D97-AF65-F5344CB8AC3E}">
        <p14:creationId xmlns:p14="http://schemas.microsoft.com/office/powerpoint/2010/main" val="1213244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26</a:t>
            </a:fld>
            <a:endParaRPr lang="en-US"/>
          </a:p>
        </p:txBody>
      </p:sp>
    </p:spTree>
    <p:extLst>
      <p:ext uri="{BB962C8B-B14F-4D97-AF65-F5344CB8AC3E}">
        <p14:creationId xmlns:p14="http://schemas.microsoft.com/office/powerpoint/2010/main" val="24443479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Observed OTUs, </a:t>
            </a:r>
            <a:r>
              <a:rPr lang="en-US" altLang="en-US" dirty="0" err="1"/>
              <a:t>etc</a:t>
            </a:r>
            <a:r>
              <a:rPr lang="en-US" altLang="en-US" dirty="0"/>
              <a:t> don’t give a nuanced view of the community.</a:t>
            </a:r>
          </a:p>
          <a:p>
            <a:pPr>
              <a:spcBef>
                <a:spcPct val="0"/>
              </a:spcBef>
            </a:pPr>
            <a:r>
              <a:rPr lang="en-US" altLang="en-US" dirty="0"/>
              <a:t>Community with 1 species with 90% abundance and 10 with 1% abundance = to community with 10 at 10%</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27</a:t>
            </a:fld>
            <a:endParaRPr lang="en-US" altLang="en-US"/>
          </a:p>
        </p:txBody>
      </p:sp>
    </p:spTree>
    <p:extLst>
      <p:ext uri="{BB962C8B-B14F-4D97-AF65-F5344CB8AC3E}">
        <p14:creationId xmlns:p14="http://schemas.microsoft.com/office/powerpoint/2010/main" val="682160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Observed OTUs, </a:t>
            </a:r>
            <a:r>
              <a:rPr lang="en-US" altLang="en-US" dirty="0" err="1"/>
              <a:t>etc</a:t>
            </a:r>
            <a:r>
              <a:rPr lang="en-US" altLang="en-US" dirty="0"/>
              <a:t> don’t give a nuanced view of the community.</a:t>
            </a:r>
          </a:p>
          <a:p>
            <a:pPr>
              <a:spcBef>
                <a:spcPct val="0"/>
              </a:spcBef>
            </a:pPr>
            <a:r>
              <a:rPr lang="en-US" altLang="en-US" dirty="0"/>
              <a:t>Community with 1 species with 90% abundance and 10 with 1% abundance = to community with 10 at 10%</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28</a:t>
            </a:fld>
            <a:endParaRPr lang="en-US" altLang="en-US"/>
          </a:p>
        </p:txBody>
      </p:sp>
    </p:spTree>
    <p:extLst>
      <p:ext uri="{BB962C8B-B14F-4D97-AF65-F5344CB8AC3E}">
        <p14:creationId xmlns:p14="http://schemas.microsoft.com/office/powerpoint/2010/main" val="39397617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Observed OTUs, </a:t>
            </a:r>
            <a:r>
              <a:rPr lang="en-US" altLang="en-US" dirty="0" err="1"/>
              <a:t>etc</a:t>
            </a:r>
            <a:r>
              <a:rPr lang="en-US" altLang="en-US" dirty="0"/>
              <a:t> don’t give a nuanced view of the community.</a:t>
            </a:r>
          </a:p>
          <a:p>
            <a:pPr>
              <a:spcBef>
                <a:spcPct val="0"/>
              </a:spcBef>
            </a:pPr>
            <a:r>
              <a:rPr lang="en-US" altLang="en-US" dirty="0"/>
              <a:t>Community with 1 species with 90% abundance and 10 with 1% abundance = to community with 10 at 10%</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29</a:t>
            </a:fld>
            <a:endParaRPr lang="en-US" altLang="en-US"/>
          </a:p>
        </p:txBody>
      </p:sp>
    </p:spTree>
    <p:extLst>
      <p:ext uri="{BB962C8B-B14F-4D97-AF65-F5344CB8AC3E}">
        <p14:creationId xmlns:p14="http://schemas.microsoft.com/office/powerpoint/2010/main" val="28402486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With 1 dominant species the value approaches 1, so you’re getting more information than just richness. But doesn’t include richness info, so not complete picture</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30</a:t>
            </a:fld>
            <a:endParaRPr lang="en-US" altLang="en-US"/>
          </a:p>
        </p:txBody>
      </p:sp>
    </p:spTree>
    <p:extLst>
      <p:ext uri="{BB962C8B-B14F-4D97-AF65-F5344CB8AC3E}">
        <p14:creationId xmlns:p14="http://schemas.microsoft.com/office/powerpoint/2010/main" val="17534818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As 1 species is dominant, the value approaches 0. Similar to </a:t>
            </a:r>
            <a:r>
              <a:rPr lang="en-US" altLang="en-US" dirty="0" err="1"/>
              <a:t>simpson</a:t>
            </a:r>
            <a:r>
              <a:rPr lang="en-US" altLang="en-US" dirty="0"/>
              <a:t> that it is informative but doesn’t tell you about richness</a:t>
            </a:r>
          </a:p>
          <a:p>
            <a:pPr>
              <a:spcBef>
                <a:spcPct val="0"/>
              </a:spcBef>
            </a:pPr>
            <a:endParaRPr lang="en-US" altLang="en-US" dirty="0"/>
          </a:p>
          <a:p>
            <a:pPr>
              <a:spcBef>
                <a:spcPct val="0"/>
              </a:spcBef>
            </a:pPr>
            <a:r>
              <a:rPr lang="en-US" altLang="en-US" dirty="0"/>
              <a:t>We want richness information but also information about relative abundance within the community as well</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31</a:t>
            </a:fld>
            <a:endParaRPr lang="en-US" altLang="en-US"/>
          </a:p>
        </p:txBody>
      </p:sp>
    </p:spTree>
    <p:extLst>
      <p:ext uri="{BB962C8B-B14F-4D97-AF65-F5344CB8AC3E}">
        <p14:creationId xmlns:p14="http://schemas.microsoft.com/office/powerpoint/2010/main" val="423766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 data processing is just two programs run through command line and you probably won’t have run too often. </a:t>
            </a:r>
          </a:p>
          <a:p>
            <a:r>
              <a:rPr lang="en-US" dirty="0"/>
              <a:t>Bcl2fastq will only be run if you’re doing the sequencing in-house, usually a core will send back </a:t>
            </a:r>
            <a:r>
              <a:rPr lang="en-US" dirty="0" err="1"/>
              <a:t>fastqs</a:t>
            </a:r>
            <a:r>
              <a:rPr lang="en-US" dirty="0"/>
              <a:t>. </a:t>
            </a:r>
          </a:p>
          <a:p>
            <a:r>
              <a:rPr lang="en-US" dirty="0" err="1"/>
              <a:t>AdapterRemoval</a:t>
            </a:r>
            <a:r>
              <a:rPr lang="en-US" dirty="0"/>
              <a:t> variables will depend on your run set-up (2x150, 2x250, 2x300) and insert length. So it’s always good to be informed about how the data were sequenced. </a:t>
            </a:r>
          </a:p>
        </p:txBody>
      </p:sp>
      <p:sp>
        <p:nvSpPr>
          <p:cNvPr id="4" name="Slide Number Placeholder 3"/>
          <p:cNvSpPr>
            <a:spLocks noGrp="1"/>
          </p:cNvSpPr>
          <p:nvPr>
            <p:ph type="sldNum" sz="quarter" idx="5"/>
          </p:nvPr>
        </p:nvSpPr>
        <p:spPr/>
        <p:txBody>
          <a:bodyPr/>
          <a:lstStyle/>
          <a:p>
            <a:fld id="{C7FABD32-24D6-3842-A6E3-0DF9ABE05F80}" type="slidenum">
              <a:rPr lang="en-US" smtClean="0"/>
              <a:t>5</a:t>
            </a:fld>
            <a:endParaRPr lang="en-US"/>
          </a:p>
        </p:txBody>
      </p:sp>
    </p:spTree>
    <p:extLst>
      <p:ext uri="{BB962C8B-B14F-4D97-AF65-F5344CB8AC3E}">
        <p14:creationId xmlns:p14="http://schemas.microsoft.com/office/powerpoint/2010/main" val="3216425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Couple of different programs used in this process and can be variable depending on your data and questions. </a:t>
            </a:r>
          </a:p>
          <a:p>
            <a:r>
              <a:rPr lang="en-US" dirty="0"/>
              <a:t>Bulk of 16S processing is in </a:t>
            </a:r>
            <a:r>
              <a:rPr lang="en-US" dirty="0" err="1"/>
              <a:t>qiime</a:t>
            </a:r>
            <a:r>
              <a:rPr lang="en-US" dirty="0"/>
              <a:t> and </a:t>
            </a:r>
            <a:r>
              <a:rPr lang="en-US" dirty="0" err="1"/>
              <a:t>usearch</a:t>
            </a:r>
            <a:endParaRPr lang="en-US" dirty="0"/>
          </a:p>
          <a:p>
            <a:r>
              <a:rPr lang="en-US" dirty="0" err="1"/>
              <a:t>Qiime</a:t>
            </a:r>
            <a:r>
              <a:rPr lang="en-US" dirty="0"/>
              <a:t> has a lot of resources online and is used by a lot of people, so trouble shooting for </a:t>
            </a:r>
            <a:r>
              <a:rPr lang="en-US" dirty="0" err="1"/>
              <a:t>qiime</a:t>
            </a:r>
            <a:r>
              <a:rPr lang="en-US" dirty="0"/>
              <a:t> isn’t too difficult. Just a matter of googling correctly</a:t>
            </a:r>
          </a:p>
          <a:p>
            <a:r>
              <a:rPr lang="en-US" dirty="0"/>
              <a:t>USEARCH is commonly used but resources aren’t great for troubleshooting (in my experience). Also, it is constantly being updated so it check back for new scripts.</a:t>
            </a:r>
          </a:p>
          <a:p>
            <a:r>
              <a:rPr lang="en-US" dirty="0"/>
              <a:t>	What is useful are explanations of clustering/picking and why some approaches are better than others. </a:t>
            </a:r>
          </a:p>
        </p:txBody>
      </p:sp>
      <p:sp>
        <p:nvSpPr>
          <p:cNvPr id="4" name="Slide Number Placeholder 3"/>
          <p:cNvSpPr>
            <a:spLocks noGrp="1"/>
          </p:cNvSpPr>
          <p:nvPr>
            <p:ph type="sldNum" sz="quarter" idx="5"/>
          </p:nvPr>
        </p:nvSpPr>
        <p:spPr/>
        <p:txBody>
          <a:bodyPr/>
          <a:lstStyle/>
          <a:p>
            <a:fld id="{C7FABD32-24D6-3842-A6E3-0DF9ABE05F80}" type="slidenum">
              <a:rPr lang="en-US" smtClean="0"/>
              <a:t>6</a:t>
            </a:fld>
            <a:endParaRPr lang="en-US"/>
          </a:p>
        </p:txBody>
      </p:sp>
    </p:spTree>
    <p:extLst>
      <p:ext uri="{BB962C8B-B14F-4D97-AF65-F5344CB8AC3E}">
        <p14:creationId xmlns:p14="http://schemas.microsoft.com/office/powerpoint/2010/main" val="3520311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7</a:t>
            </a:fld>
            <a:endParaRPr lang="en-US"/>
          </a:p>
        </p:txBody>
      </p:sp>
    </p:spTree>
    <p:extLst>
      <p:ext uri="{BB962C8B-B14F-4D97-AF65-F5344CB8AC3E}">
        <p14:creationId xmlns:p14="http://schemas.microsoft.com/office/powerpoint/2010/main" val="3721156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 say the most important skills are in command line/scripting and R. The other programs do the bulk of the heavy lifting but it’s up to you to get data in the correct format, etc. And automate, the more comfortable you are with those skills then you can spend more time thinking about the analysis and not worry about files being overwritten, etc. </a:t>
            </a:r>
          </a:p>
          <a:p>
            <a:endParaRPr lang="en-US" dirty="0"/>
          </a:p>
          <a:p>
            <a:r>
              <a:rPr lang="en-US" dirty="0"/>
              <a:t>The most of my time in 16S analysis is spent in R. The stats/graphs in QIIME are limited and working in R is the best way to overcome the limitations. </a:t>
            </a:r>
          </a:p>
          <a:p>
            <a:r>
              <a:rPr lang="en-US" dirty="0"/>
              <a:t>Can’t even say how many different packages I’ve installed to play around with data in R – stats, models, graphs, etc. </a:t>
            </a:r>
          </a:p>
          <a:p>
            <a:r>
              <a:rPr lang="en-US" dirty="0"/>
              <a:t>This is also where you have more control over your data and can do the analysis you’re interested in</a:t>
            </a:r>
          </a:p>
          <a:p>
            <a:r>
              <a:rPr lang="en-US" dirty="0"/>
              <a:t>Read the literature and see other types of cool analysis and then figure out how to do that on your own. </a:t>
            </a:r>
          </a:p>
          <a:p>
            <a:r>
              <a:rPr lang="en-US" dirty="0"/>
              <a:t>Google and stack exchange are super useful and most people will have encountered you’re problem previously. </a:t>
            </a:r>
          </a:p>
          <a:p>
            <a:r>
              <a:rPr lang="en-US" dirty="0"/>
              <a:t>However, the specifics of your analysis are up to you. So being aware of the capabilities in R can give you new ideas for analysis. </a:t>
            </a:r>
          </a:p>
          <a:p>
            <a:r>
              <a:rPr lang="en-US" dirty="0"/>
              <a:t>I’ll give a quick example with an alpha diversity metric about how R gives more flexibility than </a:t>
            </a:r>
            <a:r>
              <a:rPr lang="en-US" dirty="0" err="1"/>
              <a:t>qiime</a:t>
            </a:r>
            <a:r>
              <a:rPr lang="en-US" dirty="0"/>
              <a:t>, but I had to figure out how to do the analysis myself. </a:t>
            </a:r>
          </a:p>
        </p:txBody>
      </p:sp>
      <p:sp>
        <p:nvSpPr>
          <p:cNvPr id="4" name="Slide Number Placeholder 3"/>
          <p:cNvSpPr>
            <a:spLocks noGrp="1"/>
          </p:cNvSpPr>
          <p:nvPr>
            <p:ph type="sldNum" sz="quarter" idx="5"/>
          </p:nvPr>
        </p:nvSpPr>
        <p:spPr/>
        <p:txBody>
          <a:bodyPr/>
          <a:lstStyle/>
          <a:p>
            <a:fld id="{C7FABD32-24D6-3842-A6E3-0DF9ABE05F80}" type="slidenum">
              <a:rPr lang="en-US" smtClean="0"/>
              <a:t>8</a:t>
            </a:fld>
            <a:endParaRPr lang="en-US"/>
          </a:p>
        </p:txBody>
      </p:sp>
    </p:spTree>
    <p:extLst>
      <p:ext uri="{BB962C8B-B14F-4D97-AF65-F5344CB8AC3E}">
        <p14:creationId xmlns:p14="http://schemas.microsoft.com/office/powerpoint/2010/main" val="3547471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came across hill numbers reading about how to quantify aspects of ecology, not even microbiome. </a:t>
            </a:r>
          </a:p>
          <a:p>
            <a:r>
              <a:rPr lang="en-US" dirty="0"/>
              <a:t>Seemed like an interesting idea and looked into microbiome applications and thought it would be a useful thing to do for 16S data (alpha diversity)</a:t>
            </a:r>
          </a:p>
          <a:p>
            <a:endParaRPr lang="en-US" dirty="0"/>
          </a:p>
        </p:txBody>
      </p:sp>
      <p:sp>
        <p:nvSpPr>
          <p:cNvPr id="4" name="Slide Number Placeholder 3"/>
          <p:cNvSpPr>
            <a:spLocks noGrp="1"/>
          </p:cNvSpPr>
          <p:nvPr>
            <p:ph type="sldNum" sz="quarter" idx="5"/>
          </p:nvPr>
        </p:nvSpPr>
        <p:spPr/>
        <p:txBody>
          <a:bodyPr/>
          <a:lstStyle/>
          <a:p>
            <a:fld id="{C7FABD32-24D6-3842-A6E3-0DF9ABE05F80}" type="slidenum">
              <a:rPr lang="en-US" smtClean="0"/>
              <a:t>9</a:t>
            </a:fld>
            <a:endParaRPr lang="en-US"/>
          </a:p>
        </p:txBody>
      </p:sp>
    </p:spTree>
    <p:extLst>
      <p:ext uri="{BB962C8B-B14F-4D97-AF65-F5344CB8AC3E}">
        <p14:creationId xmlns:p14="http://schemas.microsoft.com/office/powerpoint/2010/main" val="2341811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a more intricate view of microbial abundance and richness, in other words alpha diversity</a:t>
            </a:r>
          </a:p>
        </p:txBody>
      </p:sp>
      <p:sp>
        <p:nvSpPr>
          <p:cNvPr id="4" name="Slide Number Placeholder 3"/>
          <p:cNvSpPr>
            <a:spLocks noGrp="1"/>
          </p:cNvSpPr>
          <p:nvPr>
            <p:ph type="sldNum" sz="quarter" idx="5"/>
          </p:nvPr>
        </p:nvSpPr>
        <p:spPr/>
        <p:txBody>
          <a:bodyPr/>
          <a:lstStyle/>
          <a:p>
            <a:fld id="{C7FABD32-24D6-3842-A6E3-0DF9ABE05F80}" type="slidenum">
              <a:rPr lang="en-US" smtClean="0"/>
              <a:t>11</a:t>
            </a:fld>
            <a:endParaRPr lang="en-US"/>
          </a:p>
        </p:txBody>
      </p:sp>
    </p:spTree>
    <p:extLst>
      <p:ext uri="{BB962C8B-B14F-4D97-AF65-F5344CB8AC3E}">
        <p14:creationId xmlns:p14="http://schemas.microsoft.com/office/powerpoint/2010/main" val="201512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3FCE5A61-F897-8D4F-A039-E5098275190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Notes Placeholder 2">
            <a:extLst>
              <a:ext uri="{FF2B5EF4-FFF2-40B4-BE49-F238E27FC236}">
                <a16:creationId xmlns:a16="http://schemas.microsoft.com/office/drawing/2014/main" id="{E78541F9-BC44-A340-9B06-B812D7A2EEB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ltLang="en-US" dirty="0"/>
              <a:t>Not coded into </a:t>
            </a:r>
            <a:r>
              <a:rPr lang="en-US" altLang="en-US" dirty="0" err="1"/>
              <a:t>qiime</a:t>
            </a:r>
            <a:r>
              <a:rPr lang="en-US" altLang="en-US" dirty="0"/>
              <a:t> and isn’t common in microbiome data analysis, so not in those packages in R, how should I approach this?</a:t>
            </a:r>
          </a:p>
          <a:p>
            <a:pPr>
              <a:spcBef>
                <a:spcPct val="0"/>
              </a:spcBef>
            </a:pPr>
            <a:r>
              <a:rPr lang="en-US" altLang="en-US" dirty="0"/>
              <a:t>Not an awful equation, could certainly figure out how to write a script in R. Would involve a few loops, some trouble shooting. Have to deal with q not equal to 1 by taking the limit but still definitely doable. </a:t>
            </a:r>
          </a:p>
          <a:p>
            <a:pPr>
              <a:spcBef>
                <a:spcPct val="0"/>
              </a:spcBef>
            </a:pPr>
            <a:r>
              <a:rPr lang="en-US" altLang="en-US" dirty="0"/>
              <a:t>But at the same time, this is a common approach in ecology, try google to see if something exists in R</a:t>
            </a:r>
          </a:p>
        </p:txBody>
      </p:sp>
      <p:sp>
        <p:nvSpPr>
          <p:cNvPr id="52227" name="Slide Number Placeholder 3">
            <a:extLst>
              <a:ext uri="{FF2B5EF4-FFF2-40B4-BE49-F238E27FC236}">
                <a16:creationId xmlns:a16="http://schemas.microsoft.com/office/drawing/2014/main" id="{16E05BB2-21A6-1B42-BDE5-0E7D951B341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EBE4EFF-01EE-2A4A-BEDA-B9DD8986CAF8}" type="slidenum">
              <a:rPr lang="en-US" altLang="en-US"/>
              <a:pPr fontAlgn="base">
                <a:spcBef>
                  <a:spcPct val="0"/>
                </a:spcBef>
                <a:spcAft>
                  <a:spcPct val="0"/>
                </a:spcAft>
              </a:pPr>
              <a:t>12</a:t>
            </a:fld>
            <a:endParaRPr lang="en-US" altLang="en-US"/>
          </a:p>
        </p:txBody>
      </p:sp>
    </p:spTree>
    <p:extLst>
      <p:ext uri="{BB962C8B-B14F-4D97-AF65-F5344CB8AC3E}">
        <p14:creationId xmlns:p14="http://schemas.microsoft.com/office/powerpoint/2010/main" val="311177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FF2E-F7C5-FE4E-AF14-A0DEE421C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8710C56-C755-B346-B043-E942C9838F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13AD3-02D1-0845-AB5F-D299A7EDDAEE}"/>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5" name="Footer Placeholder 4">
            <a:extLst>
              <a:ext uri="{FF2B5EF4-FFF2-40B4-BE49-F238E27FC236}">
                <a16:creationId xmlns:a16="http://schemas.microsoft.com/office/drawing/2014/main" id="{6711DBED-BC21-F043-932B-A331B16AE7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0E2FA-5B23-7248-A2F4-2D8A7CF396BD}"/>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192361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A709A-751B-9946-B991-3564DE8B2C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FD2C2-764B-A94C-AB1D-3315A2EA42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BAA137-4DF2-5949-8B66-2A7A08889BBF}"/>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5" name="Footer Placeholder 4">
            <a:extLst>
              <a:ext uri="{FF2B5EF4-FFF2-40B4-BE49-F238E27FC236}">
                <a16:creationId xmlns:a16="http://schemas.microsoft.com/office/drawing/2014/main" id="{FE6BBD77-0C1F-FA47-BA32-A6C326AE8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AE62CC-1256-134C-BA60-483AE80E292C}"/>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922859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E2F5B-6D85-494A-9B2F-AA95F350A5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E815A4-9C07-0F48-A726-A8780C0712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0C093-FE74-9D45-A8A5-B240697F11FE}"/>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5" name="Footer Placeholder 4">
            <a:extLst>
              <a:ext uri="{FF2B5EF4-FFF2-40B4-BE49-F238E27FC236}">
                <a16:creationId xmlns:a16="http://schemas.microsoft.com/office/drawing/2014/main" id="{64F6A7A6-FDCE-1C43-87DB-57793FBFBE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00BED3-22D7-D040-8161-0A1DE820D9A1}"/>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204901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DEB5B-B3FF-C344-82D2-43BD334443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931979-842E-5C4C-AE2D-A44AC88E4E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EA927C-1B44-384A-A130-1E149E0462FA}"/>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5" name="Footer Placeholder 4">
            <a:extLst>
              <a:ext uri="{FF2B5EF4-FFF2-40B4-BE49-F238E27FC236}">
                <a16:creationId xmlns:a16="http://schemas.microsoft.com/office/drawing/2014/main" id="{2BF93A16-02CD-1548-9B1B-D714B8EF7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6A585-04B9-7042-ACD5-F52578E4F719}"/>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5542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BE2D4-D696-E34F-A195-F5ED2D6958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8A395A-3FCD-BB4F-99EC-B2A95B68CF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1AD94F-7A0B-9D4E-96A4-1E7E0B23AED6}"/>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5" name="Footer Placeholder 4">
            <a:extLst>
              <a:ext uri="{FF2B5EF4-FFF2-40B4-BE49-F238E27FC236}">
                <a16:creationId xmlns:a16="http://schemas.microsoft.com/office/drawing/2014/main" id="{C1999B20-0B85-5145-93DA-A48A83341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CB915-5516-1C40-B142-DE42EA5074ED}"/>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1945244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3498-6A6F-FB41-BE67-5DBBEC9117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9333CE-163E-0B44-A13C-D659582723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B02671-C46A-0F4D-B44C-5A0F052BAA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BAC91E-1888-544D-8239-13729D809F8D}"/>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6" name="Footer Placeholder 5">
            <a:extLst>
              <a:ext uri="{FF2B5EF4-FFF2-40B4-BE49-F238E27FC236}">
                <a16:creationId xmlns:a16="http://schemas.microsoft.com/office/drawing/2014/main" id="{1F97FC1B-D943-E44A-BEFF-458A684210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CAFF35-6085-B64D-ADB0-B0952326B011}"/>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1629526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F6DA-81D1-7641-BB77-72798046471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C3FC9B-9801-9848-86AF-CDEA6BFE4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B1B0BF-D88B-1E4E-AC0A-50E3C792A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1B59D4-BD27-C84A-858A-B1F7848FB5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85960A-A9E2-B846-927B-2557B2FB8F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E8F361-B852-6D47-93F8-941DD502C3E1}"/>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8" name="Footer Placeholder 7">
            <a:extLst>
              <a:ext uri="{FF2B5EF4-FFF2-40B4-BE49-F238E27FC236}">
                <a16:creationId xmlns:a16="http://schemas.microsoft.com/office/drawing/2014/main" id="{3836504D-4D24-3644-80B2-BC158E9802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CE98BE-3472-084E-B5B7-AF88C8F16972}"/>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2645754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602A-5A41-AC48-AAE0-1538F7EEA5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8462A-6C7C-5B4F-BC97-6EABE10C977C}"/>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4" name="Footer Placeholder 3">
            <a:extLst>
              <a:ext uri="{FF2B5EF4-FFF2-40B4-BE49-F238E27FC236}">
                <a16:creationId xmlns:a16="http://schemas.microsoft.com/office/drawing/2014/main" id="{8AFD564B-6D89-1748-83F7-53828A7210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BF0EEE-E2CE-4D48-9C03-EB2E135A46CA}"/>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1524109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BBD17-4763-1843-991B-C4A2319422A0}"/>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3" name="Footer Placeholder 2">
            <a:extLst>
              <a:ext uri="{FF2B5EF4-FFF2-40B4-BE49-F238E27FC236}">
                <a16:creationId xmlns:a16="http://schemas.microsoft.com/office/drawing/2014/main" id="{71C29AF0-3956-4648-AA2A-7F44CED9E4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F447F2-3E0E-2945-BD38-9053C169A580}"/>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224941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5DFD6-4DEE-D347-8F82-92B81438B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839B77-70D0-CE44-B38F-E846CD8728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ACCC99-14C4-DF43-849B-B396D5D475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283B02-2749-7B47-8B6B-3B06077B863A}"/>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6" name="Footer Placeholder 5">
            <a:extLst>
              <a:ext uri="{FF2B5EF4-FFF2-40B4-BE49-F238E27FC236}">
                <a16:creationId xmlns:a16="http://schemas.microsoft.com/office/drawing/2014/main" id="{C15366B8-68F8-BF4A-B3B7-9B45AAA65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DDBABF-182E-5D4F-A85B-80B90FF3E53F}"/>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447457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E44B-08A7-D64F-B97A-C99C39BA0E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CB7AF-0CE2-8E45-90F2-9E46B2B7E3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07B62C-BFC6-0D4A-A1E2-51A8141C57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5454DD-90BB-0F4F-A0B9-D0CF2C59DFC5}"/>
              </a:ext>
            </a:extLst>
          </p:cNvPr>
          <p:cNvSpPr>
            <a:spLocks noGrp="1"/>
          </p:cNvSpPr>
          <p:nvPr>
            <p:ph type="dt" sz="half" idx="10"/>
          </p:nvPr>
        </p:nvSpPr>
        <p:spPr/>
        <p:txBody>
          <a:bodyPr/>
          <a:lstStyle/>
          <a:p>
            <a:fld id="{FC39AEC9-BA14-C541-BD09-F696258ABE24}" type="datetimeFigureOut">
              <a:rPr lang="en-US" smtClean="0"/>
              <a:t>11/6/19</a:t>
            </a:fld>
            <a:endParaRPr lang="en-US"/>
          </a:p>
        </p:txBody>
      </p:sp>
      <p:sp>
        <p:nvSpPr>
          <p:cNvPr id="6" name="Footer Placeholder 5">
            <a:extLst>
              <a:ext uri="{FF2B5EF4-FFF2-40B4-BE49-F238E27FC236}">
                <a16:creationId xmlns:a16="http://schemas.microsoft.com/office/drawing/2014/main" id="{3EB3D960-4571-2741-AF9E-0880B0FA8B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CF6574-7CEB-B84D-AC22-D22219917B28}"/>
              </a:ext>
            </a:extLst>
          </p:cNvPr>
          <p:cNvSpPr>
            <a:spLocks noGrp="1"/>
          </p:cNvSpPr>
          <p:nvPr>
            <p:ph type="sldNum" sz="quarter" idx="12"/>
          </p:nvPr>
        </p:nvSpPr>
        <p:spPr/>
        <p:txBody>
          <a:bodyPr/>
          <a:lstStyle/>
          <a:p>
            <a:fld id="{B2BC7C17-7E4B-F04F-A99E-2A84A46260B4}" type="slidenum">
              <a:rPr lang="en-US" smtClean="0"/>
              <a:t>‹#›</a:t>
            </a:fld>
            <a:endParaRPr lang="en-US"/>
          </a:p>
        </p:txBody>
      </p:sp>
    </p:spTree>
    <p:extLst>
      <p:ext uri="{BB962C8B-B14F-4D97-AF65-F5344CB8AC3E}">
        <p14:creationId xmlns:p14="http://schemas.microsoft.com/office/powerpoint/2010/main" val="132861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37BE9C-C3F9-DD4B-8843-59DA900C15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652D57-2F77-D74D-89D3-A72132553D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CC3CF4-BF55-A048-81DD-B28F21333E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9AEC9-BA14-C541-BD09-F696258ABE24}" type="datetimeFigureOut">
              <a:rPr lang="en-US" smtClean="0"/>
              <a:t>11/6/19</a:t>
            </a:fld>
            <a:endParaRPr lang="en-US"/>
          </a:p>
        </p:txBody>
      </p:sp>
      <p:sp>
        <p:nvSpPr>
          <p:cNvPr id="5" name="Footer Placeholder 4">
            <a:extLst>
              <a:ext uri="{FF2B5EF4-FFF2-40B4-BE49-F238E27FC236}">
                <a16:creationId xmlns:a16="http://schemas.microsoft.com/office/drawing/2014/main" id="{AD50E4C6-241E-0E48-9712-D20C47BED3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8129A5-2D43-BB49-80B6-5A4FC00CB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BC7C17-7E4B-F04F-A99E-2A84A46260B4}" type="slidenum">
              <a:rPr lang="en-US" smtClean="0"/>
              <a:t>‹#›</a:t>
            </a:fld>
            <a:endParaRPr lang="en-US"/>
          </a:p>
        </p:txBody>
      </p:sp>
    </p:spTree>
    <p:extLst>
      <p:ext uri="{BB962C8B-B14F-4D97-AF65-F5344CB8AC3E}">
        <p14:creationId xmlns:p14="http://schemas.microsoft.com/office/powerpoint/2010/main" val="9302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9687-A984-2A4E-9FB6-FD5E17E1473F}"/>
              </a:ext>
            </a:extLst>
          </p:cNvPr>
          <p:cNvSpPr>
            <a:spLocks noGrp="1"/>
          </p:cNvSpPr>
          <p:nvPr>
            <p:ph type="ctrTitle"/>
          </p:nvPr>
        </p:nvSpPr>
        <p:spPr/>
        <p:txBody>
          <a:bodyPr/>
          <a:lstStyle/>
          <a:p>
            <a:r>
              <a:rPr lang="en-US" dirty="0"/>
              <a:t>Microbiome Analysis</a:t>
            </a:r>
          </a:p>
        </p:txBody>
      </p:sp>
      <p:sp>
        <p:nvSpPr>
          <p:cNvPr id="3" name="Subtitle 2">
            <a:extLst>
              <a:ext uri="{FF2B5EF4-FFF2-40B4-BE49-F238E27FC236}">
                <a16:creationId xmlns:a16="http://schemas.microsoft.com/office/drawing/2014/main" id="{AB08543F-6449-7F41-9E29-462AB67BD9A3}"/>
              </a:ext>
            </a:extLst>
          </p:cNvPr>
          <p:cNvSpPr>
            <a:spLocks noGrp="1"/>
          </p:cNvSpPr>
          <p:nvPr>
            <p:ph type="subTitle" idx="1"/>
          </p:nvPr>
        </p:nvSpPr>
        <p:spPr/>
        <p:txBody>
          <a:bodyPr/>
          <a:lstStyle/>
          <a:p>
            <a:r>
              <a:rPr lang="en-US" dirty="0"/>
              <a:t>Dave Jacobson</a:t>
            </a:r>
          </a:p>
        </p:txBody>
      </p:sp>
    </p:spTree>
    <p:extLst>
      <p:ext uri="{BB962C8B-B14F-4D97-AF65-F5344CB8AC3E}">
        <p14:creationId xmlns:p14="http://schemas.microsoft.com/office/powerpoint/2010/main" val="214358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6E87-E615-4247-ACBB-38CD5BB3BE73}"/>
              </a:ext>
            </a:extLst>
          </p:cNvPr>
          <p:cNvSpPr>
            <a:spLocks noGrp="1"/>
          </p:cNvSpPr>
          <p:nvPr>
            <p:ph idx="1"/>
          </p:nvPr>
        </p:nvSpPr>
        <p:spPr>
          <a:xfrm>
            <a:off x="838200" y="2075007"/>
            <a:ext cx="5257800" cy="4351338"/>
          </a:xfrm>
        </p:spPr>
        <p:txBody>
          <a:bodyPr>
            <a:normAutofit lnSpcReduction="10000"/>
          </a:bodyPr>
          <a:lstStyle/>
          <a:p>
            <a:pPr marL="0" indent="0">
              <a:buNone/>
            </a:pPr>
            <a:r>
              <a:rPr lang="en-US" sz="3200" dirty="0"/>
              <a:t>Effective number of species</a:t>
            </a:r>
          </a:p>
          <a:p>
            <a:pPr marL="457200" lvl="1" indent="0">
              <a:buNone/>
            </a:pPr>
            <a:r>
              <a:rPr lang="en-US" sz="3200" dirty="0"/>
              <a:t>Effective number of common species</a:t>
            </a:r>
          </a:p>
          <a:p>
            <a:pPr marL="457200" lvl="1" indent="0">
              <a:buNone/>
            </a:pPr>
            <a:r>
              <a:rPr lang="en-US" sz="3200" dirty="0"/>
              <a:t>Effective number of dominant species </a:t>
            </a:r>
          </a:p>
          <a:p>
            <a:pPr marL="0" indent="0">
              <a:buNone/>
            </a:pPr>
            <a:endParaRPr lang="en-US" sz="3200" dirty="0"/>
          </a:p>
          <a:p>
            <a:pPr marL="0" indent="0">
              <a:buNone/>
            </a:pPr>
            <a:r>
              <a:rPr lang="en-US" sz="3200" dirty="0"/>
              <a:t>Estimates community richness at different levels of abundance</a:t>
            </a:r>
          </a:p>
        </p:txBody>
      </p:sp>
      <p:sp>
        <p:nvSpPr>
          <p:cNvPr id="5" name="Title 1">
            <a:extLst>
              <a:ext uri="{FF2B5EF4-FFF2-40B4-BE49-F238E27FC236}">
                <a16:creationId xmlns:a16="http://schemas.microsoft.com/office/drawing/2014/main" id="{1C8B79F2-912B-CC40-85D1-380BEBD44740}"/>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pic>
        <p:nvPicPr>
          <p:cNvPr id="4" name="Picture 3" descr="A close up of a map&#10;&#10;Description automatically generated">
            <a:extLst>
              <a:ext uri="{FF2B5EF4-FFF2-40B4-BE49-F238E27FC236}">
                <a16:creationId xmlns:a16="http://schemas.microsoft.com/office/drawing/2014/main" id="{F2A93927-4622-444E-BEC1-2CB9790C00D0}"/>
              </a:ext>
            </a:extLst>
          </p:cNvPr>
          <p:cNvPicPr>
            <a:picLocks noChangeAspect="1"/>
          </p:cNvPicPr>
          <p:nvPr/>
        </p:nvPicPr>
        <p:blipFill>
          <a:blip r:embed="rId2"/>
          <a:stretch>
            <a:fillRect/>
          </a:stretch>
        </p:blipFill>
        <p:spPr>
          <a:xfrm>
            <a:off x="6179344" y="2075007"/>
            <a:ext cx="6008193" cy="4214582"/>
          </a:xfrm>
          <a:prstGeom prst="rect">
            <a:avLst/>
          </a:prstGeom>
        </p:spPr>
      </p:pic>
      <p:sp>
        <p:nvSpPr>
          <p:cNvPr id="6" name="TextBox 5">
            <a:extLst>
              <a:ext uri="{FF2B5EF4-FFF2-40B4-BE49-F238E27FC236}">
                <a16:creationId xmlns:a16="http://schemas.microsoft.com/office/drawing/2014/main" id="{97D6DE6B-EECB-ED41-9700-B49A0ED1308E}"/>
              </a:ext>
            </a:extLst>
          </p:cNvPr>
          <p:cNvSpPr txBox="1"/>
          <p:nvPr/>
        </p:nvSpPr>
        <p:spPr>
          <a:xfrm>
            <a:off x="8063345" y="6289589"/>
            <a:ext cx="2881746" cy="369332"/>
          </a:xfrm>
          <a:prstGeom prst="rect">
            <a:avLst/>
          </a:prstGeom>
          <a:noFill/>
        </p:spPr>
        <p:txBody>
          <a:bodyPr wrap="square" rtlCol="0">
            <a:spAutoFit/>
          </a:bodyPr>
          <a:lstStyle/>
          <a:p>
            <a:r>
              <a:rPr lang="en-US" dirty="0"/>
              <a:t>Chao, Chiu, and </a:t>
            </a:r>
            <a:r>
              <a:rPr lang="en-US" dirty="0" err="1"/>
              <a:t>Jost</a:t>
            </a:r>
            <a:r>
              <a:rPr lang="en-US" dirty="0"/>
              <a:t> 2014</a:t>
            </a:r>
          </a:p>
        </p:txBody>
      </p:sp>
    </p:spTree>
    <p:extLst>
      <p:ext uri="{BB962C8B-B14F-4D97-AF65-F5344CB8AC3E}">
        <p14:creationId xmlns:p14="http://schemas.microsoft.com/office/powerpoint/2010/main" val="28766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C6E87-E615-4247-ACBB-38CD5BB3BE73}"/>
              </a:ext>
            </a:extLst>
          </p:cNvPr>
          <p:cNvSpPr>
            <a:spLocks noGrp="1"/>
          </p:cNvSpPr>
          <p:nvPr>
            <p:ph idx="1"/>
          </p:nvPr>
        </p:nvSpPr>
        <p:spPr>
          <a:xfrm>
            <a:off x="838200" y="2325620"/>
            <a:ext cx="5257800" cy="4351338"/>
          </a:xfrm>
        </p:spPr>
        <p:txBody>
          <a:bodyPr>
            <a:normAutofit/>
          </a:bodyPr>
          <a:lstStyle/>
          <a:p>
            <a:pPr marL="0" indent="0">
              <a:buNone/>
            </a:pPr>
            <a:r>
              <a:rPr lang="en-US" sz="3200" dirty="0"/>
              <a:t>q = 0, # all species</a:t>
            </a:r>
          </a:p>
          <a:p>
            <a:pPr marL="0" indent="0">
              <a:buNone/>
            </a:pPr>
            <a:endParaRPr lang="en-US" sz="3200" dirty="0"/>
          </a:p>
          <a:p>
            <a:pPr marL="0" indent="0">
              <a:buNone/>
            </a:pPr>
            <a:r>
              <a:rPr lang="en-US" sz="3200" dirty="0"/>
              <a:t>q = 1, # common species</a:t>
            </a:r>
          </a:p>
          <a:p>
            <a:pPr marL="0" indent="0">
              <a:buNone/>
            </a:pPr>
            <a:endParaRPr lang="en-US" sz="3200" dirty="0"/>
          </a:p>
          <a:p>
            <a:pPr marL="0" indent="0">
              <a:buNone/>
            </a:pPr>
            <a:r>
              <a:rPr lang="en-US" sz="3200" dirty="0"/>
              <a:t>q = 2, # dominant species</a:t>
            </a:r>
          </a:p>
        </p:txBody>
      </p:sp>
      <p:sp>
        <p:nvSpPr>
          <p:cNvPr id="5" name="Title 1">
            <a:extLst>
              <a:ext uri="{FF2B5EF4-FFF2-40B4-BE49-F238E27FC236}">
                <a16:creationId xmlns:a16="http://schemas.microsoft.com/office/drawing/2014/main" id="{1C8B79F2-912B-CC40-85D1-380BEBD44740}"/>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pic>
        <p:nvPicPr>
          <p:cNvPr id="4" name="Picture 3" descr="A close up of a map&#10;&#10;Description automatically generated">
            <a:extLst>
              <a:ext uri="{FF2B5EF4-FFF2-40B4-BE49-F238E27FC236}">
                <a16:creationId xmlns:a16="http://schemas.microsoft.com/office/drawing/2014/main" id="{F2A93927-4622-444E-BEC1-2CB9790C00D0}"/>
              </a:ext>
            </a:extLst>
          </p:cNvPr>
          <p:cNvPicPr>
            <a:picLocks noChangeAspect="1"/>
          </p:cNvPicPr>
          <p:nvPr/>
        </p:nvPicPr>
        <p:blipFill>
          <a:blip r:embed="rId3"/>
          <a:stretch>
            <a:fillRect/>
          </a:stretch>
        </p:blipFill>
        <p:spPr>
          <a:xfrm>
            <a:off x="6179344" y="2075007"/>
            <a:ext cx="6008193" cy="4214582"/>
          </a:xfrm>
          <a:prstGeom prst="rect">
            <a:avLst/>
          </a:prstGeom>
        </p:spPr>
      </p:pic>
      <p:sp>
        <p:nvSpPr>
          <p:cNvPr id="6" name="TextBox 5">
            <a:extLst>
              <a:ext uri="{FF2B5EF4-FFF2-40B4-BE49-F238E27FC236}">
                <a16:creationId xmlns:a16="http://schemas.microsoft.com/office/drawing/2014/main" id="{97D6DE6B-EECB-ED41-9700-B49A0ED1308E}"/>
              </a:ext>
            </a:extLst>
          </p:cNvPr>
          <p:cNvSpPr txBox="1"/>
          <p:nvPr/>
        </p:nvSpPr>
        <p:spPr>
          <a:xfrm>
            <a:off x="8063345" y="6289589"/>
            <a:ext cx="2881746" cy="369332"/>
          </a:xfrm>
          <a:prstGeom prst="rect">
            <a:avLst/>
          </a:prstGeom>
          <a:noFill/>
        </p:spPr>
        <p:txBody>
          <a:bodyPr wrap="square" rtlCol="0">
            <a:spAutoFit/>
          </a:bodyPr>
          <a:lstStyle/>
          <a:p>
            <a:r>
              <a:rPr lang="en-US" dirty="0"/>
              <a:t>Chao, Chiu, and </a:t>
            </a:r>
            <a:r>
              <a:rPr lang="en-US" dirty="0" err="1"/>
              <a:t>Jost</a:t>
            </a:r>
            <a:r>
              <a:rPr lang="en-US" dirty="0"/>
              <a:t> 2014</a:t>
            </a:r>
          </a:p>
        </p:txBody>
      </p:sp>
    </p:spTree>
    <p:extLst>
      <p:ext uri="{BB962C8B-B14F-4D97-AF65-F5344CB8AC3E}">
        <p14:creationId xmlns:p14="http://schemas.microsoft.com/office/powerpoint/2010/main" val="3565533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Box 6">
            <a:extLst>
              <a:ext uri="{FF2B5EF4-FFF2-40B4-BE49-F238E27FC236}">
                <a16:creationId xmlns:a16="http://schemas.microsoft.com/office/drawing/2014/main" id="{F4CCDD87-80C8-B948-936A-3869788AD6D0}"/>
              </a:ext>
            </a:extLst>
          </p:cNvPr>
          <p:cNvSpPr txBox="1">
            <a:spLocks noChangeArrowheads="1"/>
          </p:cNvSpPr>
          <p:nvPr/>
        </p:nvSpPr>
        <p:spPr bwMode="auto">
          <a:xfrm>
            <a:off x="512618" y="3125055"/>
            <a:ext cx="178283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sz="5400" i="1" baseline="30000" dirty="0" err="1"/>
              <a:t>q</a:t>
            </a:r>
            <a:r>
              <a:rPr lang="en-US" altLang="en-US" sz="5400" i="1" dirty="0" err="1"/>
              <a:t>D</a:t>
            </a:r>
            <a:r>
              <a:rPr lang="en-US" altLang="en-US" sz="5400" i="1" dirty="0"/>
              <a:t> = </a:t>
            </a:r>
          </a:p>
        </p:txBody>
      </p:sp>
      <p:sp>
        <p:nvSpPr>
          <p:cNvPr id="51205" name="TextBox 7">
            <a:extLst>
              <a:ext uri="{FF2B5EF4-FFF2-40B4-BE49-F238E27FC236}">
                <a16:creationId xmlns:a16="http://schemas.microsoft.com/office/drawing/2014/main" id="{D0129E3D-4192-C14B-87B1-331CC6B2F0C5}"/>
              </a:ext>
            </a:extLst>
          </p:cNvPr>
          <p:cNvSpPr txBox="1">
            <a:spLocks noChangeArrowheads="1"/>
          </p:cNvSpPr>
          <p:nvPr/>
        </p:nvSpPr>
        <p:spPr bwMode="auto">
          <a:xfrm>
            <a:off x="0" y="6488113"/>
            <a:ext cx="30432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a:t>Chao et al. 2014; Hill 1973</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C4A8806-73A3-1341-9F48-4C36619A48FE}"/>
                  </a:ext>
                </a:extLst>
              </p:cNvPr>
              <p:cNvSpPr txBox="1"/>
              <p:nvPr/>
            </p:nvSpPr>
            <p:spPr>
              <a:xfrm>
                <a:off x="1302327" y="2458689"/>
                <a:ext cx="4793673" cy="22560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4400" i="1" smtClean="0">
                              <a:latin typeface="Cambria Math" panose="02040503050406030204" pitchFamily="18" charset="0"/>
                            </a:rPr>
                          </m:ctrlPr>
                        </m:sSupPr>
                        <m:e>
                          <m:d>
                            <m:dPr>
                              <m:ctrlPr>
                                <a:rPr lang="en-US" sz="4400" i="1" smtClean="0">
                                  <a:latin typeface="Cambria Math" panose="02040503050406030204" pitchFamily="18" charset="0"/>
                                </a:rPr>
                              </m:ctrlPr>
                            </m:dPr>
                            <m:e>
                              <m:nary>
                                <m:naryPr>
                                  <m:chr m:val="∑"/>
                                  <m:ctrlPr>
                                    <a:rPr lang="en-US" sz="4400" i="1" smtClean="0">
                                      <a:latin typeface="Cambria Math" panose="02040503050406030204" pitchFamily="18" charset="0"/>
                                    </a:rPr>
                                  </m:ctrlPr>
                                </m:naryPr>
                                <m:sub>
                                  <m:r>
                                    <m:rPr>
                                      <m:brk m:alnAt="23"/>
                                    </m:rPr>
                                    <a:rPr lang="en-US" sz="4400" b="0" i="1" smtClean="0">
                                      <a:latin typeface="Cambria Math" panose="02040503050406030204" pitchFamily="18" charset="0"/>
                                    </a:rPr>
                                    <m:t>𝑖</m:t>
                                  </m:r>
                                  <m:r>
                                    <a:rPr lang="en-US" sz="4400" b="0" i="1" smtClean="0">
                                      <a:latin typeface="Cambria Math" panose="02040503050406030204" pitchFamily="18" charset="0"/>
                                    </a:rPr>
                                    <m:t>=1</m:t>
                                  </m:r>
                                </m:sub>
                                <m:sup>
                                  <m:r>
                                    <a:rPr lang="en-US" sz="4400" b="0" i="1" smtClean="0">
                                      <a:latin typeface="Cambria Math" panose="02040503050406030204" pitchFamily="18" charset="0"/>
                                    </a:rPr>
                                    <m:t>𝑠</m:t>
                                  </m:r>
                                </m:sup>
                                <m:e>
                                  <m:sSubSup>
                                    <m:sSubSupPr>
                                      <m:ctrlPr>
                                        <a:rPr lang="en-US" sz="4400" i="1" smtClean="0">
                                          <a:latin typeface="Cambria Math" panose="02040503050406030204" pitchFamily="18" charset="0"/>
                                        </a:rPr>
                                      </m:ctrlPr>
                                    </m:sSubSupPr>
                                    <m:e>
                                      <m:r>
                                        <a:rPr lang="en-US" sz="4400" b="0" i="1" smtClean="0">
                                          <a:latin typeface="Cambria Math" panose="02040503050406030204" pitchFamily="18" charset="0"/>
                                        </a:rPr>
                                        <m:t>𝑝</m:t>
                                      </m:r>
                                    </m:e>
                                    <m:sub>
                                      <m:r>
                                        <a:rPr lang="en-US" sz="4400" b="0" i="1" smtClean="0">
                                          <a:latin typeface="Cambria Math" panose="02040503050406030204" pitchFamily="18" charset="0"/>
                                        </a:rPr>
                                        <m:t>𝑖</m:t>
                                      </m:r>
                                    </m:sub>
                                    <m:sup>
                                      <m:r>
                                        <a:rPr lang="en-US" sz="4400" b="0" i="1" smtClean="0">
                                          <a:latin typeface="Cambria Math" panose="02040503050406030204" pitchFamily="18" charset="0"/>
                                        </a:rPr>
                                        <m:t>𝑞</m:t>
                                      </m:r>
                                    </m:sup>
                                  </m:sSubSup>
                                </m:e>
                              </m:nary>
                            </m:e>
                          </m:d>
                        </m:e>
                        <m:sup>
                          <m:f>
                            <m:fPr>
                              <m:type m:val="skw"/>
                              <m:ctrlPr>
                                <a:rPr lang="en-US" sz="4400" i="1" smtClean="0">
                                  <a:latin typeface="Cambria Math" panose="02040503050406030204" pitchFamily="18" charset="0"/>
                                </a:rPr>
                              </m:ctrlPr>
                            </m:fPr>
                            <m:num>
                              <m:r>
                                <a:rPr lang="en-US" sz="4400" b="0" i="1" smtClean="0">
                                  <a:latin typeface="Cambria Math" panose="02040503050406030204" pitchFamily="18" charset="0"/>
                                </a:rPr>
                                <m:t>1</m:t>
                              </m:r>
                            </m:num>
                            <m:den>
                              <m:r>
                                <a:rPr lang="en-US" sz="4400" b="0" i="1" smtClean="0">
                                  <a:latin typeface="Cambria Math" panose="02040503050406030204" pitchFamily="18" charset="0"/>
                                </a:rPr>
                                <m:t>(1 −</m:t>
                              </m:r>
                              <m:r>
                                <a:rPr lang="en-US" sz="4400" b="0" i="1" smtClean="0">
                                  <a:latin typeface="Cambria Math" panose="02040503050406030204" pitchFamily="18" charset="0"/>
                                </a:rPr>
                                <m:t>𝑞</m:t>
                              </m:r>
                              <m:r>
                                <a:rPr lang="en-US" sz="4400" b="0" i="1" smtClean="0">
                                  <a:latin typeface="Cambria Math" panose="02040503050406030204" pitchFamily="18" charset="0"/>
                                </a:rPr>
                                <m:t>)</m:t>
                              </m:r>
                            </m:den>
                          </m:f>
                        </m:sup>
                      </m:sSup>
                    </m:oMath>
                  </m:oMathPara>
                </a14:m>
                <a:endParaRPr lang="en-US" sz="4400" dirty="0"/>
              </a:p>
            </p:txBody>
          </p:sp>
        </mc:Choice>
        <mc:Fallback xmlns="">
          <p:sp>
            <p:nvSpPr>
              <p:cNvPr id="8" name="TextBox 7">
                <a:extLst>
                  <a:ext uri="{FF2B5EF4-FFF2-40B4-BE49-F238E27FC236}">
                    <a16:creationId xmlns:a16="http://schemas.microsoft.com/office/drawing/2014/main" id="{FC4A8806-73A3-1341-9F48-4C36619A48FE}"/>
                  </a:ext>
                </a:extLst>
              </p:cNvPr>
              <p:cNvSpPr txBox="1">
                <a:spLocks noRot="1" noChangeAspect="1" noMove="1" noResize="1" noEditPoints="1" noAdjustHandles="1" noChangeArrowheads="1" noChangeShapeType="1" noTextEdit="1"/>
              </p:cNvSpPr>
              <p:nvPr/>
            </p:nvSpPr>
            <p:spPr>
              <a:xfrm>
                <a:off x="1302327" y="2458689"/>
                <a:ext cx="4793673" cy="2256061"/>
              </a:xfrm>
              <a:prstGeom prst="rect">
                <a:avLst/>
              </a:prstGeom>
              <a:blipFill>
                <a:blip r:embed="rId3"/>
                <a:stretch>
                  <a:fillRect l="-26720" t="-86517" b="-1443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CCC1DF5-0ECD-1A41-BD55-4171C8600823}"/>
                  </a:ext>
                </a:extLst>
              </p:cNvPr>
              <p:cNvSpPr txBox="1"/>
              <p:nvPr/>
            </p:nvSpPr>
            <p:spPr>
              <a:xfrm>
                <a:off x="1025236" y="5016656"/>
                <a:ext cx="2770909" cy="584775"/>
              </a:xfrm>
              <a:prstGeom prst="rect">
                <a:avLst/>
              </a:prstGeom>
              <a:noFill/>
            </p:spPr>
            <p:txBody>
              <a:bodyPr wrap="square" rtlCol="0">
                <a:spAutoFit/>
              </a:bodyPr>
              <a:lstStyle/>
              <a:p>
                <a:r>
                  <a:rPr lang="en-US" sz="3200" i="1" dirty="0"/>
                  <a:t>q </a:t>
                </a:r>
                <a14:m>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0, </m:t>
                    </m:r>
                    <m:r>
                      <a:rPr lang="en-US" sz="3200" b="0" i="1" smtClean="0">
                        <a:latin typeface="Cambria Math" panose="02040503050406030204" pitchFamily="18" charset="0"/>
                        <a:ea typeface="Cambria Math" panose="02040503050406030204" pitchFamily="18" charset="0"/>
                      </a:rPr>
                      <m:t>𝑞</m:t>
                    </m:r>
                    <m:r>
                      <a:rPr lang="en-US" sz="3200" b="0" i="1" smtClean="0">
                        <a:latin typeface="Cambria Math" panose="02040503050406030204" pitchFamily="18" charset="0"/>
                        <a:ea typeface="Cambria Math" panose="02040503050406030204" pitchFamily="18" charset="0"/>
                      </a:rPr>
                      <m:t> ≠1</m:t>
                    </m:r>
                  </m:oMath>
                </a14:m>
                <a:endParaRPr lang="en-US" sz="3200" i="1" dirty="0"/>
              </a:p>
            </p:txBody>
          </p:sp>
        </mc:Choice>
        <mc:Fallback xmlns="">
          <p:sp>
            <p:nvSpPr>
              <p:cNvPr id="10" name="TextBox 9">
                <a:extLst>
                  <a:ext uri="{FF2B5EF4-FFF2-40B4-BE49-F238E27FC236}">
                    <a16:creationId xmlns:a16="http://schemas.microsoft.com/office/drawing/2014/main" id="{8CCC1DF5-0ECD-1A41-BD55-4171C8600823}"/>
                  </a:ext>
                </a:extLst>
              </p:cNvPr>
              <p:cNvSpPr txBox="1">
                <a:spLocks noRot="1" noChangeAspect="1" noMove="1" noResize="1" noEditPoints="1" noAdjustHandles="1" noChangeArrowheads="1" noChangeShapeType="1" noTextEdit="1"/>
              </p:cNvSpPr>
              <p:nvPr/>
            </p:nvSpPr>
            <p:spPr>
              <a:xfrm>
                <a:off x="1025236" y="5016656"/>
                <a:ext cx="2770909" cy="584775"/>
              </a:xfrm>
              <a:prstGeom prst="rect">
                <a:avLst/>
              </a:prstGeom>
              <a:blipFill>
                <a:blip r:embed="rId4"/>
                <a:stretch>
                  <a:fillRect l="-5479" t="-12766" b="-31915"/>
                </a:stretch>
              </a:blipFill>
            </p:spPr>
            <p:txBody>
              <a:bodyPr/>
              <a:lstStyle/>
              <a:p>
                <a:r>
                  <a:rPr lang="en-US">
                    <a:noFill/>
                  </a:rPr>
                  <a:t> </a:t>
                </a:r>
              </a:p>
            </p:txBody>
          </p:sp>
        </mc:Fallback>
      </mc:AlternateContent>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sp>
        <p:nvSpPr>
          <p:cNvPr id="11" name="TextBox 10">
            <a:extLst>
              <a:ext uri="{FF2B5EF4-FFF2-40B4-BE49-F238E27FC236}">
                <a16:creationId xmlns:a16="http://schemas.microsoft.com/office/drawing/2014/main" id="{1874B04B-181E-5E44-A480-7A0D1DE286AC}"/>
              </a:ext>
            </a:extLst>
          </p:cNvPr>
          <p:cNvSpPr txBox="1"/>
          <p:nvPr/>
        </p:nvSpPr>
        <p:spPr>
          <a:xfrm>
            <a:off x="6096000" y="2702490"/>
            <a:ext cx="6040148" cy="2308324"/>
          </a:xfrm>
          <a:prstGeom prst="rect">
            <a:avLst/>
          </a:prstGeom>
          <a:noFill/>
        </p:spPr>
        <p:txBody>
          <a:bodyPr wrap="square" rtlCol="0">
            <a:spAutoFit/>
          </a:bodyPr>
          <a:lstStyle/>
          <a:p>
            <a:r>
              <a:rPr lang="en-US" sz="3600" dirty="0"/>
              <a:t>D = Taxa Diversity</a:t>
            </a:r>
          </a:p>
          <a:p>
            <a:r>
              <a:rPr lang="en-US" sz="3600" dirty="0"/>
              <a:t>q = Hill Number</a:t>
            </a:r>
          </a:p>
          <a:p>
            <a:r>
              <a:rPr lang="en-US" sz="3600" dirty="0"/>
              <a:t>s = Number of Taxa</a:t>
            </a:r>
          </a:p>
          <a:p>
            <a:r>
              <a:rPr lang="en-US" sz="3600" dirty="0"/>
              <a:t>p = Relative Abundance of Taxa</a:t>
            </a:r>
          </a:p>
        </p:txBody>
      </p:sp>
    </p:spTree>
    <p:extLst>
      <p:ext uri="{BB962C8B-B14F-4D97-AF65-F5344CB8AC3E}">
        <p14:creationId xmlns:p14="http://schemas.microsoft.com/office/powerpoint/2010/main" val="607727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sp>
        <p:nvSpPr>
          <p:cNvPr id="9" name="Content Placeholder 2">
            <a:extLst>
              <a:ext uri="{FF2B5EF4-FFF2-40B4-BE49-F238E27FC236}">
                <a16:creationId xmlns:a16="http://schemas.microsoft.com/office/drawing/2014/main" id="{3E49E60C-6F1A-9941-838D-334B4ED175B9}"/>
              </a:ext>
            </a:extLst>
          </p:cNvPr>
          <p:cNvSpPr>
            <a:spLocks noGrp="1"/>
          </p:cNvSpPr>
          <p:nvPr>
            <p:ph idx="1"/>
          </p:nvPr>
        </p:nvSpPr>
        <p:spPr>
          <a:xfrm>
            <a:off x="166688" y="2223643"/>
            <a:ext cx="6213764" cy="4351338"/>
          </a:xfrm>
        </p:spPr>
        <p:txBody>
          <a:bodyPr/>
          <a:lstStyle/>
          <a:p>
            <a:pPr marL="0" indent="0">
              <a:buNone/>
            </a:pPr>
            <a:endParaRPr lang="en-US" dirty="0"/>
          </a:p>
          <a:p>
            <a:pPr marL="0" indent="0">
              <a:buNone/>
            </a:pPr>
            <a:r>
              <a:rPr lang="en-US" dirty="0"/>
              <a:t>Use </a:t>
            </a:r>
            <a:r>
              <a:rPr lang="en-US" i="1" dirty="0"/>
              <a:t>vegan</a:t>
            </a:r>
            <a:r>
              <a:rPr lang="en-US" dirty="0"/>
              <a:t> package in R</a:t>
            </a:r>
          </a:p>
          <a:p>
            <a:pPr marL="0" indent="0">
              <a:buNone/>
            </a:pPr>
            <a:r>
              <a:rPr lang="en-US" dirty="0"/>
              <a:t>&gt;</a:t>
            </a:r>
            <a:r>
              <a:rPr lang="en-US" dirty="0" err="1"/>
              <a:t>renyi</a:t>
            </a:r>
            <a:r>
              <a:rPr lang="en-US" dirty="0"/>
              <a:t>(t(</a:t>
            </a:r>
            <a:r>
              <a:rPr lang="en-US" dirty="0" err="1"/>
              <a:t>otuTable</a:t>
            </a:r>
            <a:r>
              <a:rPr lang="en-US" dirty="0"/>
              <a:t>), hill = T) -&gt; </a:t>
            </a:r>
            <a:r>
              <a:rPr lang="en-US" dirty="0" err="1"/>
              <a:t>hillSpecies</a:t>
            </a:r>
            <a:endParaRPr lang="en-US" dirty="0"/>
          </a:p>
          <a:p>
            <a:pPr marL="0" indent="0">
              <a:buNone/>
            </a:pPr>
            <a:endParaRPr lang="en-US" dirty="0"/>
          </a:p>
          <a:p>
            <a:pPr marL="0" indent="0">
              <a:buNone/>
            </a:pPr>
            <a:r>
              <a:rPr lang="en-US" dirty="0"/>
              <a:t>Or use </a:t>
            </a:r>
            <a:r>
              <a:rPr lang="en-US" i="1" dirty="0" err="1"/>
              <a:t>hillR</a:t>
            </a:r>
            <a:r>
              <a:rPr lang="en-US" dirty="0"/>
              <a:t> package in R </a:t>
            </a:r>
          </a:p>
          <a:p>
            <a:pPr marL="0" indent="0">
              <a:buNone/>
            </a:pPr>
            <a:r>
              <a:rPr lang="en-US" dirty="0"/>
              <a:t>&gt;</a:t>
            </a:r>
            <a:r>
              <a:rPr lang="en-US" dirty="0" err="1"/>
              <a:t>hill_taxa</a:t>
            </a:r>
            <a:r>
              <a:rPr lang="en-US" dirty="0"/>
              <a:t>(t(</a:t>
            </a:r>
            <a:r>
              <a:rPr lang="en-US" dirty="0" err="1"/>
              <a:t>otuTable</a:t>
            </a:r>
            <a:r>
              <a:rPr lang="en-US" dirty="0"/>
              <a:t>), q = 0) -&gt; </a:t>
            </a:r>
            <a:r>
              <a:rPr lang="en-US" dirty="0" err="1"/>
              <a:t>hillSpecies</a:t>
            </a:r>
            <a:endParaRPr lang="en-US" dirty="0"/>
          </a:p>
          <a:p>
            <a:pPr marL="0" indent="0">
              <a:buNone/>
            </a:pPr>
            <a:endParaRPr lang="en-US" dirty="0"/>
          </a:p>
        </p:txBody>
      </p:sp>
    </p:spTree>
    <p:extLst>
      <p:ext uri="{BB962C8B-B14F-4D97-AF65-F5344CB8AC3E}">
        <p14:creationId xmlns:p14="http://schemas.microsoft.com/office/powerpoint/2010/main" val="947904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sp>
        <p:nvSpPr>
          <p:cNvPr id="9" name="Content Placeholder 2">
            <a:extLst>
              <a:ext uri="{FF2B5EF4-FFF2-40B4-BE49-F238E27FC236}">
                <a16:creationId xmlns:a16="http://schemas.microsoft.com/office/drawing/2014/main" id="{3E49E60C-6F1A-9941-838D-334B4ED175B9}"/>
              </a:ext>
            </a:extLst>
          </p:cNvPr>
          <p:cNvSpPr>
            <a:spLocks noGrp="1"/>
          </p:cNvSpPr>
          <p:nvPr>
            <p:ph idx="1"/>
          </p:nvPr>
        </p:nvSpPr>
        <p:spPr>
          <a:xfrm>
            <a:off x="166688" y="2223643"/>
            <a:ext cx="6213764" cy="4351338"/>
          </a:xfrm>
        </p:spPr>
        <p:txBody>
          <a:bodyPr/>
          <a:lstStyle/>
          <a:p>
            <a:pPr marL="0" indent="0">
              <a:buNone/>
            </a:pPr>
            <a:endParaRPr lang="en-US" dirty="0"/>
          </a:p>
          <a:p>
            <a:pPr marL="0" indent="0">
              <a:buNone/>
            </a:pPr>
            <a:r>
              <a:rPr lang="en-US" dirty="0"/>
              <a:t>Use </a:t>
            </a:r>
            <a:r>
              <a:rPr lang="en-US" i="1" dirty="0"/>
              <a:t>vegan</a:t>
            </a:r>
            <a:r>
              <a:rPr lang="en-US" dirty="0"/>
              <a:t> package in R</a:t>
            </a:r>
          </a:p>
          <a:p>
            <a:pPr marL="0" indent="0">
              <a:buNone/>
            </a:pPr>
            <a:r>
              <a:rPr lang="en-US" dirty="0"/>
              <a:t>&gt;</a:t>
            </a:r>
            <a:r>
              <a:rPr lang="en-US" dirty="0" err="1"/>
              <a:t>renyi</a:t>
            </a:r>
            <a:r>
              <a:rPr lang="en-US" dirty="0"/>
              <a:t>(t(</a:t>
            </a:r>
            <a:r>
              <a:rPr lang="en-US" dirty="0" err="1"/>
              <a:t>otuTable</a:t>
            </a:r>
            <a:r>
              <a:rPr lang="en-US" dirty="0"/>
              <a:t>), hill = T) -&gt; </a:t>
            </a:r>
            <a:r>
              <a:rPr lang="en-US" dirty="0" err="1"/>
              <a:t>hillSpecies</a:t>
            </a:r>
            <a:endParaRPr lang="en-US" dirty="0"/>
          </a:p>
          <a:p>
            <a:pPr marL="0" indent="0">
              <a:buNone/>
            </a:pPr>
            <a:endParaRPr lang="en-US" dirty="0"/>
          </a:p>
          <a:p>
            <a:pPr marL="0" indent="0">
              <a:buNone/>
            </a:pPr>
            <a:r>
              <a:rPr lang="en-US" dirty="0"/>
              <a:t>Or use </a:t>
            </a:r>
            <a:r>
              <a:rPr lang="en-US" i="1" dirty="0" err="1"/>
              <a:t>hillR</a:t>
            </a:r>
            <a:r>
              <a:rPr lang="en-US" dirty="0"/>
              <a:t> package in R</a:t>
            </a:r>
          </a:p>
          <a:p>
            <a:pPr marL="0" indent="0">
              <a:buNone/>
            </a:pPr>
            <a:r>
              <a:rPr lang="en-US" dirty="0"/>
              <a:t>&gt;</a:t>
            </a:r>
            <a:r>
              <a:rPr lang="en-US" dirty="0" err="1"/>
              <a:t>hill_taxa</a:t>
            </a:r>
            <a:r>
              <a:rPr lang="en-US" dirty="0"/>
              <a:t>(t(</a:t>
            </a:r>
            <a:r>
              <a:rPr lang="en-US" dirty="0" err="1"/>
              <a:t>otuTable</a:t>
            </a:r>
            <a:r>
              <a:rPr lang="en-US" dirty="0"/>
              <a:t>), q = 0) -&gt; </a:t>
            </a:r>
            <a:r>
              <a:rPr lang="en-US" dirty="0" err="1"/>
              <a:t>hillSpecies</a:t>
            </a:r>
            <a:endParaRPr lang="en-US" dirty="0"/>
          </a:p>
          <a:p>
            <a:pPr marL="0" indent="0">
              <a:buNone/>
            </a:pPr>
            <a:endParaRPr lang="en-US" dirty="0"/>
          </a:p>
        </p:txBody>
      </p:sp>
      <p:pic>
        <p:nvPicPr>
          <p:cNvPr id="13" name="Picture 18">
            <a:extLst>
              <a:ext uri="{FF2B5EF4-FFF2-40B4-BE49-F238E27FC236}">
                <a16:creationId xmlns:a16="http://schemas.microsoft.com/office/drawing/2014/main" id="{B74F202C-DCCA-2940-8707-AF0A708C2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386" y="2124774"/>
            <a:ext cx="5759346" cy="445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114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sp>
        <p:nvSpPr>
          <p:cNvPr id="9" name="Content Placeholder 2">
            <a:extLst>
              <a:ext uri="{FF2B5EF4-FFF2-40B4-BE49-F238E27FC236}">
                <a16:creationId xmlns:a16="http://schemas.microsoft.com/office/drawing/2014/main" id="{3E49E60C-6F1A-9941-838D-334B4ED175B9}"/>
              </a:ext>
            </a:extLst>
          </p:cNvPr>
          <p:cNvSpPr>
            <a:spLocks noGrp="1"/>
          </p:cNvSpPr>
          <p:nvPr>
            <p:ph idx="1"/>
          </p:nvPr>
        </p:nvSpPr>
        <p:spPr>
          <a:xfrm>
            <a:off x="166688" y="2223643"/>
            <a:ext cx="6213764" cy="4351338"/>
          </a:xfrm>
        </p:spPr>
        <p:txBody>
          <a:bodyPr/>
          <a:lstStyle/>
          <a:p>
            <a:pPr marL="0" indent="0">
              <a:buNone/>
            </a:pPr>
            <a:endParaRPr lang="en-US" dirty="0"/>
          </a:p>
          <a:p>
            <a:pPr marL="0" indent="0">
              <a:buNone/>
            </a:pPr>
            <a:r>
              <a:rPr lang="en-US" dirty="0"/>
              <a:t>Use </a:t>
            </a:r>
            <a:r>
              <a:rPr lang="en-US" i="1" dirty="0"/>
              <a:t>vegan</a:t>
            </a:r>
            <a:r>
              <a:rPr lang="en-US" dirty="0"/>
              <a:t> package in R</a:t>
            </a:r>
          </a:p>
          <a:p>
            <a:pPr marL="0" indent="0">
              <a:buNone/>
            </a:pPr>
            <a:r>
              <a:rPr lang="en-US" dirty="0"/>
              <a:t>&gt;</a:t>
            </a:r>
            <a:r>
              <a:rPr lang="en-US" dirty="0" err="1"/>
              <a:t>renyi</a:t>
            </a:r>
            <a:r>
              <a:rPr lang="en-US" dirty="0"/>
              <a:t>(t(</a:t>
            </a:r>
            <a:r>
              <a:rPr lang="en-US" dirty="0" err="1"/>
              <a:t>otuTable</a:t>
            </a:r>
            <a:r>
              <a:rPr lang="en-US" dirty="0"/>
              <a:t>), hill = T) -&gt; </a:t>
            </a:r>
            <a:r>
              <a:rPr lang="en-US" dirty="0" err="1"/>
              <a:t>hillSpecies</a:t>
            </a:r>
            <a:endParaRPr lang="en-US" dirty="0"/>
          </a:p>
          <a:p>
            <a:pPr marL="0" indent="0">
              <a:buNone/>
            </a:pPr>
            <a:endParaRPr lang="en-US" dirty="0"/>
          </a:p>
          <a:p>
            <a:pPr marL="0" indent="0">
              <a:buNone/>
            </a:pPr>
            <a:r>
              <a:rPr lang="en-US" dirty="0"/>
              <a:t>Or use </a:t>
            </a:r>
            <a:r>
              <a:rPr lang="en-US" i="1" dirty="0" err="1"/>
              <a:t>hillR</a:t>
            </a:r>
            <a:r>
              <a:rPr lang="en-US" dirty="0"/>
              <a:t> package in R</a:t>
            </a:r>
          </a:p>
          <a:p>
            <a:pPr marL="0" indent="0">
              <a:buNone/>
            </a:pPr>
            <a:r>
              <a:rPr lang="en-US" dirty="0"/>
              <a:t>&gt;</a:t>
            </a:r>
            <a:r>
              <a:rPr lang="en-US" dirty="0" err="1"/>
              <a:t>hill_taxa</a:t>
            </a:r>
            <a:r>
              <a:rPr lang="en-US" dirty="0"/>
              <a:t>(t(</a:t>
            </a:r>
            <a:r>
              <a:rPr lang="en-US" dirty="0" err="1"/>
              <a:t>otuTable</a:t>
            </a:r>
            <a:r>
              <a:rPr lang="en-US" dirty="0"/>
              <a:t>), q = 0) -&gt; </a:t>
            </a:r>
            <a:r>
              <a:rPr lang="en-US" dirty="0" err="1"/>
              <a:t>hillSpecies</a:t>
            </a:r>
            <a:endParaRPr lang="en-US" dirty="0"/>
          </a:p>
          <a:p>
            <a:pPr marL="0" indent="0">
              <a:buNone/>
            </a:pPr>
            <a:endParaRPr lang="en-US" dirty="0"/>
          </a:p>
          <a:p>
            <a:pPr marL="0" indent="0">
              <a:buNone/>
            </a:pPr>
            <a:r>
              <a:rPr lang="en-US" dirty="0"/>
              <a:t>Don’t reinvent the wheel!</a:t>
            </a:r>
          </a:p>
          <a:p>
            <a:pPr marL="0" indent="0">
              <a:buNone/>
            </a:pPr>
            <a:endParaRPr lang="en-US" dirty="0"/>
          </a:p>
        </p:txBody>
      </p:sp>
      <p:pic>
        <p:nvPicPr>
          <p:cNvPr id="13" name="Picture 18">
            <a:extLst>
              <a:ext uri="{FF2B5EF4-FFF2-40B4-BE49-F238E27FC236}">
                <a16:creationId xmlns:a16="http://schemas.microsoft.com/office/drawing/2014/main" id="{B74F202C-DCCA-2940-8707-AF0A708C2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1386" y="2124774"/>
            <a:ext cx="5759346" cy="4450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5317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9EB5-8CD3-D345-A43A-F303A1B879C7}"/>
              </a:ext>
            </a:extLst>
          </p:cNvPr>
          <p:cNvSpPr>
            <a:spLocks noGrp="1"/>
          </p:cNvSpPr>
          <p:nvPr>
            <p:ph type="title"/>
          </p:nvPr>
        </p:nvSpPr>
        <p:spPr>
          <a:xfrm>
            <a:off x="838200" y="129598"/>
            <a:ext cx="10515600" cy="1325563"/>
          </a:xfrm>
        </p:spPr>
        <p:txBody>
          <a:bodyPr/>
          <a:lstStyle/>
          <a:p>
            <a:r>
              <a:rPr lang="en-US" dirty="0"/>
              <a:t>Metagenomics</a:t>
            </a:r>
          </a:p>
        </p:txBody>
      </p:sp>
      <p:sp>
        <p:nvSpPr>
          <p:cNvPr id="3" name="Content Placeholder 2">
            <a:extLst>
              <a:ext uri="{FF2B5EF4-FFF2-40B4-BE49-F238E27FC236}">
                <a16:creationId xmlns:a16="http://schemas.microsoft.com/office/drawing/2014/main" id="{78C4F409-FBC0-C546-979B-00FAE1162391}"/>
              </a:ext>
            </a:extLst>
          </p:cNvPr>
          <p:cNvSpPr>
            <a:spLocks noGrp="1"/>
          </p:cNvSpPr>
          <p:nvPr>
            <p:ph idx="1"/>
          </p:nvPr>
        </p:nvSpPr>
        <p:spPr>
          <a:xfrm>
            <a:off x="838200" y="1253331"/>
            <a:ext cx="10515600" cy="4351338"/>
          </a:xfrm>
        </p:spPr>
        <p:txBody>
          <a:bodyPr>
            <a:noAutofit/>
          </a:bodyPr>
          <a:lstStyle/>
          <a:p>
            <a:endParaRPr lang="en-US" dirty="0"/>
          </a:p>
        </p:txBody>
      </p:sp>
    </p:spTree>
    <p:extLst>
      <p:ext uri="{BB962C8B-B14F-4D97-AF65-F5344CB8AC3E}">
        <p14:creationId xmlns:p14="http://schemas.microsoft.com/office/powerpoint/2010/main" val="516702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9EB5-8CD3-D345-A43A-F303A1B879C7}"/>
              </a:ext>
            </a:extLst>
          </p:cNvPr>
          <p:cNvSpPr>
            <a:spLocks noGrp="1"/>
          </p:cNvSpPr>
          <p:nvPr>
            <p:ph type="title"/>
          </p:nvPr>
        </p:nvSpPr>
        <p:spPr>
          <a:xfrm>
            <a:off x="838200" y="129598"/>
            <a:ext cx="10515600" cy="1325563"/>
          </a:xfrm>
        </p:spPr>
        <p:txBody>
          <a:bodyPr/>
          <a:lstStyle/>
          <a:p>
            <a:r>
              <a:rPr lang="en-US" dirty="0"/>
              <a:t>Metagenomics</a:t>
            </a:r>
          </a:p>
        </p:txBody>
      </p:sp>
      <p:sp>
        <p:nvSpPr>
          <p:cNvPr id="3" name="Content Placeholder 2">
            <a:extLst>
              <a:ext uri="{FF2B5EF4-FFF2-40B4-BE49-F238E27FC236}">
                <a16:creationId xmlns:a16="http://schemas.microsoft.com/office/drawing/2014/main" id="{78C4F409-FBC0-C546-979B-00FAE1162391}"/>
              </a:ext>
            </a:extLst>
          </p:cNvPr>
          <p:cNvSpPr>
            <a:spLocks noGrp="1"/>
          </p:cNvSpPr>
          <p:nvPr>
            <p:ph idx="1"/>
          </p:nvPr>
        </p:nvSpPr>
        <p:spPr>
          <a:xfrm>
            <a:off x="838200" y="1253331"/>
            <a:ext cx="10515600" cy="4351338"/>
          </a:xfrm>
        </p:spPr>
        <p:txBody>
          <a:bodyPr>
            <a:noAutofit/>
          </a:bodyPr>
          <a:lstStyle/>
          <a:p>
            <a:pPr marL="0" indent="0">
              <a:buNone/>
            </a:pPr>
            <a:r>
              <a:rPr lang="en-US" sz="2600" dirty="0"/>
              <a:t>Initial Sequence Data Processing</a:t>
            </a:r>
          </a:p>
          <a:p>
            <a:pPr marL="457200" lvl="1" indent="0">
              <a:buNone/>
            </a:pPr>
            <a:r>
              <a:rPr lang="en-US" sz="2100" i="1" dirty="0" err="1"/>
              <a:t>sratoolkit</a:t>
            </a:r>
            <a:r>
              <a:rPr lang="en-US" sz="2100" i="1" dirty="0"/>
              <a:t> – </a:t>
            </a:r>
            <a:r>
              <a:rPr lang="en-US" sz="2100" dirty="0"/>
              <a:t>download data from NCBI</a:t>
            </a:r>
            <a:endParaRPr lang="en-US" sz="2100" i="1" dirty="0"/>
          </a:p>
          <a:p>
            <a:pPr marL="457200" lvl="1" indent="0">
              <a:buNone/>
            </a:pPr>
            <a:r>
              <a:rPr lang="en-US" sz="2100" i="1" dirty="0" err="1"/>
              <a:t>kneadData</a:t>
            </a:r>
            <a:r>
              <a:rPr lang="en-US" sz="2100" i="1" dirty="0"/>
              <a:t> </a:t>
            </a:r>
            <a:r>
              <a:rPr lang="en-US" sz="2100" dirty="0"/>
              <a:t>– remove human reads, quality filter, trim</a:t>
            </a:r>
          </a:p>
          <a:p>
            <a:pPr marL="457200" lvl="1" indent="0">
              <a:buNone/>
            </a:pPr>
            <a:r>
              <a:rPr lang="en-US" sz="2100" i="1" dirty="0"/>
              <a:t>AdapterRemoval2</a:t>
            </a:r>
            <a:r>
              <a:rPr lang="en-US" sz="2100" dirty="0"/>
              <a:t> - quality filter, trim, merge </a:t>
            </a:r>
            <a:r>
              <a:rPr lang="en-US" sz="2100" dirty="0" err="1"/>
              <a:t>fastqs</a:t>
            </a:r>
            <a:r>
              <a:rPr lang="en-US" sz="2100" dirty="0"/>
              <a:t> </a:t>
            </a:r>
          </a:p>
          <a:p>
            <a:endParaRPr lang="en-US" dirty="0"/>
          </a:p>
        </p:txBody>
      </p:sp>
    </p:spTree>
    <p:extLst>
      <p:ext uri="{BB962C8B-B14F-4D97-AF65-F5344CB8AC3E}">
        <p14:creationId xmlns:p14="http://schemas.microsoft.com/office/powerpoint/2010/main" val="385362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9EB5-8CD3-D345-A43A-F303A1B879C7}"/>
              </a:ext>
            </a:extLst>
          </p:cNvPr>
          <p:cNvSpPr>
            <a:spLocks noGrp="1"/>
          </p:cNvSpPr>
          <p:nvPr>
            <p:ph type="title"/>
          </p:nvPr>
        </p:nvSpPr>
        <p:spPr>
          <a:xfrm>
            <a:off x="838200" y="129598"/>
            <a:ext cx="10515600" cy="1325563"/>
          </a:xfrm>
        </p:spPr>
        <p:txBody>
          <a:bodyPr/>
          <a:lstStyle/>
          <a:p>
            <a:r>
              <a:rPr lang="en-US" dirty="0"/>
              <a:t>Metagenomics</a:t>
            </a:r>
          </a:p>
        </p:txBody>
      </p:sp>
      <p:sp>
        <p:nvSpPr>
          <p:cNvPr id="3" name="Content Placeholder 2">
            <a:extLst>
              <a:ext uri="{FF2B5EF4-FFF2-40B4-BE49-F238E27FC236}">
                <a16:creationId xmlns:a16="http://schemas.microsoft.com/office/drawing/2014/main" id="{78C4F409-FBC0-C546-979B-00FAE1162391}"/>
              </a:ext>
            </a:extLst>
          </p:cNvPr>
          <p:cNvSpPr>
            <a:spLocks noGrp="1"/>
          </p:cNvSpPr>
          <p:nvPr>
            <p:ph idx="1"/>
          </p:nvPr>
        </p:nvSpPr>
        <p:spPr>
          <a:xfrm>
            <a:off x="838200" y="1253331"/>
            <a:ext cx="10515600" cy="4351338"/>
          </a:xfrm>
        </p:spPr>
        <p:txBody>
          <a:bodyPr>
            <a:noAutofit/>
          </a:bodyPr>
          <a:lstStyle/>
          <a:p>
            <a:pPr marL="0" indent="0">
              <a:buNone/>
            </a:pPr>
            <a:r>
              <a:rPr lang="en-US" sz="2600" dirty="0"/>
              <a:t>Initial Sequence Data Processing</a:t>
            </a:r>
            <a:endParaRPr lang="en-US" sz="2100" i="1" dirty="0"/>
          </a:p>
          <a:p>
            <a:pPr marL="457200" lvl="1" indent="0">
              <a:buNone/>
            </a:pPr>
            <a:r>
              <a:rPr lang="en-US" sz="2100" i="1" dirty="0" err="1"/>
              <a:t>sratoolkit</a:t>
            </a:r>
            <a:r>
              <a:rPr lang="en-US" sz="2100" i="1" dirty="0"/>
              <a:t> – </a:t>
            </a:r>
            <a:r>
              <a:rPr lang="en-US" sz="2100" dirty="0"/>
              <a:t>download data from NCBI</a:t>
            </a:r>
            <a:endParaRPr lang="en-US" sz="2100" i="1" dirty="0"/>
          </a:p>
          <a:p>
            <a:pPr marL="457200" lvl="1" indent="0">
              <a:buNone/>
            </a:pPr>
            <a:r>
              <a:rPr lang="en-US" sz="2100" i="1" dirty="0" err="1"/>
              <a:t>kneadData</a:t>
            </a:r>
            <a:r>
              <a:rPr lang="en-US" sz="2100" i="1" dirty="0"/>
              <a:t> </a:t>
            </a:r>
            <a:r>
              <a:rPr lang="en-US" sz="2100" dirty="0"/>
              <a:t>– remove human reads, quality filter, trim</a:t>
            </a:r>
          </a:p>
          <a:p>
            <a:pPr marL="457200" lvl="1" indent="0">
              <a:buNone/>
            </a:pPr>
            <a:r>
              <a:rPr lang="en-US" sz="2100" i="1" dirty="0"/>
              <a:t>AdapterRemoval2</a:t>
            </a:r>
            <a:r>
              <a:rPr lang="en-US" sz="2100" dirty="0"/>
              <a:t> - quality filter, trim, merge </a:t>
            </a:r>
            <a:r>
              <a:rPr lang="en-US" sz="2100" dirty="0" err="1"/>
              <a:t>fastqs</a:t>
            </a:r>
            <a:r>
              <a:rPr lang="en-US" sz="2100" dirty="0"/>
              <a:t> </a:t>
            </a:r>
          </a:p>
          <a:p>
            <a:pPr marL="0" indent="0">
              <a:buNone/>
            </a:pPr>
            <a:r>
              <a:rPr lang="en-US" sz="2600" dirty="0"/>
              <a:t>Package Processing (FASTQ to Analyzable Data)</a:t>
            </a:r>
          </a:p>
          <a:p>
            <a:pPr marL="457200" lvl="1" indent="0">
              <a:buNone/>
            </a:pPr>
            <a:r>
              <a:rPr lang="en-US" sz="2100" i="1" dirty="0"/>
              <a:t>Python </a:t>
            </a:r>
            <a:r>
              <a:rPr lang="en-US" sz="2100" dirty="0"/>
              <a:t>– program compatibility </a:t>
            </a:r>
          </a:p>
          <a:p>
            <a:pPr marL="457200" lvl="1" indent="0">
              <a:buNone/>
            </a:pPr>
            <a:r>
              <a:rPr lang="en-US" sz="2100" i="1" dirty="0"/>
              <a:t>Command Line / Shell Scripting  </a:t>
            </a:r>
            <a:r>
              <a:rPr lang="en-US" sz="2100" dirty="0"/>
              <a:t>– handling data/files, automating analysis</a:t>
            </a:r>
            <a:endParaRPr lang="en-US" sz="2100" i="1" dirty="0"/>
          </a:p>
          <a:p>
            <a:pPr marL="457200" lvl="1" indent="0">
              <a:buNone/>
            </a:pPr>
            <a:r>
              <a:rPr lang="en-US" sz="2100" i="1" dirty="0"/>
              <a:t>MetaPhlAn2 </a:t>
            </a:r>
            <a:r>
              <a:rPr lang="en-US" sz="2100" dirty="0"/>
              <a:t>– taxonomic inventory of metagenomic data</a:t>
            </a:r>
          </a:p>
          <a:p>
            <a:pPr marL="457200" lvl="1" indent="0">
              <a:buNone/>
            </a:pPr>
            <a:r>
              <a:rPr lang="en-US" sz="2100" i="1" dirty="0" err="1"/>
              <a:t>StrainPhlAn</a:t>
            </a:r>
            <a:r>
              <a:rPr lang="en-US" sz="2100" dirty="0"/>
              <a:t>– track strains of microbes in large metagenomic datasets</a:t>
            </a:r>
          </a:p>
          <a:p>
            <a:pPr marL="457200" lvl="1" indent="0">
              <a:buNone/>
            </a:pPr>
            <a:r>
              <a:rPr lang="en-US" sz="2100" i="1" dirty="0"/>
              <a:t>HUMAnN2 </a:t>
            </a:r>
            <a:r>
              <a:rPr lang="en-US" sz="2100" dirty="0"/>
              <a:t>– functional + taxonomic profiling</a:t>
            </a:r>
          </a:p>
          <a:p>
            <a:pPr marL="457200" lvl="1" indent="0">
              <a:buNone/>
            </a:pPr>
            <a:r>
              <a:rPr lang="en-US" sz="2100" i="1" dirty="0"/>
              <a:t>Megahit</a:t>
            </a:r>
            <a:r>
              <a:rPr lang="en-US" sz="2100" dirty="0"/>
              <a:t> – </a:t>
            </a:r>
            <a:r>
              <a:rPr lang="en-US" sz="2100" i="1" dirty="0"/>
              <a:t>de novo</a:t>
            </a:r>
            <a:r>
              <a:rPr lang="en-US" sz="2100" dirty="0"/>
              <a:t> genome assembly</a:t>
            </a:r>
          </a:p>
          <a:p>
            <a:pPr marL="457200" lvl="1" indent="0">
              <a:buNone/>
            </a:pPr>
            <a:r>
              <a:rPr lang="en-US" sz="2100" i="1" dirty="0" err="1"/>
              <a:t>Metabat</a:t>
            </a:r>
            <a:r>
              <a:rPr lang="en-US" sz="2100" i="1" dirty="0"/>
              <a:t> + </a:t>
            </a:r>
            <a:r>
              <a:rPr lang="en-US" sz="2100" i="1" dirty="0" err="1"/>
              <a:t>CheckM</a:t>
            </a:r>
            <a:r>
              <a:rPr lang="en-US" sz="2100" i="1" dirty="0"/>
              <a:t> </a:t>
            </a:r>
            <a:r>
              <a:rPr lang="en-US" sz="2100" dirty="0"/>
              <a:t>– genome binning, taxonomy, QC of bins/genomes</a:t>
            </a:r>
          </a:p>
          <a:p>
            <a:endParaRPr lang="en-US" dirty="0"/>
          </a:p>
        </p:txBody>
      </p:sp>
    </p:spTree>
    <p:extLst>
      <p:ext uri="{BB962C8B-B14F-4D97-AF65-F5344CB8AC3E}">
        <p14:creationId xmlns:p14="http://schemas.microsoft.com/office/powerpoint/2010/main" val="252563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9EB5-8CD3-D345-A43A-F303A1B879C7}"/>
              </a:ext>
            </a:extLst>
          </p:cNvPr>
          <p:cNvSpPr>
            <a:spLocks noGrp="1"/>
          </p:cNvSpPr>
          <p:nvPr>
            <p:ph type="title"/>
          </p:nvPr>
        </p:nvSpPr>
        <p:spPr>
          <a:xfrm>
            <a:off x="838200" y="129598"/>
            <a:ext cx="10515600" cy="1325563"/>
          </a:xfrm>
        </p:spPr>
        <p:txBody>
          <a:bodyPr/>
          <a:lstStyle/>
          <a:p>
            <a:r>
              <a:rPr lang="en-US" dirty="0"/>
              <a:t>Metagenomics</a:t>
            </a:r>
          </a:p>
        </p:txBody>
      </p:sp>
      <p:sp>
        <p:nvSpPr>
          <p:cNvPr id="3" name="Content Placeholder 2">
            <a:extLst>
              <a:ext uri="{FF2B5EF4-FFF2-40B4-BE49-F238E27FC236}">
                <a16:creationId xmlns:a16="http://schemas.microsoft.com/office/drawing/2014/main" id="{78C4F409-FBC0-C546-979B-00FAE1162391}"/>
              </a:ext>
            </a:extLst>
          </p:cNvPr>
          <p:cNvSpPr>
            <a:spLocks noGrp="1"/>
          </p:cNvSpPr>
          <p:nvPr>
            <p:ph idx="1"/>
          </p:nvPr>
        </p:nvSpPr>
        <p:spPr>
          <a:xfrm>
            <a:off x="838200" y="1253331"/>
            <a:ext cx="10515600" cy="4351338"/>
          </a:xfrm>
        </p:spPr>
        <p:txBody>
          <a:bodyPr>
            <a:noAutofit/>
          </a:bodyPr>
          <a:lstStyle/>
          <a:p>
            <a:pPr marL="0" indent="0">
              <a:buNone/>
            </a:pPr>
            <a:r>
              <a:rPr lang="en-US" sz="2600" dirty="0"/>
              <a:t>Initial Sequence Data Processing</a:t>
            </a:r>
          </a:p>
          <a:p>
            <a:pPr marL="457200" lvl="1" indent="0">
              <a:buNone/>
            </a:pPr>
            <a:r>
              <a:rPr lang="en-US" sz="2100" i="1" dirty="0" err="1"/>
              <a:t>sratoolkit</a:t>
            </a:r>
            <a:r>
              <a:rPr lang="en-US" sz="2100" i="1" dirty="0"/>
              <a:t> – </a:t>
            </a:r>
            <a:r>
              <a:rPr lang="en-US" sz="2100" dirty="0"/>
              <a:t>download data from NCBI</a:t>
            </a:r>
            <a:endParaRPr lang="en-US" sz="2100" i="1" dirty="0"/>
          </a:p>
          <a:p>
            <a:pPr marL="457200" lvl="1" indent="0">
              <a:buNone/>
            </a:pPr>
            <a:r>
              <a:rPr lang="en-US" sz="2100" i="1" dirty="0" err="1"/>
              <a:t>kneadData</a:t>
            </a:r>
            <a:r>
              <a:rPr lang="en-US" sz="2100" i="1" dirty="0"/>
              <a:t> </a:t>
            </a:r>
            <a:r>
              <a:rPr lang="en-US" sz="2100" dirty="0"/>
              <a:t>– remove human reads, quality filter, trim</a:t>
            </a:r>
          </a:p>
          <a:p>
            <a:pPr marL="457200" lvl="1" indent="0">
              <a:buNone/>
            </a:pPr>
            <a:r>
              <a:rPr lang="en-US" sz="2100" i="1" dirty="0"/>
              <a:t>AdapterRemoval2</a:t>
            </a:r>
            <a:r>
              <a:rPr lang="en-US" sz="2100" dirty="0"/>
              <a:t> - quality filter, trim, merge </a:t>
            </a:r>
            <a:r>
              <a:rPr lang="en-US" sz="2100" dirty="0" err="1"/>
              <a:t>fastqs</a:t>
            </a:r>
            <a:r>
              <a:rPr lang="en-US" sz="2100" dirty="0"/>
              <a:t> </a:t>
            </a:r>
          </a:p>
          <a:p>
            <a:pPr marL="0" indent="0">
              <a:buNone/>
            </a:pPr>
            <a:r>
              <a:rPr lang="en-US" sz="2600" dirty="0"/>
              <a:t>Package Processing (FASTQ to Analyzable Data)</a:t>
            </a:r>
          </a:p>
          <a:p>
            <a:pPr marL="457200" lvl="1" indent="0">
              <a:buNone/>
            </a:pPr>
            <a:r>
              <a:rPr lang="en-US" sz="2100" i="1" dirty="0"/>
              <a:t>Python </a:t>
            </a:r>
            <a:r>
              <a:rPr lang="en-US" sz="2100" dirty="0"/>
              <a:t>– program compatibility </a:t>
            </a:r>
          </a:p>
          <a:p>
            <a:pPr marL="457200" lvl="1" indent="0">
              <a:buNone/>
            </a:pPr>
            <a:r>
              <a:rPr lang="en-US" sz="2100" i="1" dirty="0"/>
              <a:t>Command Line / Shell Scripting  </a:t>
            </a:r>
            <a:r>
              <a:rPr lang="en-US" sz="2100" dirty="0"/>
              <a:t>– handling data/files, automating analysis</a:t>
            </a:r>
            <a:endParaRPr lang="en-US" sz="2100" i="1" dirty="0"/>
          </a:p>
          <a:p>
            <a:pPr marL="457200" lvl="1" indent="0">
              <a:buNone/>
            </a:pPr>
            <a:r>
              <a:rPr lang="en-US" sz="2100" i="1" dirty="0"/>
              <a:t>MetaPhlAn2 </a:t>
            </a:r>
            <a:r>
              <a:rPr lang="en-US" sz="2100" dirty="0"/>
              <a:t>– taxonomic inventory of metagenomic data</a:t>
            </a:r>
          </a:p>
          <a:p>
            <a:pPr marL="457200" lvl="1" indent="0">
              <a:buNone/>
            </a:pPr>
            <a:r>
              <a:rPr lang="en-US" sz="2100" i="1" dirty="0" err="1"/>
              <a:t>StrainPhlAn</a:t>
            </a:r>
            <a:r>
              <a:rPr lang="en-US" sz="2100" dirty="0"/>
              <a:t>– track strains of microbes in large metagenomic datasets</a:t>
            </a:r>
          </a:p>
          <a:p>
            <a:pPr marL="457200" lvl="1" indent="0">
              <a:buNone/>
            </a:pPr>
            <a:r>
              <a:rPr lang="en-US" sz="2100" i="1" dirty="0"/>
              <a:t>HUMAnN2 </a:t>
            </a:r>
            <a:r>
              <a:rPr lang="en-US" sz="2100" dirty="0"/>
              <a:t>– functional + taxonomic profiling</a:t>
            </a:r>
          </a:p>
          <a:p>
            <a:pPr marL="457200" lvl="1" indent="0">
              <a:buNone/>
            </a:pPr>
            <a:r>
              <a:rPr lang="en-US" sz="2100" i="1" dirty="0"/>
              <a:t>Megahit</a:t>
            </a:r>
            <a:r>
              <a:rPr lang="en-US" sz="2100" dirty="0"/>
              <a:t> – </a:t>
            </a:r>
            <a:r>
              <a:rPr lang="en-US" sz="2100" i="1" dirty="0"/>
              <a:t>de novo</a:t>
            </a:r>
            <a:r>
              <a:rPr lang="en-US" sz="2100" dirty="0"/>
              <a:t> genome assembly</a:t>
            </a:r>
          </a:p>
          <a:p>
            <a:pPr marL="457200" lvl="1" indent="0">
              <a:buNone/>
            </a:pPr>
            <a:r>
              <a:rPr lang="en-US" sz="2100" i="1" dirty="0" err="1"/>
              <a:t>Metabat</a:t>
            </a:r>
            <a:r>
              <a:rPr lang="en-US" sz="2100" i="1" dirty="0"/>
              <a:t> + </a:t>
            </a:r>
            <a:r>
              <a:rPr lang="en-US" sz="2100" i="1" dirty="0" err="1"/>
              <a:t>CheckM</a:t>
            </a:r>
            <a:r>
              <a:rPr lang="en-US" sz="2100" dirty="0"/>
              <a:t> – genome binning, taxonomy, QC of bins/genomes</a:t>
            </a:r>
          </a:p>
          <a:p>
            <a:pPr marL="0" indent="0">
              <a:buNone/>
            </a:pPr>
            <a:r>
              <a:rPr lang="en-US" sz="2600" dirty="0"/>
              <a:t>Downstream Analysis (Statistics, Tables/Figures, Data Consolidation, etc.)</a:t>
            </a:r>
          </a:p>
          <a:p>
            <a:pPr marL="457200" lvl="1" indent="0">
              <a:buNone/>
            </a:pPr>
            <a:r>
              <a:rPr lang="en-US" sz="2100" i="1" dirty="0"/>
              <a:t>R</a:t>
            </a:r>
            <a:r>
              <a:rPr lang="en-US" sz="2100" dirty="0"/>
              <a:t> – statistics, graphs, figures</a:t>
            </a:r>
          </a:p>
          <a:p>
            <a:pPr marL="457200" lvl="1" indent="0">
              <a:buNone/>
            </a:pPr>
            <a:r>
              <a:rPr lang="en-US" sz="2100" i="1" dirty="0"/>
              <a:t>Command Line / Shell Scripting </a:t>
            </a:r>
            <a:r>
              <a:rPr lang="en-US" sz="2100" dirty="0"/>
              <a:t>– handling data/files, automating analysis</a:t>
            </a:r>
          </a:p>
          <a:p>
            <a:endParaRPr lang="en-US" dirty="0"/>
          </a:p>
        </p:txBody>
      </p:sp>
    </p:spTree>
    <p:extLst>
      <p:ext uri="{BB962C8B-B14F-4D97-AF65-F5344CB8AC3E}">
        <p14:creationId xmlns:p14="http://schemas.microsoft.com/office/powerpoint/2010/main" val="3216611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FA57-B2FC-5842-BDF7-532F69A5072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F900647F-795E-834E-8A7E-253DA2D05970}"/>
              </a:ext>
            </a:extLst>
          </p:cNvPr>
          <p:cNvSpPr>
            <a:spLocks noGrp="1"/>
          </p:cNvSpPr>
          <p:nvPr>
            <p:ph idx="1"/>
          </p:nvPr>
        </p:nvSpPr>
        <p:spPr/>
        <p:txBody>
          <a:bodyPr/>
          <a:lstStyle/>
          <a:p>
            <a:pPr marL="0" indent="0">
              <a:buNone/>
            </a:pPr>
            <a:r>
              <a:rPr lang="en-US" dirty="0"/>
              <a:t>Background</a:t>
            </a:r>
          </a:p>
          <a:p>
            <a:pPr marL="0" indent="0">
              <a:buNone/>
            </a:pPr>
            <a:endParaRPr lang="en-US" dirty="0"/>
          </a:p>
          <a:p>
            <a:pPr marL="0" indent="0">
              <a:buNone/>
            </a:pPr>
            <a:r>
              <a:rPr lang="en-US" dirty="0"/>
              <a:t>Workflows (16S and metagenomics)</a:t>
            </a:r>
          </a:p>
          <a:p>
            <a:pPr marL="457200" lvl="1" indent="0">
              <a:buNone/>
            </a:pPr>
            <a:endParaRPr lang="en-US" dirty="0"/>
          </a:p>
          <a:p>
            <a:pPr marL="0" indent="0">
              <a:buNone/>
            </a:pPr>
            <a:r>
              <a:rPr lang="en-US" dirty="0"/>
              <a:t>Downstream examples (16S and metagenomics)</a:t>
            </a:r>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0424771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E9EB5-8CD3-D345-A43A-F303A1B879C7}"/>
              </a:ext>
            </a:extLst>
          </p:cNvPr>
          <p:cNvSpPr>
            <a:spLocks noGrp="1"/>
          </p:cNvSpPr>
          <p:nvPr>
            <p:ph type="title"/>
          </p:nvPr>
        </p:nvSpPr>
        <p:spPr>
          <a:xfrm>
            <a:off x="838200" y="129598"/>
            <a:ext cx="10515600" cy="1325563"/>
          </a:xfrm>
        </p:spPr>
        <p:txBody>
          <a:bodyPr/>
          <a:lstStyle/>
          <a:p>
            <a:r>
              <a:rPr lang="en-US" dirty="0"/>
              <a:t>Metagenomics</a:t>
            </a:r>
          </a:p>
        </p:txBody>
      </p:sp>
      <p:sp>
        <p:nvSpPr>
          <p:cNvPr id="3" name="Content Placeholder 2">
            <a:extLst>
              <a:ext uri="{FF2B5EF4-FFF2-40B4-BE49-F238E27FC236}">
                <a16:creationId xmlns:a16="http://schemas.microsoft.com/office/drawing/2014/main" id="{78C4F409-FBC0-C546-979B-00FAE1162391}"/>
              </a:ext>
            </a:extLst>
          </p:cNvPr>
          <p:cNvSpPr>
            <a:spLocks noGrp="1"/>
          </p:cNvSpPr>
          <p:nvPr>
            <p:ph idx="1"/>
          </p:nvPr>
        </p:nvSpPr>
        <p:spPr>
          <a:xfrm>
            <a:off x="838200" y="1253331"/>
            <a:ext cx="10515600" cy="4351338"/>
          </a:xfrm>
        </p:spPr>
        <p:txBody>
          <a:bodyPr>
            <a:noAutofit/>
          </a:bodyPr>
          <a:lstStyle/>
          <a:p>
            <a:pPr marL="0" indent="0">
              <a:buNone/>
            </a:pPr>
            <a:r>
              <a:rPr lang="en-US" sz="2600" dirty="0"/>
              <a:t>Initial Sequence Data Processing</a:t>
            </a:r>
          </a:p>
          <a:p>
            <a:pPr marL="457200" lvl="1" indent="0">
              <a:buNone/>
            </a:pPr>
            <a:r>
              <a:rPr lang="en-US" sz="2100" i="1" dirty="0" err="1"/>
              <a:t>sratoolkit</a:t>
            </a:r>
            <a:r>
              <a:rPr lang="en-US" sz="2100" i="1" dirty="0"/>
              <a:t> – </a:t>
            </a:r>
            <a:r>
              <a:rPr lang="en-US" sz="2100" dirty="0"/>
              <a:t>download data from NCBI</a:t>
            </a:r>
            <a:endParaRPr lang="en-US" sz="2100" i="1" dirty="0"/>
          </a:p>
          <a:p>
            <a:pPr marL="457200" lvl="1" indent="0">
              <a:buNone/>
            </a:pPr>
            <a:r>
              <a:rPr lang="en-US" sz="2100" i="1" dirty="0" err="1"/>
              <a:t>kneadData</a:t>
            </a:r>
            <a:r>
              <a:rPr lang="en-US" sz="2100" i="1" dirty="0"/>
              <a:t> </a:t>
            </a:r>
            <a:r>
              <a:rPr lang="en-US" sz="2100" dirty="0"/>
              <a:t>– </a:t>
            </a:r>
            <a:r>
              <a:rPr lang="en-US" sz="2100"/>
              <a:t>remove human </a:t>
            </a:r>
            <a:r>
              <a:rPr lang="en-US" sz="2100" dirty="0"/>
              <a:t>reads, quality filter, trim</a:t>
            </a:r>
          </a:p>
          <a:p>
            <a:pPr marL="457200" lvl="1" indent="0">
              <a:buNone/>
            </a:pPr>
            <a:r>
              <a:rPr lang="en-US" sz="2100" i="1" dirty="0"/>
              <a:t>AdapterRemoval2</a:t>
            </a:r>
            <a:r>
              <a:rPr lang="en-US" sz="2100" dirty="0"/>
              <a:t> - quality filter, trim, merge </a:t>
            </a:r>
            <a:r>
              <a:rPr lang="en-US" sz="2100" dirty="0" err="1"/>
              <a:t>fastqs</a:t>
            </a:r>
            <a:r>
              <a:rPr lang="en-US" sz="2100" dirty="0"/>
              <a:t> </a:t>
            </a:r>
          </a:p>
          <a:p>
            <a:pPr marL="0" indent="0">
              <a:buNone/>
            </a:pPr>
            <a:r>
              <a:rPr lang="en-US" sz="2600" dirty="0"/>
              <a:t>Package Processing (FASTQ to Analyzable Data)</a:t>
            </a:r>
          </a:p>
          <a:p>
            <a:pPr marL="457200" lvl="1" indent="0">
              <a:buNone/>
            </a:pPr>
            <a:r>
              <a:rPr lang="en-US" sz="2100" i="1" dirty="0">
                <a:highlight>
                  <a:srgbClr val="FFFF00"/>
                </a:highlight>
              </a:rPr>
              <a:t>Python </a:t>
            </a:r>
            <a:r>
              <a:rPr lang="en-US" sz="2100" dirty="0">
                <a:highlight>
                  <a:srgbClr val="FFFF00"/>
                </a:highlight>
              </a:rPr>
              <a:t>– program compatibility </a:t>
            </a:r>
          </a:p>
          <a:p>
            <a:pPr marL="457200" lvl="1" indent="0">
              <a:buNone/>
            </a:pPr>
            <a:r>
              <a:rPr lang="en-US" sz="2100" i="1" dirty="0">
                <a:highlight>
                  <a:srgbClr val="FFFF00"/>
                </a:highlight>
              </a:rPr>
              <a:t>Command Line / Shell Scripting  </a:t>
            </a:r>
            <a:r>
              <a:rPr lang="en-US" sz="2100" dirty="0">
                <a:highlight>
                  <a:srgbClr val="FFFF00"/>
                </a:highlight>
              </a:rPr>
              <a:t>– handling data/files, automating analysis</a:t>
            </a:r>
            <a:endParaRPr lang="en-US" sz="2100" i="1" dirty="0">
              <a:highlight>
                <a:srgbClr val="FFFF00"/>
              </a:highlight>
            </a:endParaRPr>
          </a:p>
          <a:p>
            <a:pPr marL="457200" lvl="1" indent="0">
              <a:buNone/>
            </a:pPr>
            <a:r>
              <a:rPr lang="en-US" sz="2100" i="1" dirty="0"/>
              <a:t>MetaPhlAn2 </a:t>
            </a:r>
            <a:r>
              <a:rPr lang="en-US" sz="2100" dirty="0"/>
              <a:t>– taxonomic inventory of metagenomic data</a:t>
            </a:r>
          </a:p>
          <a:p>
            <a:pPr marL="457200" lvl="1" indent="0">
              <a:buNone/>
            </a:pPr>
            <a:r>
              <a:rPr lang="en-US" sz="2100" i="1" dirty="0" err="1"/>
              <a:t>StrainPhlAn</a:t>
            </a:r>
            <a:r>
              <a:rPr lang="en-US" sz="2100" dirty="0"/>
              <a:t>– track strains of microbes in large metagenomic datasets</a:t>
            </a:r>
          </a:p>
          <a:p>
            <a:pPr marL="457200" lvl="1" indent="0">
              <a:buNone/>
            </a:pPr>
            <a:r>
              <a:rPr lang="en-US" sz="2100" i="1" dirty="0"/>
              <a:t>HUMAnN2 </a:t>
            </a:r>
            <a:r>
              <a:rPr lang="en-US" sz="2100" dirty="0"/>
              <a:t>– functional + taxonomic profiling</a:t>
            </a:r>
          </a:p>
          <a:p>
            <a:pPr marL="457200" lvl="1" indent="0">
              <a:buNone/>
            </a:pPr>
            <a:r>
              <a:rPr lang="en-US" sz="2100" i="1" dirty="0"/>
              <a:t>Megahit</a:t>
            </a:r>
            <a:r>
              <a:rPr lang="en-US" sz="2100" dirty="0"/>
              <a:t> – </a:t>
            </a:r>
            <a:r>
              <a:rPr lang="en-US" sz="2100" i="1" dirty="0"/>
              <a:t>de novo</a:t>
            </a:r>
            <a:r>
              <a:rPr lang="en-US" sz="2100" dirty="0"/>
              <a:t> genome assembly</a:t>
            </a:r>
          </a:p>
          <a:p>
            <a:pPr marL="457200" lvl="1" indent="0">
              <a:buNone/>
            </a:pPr>
            <a:r>
              <a:rPr lang="en-US" sz="2100" i="1" dirty="0" err="1"/>
              <a:t>Metabat</a:t>
            </a:r>
            <a:r>
              <a:rPr lang="en-US" sz="2100" i="1" dirty="0"/>
              <a:t> + </a:t>
            </a:r>
            <a:r>
              <a:rPr lang="en-US" sz="2100" i="1" dirty="0" err="1"/>
              <a:t>CheckM</a:t>
            </a:r>
            <a:r>
              <a:rPr lang="en-US" sz="2100" dirty="0"/>
              <a:t> – genome binning, taxonomy, QC of bins/genomes</a:t>
            </a:r>
          </a:p>
          <a:p>
            <a:pPr marL="0" indent="0">
              <a:buNone/>
            </a:pPr>
            <a:r>
              <a:rPr lang="en-US" sz="2600" dirty="0"/>
              <a:t>Downstream Analysis (Statistics, Tables/Figures, Data Consolidation, etc.)</a:t>
            </a:r>
          </a:p>
          <a:p>
            <a:pPr marL="457200" lvl="1" indent="0">
              <a:buNone/>
            </a:pPr>
            <a:r>
              <a:rPr lang="en-US" sz="2100" i="1" dirty="0">
                <a:highlight>
                  <a:srgbClr val="FFFF00"/>
                </a:highlight>
              </a:rPr>
              <a:t>R</a:t>
            </a:r>
            <a:r>
              <a:rPr lang="en-US" sz="2100" dirty="0">
                <a:highlight>
                  <a:srgbClr val="FFFF00"/>
                </a:highlight>
              </a:rPr>
              <a:t> – statistics, graphs, figures</a:t>
            </a:r>
          </a:p>
          <a:p>
            <a:pPr marL="457200" lvl="1" indent="0">
              <a:buNone/>
            </a:pPr>
            <a:r>
              <a:rPr lang="en-US" sz="2100" i="1" dirty="0">
                <a:highlight>
                  <a:srgbClr val="FFFF00"/>
                </a:highlight>
              </a:rPr>
              <a:t>Command Line / Shell Scripting </a:t>
            </a:r>
            <a:r>
              <a:rPr lang="en-US" sz="2100" dirty="0">
                <a:highlight>
                  <a:srgbClr val="FFFF00"/>
                </a:highlight>
              </a:rPr>
              <a:t>– handling data/files, automating analysis</a:t>
            </a:r>
          </a:p>
          <a:p>
            <a:endParaRPr lang="en-US" dirty="0"/>
          </a:p>
        </p:txBody>
      </p:sp>
    </p:spTree>
    <p:extLst>
      <p:ext uri="{BB962C8B-B14F-4D97-AF65-F5344CB8AC3E}">
        <p14:creationId xmlns:p14="http://schemas.microsoft.com/office/powerpoint/2010/main" val="2717995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CC2B-B0D5-B34A-8557-904479224D55}"/>
              </a:ext>
            </a:extLst>
          </p:cNvPr>
          <p:cNvSpPr>
            <a:spLocks noGrp="1"/>
          </p:cNvSpPr>
          <p:nvPr>
            <p:ph type="title"/>
          </p:nvPr>
        </p:nvSpPr>
        <p:spPr/>
        <p:txBody>
          <a:bodyPr/>
          <a:lstStyle/>
          <a:p>
            <a:r>
              <a:rPr lang="en-US" dirty="0"/>
              <a:t>Program Dependencies and Installation</a:t>
            </a:r>
          </a:p>
        </p:txBody>
      </p:sp>
      <p:pic>
        <p:nvPicPr>
          <p:cNvPr id="5" name="Content Placeholder 4" descr="A screenshot of a cell phone&#10;&#10;Description automatically generated">
            <a:extLst>
              <a:ext uri="{FF2B5EF4-FFF2-40B4-BE49-F238E27FC236}">
                <a16:creationId xmlns:a16="http://schemas.microsoft.com/office/drawing/2014/main" id="{CB3B071A-8776-D247-BBC5-9AF8356294B1}"/>
              </a:ext>
            </a:extLst>
          </p:cNvPr>
          <p:cNvPicPr>
            <a:picLocks noGrp="1" noChangeAspect="1"/>
          </p:cNvPicPr>
          <p:nvPr>
            <p:ph idx="1"/>
          </p:nvPr>
        </p:nvPicPr>
        <p:blipFill>
          <a:blip r:embed="rId3"/>
          <a:stretch>
            <a:fillRect/>
          </a:stretch>
        </p:blipFill>
        <p:spPr>
          <a:xfrm>
            <a:off x="6096000" y="1675535"/>
            <a:ext cx="3708400" cy="1866900"/>
          </a:xfrm>
        </p:spPr>
      </p:pic>
      <p:pic>
        <p:nvPicPr>
          <p:cNvPr id="7" name="Picture 6" descr="A picture containing bird&#10;&#10;Description automatically generated">
            <a:extLst>
              <a:ext uri="{FF2B5EF4-FFF2-40B4-BE49-F238E27FC236}">
                <a16:creationId xmlns:a16="http://schemas.microsoft.com/office/drawing/2014/main" id="{2843F77C-3BE8-D343-AA9A-8FEA7FEEA50F}"/>
              </a:ext>
            </a:extLst>
          </p:cNvPr>
          <p:cNvPicPr>
            <a:picLocks noChangeAspect="1"/>
          </p:cNvPicPr>
          <p:nvPr/>
        </p:nvPicPr>
        <p:blipFill>
          <a:blip r:embed="rId4"/>
          <a:stretch>
            <a:fillRect/>
          </a:stretch>
        </p:blipFill>
        <p:spPr>
          <a:xfrm>
            <a:off x="548245" y="1690688"/>
            <a:ext cx="4584864" cy="2130136"/>
          </a:xfrm>
          <a:prstGeom prst="rect">
            <a:avLst/>
          </a:prstGeom>
        </p:spPr>
      </p:pic>
      <p:pic>
        <p:nvPicPr>
          <p:cNvPr id="9" name="Picture 8" descr="A picture containing bird&#10;&#10;Description automatically generated">
            <a:extLst>
              <a:ext uri="{FF2B5EF4-FFF2-40B4-BE49-F238E27FC236}">
                <a16:creationId xmlns:a16="http://schemas.microsoft.com/office/drawing/2014/main" id="{E4D572D3-CCF9-C54C-B996-C2BE170FBDAD}"/>
              </a:ext>
            </a:extLst>
          </p:cNvPr>
          <p:cNvPicPr>
            <a:picLocks noChangeAspect="1"/>
          </p:cNvPicPr>
          <p:nvPr/>
        </p:nvPicPr>
        <p:blipFill>
          <a:blip r:embed="rId5"/>
          <a:stretch>
            <a:fillRect/>
          </a:stretch>
        </p:blipFill>
        <p:spPr>
          <a:xfrm>
            <a:off x="548245" y="3956719"/>
            <a:ext cx="9357755" cy="1822557"/>
          </a:xfrm>
          <a:prstGeom prst="rect">
            <a:avLst/>
          </a:prstGeom>
        </p:spPr>
      </p:pic>
      <p:sp>
        <p:nvSpPr>
          <p:cNvPr id="10" name="TextBox 9">
            <a:extLst>
              <a:ext uri="{FF2B5EF4-FFF2-40B4-BE49-F238E27FC236}">
                <a16:creationId xmlns:a16="http://schemas.microsoft.com/office/drawing/2014/main" id="{E7FE9700-60EC-EC45-863E-A9D67360DC5B}"/>
              </a:ext>
            </a:extLst>
          </p:cNvPr>
          <p:cNvSpPr txBox="1"/>
          <p:nvPr/>
        </p:nvSpPr>
        <p:spPr>
          <a:xfrm>
            <a:off x="548245" y="6008894"/>
            <a:ext cx="10515600" cy="461665"/>
          </a:xfrm>
          <a:prstGeom prst="rect">
            <a:avLst/>
          </a:prstGeom>
          <a:noFill/>
        </p:spPr>
        <p:txBody>
          <a:bodyPr wrap="square" rtlCol="0">
            <a:spAutoFit/>
          </a:bodyPr>
          <a:lstStyle/>
          <a:p>
            <a:r>
              <a:rPr lang="en-US" sz="2400" dirty="0"/>
              <a:t>Some programs will provide a </a:t>
            </a:r>
            <a:r>
              <a:rPr lang="en-US" sz="2400" i="1" dirty="0"/>
              <a:t>bin</a:t>
            </a:r>
            <a:r>
              <a:rPr lang="en-US" sz="2400" dirty="0"/>
              <a:t> folder that has executable dependencies </a:t>
            </a:r>
          </a:p>
        </p:txBody>
      </p:sp>
    </p:spTree>
    <p:extLst>
      <p:ext uri="{BB962C8B-B14F-4D97-AF65-F5344CB8AC3E}">
        <p14:creationId xmlns:p14="http://schemas.microsoft.com/office/powerpoint/2010/main" val="136820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EFBB-0D96-0A4D-BEFE-C22B7C519777}"/>
              </a:ext>
            </a:extLst>
          </p:cNvPr>
          <p:cNvSpPr>
            <a:spLocks noGrp="1"/>
          </p:cNvSpPr>
          <p:nvPr>
            <p:ph type="title"/>
          </p:nvPr>
        </p:nvSpPr>
        <p:spPr/>
        <p:txBody>
          <a:bodyPr/>
          <a:lstStyle/>
          <a:p>
            <a:r>
              <a:rPr lang="en-US" dirty="0"/>
              <a:t>Troubleshooting Process</a:t>
            </a:r>
          </a:p>
        </p:txBody>
      </p:sp>
      <p:sp>
        <p:nvSpPr>
          <p:cNvPr id="3" name="Content Placeholder 2">
            <a:extLst>
              <a:ext uri="{FF2B5EF4-FFF2-40B4-BE49-F238E27FC236}">
                <a16:creationId xmlns:a16="http://schemas.microsoft.com/office/drawing/2014/main" id="{8623D54F-CE8D-8E4D-AB08-701FA883AFE2}"/>
              </a:ext>
            </a:extLst>
          </p:cNvPr>
          <p:cNvSpPr>
            <a:spLocks noGrp="1"/>
          </p:cNvSpPr>
          <p:nvPr>
            <p:ph idx="1"/>
          </p:nvPr>
        </p:nvSpPr>
        <p:spPr>
          <a:xfrm>
            <a:off x="838200" y="1825625"/>
            <a:ext cx="5479473" cy="4351338"/>
          </a:xfrm>
        </p:spPr>
        <p:txBody>
          <a:bodyPr>
            <a:normAutofit/>
          </a:bodyPr>
          <a:lstStyle/>
          <a:p>
            <a:pPr marL="0" indent="0">
              <a:buNone/>
            </a:pPr>
            <a:r>
              <a:rPr lang="en-US" dirty="0"/>
              <a:t>Check for typos</a:t>
            </a:r>
          </a:p>
          <a:p>
            <a:pPr marL="0" indent="0">
              <a:buNone/>
            </a:pPr>
            <a:endParaRPr lang="en-US" dirty="0"/>
          </a:p>
          <a:p>
            <a:pPr marL="0" indent="0">
              <a:buNone/>
            </a:pPr>
            <a:r>
              <a:rPr lang="en-US" dirty="0"/>
              <a:t>Google the error message</a:t>
            </a:r>
          </a:p>
          <a:p>
            <a:pPr marL="0" indent="0">
              <a:buNone/>
            </a:pPr>
            <a:endParaRPr lang="en-US" dirty="0"/>
          </a:p>
          <a:p>
            <a:pPr marL="0" indent="0">
              <a:buNone/>
            </a:pPr>
            <a:r>
              <a:rPr lang="en-US" dirty="0"/>
              <a:t>Check for typos</a:t>
            </a:r>
          </a:p>
          <a:p>
            <a:pPr marL="0" indent="0">
              <a:buNone/>
            </a:pPr>
            <a:endParaRPr lang="en-US" dirty="0"/>
          </a:p>
          <a:p>
            <a:pPr marL="0" indent="0">
              <a:buNone/>
            </a:pPr>
            <a:r>
              <a:rPr lang="en-US" dirty="0"/>
              <a:t>Check dependencies</a:t>
            </a:r>
          </a:p>
          <a:p>
            <a:pPr marL="0" indent="0">
              <a:buNone/>
            </a:pPr>
            <a:r>
              <a:rPr lang="en-US" dirty="0"/>
              <a:t>	paths/versions</a:t>
            </a:r>
          </a:p>
        </p:txBody>
      </p:sp>
      <p:sp>
        <p:nvSpPr>
          <p:cNvPr id="4" name="Content Placeholder 2">
            <a:extLst>
              <a:ext uri="{FF2B5EF4-FFF2-40B4-BE49-F238E27FC236}">
                <a16:creationId xmlns:a16="http://schemas.microsoft.com/office/drawing/2014/main" id="{BB02A121-7402-2941-9BFC-D5858784D492}"/>
              </a:ext>
            </a:extLst>
          </p:cNvPr>
          <p:cNvSpPr txBox="1">
            <a:spLocks/>
          </p:cNvSpPr>
          <p:nvPr/>
        </p:nvSpPr>
        <p:spPr>
          <a:xfrm>
            <a:off x="6712527" y="1825625"/>
            <a:ext cx="547947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Program-specific support</a:t>
            </a:r>
          </a:p>
          <a:p>
            <a:pPr marL="0" indent="0">
              <a:buFont typeface="Arial" panose="020B0604020202020204" pitchFamily="34" charset="0"/>
              <a:buNone/>
            </a:pPr>
            <a:r>
              <a:rPr lang="en-US" dirty="0"/>
              <a:t>	google groups / forums</a:t>
            </a:r>
          </a:p>
          <a:p>
            <a:pPr marL="0" indent="0">
              <a:buFont typeface="Arial" panose="020B0604020202020204" pitchFamily="34" charset="0"/>
              <a:buNone/>
            </a:pPr>
            <a:r>
              <a:rPr lang="en-US" dirty="0"/>
              <a:t>	stack exchange (R, shell)</a:t>
            </a:r>
          </a:p>
          <a:p>
            <a:pPr marL="0" indent="0">
              <a:buFont typeface="Arial" panose="020B0604020202020204" pitchFamily="34" charset="0"/>
              <a:buNone/>
            </a:pPr>
            <a:r>
              <a:rPr lang="en-US" dirty="0"/>
              <a:t>	</a:t>
            </a:r>
            <a:r>
              <a:rPr lang="en-US" dirty="0" err="1"/>
              <a:t>biostars</a:t>
            </a:r>
            <a:r>
              <a:rPr lang="en-US" dirty="0"/>
              <a:t> (bioinformatic tools)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Email program author(s)	</a:t>
            </a:r>
          </a:p>
        </p:txBody>
      </p:sp>
    </p:spTree>
    <p:extLst>
      <p:ext uri="{BB962C8B-B14F-4D97-AF65-F5344CB8AC3E}">
        <p14:creationId xmlns:p14="http://schemas.microsoft.com/office/powerpoint/2010/main" val="785982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0316-2D80-444E-9C05-328F6E560F58}"/>
              </a:ext>
            </a:extLst>
          </p:cNvPr>
          <p:cNvSpPr>
            <a:spLocks noGrp="1"/>
          </p:cNvSpPr>
          <p:nvPr>
            <p:ph type="title"/>
          </p:nvPr>
        </p:nvSpPr>
        <p:spPr/>
        <p:txBody>
          <a:bodyPr/>
          <a:lstStyle/>
          <a:p>
            <a:r>
              <a:rPr lang="en-US" dirty="0"/>
              <a:t>Shell script examples</a:t>
            </a:r>
          </a:p>
        </p:txBody>
      </p:sp>
      <p:sp>
        <p:nvSpPr>
          <p:cNvPr id="3" name="Content Placeholder 2">
            <a:extLst>
              <a:ext uri="{FF2B5EF4-FFF2-40B4-BE49-F238E27FC236}">
                <a16:creationId xmlns:a16="http://schemas.microsoft.com/office/drawing/2014/main" id="{4F440C8E-50EA-3940-9B71-A23E1BF2E8E4}"/>
              </a:ext>
            </a:extLst>
          </p:cNvPr>
          <p:cNvSpPr>
            <a:spLocks noGrp="1"/>
          </p:cNvSpPr>
          <p:nvPr>
            <p:ph idx="1"/>
          </p:nvPr>
        </p:nvSpPr>
        <p:spPr>
          <a:xfrm>
            <a:off x="838201" y="1825625"/>
            <a:ext cx="4606636" cy="4351338"/>
          </a:xfrm>
        </p:spPr>
        <p:txBody>
          <a:bodyPr/>
          <a:lstStyle/>
          <a:p>
            <a:pPr marL="0" indent="0">
              <a:buNone/>
            </a:pPr>
            <a:r>
              <a:rPr lang="en-US" dirty="0"/>
              <a:t>Most of my code is linking together programs/processes in shell</a:t>
            </a:r>
          </a:p>
        </p:txBody>
      </p:sp>
      <p:pic>
        <p:nvPicPr>
          <p:cNvPr id="4" name="Picture 3">
            <a:extLst>
              <a:ext uri="{FF2B5EF4-FFF2-40B4-BE49-F238E27FC236}">
                <a16:creationId xmlns:a16="http://schemas.microsoft.com/office/drawing/2014/main" id="{9A2EF8B0-3AF9-544E-B0F6-F3F1593845B0}"/>
              </a:ext>
            </a:extLst>
          </p:cNvPr>
          <p:cNvPicPr>
            <a:picLocks noChangeAspect="1"/>
          </p:cNvPicPr>
          <p:nvPr/>
        </p:nvPicPr>
        <p:blipFill>
          <a:blip r:embed="rId3"/>
          <a:stretch>
            <a:fillRect/>
          </a:stretch>
        </p:blipFill>
        <p:spPr>
          <a:xfrm>
            <a:off x="5444837" y="1690688"/>
            <a:ext cx="6535424" cy="4915694"/>
          </a:xfrm>
          <a:prstGeom prst="rect">
            <a:avLst/>
          </a:prstGeom>
        </p:spPr>
      </p:pic>
    </p:spTree>
    <p:extLst>
      <p:ext uri="{BB962C8B-B14F-4D97-AF65-F5344CB8AC3E}">
        <p14:creationId xmlns:p14="http://schemas.microsoft.com/office/powerpoint/2010/main" val="1377675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0316-2D80-444E-9C05-328F6E560F58}"/>
              </a:ext>
            </a:extLst>
          </p:cNvPr>
          <p:cNvSpPr>
            <a:spLocks noGrp="1"/>
          </p:cNvSpPr>
          <p:nvPr>
            <p:ph type="title"/>
          </p:nvPr>
        </p:nvSpPr>
        <p:spPr/>
        <p:txBody>
          <a:bodyPr/>
          <a:lstStyle/>
          <a:p>
            <a:r>
              <a:rPr lang="en-US" dirty="0"/>
              <a:t>Shell script examples</a:t>
            </a:r>
          </a:p>
        </p:txBody>
      </p:sp>
      <p:sp>
        <p:nvSpPr>
          <p:cNvPr id="3" name="Content Placeholder 2">
            <a:extLst>
              <a:ext uri="{FF2B5EF4-FFF2-40B4-BE49-F238E27FC236}">
                <a16:creationId xmlns:a16="http://schemas.microsoft.com/office/drawing/2014/main" id="{4F440C8E-50EA-3940-9B71-A23E1BF2E8E4}"/>
              </a:ext>
            </a:extLst>
          </p:cNvPr>
          <p:cNvSpPr>
            <a:spLocks noGrp="1"/>
          </p:cNvSpPr>
          <p:nvPr>
            <p:ph idx="1"/>
          </p:nvPr>
        </p:nvSpPr>
        <p:spPr>
          <a:xfrm>
            <a:off x="838201" y="1825625"/>
            <a:ext cx="4606636" cy="4351338"/>
          </a:xfrm>
        </p:spPr>
        <p:txBody>
          <a:bodyPr/>
          <a:lstStyle/>
          <a:p>
            <a:pPr marL="0" indent="0">
              <a:buNone/>
            </a:pPr>
            <a:r>
              <a:rPr lang="en-US" dirty="0"/>
              <a:t>Most of my code is linking together programs/processes in shell</a:t>
            </a:r>
          </a:p>
        </p:txBody>
      </p:sp>
      <p:pic>
        <p:nvPicPr>
          <p:cNvPr id="4" name="Picture 3">
            <a:extLst>
              <a:ext uri="{FF2B5EF4-FFF2-40B4-BE49-F238E27FC236}">
                <a16:creationId xmlns:a16="http://schemas.microsoft.com/office/drawing/2014/main" id="{9A2EF8B0-3AF9-544E-B0F6-F3F1593845B0}"/>
              </a:ext>
            </a:extLst>
          </p:cNvPr>
          <p:cNvPicPr>
            <a:picLocks noChangeAspect="1"/>
          </p:cNvPicPr>
          <p:nvPr/>
        </p:nvPicPr>
        <p:blipFill>
          <a:blip r:embed="rId3"/>
          <a:stretch>
            <a:fillRect/>
          </a:stretch>
        </p:blipFill>
        <p:spPr>
          <a:xfrm>
            <a:off x="5444837" y="1690688"/>
            <a:ext cx="6535424" cy="4915694"/>
          </a:xfrm>
          <a:prstGeom prst="rect">
            <a:avLst/>
          </a:prstGeom>
        </p:spPr>
      </p:pic>
      <p:sp>
        <p:nvSpPr>
          <p:cNvPr id="5" name="Rectangle 4">
            <a:extLst>
              <a:ext uri="{FF2B5EF4-FFF2-40B4-BE49-F238E27FC236}">
                <a16:creationId xmlns:a16="http://schemas.microsoft.com/office/drawing/2014/main" id="{CEAC9157-FFC9-B346-A5F5-AC8FF0A27250}"/>
              </a:ext>
            </a:extLst>
          </p:cNvPr>
          <p:cNvSpPr/>
          <p:nvPr/>
        </p:nvSpPr>
        <p:spPr>
          <a:xfrm>
            <a:off x="5444837" y="3713018"/>
            <a:ext cx="6535423" cy="46412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7369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70316-2D80-444E-9C05-328F6E560F58}"/>
              </a:ext>
            </a:extLst>
          </p:cNvPr>
          <p:cNvSpPr>
            <a:spLocks noGrp="1"/>
          </p:cNvSpPr>
          <p:nvPr>
            <p:ph type="title"/>
          </p:nvPr>
        </p:nvSpPr>
        <p:spPr/>
        <p:txBody>
          <a:bodyPr/>
          <a:lstStyle/>
          <a:p>
            <a:r>
              <a:rPr lang="en-US" dirty="0"/>
              <a:t>Shell script examples</a:t>
            </a:r>
          </a:p>
        </p:txBody>
      </p:sp>
      <p:sp>
        <p:nvSpPr>
          <p:cNvPr id="3" name="Content Placeholder 2">
            <a:extLst>
              <a:ext uri="{FF2B5EF4-FFF2-40B4-BE49-F238E27FC236}">
                <a16:creationId xmlns:a16="http://schemas.microsoft.com/office/drawing/2014/main" id="{4F440C8E-50EA-3940-9B71-A23E1BF2E8E4}"/>
              </a:ext>
            </a:extLst>
          </p:cNvPr>
          <p:cNvSpPr>
            <a:spLocks noGrp="1"/>
          </p:cNvSpPr>
          <p:nvPr>
            <p:ph idx="1"/>
          </p:nvPr>
        </p:nvSpPr>
        <p:spPr>
          <a:xfrm>
            <a:off x="838201" y="1825625"/>
            <a:ext cx="4606636" cy="4351338"/>
          </a:xfrm>
        </p:spPr>
        <p:txBody>
          <a:bodyPr/>
          <a:lstStyle/>
          <a:p>
            <a:pPr marL="0" indent="0">
              <a:buNone/>
            </a:pPr>
            <a:r>
              <a:rPr lang="en-US" dirty="0"/>
              <a:t>Most of my code is linking together programs/processes in shell</a:t>
            </a:r>
          </a:p>
        </p:txBody>
      </p:sp>
      <p:pic>
        <p:nvPicPr>
          <p:cNvPr id="5" name="Picture 4">
            <a:extLst>
              <a:ext uri="{FF2B5EF4-FFF2-40B4-BE49-F238E27FC236}">
                <a16:creationId xmlns:a16="http://schemas.microsoft.com/office/drawing/2014/main" id="{80515FF5-B3F5-E149-A253-677CDF6F880E}"/>
              </a:ext>
            </a:extLst>
          </p:cNvPr>
          <p:cNvPicPr>
            <a:picLocks noChangeAspect="1"/>
          </p:cNvPicPr>
          <p:nvPr/>
        </p:nvPicPr>
        <p:blipFill>
          <a:blip r:embed="rId3"/>
          <a:stretch>
            <a:fillRect/>
          </a:stretch>
        </p:blipFill>
        <p:spPr>
          <a:xfrm>
            <a:off x="3074292" y="2959100"/>
            <a:ext cx="7565997" cy="3797567"/>
          </a:xfrm>
          <a:prstGeom prst="rect">
            <a:avLst/>
          </a:prstGeom>
        </p:spPr>
      </p:pic>
    </p:spTree>
    <p:extLst>
      <p:ext uri="{BB962C8B-B14F-4D97-AF65-F5344CB8AC3E}">
        <p14:creationId xmlns:p14="http://schemas.microsoft.com/office/powerpoint/2010/main" val="57106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54A05-CB06-2B40-8F74-40568B37D10A}"/>
              </a:ext>
            </a:extLst>
          </p:cNvPr>
          <p:cNvSpPr>
            <a:spLocks noGrp="1"/>
          </p:cNvSpPr>
          <p:nvPr>
            <p:ph type="title"/>
          </p:nvPr>
        </p:nvSpPr>
        <p:spPr/>
        <p:txBody>
          <a:bodyPr/>
          <a:lstStyle/>
          <a:p>
            <a:r>
              <a:rPr lang="en-US" dirty="0"/>
              <a:t>Wrap-Up</a:t>
            </a:r>
          </a:p>
        </p:txBody>
      </p:sp>
      <p:sp>
        <p:nvSpPr>
          <p:cNvPr id="3" name="Content Placeholder 2">
            <a:extLst>
              <a:ext uri="{FF2B5EF4-FFF2-40B4-BE49-F238E27FC236}">
                <a16:creationId xmlns:a16="http://schemas.microsoft.com/office/drawing/2014/main" id="{20F0DB9A-A9CE-1B49-A249-C03357EDFCF0}"/>
              </a:ext>
            </a:extLst>
          </p:cNvPr>
          <p:cNvSpPr>
            <a:spLocks noGrp="1"/>
          </p:cNvSpPr>
          <p:nvPr>
            <p:ph idx="1"/>
          </p:nvPr>
        </p:nvSpPr>
        <p:spPr>
          <a:xfrm>
            <a:off x="838200" y="1825625"/>
            <a:ext cx="10515600" cy="4796848"/>
          </a:xfrm>
        </p:spPr>
        <p:txBody>
          <a:bodyPr/>
          <a:lstStyle/>
          <a:p>
            <a:pPr marL="0" indent="0">
              <a:buNone/>
            </a:pPr>
            <a:r>
              <a:rPr lang="en-US" dirty="0"/>
              <a:t>No ‘one size fits all’ data analysis package</a:t>
            </a:r>
          </a:p>
          <a:p>
            <a:pPr marL="457200" lvl="1" indent="0">
              <a:buNone/>
            </a:pPr>
            <a:r>
              <a:rPr lang="en-US" dirty="0"/>
              <a:t>Flexibility and comfortability with new packages/programs is valuable</a:t>
            </a:r>
          </a:p>
          <a:p>
            <a:pPr marL="0" indent="0">
              <a:buNone/>
            </a:pPr>
            <a:r>
              <a:rPr lang="en-US" dirty="0"/>
              <a:t>Shell scripting / python make your life easier</a:t>
            </a:r>
          </a:p>
          <a:p>
            <a:pPr marL="457200" lvl="1" indent="0">
              <a:buNone/>
            </a:pPr>
            <a:r>
              <a:rPr lang="en-US" dirty="0"/>
              <a:t>Format input files correctly</a:t>
            </a:r>
          </a:p>
          <a:p>
            <a:pPr marL="457200" lvl="1" indent="0">
              <a:buNone/>
            </a:pPr>
            <a:r>
              <a:rPr lang="en-US" dirty="0"/>
              <a:t>Automate repetitive lines of code</a:t>
            </a:r>
          </a:p>
          <a:p>
            <a:pPr marL="457200" lvl="1" indent="0">
              <a:buNone/>
            </a:pPr>
            <a:r>
              <a:rPr lang="en-US" dirty="0"/>
              <a:t>Edit program to work on your workstation </a:t>
            </a:r>
          </a:p>
          <a:p>
            <a:pPr marL="0" indent="0">
              <a:buNone/>
            </a:pPr>
            <a:r>
              <a:rPr lang="en-US" dirty="0"/>
              <a:t>Installing dependencies can be awful</a:t>
            </a:r>
          </a:p>
          <a:p>
            <a:pPr marL="457200" lvl="1" indent="0">
              <a:buNone/>
            </a:pPr>
            <a:r>
              <a:rPr lang="en-US" dirty="0"/>
              <a:t>Check to see if program details specific version of dependencies</a:t>
            </a:r>
          </a:p>
          <a:p>
            <a:pPr marL="457200" lvl="1" indent="0">
              <a:buNone/>
            </a:pPr>
            <a:r>
              <a:rPr lang="en-US" dirty="0"/>
              <a:t>Use google/forums (google groups, stack exchange, </a:t>
            </a:r>
            <a:r>
              <a:rPr lang="en-US" dirty="0" err="1"/>
              <a:t>biostars</a:t>
            </a:r>
            <a:r>
              <a:rPr lang="en-US" dirty="0"/>
              <a:t>) </a:t>
            </a:r>
          </a:p>
          <a:p>
            <a:pPr marL="457200" lvl="1" indent="0">
              <a:buNone/>
            </a:pPr>
            <a:r>
              <a:rPr lang="en-US" dirty="0"/>
              <a:t>Lots of trial and error</a:t>
            </a:r>
          </a:p>
          <a:p>
            <a:pPr marL="0" indent="0">
              <a:buNone/>
            </a:pPr>
            <a:r>
              <a:rPr lang="en-US" dirty="0"/>
              <a:t>Don’t reinvent wheel in R </a:t>
            </a:r>
          </a:p>
        </p:txBody>
      </p:sp>
    </p:spTree>
    <p:extLst>
      <p:ext uri="{BB962C8B-B14F-4D97-AF65-F5344CB8AC3E}">
        <p14:creationId xmlns:p14="http://schemas.microsoft.com/office/powerpoint/2010/main" val="40663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2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US" altLang="en-US" sz="6000" dirty="0">
                <a:latin typeface="Calibri Light" panose="020F0302020204030204" pitchFamily="34" charset="0"/>
              </a:rPr>
              <a:t>Alpha Diversity</a:t>
            </a:r>
            <a:br>
              <a:rPr lang="en-US" altLang="en-US" sz="5400" dirty="0">
                <a:latin typeface="Calibri Light" panose="020F0302020204030204" pitchFamily="34" charset="0"/>
              </a:rPr>
            </a:br>
            <a:endParaRPr lang="en-US" altLang="en-US" sz="3600" i="1" dirty="0">
              <a:latin typeface="Calibri Light" panose="020F0302020204030204" pitchFamily="34" charset="0"/>
            </a:endParaRPr>
          </a:p>
        </p:txBody>
      </p:sp>
      <p:sp>
        <p:nvSpPr>
          <p:cNvPr id="12" name="TextBox 11">
            <a:extLst>
              <a:ext uri="{FF2B5EF4-FFF2-40B4-BE49-F238E27FC236}">
                <a16:creationId xmlns:a16="http://schemas.microsoft.com/office/drawing/2014/main" id="{EEB53DC5-8677-4648-B472-A373E753EEC5}"/>
              </a:ext>
            </a:extLst>
          </p:cNvPr>
          <p:cNvSpPr txBox="1"/>
          <p:nvPr/>
        </p:nvSpPr>
        <p:spPr>
          <a:xfrm>
            <a:off x="96780" y="2130157"/>
            <a:ext cx="5306294" cy="1384995"/>
          </a:xfrm>
          <a:prstGeom prst="rect">
            <a:avLst/>
          </a:prstGeom>
          <a:noFill/>
        </p:spPr>
        <p:txBody>
          <a:bodyPr wrap="square" rtlCol="0">
            <a:spAutoFit/>
          </a:bodyPr>
          <a:lstStyle/>
          <a:p>
            <a:r>
              <a:rPr lang="en-US" sz="2800" dirty="0"/>
              <a:t>Diversity within a sample</a:t>
            </a:r>
          </a:p>
          <a:p>
            <a:pPr lvl="1"/>
            <a:r>
              <a:rPr lang="en-US" sz="2800" dirty="0"/>
              <a:t>Richness</a:t>
            </a:r>
          </a:p>
          <a:p>
            <a:pPr lvl="2"/>
            <a:r>
              <a:rPr lang="en-US" sz="2800" dirty="0"/>
              <a:t> # of genera/species</a:t>
            </a:r>
          </a:p>
        </p:txBody>
      </p:sp>
    </p:spTree>
    <p:extLst>
      <p:ext uri="{BB962C8B-B14F-4D97-AF65-F5344CB8AC3E}">
        <p14:creationId xmlns:p14="http://schemas.microsoft.com/office/powerpoint/2010/main" val="824040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2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US" altLang="en-US" sz="6000" dirty="0">
                <a:latin typeface="Calibri Light" panose="020F0302020204030204" pitchFamily="34" charset="0"/>
              </a:rPr>
              <a:t>Alpha Diversity</a:t>
            </a:r>
            <a:br>
              <a:rPr lang="en-US" altLang="en-US" sz="5400" dirty="0">
                <a:latin typeface="Calibri Light" panose="020F0302020204030204" pitchFamily="34" charset="0"/>
              </a:rPr>
            </a:br>
            <a:endParaRPr lang="en-US" altLang="en-US" sz="3600" i="1" dirty="0">
              <a:latin typeface="Calibri Light" panose="020F0302020204030204" pitchFamily="34" charset="0"/>
            </a:endParaRPr>
          </a:p>
        </p:txBody>
      </p:sp>
      <p:sp>
        <p:nvSpPr>
          <p:cNvPr id="12" name="TextBox 11">
            <a:extLst>
              <a:ext uri="{FF2B5EF4-FFF2-40B4-BE49-F238E27FC236}">
                <a16:creationId xmlns:a16="http://schemas.microsoft.com/office/drawing/2014/main" id="{EEB53DC5-8677-4648-B472-A373E753EEC5}"/>
              </a:ext>
            </a:extLst>
          </p:cNvPr>
          <p:cNvSpPr txBox="1"/>
          <p:nvPr/>
        </p:nvSpPr>
        <p:spPr>
          <a:xfrm>
            <a:off x="96780" y="2130157"/>
            <a:ext cx="5306294" cy="1384995"/>
          </a:xfrm>
          <a:prstGeom prst="rect">
            <a:avLst/>
          </a:prstGeom>
          <a:noFill/>
        </p:spPr>
        <p:txBody>
          <a:bodyPr wrap="square" rtlCol="0">
            <a:spAutoFit/>
          </a:bodyPr>
          <a:lstStyle/>
          <a:p>
            <a:r>
              <a:rPr lang="en-US" sz="2800" dirty="0"/>
              <a:t>Diversity within a sample</a:t>
            </a:r>
          </a:p>
          <a:p>
            <a:pPr lvl="1"/>
            <a:r>
              <a:rPr lang="en-US" sz="2800" dirty="0"/>
              <a:t>Richness</a:t>
            </a:r>
          </a:p>
          <a:p>
            <a:pPr lvl="2"/>
            <a:r>
              <a:rPr lang="en-US" sz="2800" dirty="0"/>
              <a:t> # of genera/species</a:t>
            </a:r>
          </a:p>
        </p:txBody>
      </p:sp>
      <p:sp>
        <p:nvSpPr>
          <p:cNvPr id="13" name="Oval 12">
            <a:extLst>
              <a:ext uri="{FF2B5EF4-FFF2-40B4-BE49-F238E27FC236}">
                <a16:creationId xmlns:a16="http://schemas.microsoft.com/office/drawing/2014/main" id="{BF519532-E50A-DE47-9B2C-676A1F96068D}"/>
              </a:ext>
            </a:extLst>
          </p:cNvPr>
          <p:cNvSpPr/>
          <p:nvPr/>
        </p:nvSpPr>
        <p:spPr>
          <a:xfrm>
            <a:off x="8922330" y="2858454"/>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5A7D553-8CE0-1949-BAD2-400909F07334}"/>
              </a:ext>
            </a:extLst>
          </p:cNvPr>
          <p:cNvSpPr/>
          <p:nvPr/>
        </p:nvSpPr>
        <p:spPr>
          <a:xfrm>
            <a:off x="5624948" y="2858455"/>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92EAFA5-C02E-5146-BC3A-3FE2BBF71300}"/>
              </a:ext>
            </a:extLst>
          </p:cNvPr>
          <p:cNvSpPr txBox="1"/>
          <p:nvPr/>
        </p:nvSpPr>
        <p:spPr>
          <a:xfrm>
            <a:off x="6082147" y="2335234"/>
            <a:ext cx="2299853" cy="523220"/>
          </a:xfrm>
          <a:prstGeom prst="rect">
            <a:avLst/>
          </a:prstGeom>
          <a:noFill/>
        </p:spPr>
        <p:txBody>
          <a:bodyPr wrap="square" rtlCol="0">
            <a:spAutoFit/>
          </a:bodyPr>
          <a:lstStyle/>
          <a:p>
            <a:r>
              <a:rPr lang="en-US" sz="2800" dirty="0"/>
              <a:t>Community 1</a:t>
            </a:r>
          </a:p>
        </p:txBody>
      </p:sp>
      <p:sp>
        <p:nvSpPr>
          <p:cNvPr id="21" name="TextBox 20">
            <a:extLst>
              <a:ext uri="{FF2B5EF4-FFF2-40B4-BE49-F238E27FC236}">
                <a16:creationId xmlns:a16="http://schemas.microsoft.com/office/drawing/2014/main" id="{9EEC6D95-8CA1-8941-AE7F-BB5190C169D2}"/>
              </a:ext>
            </a:extLst>
          </p:cNvPr>
          <p:cNvSpPr txBox="1"/>
          <p:nvPr/>
        </p:nvSpPr>
        <p:spPr>
          <a:xfrm>
            <a:off x="9234057" y="2329050"/>
            <a:ext cx="2299853" cy="523220"/>
          </a:xfrm>
          <a:prstGeom prst="rect">
            <a:avLst/>
          </a:prstGeom>
          <a:noFill/>
        </p:spPr>
        <p:txBody>
          <a:bodyPr wrap="square" rtlCol="0">
            <a:spAutoFit/>
          </a:bodyPr>
          <a:lstStyle/>
          <a:p>
            <a:r>
              <a:rPr lang="en-US" sz="2800" dirty="0"/>
              <a:t>Community 2</a:t>
            </a:r>
          </a:p>
        </p:txBody>
      </p:sp>
      <p:sp>
        <p:nvSpPr>
          <p:cNvPr id="17" name="Oval 16">
            <a:extLst>
              <a:ext uri="{FF2B5EF4-FFF2-40B4-BE49-F238E27FC236}">
                <a16:creationId xmlns:a16="http://schemas.microsoft.com/office/drawing/2014/main" id="{5DB30F4A-AD2C-9646-9A4E-6C7BAADF991C}"/>
              </a:ext>
            </a:extLst>
          </p:cNvPr>
          <p:cNvSpPr/>
          <p:nvPr/>
        </p:nvSpPr>
        <p:spPr>
          <a:xfrm>
            <a:off x="6179344" y="342900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A181874-7B7A-B440-BD71-7ECADE7185D2}"/>
              </a:ext>
            </a:extLst>
          </p:cNvPr>
          <p:cNvSpPr/>
          <p:nvPr/>
        </p:nvSpPr>
        <p:spPr>
          <a:xfrm>
            <a:off x="5992525"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521A19-EF61-DF42-81DA-F295F81CEB43}"/>
              </a:ext>
            </a:extLst>
          </p:cNvPr>
          <p:cNvSpPr/>
          <p:nvPr/>
        </p:nvSpPr>
        <p:spPr>
          <a:xfrm>
            <a:off x="6588272" y="314689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FDAE177-C497-514A-A122-7BC4C85B018B}"/>
              </a:ext>
            </a:extLst>
          </p:cNvPr>
          <p:cNvSpPr/>
          <p:nvPr/>
        </p:nvSpPr>
        <p:spPr>
          <a:xfrm>
            <a:off x="6754418" y="4648884"/>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DE7FE0-98EE-4949-826F-F93B169766F6}"/>
              </a:ext>
            </a:extLst>
          </p:cNvPr>
          <p:cNvSpPr/>
          <p:nvPr/>
        </p:nvSpPr>
        <p:spPr>
          <a:xfrm>
            <a:off x="6754418"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94732F1-A573-B840-86BA-CBD874AF6DAF}"/>
              </a:ext>
            </a:extLst>
          </p:cNvPr>
          <p:cNvSpPr/>
          <p:nvPr/>
        </p:nvSpPr>
        <p:spPr>
          <a:xfrm>
            <a:off x="6318107" y="4379099"/>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E000A86-22C1-DE4D-8FB3-E0A4C661F798}"/>
              </a:ext>
            </a:extLst>
          </p:cNvPr>
          <p:cNvSpPr/>
          <p:nvPr/>
        </p:nvSpPr>
        <p:spPr>
          <a:xfrm>
            <a:off x="6997200" y="339939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1358ADE-08EC-3648-B2D2-216224EAEA95}"/>
              </a:ext>
            </a:extLst>
          </p:cNvPr>
          <p:cNvSpPr/>
          <p:nvPr/>
        </p:nvSpPr>
        <p:spPr>
          <a:xfrm>
            <a:off x="6422126" y="397933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6CF5AF8-AE74-7344-A766-1F2B60E1EAC2}"/>
              </a:ext>
            </a:extLst>
          </p:cNvPr>
          <p:cNvSpPr/>
          <p:nvPr/>
        </p:nvSpPr>
        <p:spPr>
          <a:xfrm>
            <a:off x="5833634" y="4370555"/>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F284E36-C702-7747-A0AF-49858CF1AB90}"/>
              </a:ext>
            </a:extLst>
          </p:cNvPr>
          <p:cNvSpPr/>
          <p:nvPr/>
        </p:nvSpPr>
        <p:spPr>
          <a:xfrm>
            <a:off x="6103252" y="487945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21659BE-AAED-D44A-A39A-4B939DCA1324}"/>
              </a:ext>
            </a:extLst>
          </p:cNvPr>
          <p:cNvSpPr/>
          <p:nvPr/>
        </p:nvSpPr>
        <p:spPr>
          <a:xfrm>
            <a:off x="6962346" y="419471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B86551C-00ED-2D4B-BC31-17D426E46A13}"/>
              </a:ext>
            </a:extLst>
          </p:cNvPr>
          <p:cNvSpPr/>
          <p:nvPr/>
        </p:nvSpPr>
        <p:spPr>
          <a:xfrm>
            <a:off x="7461221" y="3598968"/>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304CAD8-39EE-2943-BA50-0B713A5307EC}"/>
              </a:ext>
            </a:extLst>
          </p:cNvPr>
          <p:cNvSpPr/>
          <p:nvPr/>
        </p:nvSpPr>
        <p:spPr>
          <a:xfrm>
            <a:off x="7537424" y="4284204"/>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0BFD8A-879F-194A-8ED5-6F6C55991C40}"/>
              </a:ext>
            </a:extLst>
          </p:cNvPr>
          <p:cNvSpPr/>
          <p:nvPr/>
        </p:nvSpPr>
        <p:spPr>
          <a:xfrm>
            <a:off x="7363800" y="3155886"/>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DF40F63-9A72-FC4E-8EEA-EB49BFE06ABB}"/>
              </a:ext>
            </a:extLst>
          </p:cNvPr>
          <p:cNvSpPr/>
          <p:nvPr/>
        </p:nvSpPr>
        <p:spPr>
          <a:xfrm>
            <a:off x="7252856" y="389159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FFE0B44-2C80-154E-A4DE-A3E1F81B6A9C}"/>
              </a:ext>
            </a:extLst>
          </p:cNvPr>
          <p:cNvSpPr/>
          <p:nvPr/>
        </p:nvSpPr>
        <p:spPr>
          <a:xfrm>
            <a:off x="6581556" y="510706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1AC7F2B-7CCB-C042-ADEF-01EB525AB6A6}"/>
              </a:ext>
            </a:extLst>
          </p:cNvPr>
          <p:cNvSpPr/>
          <p:nvPr/>
        </p:nvSpPr>
        <p:spPr>
          <a:xfrm>
            <a:off x="7232722" y="4676811"/>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FEEFE2-7B47-284F-A600-4998B9CF3EE2}"/>
              </a:ext>
            </a:extLst>
          </p:cNvPr>
          <p:cNvSpPr/>
          <p:nvPr/>
        </p:nvSpPr>
        <p:spPr>
          <a:xfrm>
            <a:off x="7129480" y="5158908"/>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4EAAE3-29CC-6145-B62B-A49CE8701507}"/>
              </a:ext>
            </a:extLst>
          </p:cNvPr>
          <p:cNvSpPr/>
          <p:nvPr/>
        </p:nvSpPr>
        <p:spPr>
          <a:xfrm>
            <a:off x="7834968" y="395363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549F7C8-3B52-864A-8E91-D32DFE331EFE}"/>
              </a:ext>
            </a:extLst>
          </p:cNvPr>
          <p:cNvSpPr/>
          <p:nvPr/>
        </p:nvSpPr>
        <p:spPr>
          <a:xfrm>
            <a:off x="7987797" y="4414291"/>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E6BA31-043F-5A42-BA12-20E4D560A208}"/>
              </a:ext>
            </a:extLst>
          </p:cNvPr>
          <p:cNvSpPr/>
          <p:nvPr/>
        </p:nvSpPr>
        <p:spPr>
          <a:xfrm>
            <a:off x="7724343" y="4715621"/>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6669546-6388-E446-8767-7A76DB758183}"/>
              </a:ext>
            </a:extLst>
          </p:cNvPr>
          <p:cNvSpPr/>
          <p:nvPr/>
        </p:nvSpPr>
        <p:spPr>
          <a:xfrm>
            <a:off x="7585483" y="510706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DFB844-54F8-7647-A187-5C61F207D1E0}"/>
              </a:ext>
            </a:extLst>
          </p:cNvPr>
          <p:cNvSpPr/>
          <p:nvPr/>
        </p:nvSpPr>
        <p:spPr>
          <a:xfrm>
            <a:off x="7772728" y="33774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7E738C-B982-5549-AB05-EF867356DA2F}"/>
              </a:ext>
            </a:extLst>
          </p:cNvPr>
          <p:cNvSpPr/>
          <p:nvPr/>
        </p:nvSpPr>
        <p:spPr>
          <a:xfrm>
            <a:off x="6581556" y="352510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35AE5DB-1D25-D346-9FCD-1E5C11E438D0}"/>
              </a:ext>
            </a:extLst>
          </p:cNvPr>
          <p:cNvSpPr/>
          <p:nvPr/>
        </p:nvSpPr>
        <p:spPr>
          <a:xfrm>
            <a:off x="9428345" y="3474540"/>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BAAA305-6A24-1D4B-8887-4623AB2FB3F2}"/>
              </a:ext>
            </a:extLst>
          </p:cNvPr>
          <p:cNvSpPr/>
          <p:nvPr/>
        </p:nvSpPr>
        <p:spPr>
          <a:xfrm>
            <a:off x="9269135" y="405092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41CB18A-456B-244D-9DAC-A06C5D05AB24}"/>
              </a:ext>
            </a:extLst>
          </p:cNvPr>
          <p:cNvSpPr/>
          <p:nvPr/>
        </p:nvSpPr>
        <p:spPr>
          <a:xfrm>
            <a:off x="9760637" y="3843756"/>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A344CD-4D4B-AE49-9B91-931C32DBC25A}"/>
              </a:ext>
            </a:extLst>
          </p:cNvPr>
          <p:cNvSpPr/>
          <p:nvPr/>
        </p:nvSpPr>
        <p:spPr>
          <a:xfrm>
            <a:off x="10969714" y="3467166"/>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1A7F0E1-C581-104A-A62F-4BAB7234DD37}"/>
              </a:ext>
            </a:extLst>
          </p:cNvPr>
          <p:cNvSpPr/>
          <p:nvPr/>
        </p:nvSpPr>
        <p:spPr>
          <a:xfrm>
            <a:off x="9990969" y="3479071"/>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60F1A7-06E2-A34A-ABA3-97338B620236}"/>
              </a:ext>
            </a:extLst>
          </p:cNvPr>
          <p:cNvSpPr/>
          <p:nvPr/>
        </p:nvSpPr>
        <p:spPr>
          <a:xfrm>
            <a:off x="10302480" y="3113652"/>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C2BD602-CE06-9E49-B4DF-A15A4CC470C4}"/>
              </a:ext>
            </a:extLst>
          </p:cNvPr>
          <p:cNvSpPr/>
          <p:nvPr/>
        </p:nvSpPr>
        <p:spPr>
          <a:xfrm>
            <a:off x="10439734" y="3787439"/>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9DCF99C-E7F0-094D-995C-53060B020384}"/>
              </a:ext>
            </a:extLst>
          </p:cNvPr>
          <p:cNvSpPr/>
          <p:nvPr/>
        </p:nvSpPr>
        <p:spPr>
          <a:xfrm>
            <a:off x="9760637" y="484025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0B78BF0-D0E6-A34D-B257-592A676A214A}"/>
              </a:ext>
            </a:extLst>
          </p:cNvPr>
          <p:cNvSpPr/>
          <p:nvPr/>
        </p:nvSpPr>
        <p:spPr>
          <a:xfrm>
            <a:off x="10141757" y="4177569"/>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A0F036C-4B8E-4149-BD10-88685F0370C8}"/>
              </a:ext>
            </a:extLst>
          </p:cNvPr>
          <p:cNvSpPr/>
          <p:nvPr/>
        </p:nvSpPr>
        <p:spPr>
          <a:xfrm>
            <a:off x="9594491" y="4396967"/>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A53B25-2D13-2D45-9E38-A0E4F536E45C}"/>
              </a:ext>
            </a:extLst>
          </p:cNvPr>
          <p:cNvSpPr/>
          <p:nvPr/>
        </p:nvSpPr>
        <p:spPr>
          <a:xfrm>
            <a:off x="11104642" y="40790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F6C435F-2478-4C4E-8942-A42BEAFCD1A1}"/>
              </a:ext>
            </a:extLst>
          </p:cNvPr>
          <p:cNvSpPr/>
          <p:nvPr/>
        </p:nvSpPr>
        <p:spPr>
          <a:xfrm>
            <a:off x="10689023" y="4258113"/>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9DB5C4A-BC0B-084A-AC10-ECB1E87BA409}"/>
              </a:ext>
            </a:extLst>
          </p:cNvPr>
          <p:cNvSpPr/>
          <p:nvPr/>
        </p:nvSpPr>
        <p:spPr>
          <a:xfrm>
            <a:off x="10190238" y="4715621"/>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034C505-2768-674E-8A26-8B78A51F3A31}"/>
              </a:ext>
            </a:extLst>
          </p:cNvPr>
          <p:cNvSpPr/>
          <p:nvPr/>
        </p:nvSpPr>
        <p:spPr>
          <a:xfrm>
            <a:off x="10765090" y="4715621"/>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1CBAF95-F986-B844-B0AC-5624CF3EB416}"/>
              </a:ext>
            </a:extLst>
          </p:cNvPr>
          <p:cNvSpPr/>
          <p:nvPr/>
        </p:nvSpPr>
        <p:spPr>
          <a:xfrm>
            <a:off x="9886642" y="5337641"/>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8812CC5-D398-4046-BCD0-F679F6A6B18E}"/>
              </a:ext>
            </a:extLst>
          </p:cNvPr>
          <p:cNvSpPr/>
          <p:nvPr/>
        </p:nvSpPr>
        <p:spPr>
          <a:xfrm>
            <a:off x="9117051" y="4605936"/>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AF54315-D9EA-2D4F-85E5-F1F83555778A}"/>
              </a:ext>
            </a:extLst>
          </p:cNvPr>
          <p:cNvSpPr/>
          <p:nvPr/>
        </p:nvSpPr>
        <p:spPr>
          <a:xfrm>
            <a:off x="10565300" y="5173129"/>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A66E349-1F8E-5E4A-A4C7-0C8186480154}"/>
              </a:ext>
            </a:extLst>
          </p:cNvPr>
          <p:cNvSpPr/>
          <p:nvPr/>
        </p:nvSpPr>
        <p:spPr>
          <a:xfrm>
            <a:off x="11229353" y="455944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6793FD5-E757-2D4D-A410-24BBB2635CA5}"/>
              </a:ext>
            </a:extLst>
          </p:cNvPr>
          <p:cNvSpPr/>
          <p:nvPr/>
        </p:nvSpPr>
        <p:spPr>
          <a:xfrm>
            <a:off x="9367313" y="5039585"/>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F724715-1B7E-3641-8025-3A2D008F4112}"/>
              </a:ext>
            </a:extLst>
          </p:cNvPr>
          <p:cNvSpPr/>
          <p:nvPr/>
        </p:nvSpPr>
        <p:spPr>
          <a:xfrm>
            <a:off x="10741446" y="312143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5624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2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US" altLang="en-US" sz="6000" dirty="0">
                <a:latin typeface="Calibri Light" panose="020F0302020204030204" pitchFamily="34" charset="0"/>
              </a:rPr>
              <a:t>Alpha Diversity</a:t>
            </a:r>
            <a:br>
              <a:rPr lang="en-US" altLang="en-US" sz="5400" dirty="0">
                <a:latin typeface="Calibri Light" panose="020F0302020204030204" pitchFamily="34" charset="0"/>
              </a:rPr>
            </a:br>
            <a:endParaRPr lang="en-US" altLang="en-US" sz="3600" i="1" dirty="0">
              <a:latin typeface="Calibri Light" panose="020F0302020204030204" pitchFamily="34" charset="0"/>
            </a:endParaRPr>
          </a:p>
        </p:txBody>
      </p:sp>
      <p:sp>
        <p:nvSpPr>
          <p:cNvPr id="12" name="TextBox 11">
            <a:extLst>
              <a:ext uri="{FF2B5EF4-FFF2-40B4-BE49-F238E27FC236}">
                <a16:creationId xmlns:a16="http://schemas.microsoft.com/office/drawing/2014/main" id="{EEB53DC5-8677-4648-B472-A373E753EEC5}"/>
              </a:ext>
            </a:extLst>
          </p:cNvPr>
          <p:cNvSpPr txBox="1"/>
          <p:nvPr/>
        </p:nvSpPr>
        <p:spPr>
          <a:xfrm>
            <a:off x="96780" y="2130157"/>
            <a:ext cx="5306294" cy="1384995"/>
          </a:xfrm>
          <a:prstGeom prst="rect">
            <a:avLst/>
          </a:prstGeom>
          <a:noFill/>
        </p:spPr>
        <p:txBody>
          <a:bodyPr wrap="square" rtlCol="0">
            <a:spAutoFit/>
          </a:bodyPr>
          <a:lstStyle/>
          <a:p>
            <a:r>
              <a:rPr lang="en-US" sz="2800" dirty="0"/>
              <a:t>Diversity within a sample</a:t>
            </a:r>
          </a:p>
          <a:p>
            <a:pPr lvl="1"/>
            <a:r>
              <a:rPr lang="en-US" sz="2800" dirty="0"/>
              <a:t>Richness</a:t>
            </a:r>
          </a:p>
          <a:p>
            <a:pPr lvl="2"/>
            <a:r>
              <a:rPr lang="en-US" sz="2800" dirty="0"/>
              <a:t> # of genera/species</a:t>
            </a:r>
          </a:p>
        </p:txBody>
      </p:sp>
      <p:sp>
        <p:nvSpPr>
          <p:cNvPr id="13" name="Oval 12">
            <a:extLst>
              <a:ext uri="{FF2B5EF4-FFF2-40B4-BE49-F238E27FC236}">
                <a16:creationId xmlns:a16="http://schemas.microsoft.com/office/drawing/2014/main" id="{BF519532-E50A-DE47-9B2C-676A1F96068D}"/>
              </a:ext>
            </a:extLst>
          </p:cNvPr>
          <p:cNvSpPr/>
          <p:nvPr/>
        </p:nvSpPr>
        <p:spPr>
          <a:xfrm>
            <a:off x="8922330" y="2858454"/>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5A7D553-8CE0-1949-BAD2-400909F07334}"/>
              </a:ext>
            </a:extLst>
          </p:cNvPr>
          <p:cNvSpPr/>
          <p:nvPr/>
        </p:nvSpPr>
        <p:spPr>
          <a:xfrm>
            <a:off x="5624948" y="2858455"/>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92EAFA5-C02E-5146-BC3A-3FE2BBF71300}"/>
              </a:ext>
            </a:extLst>
          </p:cNvPr>
          <p:cNvSpPr txBox="1"/>
          <p:nvPr/>
        </p:nvSpPr>
        <p:spPr>
          <a:xfrm>
            <a:off x="6082147" y="2335234"/>
            <a:ext cx="2299853" cy="523220"/>
          </a:xfrm>
          <a:prstGeom prst="rect">
            <a:avLst/>
          </a:prstGeom>
          <a:noFill/>
        </p:spPr>
        <p:txBody>
          <a:bodyPr wrap="square" rtlCol="0">
            <a:spAutoFit/>
          </a:bodyPr>
          <a:lstStyle/>
          <a:p>
            <a:r>
              <a:rPr lang="en-US" sz="2800" dirty="0"/>
              <a:t>Community 1</a:t>
            </a:r>
          </a:p>
        </p:txBody>
      </p:sp>
      <p:sp>
        <p:nvSpPr>
          <p:cNvPr id="21" name="TextBox 20">
            <a:extLst>
              <a:ext uri="{FF2B5EF4-FFF2-40B4-BE49-F238E27FC236}">
                <a16:creationId xmlns:a16="http://schemas.microsoft.com/office/drawing/2014/main" id="{9EEC6D95-8CA1-8941-AE7F-BB5190C169D2}"/>
              </a:ext>
            </a:extLst>
          </p:cNvPr>
          <p:cNvSpPr txBox="1"/>
          <p:nvPr/>
        </p:nvSpPr>
        <p:spPr>
          <a:xfrm>
            <a:off x="9234057" y="2329050"/>
            <a:ext cx="2299853" cy="523220"/>
          </a:xfrm>
          <a:prstGeom prst="rect">
            <a:avLst/>
          </a:prstGeom>
          <a:noFill/>
        </p:spPr>
        <p:txBody>
          <a:bodyPr wrap="square" rtlCol="0">
            <a:spAutoFit/>
          </a:bodyPr>
          <a:lstStyle/>
          <a:p>
            <a:r>
              <a:rPr lang="en-US" sz="2800" dirty="0"/>
              <a:t>Community 2</a:t>
            </a:r>
          </a:p>
        </p:txBody>
      </p:sp>
      <p:sp>
        <p:nvSpPr>
          <p:cNvPr id="17" name="Oval 16">
            <a:extLst>
              <a:ext uri="{FF2B5EF4-FFF2-40B4-BE49-F238E27FC236}">
                <a16:creationId xmlns:a16="http://schemas.microsoft.com/office/drawing/2014/main" id="{5DB30F4A-AD2C-9646-9A4E-6C7BAADF991C}"/>
              </a:ext>
            </a:extLst>
          </p:cNvPr>
          <p:cNvSpPr/>
          <p:nvPr/>
        </p:nvSpPr>
        <p:spPr>
          <a:xfrm>
            <a:off x="6179344" y="342900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A181874-7B7A-B440-BD71-7ECADE7185D2}"/>
              </a:ext>
            </a:extLst>
          </p:cNvPr>
          <p:cNvSpPr/>
          <p:nvPr/>
        </p:nvSpPr>
        <p:spPr>
          <a:xfrm>
            <a:off x="5992525"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521A19-EF61-DF42-81DA-F295F81CEB43}"/>
              </a:ext>
            </a:extLst>
          </p:cNvPr>
          <p:cNvSpPr/>
          <p:nvPr/>
        </p:nvSpPr>
        <p:spPr>
          <a:xfrm>
            <a:off x="6588272" y="314689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FDAE177-C497-514A-A122-7BC4C85B018B}"/>
              </a:ext>
            </a:extLst>
          </p:cNvPr>
          <p:cNvSpPr/>
          <p:nvPr/>
        </p:nvSpPr>
        <p:spPr>
          <a:xfrm>
            <a:off x="6754418" y="4648884"/>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DE7FE0-98EE-4949-826F-F93B169766F6}"/>
              </a:ext>
            </a:extLst>
          </p:cNvPr>
          <p:cNvSpPr/>
          <p:nvPr/>
        </p:nvSpPr>
        <p:spPr>
          <a:xfrm>
            <a:off x="6754418"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94732F1-A573-B840-86BA-CBD874AF6DAF}"/>
              </a:ext>
            </a:extLst>
          </p:cNvPr>
          <p:cNvSpPr/>
          <p:nvPr/>
        </p:nvSpPr>
        <p:spPr>
          <a:xfrm>
            <a:off x="6318107" y="4379099"/>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E000A86-22C1-DE4D-8FB3-E0A4C661F798}"/>
              </a:ext>
            </a:extLst>
          </p:cNvPr>
          <p:cNvSpPr/>
          <p:nvPr/>
        </p:nvSpPr>
        <p:spPr>
          <a:xfrm>
            <a:off x="6997200" y="339939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1358ADE-08EC-3648-B2D2-216224EAEA95}"/>
              </a:ext>
            </a:extLst>
          </p:cNvPr>
          <p:cNvSpPr/>
          <p:nvPr/>
        </p:nvSpPr>
        <p:spPr>
          <a:xfrm>
            <a:off x="6422126" y="397933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6CF5AF8-AE74-7344-A766-1F2B60E1EAC2}"/>
              </a:ext>
            </a:extLst>
          </p:cNvPr>
          <p:cNvSpPr/>
          <p:nvPr/>
        </p:nvSpPr>
        <p:spPr>
          <a:xfrm>
            <a:off x="5833634" y="4370555"/>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F284E36-C702-7747-A0AF-49858CF1AB90}"/>
              </a:ext>
            </a:extLst>
          </p:cNvPr>
          <p:cNvSpPr/>
          <p:nvPr/>
        </p:nvSpPr>
        <p:spPr>
          <a:xfrm>
            <a:off x="6103252" y="487945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21659BE-AAED-D44A-A39A-4B939DCA1324}"/>
              </a:ext>
            </a:extLst>
          </p:cNvPr>
          <p:cNvSpPr/>
          <p:nvPr/>
        </p:nvSpPr>
        <p:spPr>
          <a:xfrm>
            <a:off x="6962346" y="419471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B86551C-00ED-2D4B-BC31-17D426E46A13}"/>
              </a:ext>
            </a:extLst>
          </p:cNvPr>
          <p:cNvSpPr/>
          <p:nvPr/>
        </p:nvSpPr>
        <p:spPr>
          <a:xfrm>
            <a:off x="7461221" y="3598968"/>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304CAD8-39EE-2943-BA50-0B713A5307EC}"/>
              </a:ext>
            </a:extLst>
          </p:cNvPr>
          <p:cNvSpPr/>
          <p:nvPr/>
        </p:nvSpPr>
        <p:spPr>
          <a:xfrm>
            <a:off x="7537424" y="4284204"/>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0BFD8A-879F-194A-8ED5-6F6C55991C40}"/>
              </a:ext>
            </a:extLst>
          </p:cNvPr>
          <p:cNvSpPr/>
          <p:nvPr/>
        </p:nvSpPr>
        <p:spPr>
          <a:xfrm>
            <a:off x="7363800" y="3155886"/>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DF40F63-9A72-FC4E-8EEA-EB49BFE06ABB}"/>
              </a:ext>
            </a:extLst>
          </p:cNvPr>
          <p:cNvSpPr/>
          <p:nvPr/>
        </p:nvSpPr>
        <p:spPr>
          <a:xfrm>
            <a:off x="7252856" y="389159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FFE0B44-2C80-154E-A4DE-A3E1F81B6A9C}"/>
              </a:ext>
            </a:extLst>
          </p:cNvPr>
          <p:cNvSpPr/>
          <p:nvPr/>
        </p:nvSpPr>
        <p:spPr>
          <a:xfrm>
            <a:off x="6581556" y="510706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1AC7F2B-7CCB-C042-ADEF-01EB525AB6A6}"/>
              </a:ext>
            </a:extLst>
          </p:cNvPr>
          <p:cNvSpPr/>
          <p:nvPr/>
        </p:nvSpPr>
        <p:spPr>
          <a:xfrm>
            <a:off x="7232722" y="4676811"/>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FEEFE2-7B47-284F-A600-4998B9CF3EE2}"/>
              </a:ext>
            </a:extLst>
          </p:cNvPr>
          <p:cNvSpPr/>
          <p:nvPr/>
        </p:nvSpPr>
        <p:spPr>
          <a:xfrm>
            <a:off x="7129480" y="5158908"/>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4EAAE3-29CC-6145-B62B-A49CE8701507}"/>
              </a:ext>
            </a:extLst>
          </p:cNvPr>
          <p:cNvSpPr/>
          <p:nvPr/>
        </p:nvSpPr>
        <p:spPr>
          <a:xfrm>
            <a:off x="7834968" y="395363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549F7C8-3B52-864A-8E91-D32DFE331EFE}"/>
              </a:ext>
            </a:extLst>
          </p:cNvPr>
          <p:cNvSpPr/>
          <p:nvPr/>
        </p:nvSpPr>
        <p:spPr>
          <a:xfrm>
            <a:off x="7987797" y="4414291"/>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E6BA31-043F-5A42-BA12-20E4D560A208}"/>
              </a:ext>
            </a:extLst>
          </p:cNvPr>
          <p:cNvSpPr/>
          <p:nvPr/>
        </p:nvSpPr>
        <p:spPr>
          <a:xfrm>
            <a:off x="7724343" y="4715621"/>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6669546-6388-E446-8767-7A76DB758183}"/>
              </a:ext>
            </a:extLst>
          </p:cNvPr>
          <p:cNvSpPr/>
          <p:nvPr/>
        </p:nvSpPr>
        <p:spPr>
          <a:xfrm>
            <a:off x="7585483" y="510706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DFB844-54F8-7647-A187-5C61F207D1E0}"/>
              </a:ext>
            </a:extLst>
          </p:cNvPr>
          <p:cNvSpPr/>
          <p:nvPr/>
        </p:nvSpPr>
        <p:spPr>
          <a:xfrm>
            <a:off x="7772728" y="33774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7E738C-B982-5549-AB05-EF867356DA2F}"/>
              </a:ext>
            </a:extLst>
          </p:cNvPr>
          <p:cNvSpPr/>
          <p:nvPr/>
        </p:nvSpPr>
        <p:spPr>
          <a:xfrm>
            <a:off x="6581556" y="352510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35AE5DB-1D25-D346-9FCD-1E5C11E438D0}"/>
              </a:ext>
            </a:extLst>
          </p:cNvPr>
          <p:cNvSpPr/>
          <p:nvPr/>
        </p:nvSpPr>
        <p:spPr>
          <a:xfrm>
            <a:off x="9428345" y="3474540"/>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BAAA305-6A24-1D4B-8887-4623AB2FB3F2}"/>
              </a:ext>
            </a:extLst>
          </p:cNvPr>
          <p:cNvSpPr/>
          <p:nvPr/>
        </p:nvSpPr>
        <p:spPr>
          <a:xfrm>
            <a:off x="9269135" y="405092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41CB18A-456B-244D-9DAC-A06C5D05AB24}"/>
              </a:ext>
            </a:extLst>
          </p:cNvPr>
          <p:cNvSpPr/>
          <p:nvPr/>
        </p:nvSpPr>
        <p:spPr>
          <a:xfrm>
            <a:off x="9760637" y="3843756"/>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A344CD-4D4B-AE49-9B91-931C32DBC25A}"/>
              </a:ext>
            </a:extLst>
          </p:cNvPr>
          <p:cNvSpPr/>
          <p:nvPr/>
        </p:nvSpPr>
        <p:spPr>
          <a:xfrm>
            <a:off x="10969714" y="3467166"/>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1A7F0E1-C581-104A-A62F-4BAB7234DD37}"/>
              </a:ext>
            </a:extLst>
          </p:cNvPr>
          <p:cNvSpPr/>
          <p:nvPr/>
        </p:nvSpPr>
        <p:spPr>
          <a:xfrm>
            <a:off x="9990969" y="3479071"/>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60F1A7-06E2-A34A-ABA3-97338B620236}"/>
              </a:ext>
            </a:extLst>
          </p:cNvPr>
          <p:cNvSpPr/>
          <p:nvPr/>
        </p:nvSpPr>
        <p:spPr>
          <a:xfrm>
            <a:off x="10302480" y="3113652"/>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C2BD602-CE06-9E49-B4DF-A15A4CC470C4}"/>
              </a:ext>
            </a:extLst>
          </p:cNvPr>
          <p:cNvSpPr/>
          <p:nvPr/>
        </p:nvSpPr>
        <p:spPr>
          <a:xfrm>
            <a:off x="10439734" y="3787439"/>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9DCF99C-E7F0-094D-995C-53060B020384}"/>
              </a:ext>
            </a:extLst>
          </p:cNvPr>
          <p:cNvSpPr/>
          <p:nvPr/>
        </p:nvSpPr>
        <p:spPr>
          <a:xfrm>
            <a:off x="9760637" y="484025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0B78BF0-D0E6-A34D-B257-592A676A214A}"/>
              </a:ext>
            </a:extLst>
          </p:cNvPr>
          <p:cNvSpPr/>
          <p:nvPr/>
        </p:nvSpPr>
        <p:spPr>
          <a:xfrm>
            <a:off x="10141757" y="4177569"/>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A0F036C-4B8E-4149-BD10-88685F0370C8}"/>
              </a:ext>
            </a:extLst>
          </p:cNvPr>
          <p:cNvSpPr/>
          <p:nvPr/>
        </p:nvSpPr>
        <p:spPr>
          <a:xfrm>
            <a:off x="9594491" y="4396967"/>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A53B25-2D13-2D45-9E38-A0E4F536E45C}"/>
              </a:ext>
            </a:extLst>
          </p:cNvPr>
          <p:cNvSpPr/>
          <p:nvPr/>
        </p:nvSpPr>
        <p:spPr>
          <a:xfrm>
            <a:off x="11104642" y="40790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F6C435F-2478-4C4E-8942-A42BEAFCD1A1}"/>
              </a:ext>
            </a:extLst>
          </p:cNvPr>
          <p:cNvSpPr/>
          <p:nvPr/>
        </p:nvSpPr>
        <p:spPr>
          <a:xfrm>
            <a:off x="10689023" y="4258113"/>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9DB5C4A-BC0B-084A-AC10-ECB1E87BA409}"/>
              </a:ext>
            </a:extLst>
          </p:cNvPr>
          <p:cNvSpPr/>
          <p:nvPr/>
        </p:nvSpPr>
        <p:spPr>
          <a:xfrm>
            <a:off x="10190238" y="4715621"/>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034C505-2768-674E-8A26-8B78A51F3A31}"/>
              </a:ext>
            </a:extLst>
          </p:cNvPr>
          <p:cNvSpPr/>
          <p:nvPr/>
        </p:nvSpPr>
        <p:spPr>
          <a:xfrm>
            <a:off x="10765090" y="4715621"/>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1CBAF95-F986-B844-B0AC-5624CF3EB416}"/>
              </a:ext>
            </a:extLst>
          </p:cNvPr>
          <p:cNvSpPr/>
          <p:nvPr/>
        </p:nvSpPr>
        <p:spPr>
          <a:xfrm>
            <a:off x="9886642" y="5337641"/>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8812CC5-D398-4046-BCD0-F679F6A6B18E}"/>
              </a:ext>
            </a:extLst>
          </p:cNvPr>
          <p:cNvSpPr/>
          <p:nvPr/>
        </p:nvSpPr>
        <p:spPr>
          <a:xfrm>
            <a:off x="9117051" y="4605936"/>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AF54315-D9EA-2D4F-85E5-F1F83555778A}"/>
              </a:ext>
            </a:extLst>
          </p:cNvPr>
          <p:cNvSpPr/>
          <p:nvPr/>
        </p:nvSpPr>
        <p:spPr>
          <a:xfrm>
            <a:off x="10565300" y="5173129"/>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A66E349-1F8E-5E4A-A4C7-0C8186480154}"/>
              </a:ext>
            </a:extLst>
          </p:cNvPr>
          <p:cNvSpPr/>
          <p:nvPr/>
        </p:nvSpPr>
        <p:spPr>
          <a:xfrm>
            <a:off x="11229353" y="455944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6793FD5-E757-2D4D-A410-24BBB2635CA5}"/>
              </a:ext>
            </a:extLst>
          </p:cNvPr>
          <p:cNvSpPr/>
          <p:nvPr/>
        </p:nvSpPr>
        <p:spPr>
          <a:xfrm>
            <a:off x="9367313" y="5039585"/>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F724715-1B7E-3641-8025-3A2D008F4112}"/>
              </a:ext>
            </a:extLst>
          </p:cNvPr>
          <p:cNvSpPr/>
          <p:nvPr/>
        </p:nvSpPr>
        <p:spPr>
          <a:xfrm>
            <a:off x="10741446" y="312143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3A23BED-B900-744F-9CDF-54C545E9CA6C}"/>
                  </a:ext>
                </a:extLst>
              </p:cNvPr>
              <p:cNvSpPr txBox="1"/>
              <p:nvPr/>
            </p:nvSpPr>
            <p:spPr>
              <a:xfrm>
                <a:off x="6075763" y="6007166"/>
                <a:ext cx="2299853" cy="523220"/>
              </a:xfrm>
              <a:prstGeom prst="rect">
                <a:avLst/>
              </a:prstGeom>
              <a:noFill/>
            </p:spPr>
            <p:txBody>
              <a:bodyPr wrap="square" rtlCol="0">
                <a:spAutoFit/>
              </a:bodyPr>
              <a:lstStyle/>
              <a:p>
                <a:pPr algn="ctr"/>
                <a:r>
                  <a:rPr lang="en-US" sz="2800" b="0" dirty="0">
                    <a:ea typeface="Cambria Math" panose="02040503050406030204" pitchFamily="18" charset="0"/>
                  </a:rPr>
                  <a:t>Richness </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=10</m:t>
                    </m:r>
                  </m:oMath>
                </a14:m>
                <a:endParaRPr lang="en-US" sz="2800" dirty="0"/>
              </a:p>
            </p:txBody>
          </p:sp>
        </mc:Choice>
        <mc:Fallback xmlns="">
          <p:sp>
            <p:nvSpPr>
              <p:cNvPr id="66" name="TextBox 65">
                <a:extLst>
                  <a:ext uri="{FF2B5EF4-FFF2-40B4-BE49-F238E27FC236}">
                    <a16:creationId xmlns:a16="http://schemas.microsoft.com/office/drawing/2014/main" id="{E3A23BED-B900-744F-9CDF-54C545E9CA6C}"/>
                  </a:ext>
                </a:extLst>
              </p:cNvPr>
              <p:cNvSpPr txBox="1">
                <a:spLocks noRot="1" noChangeAspect="1" noMove="1" noResize="1" noEditPoints="1" noAdjustHandles="1" noChangeArrowheads="1" noChangeShapeType="1" noTextEdit="1"/>
              </p:cNvSpPr>
              <p:nvPr/>
            </p:nvSpPr>
            <p:spPr>
              <a:xfrm>
                <a:off x="6075763" y="6007166"/>
                <a:ext cx="2299853" cy="523220"/>
              </a:xfrm>
              <a:prstGeom prst="rect">
                <a:avLst/>
              </a:prstGeom>
              <a:blipFill>
                <a:blip r:embed="rId3"/>
                <a:stretch>
                  <a:fillRect l="-4396" t="-9524" r="-549"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3DCD3A77-B1CE-4646-A2D4-BA7BBCB1279D}"/>
                  </a:ext>
                </a:extLst>
              </p:cNvPr>
              <p:cNvSpPr txBox="1"/>
              <p:nvPr/>
            </p:nvSpPr>
            <p:spPr>
              <a:xfrm>
                <a:off x="9206457" y="5997505"/>
                <a:ext cx="2299853" cy="523220"/>
              </a:xfrm>
              <a:prstGeom prst="rect">
                <a:avLst/>
              </a:prstGeom>
              <a:noFill/>
            </p:spPr>
            <p:txBody>
              <a:bodyPr wrap="square" rtlCol="0">
                <a:spAutoFit/>
              </a:bodyPr>
              <a:lstStyle/>
              <a:p>
                <a:pPr algn="ctr"/>
                <a:r>
                  <a:rPr lang="en-US" sz="2800" dirty="0">
                    <a:ea typeface="Cambria Math" panose="02040503050406030204" pitchFamily="18" charset="0"/>
                  </a:rPr>
                  <a:t>Richness</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=10</m:t>
                    </m:r>
                  </m:oMath>
                </a14:m>
                <a:endParaRPr lang="en-US" sz="2800" dirty="0"/>
              </a:p>
            </p:txBody>
          </p:sp>
        </mc:Choice>
        <mc:Fallback xmlns="">
          <p:sp>
            <p:nvSpPr>
              <p:cNvPr id="67" name="TextBox 66">
                <a:extLst>
                  <a:ext uri="{FF2B5EF4-FFF2-40B4-BE49-F238E27FC236}">
                    <a16:creationId xmlns:a16="http://schemas.microsoft.com/office/drawing/2014/main" id="{3DCD3A77-B1CE-4646-A2D4-BA7BBCB1279D}"/>
                  </a:ext>
                </a:extLst>
              </p:cNvPr>
              <p:cNvSpPr txBox="1">
                <a:spLocks noRot="1" noChangeAspect="1" noMove="1" noResize="1" noEditPoints="1" noAdjustHandles="1" noChangeArrowheads="1" noChangeShapeType="1" noTextEdit="1"/>
              </p:cNvSpPr>
              <p:nvPr/>
            </p:nvSpPr>
            <p:spPr>
              <a:xfrm>
                <a:off x="9206457" y="5997505"/>
                <a:ext cx="2299853" cy="523220"/>
              </a:xfrm>
              <a:prstGeom prst="rect">
                <a:avLst/>
              </a:prstGeom>
              <a:blipFill>
                <a:blip r:embed="rId4"/>
                <a:stretch>
                  <a:fillRect l="-2747" t="-9524" b="-30952"/>
                </a:stretch>
              </a:blipFill>
            </p:spPr>
            <p:txBody>
              <a:bodyPr/>
              <a:lstStyle/>
              <a:p>
                <a:r>
                  <a:rPr lang="en-US">
                    <a:noFill/>
                  </a:rPr>
                  <a:t> </a:t>
                </a:r>
              </a:p>
            </p:txBody>
          </p:sp>
        </mc:Fallback>
      </mc:AlternateContent>
    </p:spTree>
    <p:extLst>
      <p:ext uri="{BB962C8B-B14F-4D97-AF65-F5344CB8AC3E}">
        <p14:creationId xmlns:p14="http://schemas.microsoft.com/office/powerpoint/2010/main" val="3509313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102E-D439-F541-85FB-07D60C1C4DAD}"/>
              </a:ext>
            </a:extLst>
          </p:cNvPr>
          <p:cNvSpPr>
            <a:spLocks noGrp="1"/>
          </p:cNvSpPr>
          <p:nvPr>
            <p:ph type="title"/>
          </p:nvPr>
        </p:nvSpPr>
        <p:spPr/>
        <p:txBody>
          <a:bodyPr/>
          <a:lstStyle/>
          <a:p>
            <a:r>
              <a:rPr lang="en-US" dirty="0"/>
              <a:t>Background on my research</a:t>
            </a:r>
          </a:p>
        </p:txBody>
      </p:sp>
      <p:sp>
        <p:nvSpPr>
          <p:cNvPr id="3" name="Content Placeholder 2">
            <a:extLst>
              <a:ext uri="{FF2B5EF4-FFF2-40B4-BE49-F238E27FC236}">
                <a16:creationId xmlns:a16="http://schemas.microsoft.com/office/drawing/2014/main" id="{815F78F2-0229-734D-B926-ED5DE3FE15A2}"/>
              </a:ext>
            </a:extLst>
          </p:cNvPr>
          <p:cNvSpPr>
            <a:spLocks noGrp="1"/>
          </p:cNvSpPr>
          <p:nvPr>
            <p:ph idx="1"/>
          </p:nvPr>
        </p:nvSpPr>
        <p:spPr>
          <a:xfrm>
            <a:off x="838200" y="1825625"/>
            <a:ext cx="10515600" cy="4667250"/>
          </a:xfrm>
        </p:spPr>
        <p:txBody>
          <a:bodyPr>
            <a:normAutofit/>
          </a:bodyPr>
          <a:lstStyle/>
          <a:p>
            <a:pPr marL="0" indent="0">
              <a:buNone/>
            </a:pPr>
            <a:r>
              <a:rPr lang="en-US" dirty="0"/>
              <a:t>Human microbiome diversity and ecology </a:t>
            </a:r>
          </a:p>
          <a:p>
            <a:pPr marL="0" indent="0">
              <a:buNone/>
            </a:pPr>
            <a:endParaRPr lang="en-US" dirty="0"/>
          </a:p>
          <a:p>
            <a:pPr marL="0" indent="0">
              <a:buNone/>
            </a:pPr>
            <a:r>
              <a:rPr lang="en-US" dirty="0"/>
              <a:t>16S rRNA research </a:t>
            </a:r>
          </a:p>
          <a:p>
            <a:pPr marL="457200" lvl="1" indent="0">
              <a:buNone/>
            </a:pPr>
            <a:r>
              <a:rPr lang="en-US" dirty="0"/>
              <a:t>Oral microbiome in Vanuatu</a:t>
            </a:r>
          </a:p>
          <a:p>
            <a:pPr marL="457200" lvl="1" indent="0">
              <a:buNone/>
            </a:pPr>
            <a:r>
              <a:rPr lang="en-US" dirty="0"/>
              <a:t>Vaginal/Gut microbiome in Ovarian Cancer</a:t>
            </a:r>
          </a:p>
          <a:p>
            <a:pPr marL="457200" lvl="1" indent="0">
              <a:buNone/>
            </a:pPr>
            <a:r>
              <a:rPr lang="en-US" dirty="0"/>
              <a:t>Gut microbiome intra-village diversity in Burkina Faso</a:t>
            </a:r>
          </a:p>
          <a:p>
            <a:pPr marL="0" indent="0">
              <a:buNone/>
            </a:pPr>
            <a:r>
              <a:rPr lang="en-US" dirty="0"/>
              <a:t>Metagenomics</a:t>
            </a:r>
          </a:p>
          <a:p>
            <a:pPr marL="457200" lvl="1" indent="0">
              <a:buNone/>
            </a:pPr>
            <a:r>
              <a:rPr lang="en-US" dirty="0"/>
              <a:t>Gut microbiome intra-village diversity in Burkina Faso</a:t>
            </a:r>
          </a:p>
          <a:p>
            <a:pPr marL="457200" lvl="1" indent="0">
              <a:buNone/>
            </a:pPr>
            <a:r>
              <a:rPr lang="en-US" dirty="0"/>
              <a:t>Gut microbiome ecological diversity across lifestyles (downloaded data)</a:t>
            </a:r>
          </a:p>
          <a:p>
            <a:pPr marL="457200" lvl="1" indent="0">
              <a:buNone/>
            </a:pPr>
            <a:r>
              <a:rPr lang="en-US" dirty="0"/>
              <a:t>Ancient Dental Calculus ecology (downloaded data)</a:t>
            </a:r>
          </a:p>
        </p:txBody>
      </p:sp>
    </p:spTree>
    <p:extLst>
      <p:ext uri="{BB962C8B-B14F-4D97-AF65-F5344CB8AC3E}">
        <p14:creationId xmlns:p14="http://schemas.microsoft.com/office/powerpoint/2010/main" val="2538658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2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US" altLang="en-US" sz="6000" dirty="0">
                <a:latin typeface="Calibri Light" panose="020F0302020204030204" pitchFamily="34" charset="0"/>
              </a:rPr>
              <a:t>Alpha Diversity</a:t>
            </a:r>
            <a:br>
              <a:rPr lang="en-US" altLang="en-US" sz="5400" dirty="0">
                <a:latin typeface="Calibri Light" panose="020F0302020204030204" pitchFamily="34" charset="0"/>
              </a:rPr>
            </a:br>
            <a:endParaRPr lang="en-US" altLang="en-US" sz="3600" i="1" dirty="0">
              <a:latin typeface="Calibri Light" panose="020F0302020204030204" pitchFamily="34" charset="0"/>
            </a:endParaRPr>
          </a:p>
        </p:txBody>
      </p:sp>
      <p:sp>
        <p:nvSpPr>
          <p:cNvPr id="12" name="TextBox 11">
            <a:extLst>
              <a:ext uri="{FF2B5EF4-FFF2-40B4-BE49-F238E27FC236}">
                <a16:creationId xmlns:a16="http://schemas.microsoft.com/office/drawing/2014/main" id="{EEB53DC5-8677-4648-B472-A373E753EEC5}"/>
              </a:ext>
            </a:extLst>
          </p:cNvPr>
          <p:cNvSpPr txBox="1"/>
          <p:nvPr/>
        </p:nvSpPr>
        <p:spPr>
          <a:xfrm>
            <a:off x="96780" y="2130157"/>
            <a:ext cx="5306294" cy="3108543"/>
          </a:xfrm>
          <a:prstGeom prst="rect">
            <a:avLst/>
          </a:prstGeom>
          <a:noFill/>
        </p:spPr>
        <p:txBody>
          <a:bodyPr wrap="square" rtlCol="0">
            <a:spAutoFit/>
          </a:bodyPr>
          <a:lstStyle/>
          <a:p>
            <a:r>
              <a:rPr lang="en-US" sz="2800" dirty="0"/>
              <a:t>Diversity within a sample</a:t>
            </a:r>
          </a:p>
          <a:p>
            <a:pPr lvl="1"/>
            <a:r>
              <a:rPr lang="en-US" sz="2800" dirty="0"/>
              <a:t>Richness</a:t>
            </a:r>
          </a:p>
          <a:p>
            <a:pPr lvl="2"/>
            <a:r>
              <a:rPr lang="en-US" sz="2800" dirty="0"/>
              <a:t> # of genera/species</a:t>
            </a:r>
          </a:p>
          <a:p>
            <a:pPr lvl="1"/>
            <a:r>
              <a:rPr lang="en-US" sz="2800" dirty="0"/>
              <a:t>Simpson</a:t>
            </a:r>
          </a:p>
          <a:p>
            <a:pPr lvl="2"/>
            <a:r>
              <a:rPr lang="en-US" sz="2800" dirty="0"/>
              <a:t>prob. 2 bacteria chosen randomly are same species </a:t>
            </a:r>
          </a:p>
          <a:p>
            <a:pPr marL="1200150" lvl="2" indent="-285750">
              <a:buFont typeface="Arial" panose="020B0604020202020204" pitchFamily="34" charset="0"/>
              <a:buChar char="•"/>
            </a:pPr>
            <a:endParaRPr lang="en-US" sz="2800" dirty="0"/>
          </a:p>
        </p:txBody>
      </p:sp>
      <p:sp>
        <p:nvSpPr>
          <p:cNvPr id="13" name="Oval 12">
            <a:extLst>
              <a:ext uri="{FF2B5EF4-FFF2-40B4-BE49-F238E27FC236}">
                <a16:creationId xmlns:a16="http://schemas.microsoft.com/office/drawing/2014/main" id="{BF519532-E50A-DE47-9B2C-676A1F96068D}"/>
              </a:ext>
            </a:extLst>
          </p:cNvPr>
          <p:cNvSpPr/>
          <p:nvPr/>
        </p:nvSpPr>
        <p:spPr>
          <a:xfrm>
            <a:off x="8922330" y="2858454"/>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5A7D553-8CE0-1949-BAD2-400909F07334}"/>
              </a:ext>
            </a:extLst>
          </p:cNvPr>
          <p:cNvSpPr/>
          <p:nvPr/>
        </p:nvSpPr>
        <p:spPr>
          <a:xfrm>
            <a:off x="5624948" y="2858455"/>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92EAFA5-C02E-5146-BC3A-3FE2BBF71300}"/>
              </a:ext>
            </a:extLst>
          </p:cNvPr>
          <p:cNvSpPr txBox="1"/>
          <p:nvPr/>
        </p:nvSpPr>
        <p:spPr>
          <a:xfrm>
            <a:off x="6082147" y="2335234"/>
            <a:ext cx="2299853" cy="523220"/>
          </a:xfrm>
          <a:prstGeom prst="rect">
            <a:avLst/>
          </a:prstGeom>
          <a:noFill/>
        </p:spPr>
        <p:txBody>
          <a:bodyPr wrap="square" rtlCol="0">
            <a:spAutoFit/>
          </a:bodyPr>
          <a:lstStyle/>
          <a:p>
            <a:r>
              <a:rPr lang="en-US" sz="2800" dirty="0"/>
              <a:t>Community 1</a:t>
            </a:r>
          </a:p>
        </p:txBody>
      </p:sp>
      <p:sp>
        <p:nvSpPr>
          <p:cNvPr id="21" name="TextBox 20">
            <a:extLst>
              <a:ext uri="{FF2B5EF4-FFF2-40B4-BE49-F238E27FC236}">
                <a16:creationId xmlns:a16="http://schemas.microsoft.com/office/drawing/2014/main" id="{9EEC6D95-8CA1-8941-AE7F-BB5190C169D2}"/>
              </a:ext>
            </a:extLst>
          </p:cNvPr>
          <p:cNvSpPr txBox="1"/>
          <p:nvPr/>
        </p:nvSpPr>
        <p:spPr>
          <a:xfrm>
            <a:off x="9234057" y="2329050"/>
            <a:ext cx="2299853" cy="523220"/>
          </a:xfrm>
          <a:prstGeom prst="rect">
            <a:avLst/>
          </a:prstGeom>
          <a:noFill/>
        </p:spPr>
        <p:txBody>
          <a:bodyPr wrap="square" rtlCol="0">
            <a:spAutoFit/>
          </a:bodyPr>
          <a:lstStyle/>
          <a:p>
            <a:r>
              <a:rPr lang="en-US" sz="2800" dirty="0"/>
              <a:t>Community 2</a:t>
            </a:r>
          </a:p>
        </p:txBody>
      </p:sp>
      <p:sp>
        <p:nvSpPr>
          <p:cNvPr id="17" name="Oval 16">
            <a:extLst>
              <a:ext uri="{FF2B5EF4-FFF2-40B4-BE49-F238E27FC236}">
                <a16:creationId xmlns:a16="http://schemas.microsoft.com/office/drawing/2014/main" id="{5DB30F4A-AD2C-9646-9A4E-6C7BAADF991C}"/>
              </a:ext>
            </a:extLst>
          </p:cNvPr>
          <p:cNvSpPr/>
          <p:nvPr/>
        </p:nvSpPr>
        <p:spPr>
          <a:xfrm>
            <a:off x="6179344" y="342900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A181874-7B7A-B440-BD71-7ECADE7185D2}"/>
              </a:ext>
            </a:extLst>
          </p:cNvPr>
          <p:cNvSpPr/>
          <p:nvPr/>
        </p:nvSpPr>
        <p:spPr>
          <a:xfrm>
            <a:off x="5992525"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521A19-EF61-DF42-81DA-F295F81CEB43}"/>
              </a:ext>
            </a:extLst>
          </p:cNvPr>
          <p:cNvSpPr/>
          <p:nvPr/>
        </p:nvSpPr>
        <p:spPr>
          <a:xfrm>
            <a:off x="6588272" y="314689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FDAE177-C497-514A-A122-7BC4C85B018B}"/>
              </a:ext>
            </a:extLst>
          </p:cNvPr>
          <p:cNvSpPr/>
          <p:nvPr/>
        </p:nvSpPr>
        <p:spPr>
          <a:xfrm>
            <a:off x="6754418" y="4648884"/>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DE7FE0-98EE-4949-826F-F93B169766F6}"/>
              </a:ext>
            </a:extLst>
          </p:cNvPr>
          <p:cNvSpPr/>
          <p:nvPr/>
        </p:nvSpPr>
        <p:spPr>
          <a:xfrm>
            <a:off x="6754418"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94732F1-A573-B840-86BA-CBD874AF6DAF}"/>
              </a:ext>
            </a:extLst>
          </p:cNvPr>
          <p:cNvSpPr/>
          <p:nvPr/>
        </p:nvSpPr>
        <p:spPr>
          <a:xfrm>
            <a:off x="6318107" y="4379099"/>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E000A86-22C1-DE4D-8FB3-E0A4C661F798}"/>
              </a:ext>
            </a:extLst>
          </p:cNvPr>
          <p:cNvSpPr/>
          <p:nvPr/>
        </p:nvSpPr>
        <p:spPr>
          <a:xfrm>
            <a:off x="6997200" y="339939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1358ADE-08EC-3648-B2D2-216224EAEA95}"/>
              </a:ext>
            </a:extLst>
          </p:cNvPr>
          <p:cNvSpPr/>
          <p:nvPr/>
        </p:nvSpPr>
        <p:spPr>
          <a:xfrm>
            <a:off x="6422126" y="397933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6CF5AF8-AE74-7344-A766-1F2B60E1EAC2}"/>
              </a:ext>
            </a:extLst>
          </p:cNvPr>
          <p:cNvSpPr/>
          <p:nvPr/>
        </p:nvSpPr>
        <p:spPr>
          <a:xfrm>
            <a:off x="5833634" y="4370555"/>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F284E36-C702-7747-A0AF-49858CF1AB90}"/>
              </a:ext>
            </a:extLst>
          </p:cNvPr>
          <p:cNvSpPr/>
          <p:nvPr/>
        </p:nvSpPr>
        <p:spPr>
          <a:xfrm>
            <a:off x="6103252" y="487945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21659BE-AAED-D44A-A39A-4B939DCA1324}"/>
              </a:ext>
            </a:extLst>
          </p:cNvPr>
          <p:cNvSpPr/>
          <p:nvPr/>
        </p:nvSpPr>
        <p:spPr>
          <a:xfrm>
            <a:off x="6962346" y="419471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B86551C-00ED-2D4B-BC31-17D426E46A13}"/>
              </a:ext>
            </a:extLst>
          </p:cNvPr>
          <p:cNvSpPr/>
          <p:nvPr/>
        </p:nvSpPr>
        <p:spPr>
          <a:xfrm>
            <a:off x="7461221" y="3598968"/>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304CAD8-39EE-2943-BA50-0B713A5307EC}"/>
              </a:ext>
            </a:extLst>
          </p:cNvPr>
          <p:cNvSpPr/>
          <p:nvPr/>
        </p:nvSpPr>
        <p:spPr>
          <a:xfrm>
            <a:off x="7537424" y="4284204"/>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0BFD8A-879F-194A-8ED5-6F6C55991C40}"/>
              </a:ext>
            </a:extLst>
          </p:cNvPr>
          <p:cNvSpPr/>
          <p:nvPr/>
        </p:nvSpPr>
        <p:spPr>
          <a:xfrm>
            <a:off x="7363800" y="3155886"/>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DF40F63-9A72-FC4E-8EEA-EB49BFE06ABB}"/>
              </a:ext>
            </a:extLst>
          </p:cNvPr>
          <p:cNvSpPr/>
          <p:nvPr/>
        </p:nvSpPr>
        <p:spPr>
          <a:xfrm>
            <a:off x="7252856" y="389159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FFE0B44-2C80-154E-A4DE-A3E1F81B6A9C}"/>
              </a:ext>
            </a:extLst>
          </p:cNvPr>
          <p:cNvSpPr/>
          <p:nvPr/>
        </p:nvSpPr>
        <p:spPr>
          <a:xfrm>
            <a:off x="6581556" y="510706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1AC7F2B-7CCB-C042-ADEF-01EB525AB6A6}"/>
              </a:ext>
            </a:extLst>
          </p:cNvPr>
          <p:cNvSpPr/>
          <p:nvPr/>
        </p:nvSpPr>
        <p:spPr>
          <a:xfrm>
            <a:off x="7232722" y="4676811"/>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FEEFE2-7B47-284F-A600-4998B9CF3EE2}"/>
              </a:ext>
            </a:extLst>
          </p:cNvPr>
          <p:cNvSpPr/>
          <p:nvPr/>
        </p:nvSpPr>
        <p:spPr>
          <a:xfrm>
            <a:off x="7129480" y="5158908"/>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4EAAE3-29CC-6145-B62B-A49CE8701507}"/>
              </a:ext>
            </a:extLst>
          </p:cNvPr>
          <p:cNvSpPr/>
          <p:nvPr/>
        </p:nvSpPr>
        <p:spPr>
          <a:xfrm>
            <a:off x="7834968" y="395363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549F7C8-3B52-864A-8E91-D32DFE331EFE}"/>
              </a:ext>
            </a:extLst>
          </p:cNvPr>
          <p:cNvSpPr/>
          <p:nvPr/>
        </p:nvSpPr>
        <p:spPr>
          <a:xfrm>
            <a:off x="7987797" y="4414291"/>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E6BA31-043F-5A42-BA12-20E4D560A208}"/>
              </a:ext>
            </a:extLst>
          </p:cNvPr>
          <p:cNvSpPr/>
          <p:nvPr/>
        </p:nvSpPr>
        <p:spPr>
          <a:xfrm>
            <a:off x="7724343" y="4715621"/>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6669546-6388-E446-8767-7A76DB758183}"/>
              </a:ext>
            </a:extLst>
          </p:cNvPr>
          <p:cNvSpPr/>
          <p:nvPr/>
        </p:nvSpPr>
        <p:spPr>
          <a:xfrm>
            <a:off x="7585483" y="510706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DFB844-54F8-7647-A187-5C61F207D1E0}"/>
              </a:ext>
            </a:extLst>
          </p:cNvPr>
          <p:cNvSpPr/>
          <p:nvPr/>
        </p:nvSpPr>
        <p:spPr>
          <a:xfrm>
            <a:off x="7772728" y="33774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7E738C-B982-5549-AB05-EF867356DA2F}"/>
              </a:ext>
            </a:extLst>
          </p:cNvPr>
          <p:cNvSpPr/>
          <p:nvPr/>
        </p:nvSpPr>
        <p:spPr>
          <a:xfrm>
            <a:off x="6581556" y="352510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35AE5DB-1D25-D346-9FCD-1E5C11E438D0}"/>
              </a:ext>
            </a:extLst>
          </p:cNvPr>
          <p:cNvSpPr/>
          <p:nvPr/>
        </p:nvSpPr>
        <p:spPr>
          <a:xfrm>
            <a:off x="9428345" y="3474540"/>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BAAA305-6A24-1D4B-8887-4623AB2FB3F2}"/>
              </a:ext>
            </a:extLst>
          </p:cNvPr>
          <p:cNvSpPr/>
          <p:nvPr/>
        </p:nvSpPr>
        <p:spPr>
          <a:xfrm>
            <a:off x="9269135" y="405092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41CB18A-456B-244D-9DAC-A06C5D05AB24}"/>
              </a:ext>
            </a:extLst>
          </p:cNvPr>
          <p:cNvSpPr/>
          <p:nvPr/>
        </p:nvSpPr>
        <p:spPr>
          <a:xfrm>
            <a:off x="9760637" y="3843756"/>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A344CD-4D4B-AE49-9B91-931C32DBC25A}"/>
              </a:ext>
            </a:extLst>
          </p:cNvPr>
          <p:cNvSpPr/>
          <p:nvPr/>
        </p:nvSpPr>
        <p:spPr>
          <a:xfrm>
            <a:off x="10969714" y="3467166"/>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1A7F0E1-C581-104A-A62F-4BAB7234DD37}"/>
              </a:ext>
            </a:extLst>
          </p:cNvPr>
          <p:cNvSpPr/>
          <p:nvPr/>
        </p:nvSpPr>
        <p:spPr>
          <a:xfrm>
            <a:off x="9990969" y="3479071"/>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60F1A7-06E2-A34A-ABA3-97338B620236}"/>
              </a:ext>
            </a:extLst>
          </p:cNvPr>
          <p:cNvSpPr/>
          <p:nvPr/>
        </p:nvSpPr>
        <p:spPr>
          <a:xfrm>
            <a:off x="10302480" y="3113652"/>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C2BD602-CE06-9E49-B4DF-A15A4CC470C4}"/>
              </a:ext>
            </a:extLst>
          </p:cNvPr>
          <p:cNvSpPr/>
          <p:nvPr/>
        </p:nvSpPr>
        <p:spPr>
          <a:xfrm>
            <a:off x="10439734" y="3787439"/>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9DCF99C-E7F0-094D-995C-53060B020384}"/>
              </a:ext>
            </a:extLst>
          </p:cNvPr>
          <p:cNvSpPr/>
          <p:nvPr/>
        </p:nvSpPr>
        <p:spPr>
          <a:xfrm>
            <a:off x="9760637" y="484025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0B78BF0-D0E6-A34D-B257-592A676A214A}"/>
              </a:ext>
            </a:extLst>
          </p:cNvPr>
          <p:cNvSpPr/>
          <p:nvPr/>
        </p:nvSpPr>
        <p:spPr>
          <a:xfrm>
            <a:off x="10141757" y="4177569"/>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A0F036C-4B8E-4149-BD10-88685F0370C8}"/>
              </a:ext>
            </a:extLst>
          </p:cNvPr>
          <p:cNvSpPr/>
          <p:nvPr/>
        </p:nvSpPr>
        <p:spPr>
          <a:xfrm>
            <a:off x="9594491" y="4396967"/>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A53B25-2D13-2D45-9E38-A0E4F536E45C}"/>
              </a:ext>
            </a:extLst>
          </p:cNvPr>
          <p:cNvSpPr/>
          <p:nvPr/>
        </p:nvSpPr>
        <p:spPr>
          <a:xfrm>
            <a:off x="11104642" y="40790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F6C435F-2478-4C4E-8942-A42BEAFCD1A1}"/>
              </a:ext>
            </a:extLst>
          </p:cNvPr>
          <p:cNvSpPr/>
          <p:nvPr/>
        </p:nvSpPr>
        <p:spPr>
          <a:xfrm>
            <a:off x="10689023" y="4258113"/>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9DB5C4A-BC0B-084A-AC10-ECB1E87BA409}"/>
              </a:ext>
            </a:extLst>
          </p:cNvPr>
          <p:cNvSpPr/>
          <p:nvPr/>
        </p:nvSpPr>
        <p:spPr>
          <a:xfrm>
            <a:off x="10190238" y="4715621"/>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034C505-2768-674E-8A26-8B78A51F3A31}"/>
              </a:ext>
            </a:extLst>
          </p:cNvPr>
          <p:cNvSpPr/>
          <p:nvPr/>
        </p:nvSpPr>
        <p:spPr>
          <a:xfrm>
            <a:off x="10765090" y="4715621"/>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1CBAF95-F986-B844-B0AC-5624CF3EB416}"/>
              </a:ext>
            </a:extLst>
          </p:cNvPr>
          <p:cNvSpPr/>
          <p:nvPr/>
        </p:nvSpPr>
        <p:spPr>
          <a:xfrm>
            <a:off x="9886642" y="5337641"/>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8812CC5-D398-4046-BCD0-F679F6A6B18E}"/>
              </a:ext>
            </a:extLst>
          </p:cNvPr>
          <p:cNvSpPr/>
          <p:nvPr/>
        </p:nvSpPr>
        <p:spPr>
          <a:xfrm>
            <a:off x="9117051" y="4605936"/>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AF54315-D9EA-2D4F-85E5-F1F83555778A}"/>
              </a:ext>
            </a:extLst>
          </p:cNvPr>
          <p:cNvSpPr/>
          <p:nvPr/>
        </p:nvSpPr>
        <p:spPr>
          <a:xfrm>
            <a:off x="10565300" y="5173129"/>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A66E349-1F8E-5E4A-A4C7-0C8186480154}"/>
              </a:ext>
            </a:extLst>
          </p:cNvPr>
          <p:cNvSpPr/>
          <p:nvPr/>
        </p:nvSpPr>
        <p:spPr>
          <a:xfrm>
            <a:off x="11229353" y="455944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6793FD5-E757-2D4D-A410-24BBB2635CA5}"/>
              </a:ext>
            </a:extLst>
          </p:cNvPr>
          <p:cNvSpPr/>
          <p:nvPr/>
        </p:nvSpPr>
        <p:spPr>
          <a:xfrm>
            <a:off x="9367313" y="5039585"/>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F724715-1B7E-3641-8025-3A2D008F4112}"/>
              </a:ext>
            </a:extLst>
          </p:cNvPr>
          <p:cNvSpPr/>
          <p:nvPr/>
        </p:nvSpPr>
        <p:spPr>
          <a:xfrm>
            <a:off x="10741446" y="312143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C1D05CA-D3D5-0148-A7DF-177B80EC0E30}"/>
                  </a:ext>
                </a:extLst>
              </p:cNvPr>
              <p:cNvSpPr txBox="1"/>
              <p:nvPr/>
            </p:nvSpPr>
            <p:spPr>
              <a:xfrm>
                <a:off x="5992525" y="6007166"/>
                <a:ext cx="2555731" cy="523220"/>
              </a:xfrm>
              <a:prstGeom prst="rect">
                <a:avLst/>
              </a:prstGeom>
              <a:noFill/>
            </p:spPr>
            <p:txBody>
              <a:bodyPr wrap="square" rtlCol="0">
                <a:spAutoFit/>
              </a:bodyPr>
              <a:lstStyle/>
              <a:p>
                <a:pPr algn="ctr"/>
                <a:r>
                  <a:rPr lang="en-US" sz="2800" b="0" dirty="0">
                    <a:ea typeface="Cambria Math" panose="02040503050406030204" pitchFamily="18" charset="0"/>
                  </a:rPr>
                  <a:t>Simpson </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=0.41</m:t>
                    </m:r>
                  </m:oMath>
                </a14:m>
                <a:endParaRPr lang="en-US" sz="2800" dirty="0"/>
              </a:p>
            </p:txBody>
          </p:sp>
        </mc:Choice>
        <mc:Fallback xmlns="">
          <p:sp>
            <p:nvSpPr>
              <p:cNvPr id="66" name="TextBox 65">
                <a:extLst>
                  <a:ext uri="{FF2B5EF4-FFF2-40B4-BE49-F238E27FC236}">
                    <a16:creationId xmlns:a16="http://schemas.microsoft.com/office/drawing/2014/main" id="{EC1D05CA-D3D5-0148-A7DF-177B80EC0E30}"/>
                  </a:ext>
                </a:extLst>
              </p:cNvPr>
              <p:cNvSpPr txBox="1">
                <a:spLocks noRot="1" noChangeAspect="1" noMove="1" noResize="1" noEditPoints="1" noAdjustHandles="1" noChangeArrowheads="1" noChangeShapeType="1" noTextEdit="1"/>
              </p:cNvSpPr>
              <p:nvPr/>
            </p:nvSpPr>
            <p:spPr>
              <a:xfrm>
                <a:off x="5992525" y="6007166"/>
                <a:ext cx="2555731" cy="523220"/>
              </a:xfrm>
              <a:prstGeom prst="rect">
                <a:avLst/>
              </a:prstGeom>
              <a:blipFill>
                <a:blip r:embed="rId3"/>
                <a:stretch>
                  <a:fillRect l="-3960" t="-9524" r="-495"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C825A476-95D4-054A-926B-D2FFD111229B}"/>
                  </a:ext>
                </a:extLst>
              </p:cNvPr>
              <p:cNvSpPr txBox="1"/>
              <p:nvPr/>
            </p:nvSpPr>
            <p:spPr>
              <a:xfrm>
                <a:off x="9206457" y="5997505"/>
                <a:ext cx="2639181" cy="523220"/>
              </a:xfrm>
              <a:prstGeom prst="rect">
                <a:avLst/>
              </a:prstGeom>
              <a:noFill/>
            </p:spPr>
            <p:txBody>
              <a:bodyPr wrap="square" rtlCol="0">
                <a:spAutoFit/>
              </a:bodyPr>
              <a:lstStyle/>
              <a:p>
                <a:pPr algn="ctr"/>
                <a:r>
                  <a:rPr lang="en-US" sz="2800" dirty="0">
                    <a:ea typeface="Cambria Math" panose="02040503050406030204" pitchFamily="18" charset="0"/>
                  </a:rPr>
                  <a:t>Simpson </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=0.1</m:t>
                    </m:r>
                  </m:oMath>
                </a14:m>
                <a:endParaRPr lang="en-US" sz="2800" dirty="0"/>
              </a:p>
            </p:txBody>
          </p:sp>
        </mc:Choice>
        <mc:Fallback xmlns="">
          <p:sp>
            <p:nvSpPr>
              <p:cNvPr id="67" name="TextBox 66">
                <a:extLst>
                  <a:ext uri="{FF2B5EF4-FFF2-40B4-BE49-F238E27FC236}">
                    <a16:creationId xmlns:a16="http://schemas.microsoft.com/office/drawing/2014/main" id="{C825A476-95D4-054A-926B-D2FFD111229B}"/>
                  </a:ext>
                </a:extLst>
              </p:cNvPr>
              <p:cNvSpPr txBox="1">
                <a:spLocks noRot="1" noChangeAspect="1" noMove="1" noResize="1" noEditPoints="1" noAdjustHandles="1" noChangeArrowheads="1" noChangeShapeType="1" noTextEdit="1"/>
              </p:cNvSpPr>
              <p:nvPr/>
            </p:nvSpPr>
            <p:spPr>
              <a:xfrm>
                <a:off x="9206457" y="5997505"/>
                <a:ext cx="2639181" cy="523220"/>
              </a:xfrm>
              <a:prstGeom prst="rect">
                <a:avLst/>
              </a:prstGeom>
              <a:blipFill>
                <a:blip r:embed="rId4"/>
                <a:stretch>
                  <a:fillRect t="-9524" b="-30952"/>
                </a:stretch>
              </a:blipFill>
            </p:spPr>
            <p:txBody>
              <a:bodyPr/>
              <a:lstStyle/>
              <a:p>
                <a:r>
                  <a:rPr lang="en-US">
                    <a:noFill/>
                  </a:rPr>
                  <a:t> </a:t>
                </a:r>
              </a:p>
            </p:txBody>
          </p:sp>
        </mc:Fallback>
      </mc:AlternateContent>
    </p:spTree>
    <p:extLst>
      <p:ext uri="{BB962C8B-B14F-4D97-AF65-F5344CB8AC3E}">
        <p14:creationId xmlns:p14="http://schemas.microsoft.com/office/powerpoint/2010/main" val="2346661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9A66F8D-AA62-A948-AADF-3F272CCD8D64}"/>
              </a:ext>
            </a:extLst>
          </p:cNvPr>
          <p:cNvSpPr txBox="1">
            <a:spLocks noChangeArrowheads="1"/>
          </p:cNvSpPr>
          <p:nvPr/>
        </p:nvSpPr>
        <p:spPr bwMode="auto">
          <a:xfrm>
            <a:off x="166688" y="-14288"/>
            <a:ext cx="12025312" cy="2284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US" altLang="en-US" sz="6000" dirty="0">
                <a:latin typeface="Calibri Light" panose="020F0302020204030204" pitchFamily="34" charset="0"/>
              </a:rPr>
              <a:t>Alpha Diversity</a:t>
            </a:r>
            <a:br>
              <a:rPr lang="en-US" altLang="en-US" sz="5400" dirty="0">
                <a:latin typeface="Calibri Light" panose="020F0302020204030204" pitchFamily="34" charset="0"/>
              </a:rPr>
            </a:br>
            <a:endParaRPr lang="en-US" altLang="en-US" sz="3600" i="1" dirty="0">
              <a:latin typeface="Calibri Light" panose="020F0302020204030204" pitchFamily="34" charset="0"/>
            </a:endParaRPr>
          </a:p>
        </p:txBody>
      </p:sp>
      <p:sp>
        <p:nvSpPr>
          <p:cNvPr id="12" name="TextBox 11">
            <a:extLst>
              <a:ext uri="{FF2B5EF4-FFF2-40B4-BE49-F238E27FC236}">
                <a16:creationId xmlns:a16="http://schemas.microsoft.com/office/drawing/2014/main" id="{EEB53DC5-8677-4648-B472-A373E753EEC5}"/>
              </a:ext>
            </a:extLst>
          </p:cNvPr>
          <p:cNvSpPr txBox="1"/>
          <p:nvPr/>
        </p:nvSpPr>
        <p:spPr>
          <a:xfrm>
            <a:off x="96780" y="2130157"/>
            <a:ext cx="5306294" cy="4401205"/>
          </a:xfrm>
          <a:prstGeom prst="rect">
            <a:avLst/>
          </a:prstGeom>
          <a:noFill/>
        </p:spPr>
        <p:txBody>
          <a:bodyPr wrap="square" rtlCol="0">
            <a:spAutoFit/>
          </a:bodyPr>
          <a:lstStyle/>
          <a:p>
            <a:r>
              <a:rPr lang="en-US" sz="2800" dirty="0"/>
              <a:t>Diversity within a sample</a:t>
            </a:r>
          </a:p>
          <a:p>
            <a:pPr lvl="1"/>
            <a:r>
              <a:rPr lang="en-US" sz="2800" dirty="0"/>
              <a:t>Richness</a:t>
            </a:r>
          </a:p>
          <a:p>
            <a:pPr lvl="2"/>
            <a:r>
              <a:rPr lang="en-US" sz="2800" dirty="0"/>
              <a:t> # of genera/species</a:t>
            </a:r>
          </a:p>
          <a:p>
            <a:pPr lvl="1"/>
            <a:r>
              <a:rPr lang="en-US" sz="2800" dirty="0"/>
              <a:t>Simpson</a:t>
            </a:r>
          </a:p>
          <a:p>
            <a:pPr lvl="2"/>
            <a:r>
              <a:rPr lang="en-US" sz="2800" dirty="0"/>
              <a:t>prob. 2 bacteria chosen randomly are same species </a:t>
            </a:r>
          </a:p>
          <a:p>
            <a:pPr lvl="1"/>
            <a:r>
              <a:rPr lang="en-US" sz="2800" dirty="0"/>
              <a:t>Shannon </a:t>
            </a:r>
          </a:p>
          <a:p>
            <a:pPr lvl="2"/>
            <a:r>
              <a:rPr lang="en-US" sz="2800" dirty="0"/>
              <a:t>Uncertainty in predicting species</a:t>
            </a:r>
          </a:p>
          <a:p>
            <a:pPr marL="285750" indent="-285750">
              <a:buFont typeface="Arial" panose="020B0604020202020204" pitchFamily="34" charset="0"/>
              <a:buChar char="•"/>
            </a:pPr>
            <a:endParaRPr lang="en-US" sz="2800" dirty="0"/>
          </a:p>
        </p:txBody>
      </p:sp>
      <p:sp>
        <p:nvSpPr>
          <p:cNvPr id="13" name="Oval 12">
            <a:extLst>
              <a:ext uri="{FF2B5EF4-FFF2-40B4-BE49-F238E27FC236}">
                <a16:creationId xmlns:a16="http://schemas.microsoft.com/office/drawing/2014/main" id="{BF519532-E50A-DE47-9B2C-676A1F96068D}"/>
              </a:ext>
            </a:extLst>
          </p:cNvPr>
          <p:cNvSpPr/>
          <p:nvPr/>
        </p:nvSpPr>
        <p:spPr>
          <a:xfrm>
            <a:off x="8922330" y="2858454"/>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5A7D553-8CE0-1949-BAD2-400909F07334}"/>
              </a:ext>
            </a:extLst>
          </p:cNvPr>
          <p:cNvSpPr/>
          <p:nvPr/>
        </p:nvSpPr>
        <p:spPr>
          <a:xfrm>
            <a:off x="5624948" y="2858455"/>
            <a:ext cx="2923308" cy="29765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F92EAFA5-C02E-5146-BC3A-3FE2BBF71300}"/>
              </a:ext>
            </a:extLst>
          </p:cNvPr>
          <p:cNvSpPr txBox="1"/>
          <p:nvPr/>
        </p:nvSpPr>
        <p:spPr>
          <a:xfrm>
            <a:off x="6082147" y="2335234"/>
            <a:ext cx="2299853" cy="523220"/>
          </a:xfrm>
          <a:prstGeom prst="rect">
            <a:avLst/>
          </a:prstGeom>
          <a:noFill/>
        </p:spPr>
        <p:txBody>
          <a:bodyPr wrap="square" rtlCol="0">
            <a:spAutoFit/>
          </a:bodyPr>
          <a:lstStyle/>
          <a:p>
            <a:r>
              <a:rPr lang="en-US" sz="2800" dirty="0"/>
              <a:t>Community 1</a:t>
            </a:r>
          </a:p>
        </p:txBody>
      </p:sp>
      <p:sp>
        <p:nvSpPr>
          <p:cNvPr id="21" name="TextBox 20">
            <a:extLst>
              <a:ext uri="{FF2B5EF4-FFF2-40B4-BE49-F238E27FC236}">
                <a16:creationId xmlns:a16="http://schemas.microsoft.com/office/drawing/2014/main" id="{9EEC6D95-8CA1-8941-AE7F-BB5190C169D2}"/>
              </a:ext>
            </a:extLst>
          </p:cNvPr>
          <p:cNvSpPr txBox="1"/>
          <p:nvPr/>
        </p:nvSpPr>
        <p:spPr>
          <a:xfrm>
            <a:off x="9234057" y="2329050"/>
            <a:ext cx="2299853" cy="523220"/>
          </a:xfrm>
          <a:prstGeom prst="rect">
            <a:avLst/>
          </a:prstGeom>
          <a:noFill/>
        </p:spPr>
        <p:txBody>
          <a:bodyPr wrap="square" rtlCol="0">
            <a:spAutoFit/>
          </a:bodyPr>
          <a:lstStyle/>
          <a:p>
            <a:r>
              <a:rPr lang="en-US" sz="2800" dirty="0"/>
              <a:t>Community 2</a:t>
            </a:r>
          </a:p>
        </p:txBody>
      </p:sp>
      <p:sp>
        <p:nvSpPr>
          <p:cNvPr id="17" name="Oval 16">
            <a:extLst>
              <a:ext uri="{FF2B5EF4-FFF2-40B4-BE49-F238E27FC236}">
                <a16:creationId xmlns:a16="http://schemas.microsoft.com/office/drawing/2014/main" id="{5DB30F4A-AD2C-9646-9A4E-6C7BAADF991C}"/>
              </a:ext>
            </a:extLst>
          </p:cNvPr>
          <p:cNvSpPr/>
          <p:nvPr/>
        </p:nvSpPr>
        <p:spPr>
          <a:xfrm>
            <a:off x="6179344" y="342900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A181874-7B7A-B440-BD71-7ECADE7185D2}"/>
              </a:ext>
            </a:extLst>
          </p:cNvPr>
          <p:cNvSpPr/>
          <p:nvPr/>
        </p:nvSpPr>
        <p:spPr>
          <a:xfrm>
            <a:off x="5992525"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D521A19-EF61-DF42-81DA-F295F81CEB43}"/>
              </a:ext>
            </a:extLst>
          </p:cNvPr>
          <p:cNvSpPr/>
          <p:nvPr/>
        </p:nvSpPr>
        <p:spPr>
          <a:xfrm>
            <a:off x="6588272" y="314689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FDAE177-C497-514A-A122-7BC4C85B018B}"/>
              </a:ext>
            </a:extLst>
          </p:cNvPr>
          <p:cNvSpPr/>
          <p:nvPr/>
        </p:nvSpPr>
        <p:spPr>
          <a:xfrm>
            <a:off x="6754418" y="4648884"/>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0DE7FE0-98EE-4949-826F-F93B169766F6}"/>
              </a:ext>
            </a:extLst>
          </p:cNvPr>
          <p:cNvSpPr/>
          <p:nvPr/>
        </p:nvSpPr>
        <p:spPr>
          <a:xfrm>
            <a:off x="6754418" y="3789290"/>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94732F1-A573-B840-86BA-CBD874AF6DAF}"/>
              </a:ext>
            </a:extLst>
          </p:cNvPr>
          <p:cNvSpPr/>
          <p:nvPr/>
        </p:nvSpPr>
        <p:spPr>
          <a:xfrm>
            <a:off x="6318107" y="4379099"/>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E000A86-22C1-DE4D-8FB3-E0A4C661F798}"/>
              </a:ext>
            </a:extLst>
          </p:cNvPr>
          <p:cNvSpPr/>
          <p:nvPr/>
        </p:nvSpPr>
        <p:spPr>
          <a:xfrm>
            <a:off x="6997200" y="339939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1358ADE-08EC-3648-B2D2-216224EAEA95}"/>
              </a:ext>
            </a:extLst>
          </p:cNvPr>
          <p:cNvSpPr/>
          <p:nvPr/>
        </p:nvSpPr>
        <p:spPr>
          <a:xfrm>
            <a:off x="6422126" y="397933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E6CF5AF8-AE74-7344-A766-1F2B60E1EAC2}"/>
              </a:ext>
            </a:extLst>
          </p:cNvPr>
          <p:cNvSpPr/>
          <p:nvPr/>
        </p:nvSpPr>
        <p:spPr>
          <a:xfrm>
            <a:off x="5833634" y="4370555"/>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F284E36-C702-7747-A0AF-49858CF1AB90}"/>
              </a:ext>
            </a:extLst>
          </p:cNvPr>
          <p:cNvSpPr/>
          <p:nvPr/>
        </p:nvSpPr>
        <p:spPr>
          <a:xfrm>
            <a:off x="6103252" y="487945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21659BE-AAED-D44A-A39A-4B939DCA1324}"/>
              </a:ext>
            </a:extLst>
          </p:cNvPr>
          <p:cNvSpPr/>
          <p:nvPr/>
        </p:nvSpPr>
        <p:spPr>
          <a:xfrm>
            <a:off x="6962346" y="4194714"/>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B86551C-00ED-2D4B-BC31-17D426E46A13}"/>
              </a:ext>
            </a:extLst>
          </p:cNvPr>
          <p:cNvSpPr/>
          <p:nvPr/>
        </p:nvSpPr>
        <p:spPr>
          <a:xfrm>
            <a:off x="7461221" y="3598968"/>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304CAD8-39EE-2943-BA50-0B713A5307EC}"/>
              </a:ext>
            </a:extLst>
          </p:cNvPr>
          <p:cNvSpPr/>
          <p:nvPr/>
        </p:nvSpPr>
        <p:spPr>
          <a:xfrm>
            <a:off x="7537424" y="4284204"/>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00BFD8A-879F-194A-8ED5-6F6C55991C40}"/>
              </a:ext>
            </a:extLst>
          </p:cNvPr>
          <p:cNvSpPr/>
          <p:nvPr/>
        </p:nvSpPr>
        <p:spPr>
          <a:xfrm>
            <a:off x="7363800" y="3155886"/>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DF40F63-9A72-FC4E-8EEA-EB49BFE06ABB}"/>
              </a:ext>
            </a:extLst>
          </p:cNvPr>
          <p:cNvSpPr/>
          <p:nvPr/>
        </p:nvSpPr>
        <p:spPr>
          <a:xfrm>
            <a:off x="7252856" y="389159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FFE0B44-2C80-154E-A4DE-A3E1F81B6A9C}"/>
              </a:ext>
            </a:extLst>
          </p:cNvPr>
          <p:cNvSpPr/>
          <p:nvPr/>
        </p:nvSpPr>
        <p:spPr>
          <a:xfrm>
            <a:off x="6581556" y="510706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1AC7F2B-7CCB-C042-ADEF-01EB525AB6A6}"/>
              </a:ext>
            </a:extLst>
          </p:cNvPr>
          <p:cNvSpPr/>
          <p:nvPr/>
        </p:nvSpPr>
        <p:spPr>
          <a:xfrm>
            <a:off x="7232722" y="4676811"/>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90FEEFE2-7B47-284F-A600-4998B9CF3EE2}"/>
              </a:ext>
            </a:extLst>
          </p:cNvPr>
          <p:cNvSpPr/>
          <p:nvPr/>
        </p:nvSpPr>
        <p:spPr>
          <a:xfrm>
            <a:off x="7129480" y="5158908"/>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6E4EAAE3-29CC-6145-B62B-A49CE8701507}"/>
              </a:ext>
            </a:extLst>
          </p:cNvPr>
          <p:cNvSpPr/>
          <p:nvPr/>
        </p:nvSpPr>
        <p:spPr>
          <a:xfrm>
            <a:off x="7834968" y="395363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2549F7C8-3B52-864A-8E91-D32DFE331EFE}"/>
              </a:ext>
            </a:extLst>
          </p:cNvPr>
          <p:cNvSpPr/>
          <p:nvPr/>
        </p:nvSpPr>
        <p:spPr>
          <a:xfrm>
            <a:off x="7987797" y="4414291"/>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0E6BA31-043F-5A42-BA12-20E4D560A208}"/>
              </a:ext>
            </a:extLst>
          </p:cNvPr>
          <p:cNvSpPr/>
          <p:nvPr/>
        </p:nvSpPr>
        <p:spPr>
          <a:xfrm>
            <a:off x="7724343" y="4715621"/>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D6669546-6388-E446-8767-7A76DB758183}"/>
              </a:ext>
            </a:extLst>
          </p:cNvPr>
          <p:cNvSpPr/>
          <p:nvPr/>
        </p:nvSpPr>
        <p:spPr>
          <a:xfrm>
            <a:off x="7585483" y="510706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FDFB844-54F8-7647-A187-5C61F207D1E0}"/>
              </a:ext>
            </a:extLst>
          </p:cNvPr>
          <p:cNvSpPr/>
          <p:nvPr/>
        </p:nvSpPr>
        <p:spPr>
          <a:xfrm>
            <a:off x="7772728" y="33774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27E738C-B982-5549-AB05-EF867356DA2F}"/>
              </a:ext>
            </a:extLst>
          </p:cNvPr>
          <p:cNvSpPr/>
          <p:nvPr/>
        </p:nvSpPr>
        <p:spPr>
          <a:xfrm>
            <a:off x="6581556" y="3525102"/>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35AE5DB-1D25-D346-9FCD-1E5C11E438D0}"/>
              </a:ext>
            </a:extLst>
          </p:cNvPr>
          <p:cNvSpPr/>
          <p:nvPr/>
        </p:nvSpPr>
        <p:spPr>
          <a:xfrm>
            <a:off x="9428345" y="3474540"/>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BAAA305-6A24-1D4B-8887-4623AB2FB3F2}"/>
              </a:ext>
            </a:extLst>
          </p:cNvPr>
          <p:cNvSpPr/>
          <p:nvPr/>
        </p:nvSpPr>
        <p:spPr>
          <a:xfrm>
            <a:off x="9269135" y="4050924"/>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441CB18A-456B-244D-9DAC-A06C5D05AB24}"/>
              </a:ext>
            </a:extLst>
          </p:cNvPr>
          <p:cNvSpPr/>
          <p:nvPr/>
        </p:nvSpPr>
        <p:spPr>
          <a:xfrm>
            <a:off x="9760637" y="3843756"/>
            <a:ext cx="332292" cy="31865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DA344CD-4D4B-AE49-9B91-931C32DBC25A}"/>
              </a:ext>
            </a:extLst>
          </p:cNvPr>
          <p:cNvSpPr/>
          <p:nvPr/>
        </p:nvSpPr>
        <p:spPr>
          <a:xfrm>
            <a:off x="10969714" y="3467166"/>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B1A7F0E1-C581-104A-A62F-4BAB7234DD37}"/>
              </a:ext>
            </a:extLst>
          </p:cNvPr>
          <p:cNvSpPr/>
          <p:nvPr/>
        </p:nvSpPr>
        <p:spPr>
          <a:xfrm>
            <a:off x="9990969" y="3479071"/>
            <a:ext cx="332292" cy="318654"/>
          </a:xfrm>
          <a:prstGeom prst="ellipse">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2260F1A7-06E2-A34A-ABA3-97338B620236}"/>
              </a:ext>
            </a:extLst>
          </p:cNvPr>
          <p:cNvSpPr/>
          <p:nvPr/>
        </p:nvSpPr>
        <p:spPr>
          <a:xfrm>
            <a:off x="10302480" y="3113652"/>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2C2BD602-CE06-9E49-B4DF-A15A4CC470C4}"/>
              </a:ext>
            </a:extLst>
          </p:cNvPr>
          <p:cNvSpPr/>
          <p:nvPr/>
        </p:nvSpPr>
        <p:spPr>
          <a:xfrm>
            <a:off x="10439734" y="3787439"/>
            <a:ext cx="332292" cy="31865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9DCF99C-E7F0-094D-995C-53060B020384}"/>
              </a:ext>
            </a:extLst>
          </p:cNvPr>
          <p:cNvSpPr/>
          <p:nvPr/>
        </p:nvSpPr>
        <p:spPr>
          <a:xfrm>
            <a:off x="9760637" y="4840254"/>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70B78BF0-D0E6-A34D-B257-592A676A214A}"/>
              </a:ext>
            </a:extLst>
          </p:cNvPr>
          <p:cNvSpPr/>
          <p:nvPr/>
        </p:nvSpPr>
        <p:spPr>
          <a:xfrm>
            <a:off x="10141757" y="4177569"/>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6A0F036C-4B8E-4149-BD10-88685F0370C8}"/>
              </a:ext>
            </a:extLst>
          </p:cNvPr>
          <p:cNvSpPr/>
          <p:nvPr/>
        </p:nvSpPr>
        <p:spPr>
          <a:xfrm>
            <a:off x="9594491" y="4396967"/>
            <a:ext cx="332292" cy="318654"/>
          </a:xfrm>
          <a:prstGeom prst="ellipse">
            <a:avLst/>
          </a:prstGeom>
          <a:solidFill>
            <a:srgbClr val="00206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54A53B25-2D13-2D45-9E38-A0E4F536E45C}"/>
              </a:ext>
            </a:extLst>
          </p:cNvPr>
          <p:cNvSpPr/>
          <p:nvPr/>
        </p:nvSpPr>
        <p:spPr>
          <a:xfrm>
            <a:off x="11104642" y="4079027"/>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2F6C435F-2478-4C4E-8942-A42BEAFCD1A1}"/>
              </a:ext>
            </a:extLst>
          </p:cNvPr>
          <p:cNvSpPr/>
          <p:nvPr/>
        </p:nvSpPr>
        <p:spPr>
          <a:xfrm>
            <a:off x="10689023" y="4258113"/>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9DB5C4A-BC0B-084A-AC10-ECB1E87BA409}"/>
              </a:ext>
            </a:extLst>
          </p:cNvPr>
          <p:cNvSpPr/>
          <p:nvPr/>
        </p:nvSpPr>
        <p:spPr>
          <a:xfrm>
            <a:off x="10190238" y="4715621"/>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034C505-2768-674E-8A26-8B78A51F3A31}"/>
              </a:ext>
            </a:extLst>
          </p:cNvPr>
          <p:cNvSpPr/>
          <p:nvPr/>
        </p:nvSpPr>
        <p:spPr>
          <a:xfrm>
            <a:off x="10765090" y="4715621"/>
            <a:ext cx="332292" cy="318654"/>
          </a:xfrm>
          <a:prstGeom prst="ellipse">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61CBAF95-F986-B844-B0AC-5624CF3EB416}"/>
              </a:ext>
            </a:extLst>
          </p:cNvPr>
          <p:cNvSpPr/>
          <p:nvPr/>
        </p:nvSpPr>
        <p:spPr>
          <a:xfrm>
            <a:off x="9886642" y="5337641"/>
            <a:ext cx="332292" cy="318654"/>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F8812CC5-D398-4046-BCD0-F679F6A6B18E}"/>
              </a:ext>
            </a:extLst>
          </p:cNvPr>
          <p:cNvSpPr/>
          <p:nvPr/>
        </p:nvSpPr>
        <p:spPr>
          <a:xfrm>
            <a:off x="9117051" y="4605936"/>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AF54315-D9EA-2D4F-85E5-F1F83555778A}"/>
              </a:ext>
            </a:extLst>
          </p:cNvPr>
          <p:cNvSpPr/>
          <p:nvPr/>
        </p:nvSpPr>
        <p:spPr>
          <a:xfrm>
            <a:off x="10565300" y="5173129"/>
            <a:ext cx="332292" cy="318654"/>
          </a:xfrm>
          <a:prstGeom prst="ellipse">
            <a:avLst/>
          </a:prstGeom>
          <a:solidFill>
            <a:schemeClr val="tx1">
              <a:lumMod val="95000"/>
              <a:lumOff val="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A66E349-1F8E-5E4A-A4C7-0C8186480154}"/>
              </a:ext>
            </a:extLst>
          </p:cNvPr>
          <p:cNvSpPr/>
          <p:nvPr/>
        </p:nvSpPr>
        <p:spPr>
          <a:xfrm>
            <a:off x="11229353" y="4559443"/>
            <a:ext cx="332292" cy="31865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16793FD5-E757-2D4D-A410-24BBB2635CA5}"/>
              </a:ext>
            </a:extLst>
          </p:cNvPr>
          <p:cNvSpPr/>
          <p:nvPr/>
        </p:nvSpPr>
        <p:spPr>
          <a:xfrm>
            <a:off x="9367313" y="5039585"/>
            <a:ext cx="332292" cy="318654"/>
          </a:xfrm>
          <a:prstGeom prst="ellipse">
            <a:avLst/>
          </a:prstGeom>
          <a:solidFill>
            <a:srgbClr val="C483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1F724715-1B7E-3641-8025-3A2D008F4112}"/>
              </a:ext>
            </a:extLst>
          </p:cNvPr>
          <p:cNvSpPr/>
          <p:nvPr/>
        </p:nvSpPr>
        <p:spPr>
          <a:xfrm>
            <a:off x="10741446" y="3121434"/>
            <a:ext cx="332292" cy="318654"/>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A64F668-FE7A-3344-A335-D0F0C65519E2}"/>
                  </a:ext>
                </a:extLst>
              </p:cNvPr>
              <p:cNvSpPr txBox="1"/>
              <p:nvPr/>
            </p:nvSpPr>
            <p:spPr>
              <a:xfrm>
                <a:off x="5624949" y="6007166"/>
                <a:ext cx="2750668" cy="523220"/>
              </a:xfrm>
              <a:prstGeom prst="rect">
                <a:avLst/>
              </a:prstGeom>
              <a:noFill/>
            </p:spPr>
            <p:txBody>
              <a:bodyPr wrap="square" rtlCol="0">
                <a:spAutoFit/>
              </a:bodyPr>
              <a:lstStyle/>
              <a:p>
                <a:pPr algn="ctr"/>
                <a:r>
                  <a:rPr lang="en-US" sz="2800" b="0" dirty="0">
                    <a:ea typeface="Cambria Math" panose="02040503050406030204" pitchFamily="18" charset="0"/>
                  </a:rPr>
                  <a:t>Shannon </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=1.49</m:t>
                    </m:r>
                  </m:oMath>
                </a14:m>
                <a:endParaRPr lang="en-US" sz="2800" dirty="0"/>
              </a:p>
            </p:txBody>
          </p:sp>
        </mc:Choice>
        <mc:Fallback xmlns="">
          <p:sp>
            <p:nvSpPr>
              <p:cNvPr id="66" name="TextBox 65">
                <a:extLst>
                  <a:ext uri="{FF2B5EF4-FFF2-40B4-BE49-F238E27FC236}">
                    <a16:creationId xmlns:a16="http://schemas.microsoft.com/office/drawing/2014/main" id="{9A64F668-FE7A-3344-A335-D0F0C65519E2}"/>
                  </a:ext>
                </a:extLst>
              </p:cNvPr>
              <p:cNvSpPr txBox="1">
                <a:spLocks noRot="1" noChangeAspect="1" noMove="1" noResize="1" noEditPoints="1" noAdjustHandles="1" noChangeArrowheads="1" noChangeShapeType="1" noTextEdit="1"/>
              </p:cNvSpPr>
              <p:nvPr/>
            </p:nvSpPr>
            <p:spPr>
              <a:xfrm>
                <a:off x="5624949" y="6007166"/>
                <a:ext cx="2750668" cy="523220"/>
              </a:xfrm>
              <a:prstGeom prst="rect">
                <a:avLst/>
              </a:prstGeom>
              <a:blipFill>
                <a:blip r:embed="rId3"/>
                <a:stretch>
                  <a:fillRect l="-922" t="-9524"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C8157DF1-1010-9F43-A9AE-904F8710F098}"/>
                  </a:ext>
                </a:extLst>
              </p:cNvPr>
              <p:cNvSpPr txBox="1"/>
              <p:nvPr/>
            </p:nvSpPr>
            <p:spPr>
              <a:xfrm>
                <a:off x="9206457" y="5997505"/>
                <a:ext cx="2639181" cy="523220"/>
              </a:xfrm>
              <a:prstGeom prst="rect">
                <a:avLst/>
              </a:prstGeom>
              <a:noFill/>
            </p:spPr>
            <p:txBody>
              <a:bodyPr wrap="square" rtlCol="0">
                <a:spAutoFit/>
              </a:bodyPr>
              <a:lstStyle/>
              <a:p>
                <a:pPr algn="ctr"/>
                <a:r>
                  <a:rPr lang="en-US" sz="2800" dirty="0">
                    <a:ea typeface="Cambria Math" panose="02040503050406030204" pitchFamily="18" charset="0"/>
                  </a:rPr>
                  <a:t>Shannon </a:t>
                </a:r>
                <a14:m>
                  <m:oMath xmlns:m="http://schemas.openxmlformats.org/officeDocument/2006/math">
                    <m:r>
                      <a:rPr lang="en-US" sz="2800" b="0" i="1" dirty="0" smtClean="0">
                        <a:latin typeface="Cambria Math" panose="02040503050406030204" pitchFamily="18" charset="0"/>
                        <a:ea typeface="Cambria Math" panose="02040503050406030204" pitchFamily="18" charset="0"/>
                      </a:rPr>
                      <m:t>=2.3</m:t>
                    </m:r>
                  </m:oMath>
                </a14:m>
                <a:endParaRPr lang="en-US" sz="2800" dirty="0"/>
              </a:p>
            </p:txBody>
          </p:sp>
        </mc:Choice>
        <mc:Fallback xmlns="">
          <p:sp>
            <p:nvSpPr>
              <p:cNvPr id="69" name="TextBox 68">
                <a:extLst>
                  <a:ext uri="{FF2B5EF4-FFF2-40B4-BE49-F238E27FC236}">
                    <a16:creationId xmlns:a16="http://schemas.microsoft.com/office/drawing/2014/main" id="{C8157DF1-1010-9F43-A9AE-904F8710F098}"/>
                  </a:ext>
                </a:extLst>
              </p:cNvPr>
              <p:cNvSpPr txBox="1">
                <a:spLocks noRot="1" noChangeAspect="1" noMove="1" noResize="1" noEditPoints="1" noAdjustHandles="1" noChangeArrowheads="1" noChangeShapeType="1" noTextEdit="1"/>
              </p:cNvSpPr>
              <p:nvPr/>
            </p:nvSpPr>
            <p:spPr>
              <a:xfrm>
                <a:off x="9206457" y="5997505"/>
                <a:ext cx="2639181" cy="523220"/>
              </a:xfrm>
              <a:prstGeom prst="rect">
                <a:avLst/>
              </a:prstGeom>
              <a:blipFill>
                <a:blip r:embed="rId4"/>
                <a:stretch>
                  <a:fillRect t="-9524" b="-30952"/>
                </a:stretch>
              </a:blipFill>
            </p:spPr>
            <p:txBody>
              <a:bodyPr/>
              <a:lstStyle/>
              <a:p>
                <a:r>
                  <a:rPr lang="en-US">
                    <a:noFill/>
                  </a:rPr>
                  <a:t> </a:t>
                </a:r>
              </a:p>
            </p:txBody>
          </p:sp>
        </mc:Fallback>
      </mc:AlternateContent>
    </p:spTree>
    <p:extLst>
      <p:ext uri="{BB962C8B-B14F-4D97-AF65-F5344CB8AC3E}">
        <p14:creationId xmlns:p14="http://schemas.microsoft.com/office/powerpoint/2010/main" val="301567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61CE-AC96-F740-AF78-5DC7C1DAEE45}"/>
              </a:ext>
            </a:extLst>
          </p:cNvPr>
          <p:cNvSpPr>
            <a:spLocks noGrp="1"/>
          </p:cNvSpPr>
          <p:nvPr>
            <p:ph type="title"/>
          </p:nvPr>
        </p:nvSpPr>
        <p:spPr/>
        <p:txBody>
          <a:bodyPr/>
          <a:lstStyle/>
          <a:p>
            <a:r>
              <a:rPr lang="en-US" dirty="0"/>
              <a:t>16S rRNA analysis</a:t>
            </a:r>
          </a:p>
        </p:txBody>
      </p:sp>
      <p:sp>
        <p:nvSpPr>
          <p:cNvPr id="3" name="Content Placeholder 2">
            <a:extLst>
              <a:ext uri="{FF2B5EF4-FFF2-40B4-BE49-F238E27FC236}">
                <a16:creationId xmlns:a16="http://schemas.microsoft.com/office/drawing/2014/main" id="{E75618C1-0BA6-C645-A1DB-66C18F670F82}"/>
              </a:ext>
            </a:extLst>
          </p:cNvPr>
          <p:cNvSpPr>
            <a:spLocks noGrp="1"/>
          </p:cNvSpPr>
          <p:nvPr>
            <p:ph idx="1"/>
          </p:nvPr>
        </p:nvSpPr>
        <p:spPr>
          <a:xfrm>
            <a:off x="838200" y="1510145"/>
            <a:ext cx="10515600" cy="4982730"/>
          </a:xfrm>
        </p:spPr>
        <p:txBody>
          <a:bodyPr>
            <a:noAutofit/>
          </a:bodyPr>
          <a:lstStyle/>
          <a:p>
            <a:pPr lvl="1"/>
            <a:endParaRPr lang="en-US" dirty="0"/>
          </a:p>
        </p:txBody>
      </p:sp>
    </p:spTree>
    <p:extLst>
      <p:ext uri="{BB962C8B-B14F-4D97-AF65-F5344CB8AC3E}">
        <p14:creationId xmlns:p14="http://schemas.microsoft.com/office/powerpoint/2010/main" val="1745676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61CE-AC96-F740-AF78-5DC7C1DAEE45}"/>
              </a:ext>
            </a:extLst>
          </p:cNvPr>
          <p:cNvSpPr>
            <a:spLocks noGrp="1"/>
          </p:cNvSpPr>
          <p:nvPr>
            <p:ph type="title"/>
          </p:nvPr>
        </p:nvSpPr>
        <p:spPr/>
        <p:txBody>
          <a:bodyPr/>
          <a:lstStyle/>
          <a:p>
            <a:r>
              <a:rPr lang="en-US" dirty="0"/>
              <a:t>16S rRNA analysis</a:t>
            </a:r>
          </a:p>
        </p:txBody>
      </p:sp>
      <p:sp>
        <p:nvSpPr>
          <p:cNvPr id="3" name="Content Placeholder 2">
            <a:extLst>
              <a:ext uri="{FF2B5EF4-FFF2-40B4-BE49-F238E27FC236}">
                <a16:creationId xmlns:a16="http://schemas.microsoft.com/office/drawing/2014/main" id="{E75618C1-0BA6-C645-A1DB-66C18F670F82}"/>
              </a:ext>
            </a:extLst>
          </p:cNvPr>
          <p:cNvSpPr>
            <a:spLocks noGrp="1"/>
          </p:cNvSpPr>
          <p:nvPr>
            <p:ph idx="1"/>
          </p:nvPr>
        </p:nvSpPr>
        <p:spPr>
          <a:xfrm>
            <a:off x="838200" y="1510145"/>
            <a:ext cx="10515600" cy="4982730"/>
          </a:xfrm>
        </p:spPr>
        <p:txBody>
          <a:bodyPr>
            <a:noAutofit/>
          </a:bodyPr>
          <a:lstStyle/>
          <a:p>
            <a:pPr marL="0" indent="0">
              <a:buNone/>
            </a:pPr>
            <a:r>
              <a:rPr lang="en-US" sz="2600" dirty="0"/>
              <a:t>Initial Sequence Data Processing</a:t>
            </a:r>
          </a:p>
          <a:p>
            <a:pPr marL="457200" lvl="1" indent="0">
              <a:buNone/>
            </a:pPr>
            <a:r>
              <a:rPr lang="en-US" sz="2100" i="1" dirty="0"/>
              <a:t>bcl2fastq</a:t>
            </a:r>
            <a:r>
              <a:rPr lang="en-US" sz="2100" dirty="0"/>
              <a:t> - Illumina sequencer data to </a:t>
            </a:r>
            <a:r>
              <a:rPr lang="en-US" sz="2100" dirty="0" err="1"/>
              <a:t>fastqs</a:t>
            </a:r>
            <a:r>
              <a:rPr lang="en-US" sz="2100" dirty="0"/>
              <a:t> (demultiplex)</a:t>
            </a:r>
          </a:p>
          <a:p>
            <a:pPr marL="457200" lvl="1" indent="0">
              <a:buNone/>
            </a:pPr>
            <a:r>
              <a:rPr lang="en-US" sz="2100" i="1" dirty="0"/>
              <a:t>AdapterRemoval2</a:t>
            </a:r>
            <a:r>
              <a:rPr lang="en-US" sz="2100" dirty="0"/>
              <a:t> - quality filter, trim, merge </a:t>
            </a:r>
            <a:r>
              <a:rPr lang="en-US" sz="2100" dirty="0" err="1"/>
              <a:t>fastqs</a:t>
            </a:r>
            <a:r>
              <a:rPr lang="en-US" sz="2100" dirty="0"/>
              <a:t> </a:t>
            </a:r>
          </a:p>
          <a:p>
            <a:pPr lvl="1"/>
            <a:endParaRPr lang="en-US" dirty="0"/>
          </a:p>
        </p:txBody>
      </p:sp>
    </p:spTree>
    <p:extLst>
      <p:ext uri="{BB962C8B-B14F-4D97-AF65-F5344CB8AC3E}">
        <p14:creationId xmlns:p14="http://schemas.microsoft.com/office/powerpoint/2010/main" val="4088326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61CE-AC96-F740-AF78-5DC7C1DAEE45}"/>
              </a:ext>
            </a:extLst>
          </p:cNvPr>
          <p:cNvSpPr>
            <a:spLocks noGrp="1"/>
          </p:cNvSpPr>
          <p:nvPr>
            <p:ph type="title"/>
          </p:nvPr>
        </p:nvSpPr>
        <p:spPr/>
        <p:txBody>
          <a:bodyPr/>
          <a:lstStyle/>
          <a:p>
            <a:r>
              <a:rPr lang="en-US" dirty="0"/>
              <a:t>16S rRNA analysis</a:t>
            </a:r>
          </a:p>
        </p:txBody>
      </p:sp>
      <p:sp>
        <p:nvSpPr>
          <p:cNvPr id="3" name="Content Placeholder 2">
            <a:extLst>
              <a:ext uri="{FF2B5EF4-FFF2-40B4-BE49-F238E27FC236}">
                <a16:creationId xmlns:a16="http://schemas.microsoft.com/office/drawing/2014/main" id="{E75618C1-0BA6-C645-A1DB-66C18F670F82}"/>
              </a:ext>
            </a:extLst>
          </p:cNvPr>
          <p:cNvSpPr>
            <a:spLocks noGrp="1"/>
          </p:cNvSpPr>
          <p:nvPr>
            <p:ph idx="1"/>
          </p:nvPr>
        </p:nvSpPr>
        <p:spPr>
          <a:xfrm>
            <a:off x="838200" y="1510145"/>
            <a:ext cx="10515600" cy="4982730"/>
          </a:xfrm>
        </p:spPr>
        <p:txBody>
          <a:bodyPr>
            <a:noAutofit/>
          </a:bodyPr>
          <a:lstStyle/>
          <a:p>
            <a:pPr marL="0" indent="0">
              <a:buNone/>
            </a:pPr>
            <a:r>
              <a:rPr lang="en-US" sz="2600" dirty="0"/>
              <a:t>Initial Sequence Data Processing</a:t>
            </a:r>
          </a:p>
          <a:p>
            <a:pPr marL="457200" lvl="1" indent="0">
              <a:buNone/>
            </a:pPr>
            <a:r>
              <a:rPr lang="en-US" sz="2100" i="1" dirty="0"/>
              <a:t>bcl2fastq</a:t>
            </a:r>
            <a:r>
              <a:rPr lang="en-US" sz="2100" dirty="0"/>
              <a:t> - Illumina sequencer data to </a:t>
            </a:r>
            <a:r>
              <a:rPr lang="en-US" sz="2100" dirty="0" err="1"/>
              <a:t>fastqs</a:t>
            </a:r>
            <a:r>
              <a:rPr lang="en-US" sz="2100" dirty="0"/>
              <a:t> (demultiplex)</a:t>
            </a:r>
          </a:p>
          <a:p>
            <a:pPr marL="457200" lvl="1" indent="0">
              <a:buNone/>
            </a:pPr>
            <a:r>
              <a:rPr lang="en-US" sz="2100" i="1" dirty="0"/>
              <a:t>AdapterRemoval2</a:t>
            </a:r>
            <a:r>
              <a:rPr lang="en-US" sz="2100" dirty="0"/>
              <a:t> - quality filter, trim, merge </a:t>
            </a:r>
            <a:r>
              <a:rPr lang="en-US" sz="2100" dirty="0" err="1"/>
              <a:t>fastqs</a:t>
            </a:r>
            <a:r>
              <a:rPr lang="en-US" sz="2100" dirty="0"/>
              <a:t> </a:t>
            </a:r>
          </a:p>
          <a:p>
            <a:pPr marL="0" indent="0">
              <a:buNone/>
            </a:pPr>
            <a:r>
              <a:rPr lang="en-US" sz="2600" dirty="0"/>
              <a:t>Package Processing (FASTQ to Statistics Ready Data)</a:t>
            </a:r>
          </a:p>
          <a:p>
            <a:pPr marL="457200" lvl="1" indent="0">
              <a:buNone/>
            </a:pPr>
            <a:r>
              <a:rPr lang="en-US" sz="2100" i="1" dirty="0"/>
              <a:t>QIIME v1.9 </a:t>
            </a:r>
            <a:r>
              <a:rPr lang="en-US" sz="2100" dirty="0"/>
              <a:t>– demultiplex, OTU tables, alpha/beta diversity, rarefaction</a:t>
            </a:r>
          </a:p>
          <a:p>
            <a:pPr marL="457200" lvl="1" indent="0">
              <a:buNone/>
            </a:pPr>
            <a:r>
              <a:rPr lang="en-US" sz="2100" i="1" dirty="0"/>
              <a:t>USEARCH v10 </a:t>
            </a:r>
            <a:r>
              <a:rPr lang="en-US" sz="2100" dirty="0"/>
              <a:t>– </a:t>
            </a:r>
            <a:r>
              <a:rPr lang="en-US" sz="2100" i="1" dirty="0"/>
              <a:t>de novo </a:t>
            </a:r>
            <a:r>
              <a:rPr lang="en-US" sz="2100" dirty="0"/>
              <a:t>OTUs, OTU picking/clustering, </a:t>
            </a:r>
            <a:r>
              <a:rPr lang="en-US" sz="2100" dirty="0" err="1"/>
              <a:t>zOTUs</a:t>
            </a:r>
            <a:endParaRPr lang="en-US" sz="2100" dirty="0"/>
          </a:p>
          <a:p>
            <a:pPr marL="457200" lvl="1" indent="0">
              <a:buNone/>
            </a:pPr>
            <a:r>
              <a:rPr lang="en-US" sz="2100" i="1" dirty="0"/>
              <a:t>Python/Perl </a:t>
            </a:r>
            <a:r>
              <a:rPr lang="en-US" sz="2100" dirty="0"/>
              <a:t>– data formatting, program compatibility </a:t>
            </a:r>
          </a:p>
          <a:p>
            <a:pPr marL="457200" lvl="1" indent="0">
              <a:buNone/>
            </a:pPr>
            <a:r>
              <a:rPr lang="en-US" sz="2100" i="1" dirty="0"/>
              <a:t>Command Line / Shell Scripting  </a:t>
            </a:r>
            <a:r>
              <a:rPr lang="en-US" sz="2100" dirty="0"/>
              <a:t>– handling data/files, automating analysis</a:t>
            </a:r>
          </a:p>
          <a:p>
            <a:pPr marL="457200" lvl="1" indent="0">
              <a:buNone/>
            </a:pPr>
            <a:r>
              <a:rPr lang="en-US" sz="2100" i="1" dirty="0" err="1"/>
              <a:t>Mafft</a:t>
            </a:r>
            <a:r>
              <a:rPr lang="en-US" sz="2100" dirty="0"/>
              <a:t> – phylogenetic tree building</a:t>
            </a:r>
          </a:p>
          <a:p>
            <a:pPr lvl="1"/>
            <a:endParaRPr lang="en-US" dirty="0"/>
          </a:p>
        </p:txBody>
      </p:sp>
    </p:spTree>
    <p:extLst>
      <p:ext uri="{BB962C8B-B14F-4D97-AF65-F5344CB8AC3E}">
        <p14:creationId xmlns:p14="http://schemas.microsoft.com/office/powerpoint/2010/main" val="5791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61CE-AC96-F740-AF78-5DC7C1DAEE45}"/>
              </a:ext>
            </a:extLst>
          </p:cNvPr>
          <p:cNvSpPr>
            <a:spLocks noGrp="1"/>
          </p:cNvSpPr>
          <p:nvPr>
            <p:ph type="title"/>
          </p:nvPr>
        </p:nvSpPr>
        <p:spPr/>
        <p:txBody>
          <a:bodyPr/>
          <a:lstStyle/>
          <a:p>
            <a:r>
              <a:rPr lang="en-US" dirty="0"/>
              <a:t>16S rRNA analysis</a:t>
            </a:r>
          </a:p>
        </p:txBody>
      </p:sp>
      <p:sp>
        <p:nvSpPr>
          <p:cNvPr id="3" name="Content Placeholder 2">
            <a:extLst>
              <a:ext uri="{FF2B5EF4-FFF2-40B4-BE49-F238E27FC236}">
                <a16:creationId xmlns:a16="http://schemas.microsoft.com/office/drawing/2014/main" id="{E75618C1-0BA6-C645-A1DB-66C18F670F82}"/>
              </a:ext>
            </a:extLst>
          </p:cNvPr>
          <p:cNvSpPr>
            <a:spLocks noGrp="1"/>
          </p:cNvSpPr>
          <p:nvPr>
            <p:ph idx="1"/>
          </p:nvPr>
        </p:nvSpPr>
        <p:spPr>
          <a:xfrm>
            <a:off x="838200" y="1510145"/>
            <a:ext cx="10515600" cy="4982730"/>
          </a:xfrm>
        </p:spPr>
        <p:txBody>
          <a:bodyPr>
            <a:noAutofit/>
          </a:bodyPr>
          <a:lstStyle/>
          <a:p>
            <a:pPr marL="0" indent="0">
              <a:buNone/>
            </a:pPr>
            <a:r>
              <a:rPr lang="en-US" sz="2600" dirty="0"/>
              <a:t>Initial Sequence Data Processing</a:t>
            </a:r>
          </a:p>
          <a:p>
            <a:pPr marL="457200" lvl="1" indent="0">
              <a:buNone/>
            </a:pPr>
            <a:r>
              <a:rPr lang="en-US" sz="2100" i="1" dirty="0"/>
              <a:t>bcl2fastq</a:t>
            </a:r>
            <a:r>
              <a:rPr lang="en-US" sz="2100" dirty="0"/>
              <a:t> - Illumina sequencer data to </a:t>
            </a:r>
            <a:r>
              <a:rPr lang="en-US" sz="2100" dirty="0" err="1"/>
              <a:t>fastqs</a:t>
            </a:r>
            <a:r>
              <a:rPr lang="en-US" sz="2100" dirty="0"/>
              <a:t> (demultiplex)</a:t>
            </a:r>
          </a:p>
          <a:p>
            <a:pPr marL="457200" lvl="1" indent="0">
              <a:buNone/>
            </a:pPr>
            <a:r>
              <a:rPr lang="en-US" sz="2100" i="1" dirty="0"/>
              <a:t>AdapterRemoval2</a:t>
            </a:r>
            <a:r>
              <a:rPr lang="en-US" sz="2100" dirty="0"/>
              <a:t> - quality filter, trim, merge </a:t>
            </a:r>
            <a:r>
              <a:rPr lang="en-US" sz="2100" dirty="0" err="1"/>
              <a:t>fastqs</a:t>
            </a:r>
            <a:r>
              <a:rPr lang="en-US" sz="2100" dirty="0"/>
              <a:t> </a:t>
            </a:r>
          </a:p>
          <a:p>
            <a:pPr marL="0" indent="0">
              <a:buNone/>
            </a:pPr>
            <a:r>
              <a:rPr lang="en-US" sz="2600" dirty="0"/>
              <a:t>Package Processing (FASTQ to Statistics Ready Data)</a:t>
            </a:r>
          </a:p>
          <a:p>
            <a:pPr marL="457200" lvl="1" indent="0">
              <a:buNone/>
            </a:pPr>
            <a:r>
              <a:rPr lang="en-US" sz="2100" i="1" dirty="0"/>
              <a:t>QIIME v1.9 </a:t>
            </a:r>
            <a:r>
              <a:rPr lang="en-US" sz="2100" dirty="0"/>
              <a:t>– demultiplex, OTU tables, alpha/beta diversity, rarefaction</a:t>
            </a:r>
          </a:p>
          <a:p>
            <a:pPr marL="457200" lvl="1" indent="0">
              <a:buNone/>
            </a:pPr>
            <a:r>
              <a:rPr lang="en-US" sz="2100" i="1" dirty="0"/>
              <a:t>USEARCH v10 </a:t>
            </a:r>
            <a:r>
              <a:rPr lang="en-US" sz="2100" dirty="0"/>
              <a:t>– </a:t>
            </a:r>
            <a:r>
              <a:rPr lang="en-US" sz="2100" i="1" dirty="0"/>
              <a:t>de novo </a:t>
            </a:r>
            <a:r>
              <a:rPr lang="en-US" sz="2100" dirty="0"/>
              <a:t>OTUs, OTU picking/clustering, </a:t>
            </a:r>
            <a:r>
              <a:rPr lang="en-US" sz="2100" dirty="0" err="1"/>
              <a:t>zOTUs</a:t>
            </a:r>
            <a:endParaRPr lang="en-US" sz="2100" dirty="0"/>
          </a:p>
          <a:p>
            <a:pPr marL="457200" lvl="1" indent="0">
              <a:buNone/>
            </a:pPr>
            <a:r>
              <a:rPr lang="en-US" sz="2100" i="1" dirty="0"/>
              <a:t>Python/Perl </a:t>
            </a:r>
            <a:r>
              <a:rPr lang="en-US" sz="2100" dirty="0"/>
              <a:t>– data formatting, program compatibility </a:t>
            </a:r>
          </a:p>
          <a:p>
            <a:pPr marL="457200" lvl="1" indent="0">
              <a:buNone/>
            </a:pPr>
            <a:r>
              <a:rPr lang="en-US" sz="2100" i="1" dirty="0"/>
              <a:t>Command Line / Shell Scripting  </a:t>
            </a:r>
            <a:r>
              <a:rPr lang="en-US" sz="2100" dirty="0"/>
              <a:t>– handling data/files, automating analysis</a:t>
            </a:r>
          </a:p>
          <a:p>
            <a:pPr marL="457200" lvl="1" indent="0">
              <a:buNone/>
            </a:pPr>
            <a:r>
              <a:rPr lang="en-US" sz="2100" i="1" dirty="0" err="1"/>
              <a:t>Mafft</a:t>
            </a:r>
            <a:r>
              <a:rPr lang="en-US" sz="2100" dirty="0"/>
              <a:t> – phylogenetic tree building</a:t>
            </a:r>
          </a:p>
          <a:p>
            <a:pPr marL="0" indent="0">
              <a:buNone/>
            </a:pPr>
            <a:r>
              <a:rPr lang="en-US" sz="2600" dirty="0"/>
              <a:t>Downstream Analysis (Statistics, Tables/Figures, Data Consolidation, etc.)</a:t>
            </a:r>
          </a:p>
          <a:p>
            <a:pPr marL="457200" lvl="1" indent="0">
              <a:buNone/>
            </a:pPr>
            <a:r>
              <a:rPr lang="en-US" sz="2100" i="1" dirty="0"/>
              <a:t>R</a:t>
            </a:r>
            <a:r>
              <a:rPr lang="en-US" sz="2100" dirty="0"/>
              <a:t> – statistics, graphs, figures</a:t>
            </a:r>
          </a:p>
          <a:p>
            <a:pPr marL="457200" lvl="1" indent="0">
              <a:buNone/>
            </a:pPr>
            <a:r>
              <a:rPr lang="en-US" sz="2100" i="1" dirty="0"/>
              <a:t>Command Line / Shell Scripting </a:t>
            </a:r>
            <a:r>
              <a:rPr lang="en-US" sz="2100" dirty="0"/>
              <a:t>– handling data/files, automating analysis</a:t>
            </a:r>
          </a:p>
          <a:p>
            <a:pPr marL="457200" lvl="1" indent="0">
              <a:buNone/>
            </a:pPr>
            <a:r>
              <a:rPr lang="en-US" sz="2100" i="1" dirty="0"/>
              <a:t>Microsoft Excel </a:t>
            </a:r>
            <a:r>
              <a:rPr lang="en-US" sz="2100" dirty="0"/>
              <a:t>– parsing/consolidating metadata</a:t>
            </a:r>
          </a:p>
          <a:p>
            <a:pPr lvl="1"/>
            <a:endParaRPr lang="en-US" dirty="0"/>
          </a:p>
        </p:txBody>
      </p:sp>
    </p:spTree>
    <p:extLst>
      <p:ext uri="{BB962C8B-B14F-4D97-AF65-F5344CB8AC3E}">
        <p14:creationId xmlns:p14="http://schemas.microsoft.com/office/powerpoint/2010/main" val="3267084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861CE-AC96-F740-AF78-5DC7C1DAEE45}"/>
              </a:ext>
            </a:extLst>
          </p:cNvPr>
          <p:cNvSpPr>
            <a:spLocks noGrp="1"/>
          </p:cNvSpPr>
          <p:nvPr>
            <p:ph type="title"/>
          </p:nvPr>
        </p:nvSpPr>
        <p:spPr/>
        <p:txBody>
          <a:bodyPr/>
          <a:lstStyle/>
          <a:p>
            <a:r>
              <a:rPr lang="en-US" dirty="0"/>
              <a:t>16S rRNA analysis</a:t>
            </a:r>
          </a:p>
        </p:txBody>
      </p:sp>
      <p:sp>
        <p:nvSpPr>
          <p:cNvPr id="3" name="Content Placeholder 2">
            <a:extLst>
              <a:ext uri="{FF2B5EF4-FFF2-40B4-BE49-F238E27FC236}">
                <a16:creationId xmlns:a16="http://schemas.microsoft.com/office/drawing/2014/main" id="{E75618C1-0BA6-C645-A1DB-66C18F670F82}"/>
              </a:ext>
            </a:extLst>
          </p:cNvPr>
          <p:cNvSpPr>
            <a:spLocks noGrp="1"/>
          </p:cNvSpPr>
          <p:nvPr>
            <p:ph idx="1"/>
          </p:nvPr>
        </p:nvSpPr>
        <p:spPr>
          <a:xfrm>
            <a:off x="838200" y="1510145"/>
            <a:ext cx="10515600" cy="4982730"/>
          </a:xfrm>
        </p:spPr>
        <p:txBody>
          <a:bodyPr>
            <a:noAutofit/>
          </a:bodyPr>
          <a:lstStyle/>
          <a:p>
            <a:pPr marL="0" indent="0">
              <a:buNone/>
            </a:pPr>
            <a:r>
              <a:rPr lang="en-US" sz="2600" dirty="0"/>
              <a:t>Initial Sequence Data Processing</a:t>
            </a:r>
          </a:p>
          <a:p>
            <a:pPr marL="457200" lvl="1" indent="0">
              <a:buNone/>
            </a:pPr>
            <a:r>
              <a:rPr lang="en-US" sz="2100" i="1" dirty="0"/>
              <a:t>bcl2fastq</a:t>
            </a:r>
            <a:r>
              <a:rPr lang="en-US" sz="2100" dirty="0"/>
              <a:t> - Illumina sequencer data to </a:t>
            </a:r>
            <a:r>
              <a:rPr lang="en-US" sz="2100" dirty="0" err="1"/>
              <a:t>fastqs</a:t>
            </a:r>
            <a:r>
              <a:rPr lang="en-US" sz="2100" dirty="0"/>
              <a:t> (demultiplex)</a:t>
            </a:r>
          </a:p>
          <a:p>
            <a:pPr marL="457200" lvl="1" indent="0">
              <a:buNone/>
            </a:pPr>
            <a:r>
              <a:rPr lang="en-US" sz="2100" i="1" dirty="0"/>
              <a:t>AdapterRemoval2</a:t>
            </a:r>
            <a:r>
              <a:rPr lang="en-US" sz="2100" dirty="0"/>
              <a:t> - quality filter, trim, merge </a:t>
            </a:r>
            <a:r>
              <a:rPr lang="en-US" sz="2100" dirty="0" err="1"/>
              <a:t>fastqs</a:t>
            </a:r>
            <a:r>
              <a:rPr lang="en-US" sz="2100" dirty="0"/>
              <a:t> </a:t>
            </a:r>
          </a:p>
          <a:p>
            <a:pPr marL="0" indent="0">
              <a:buNone/>
            </a:pPr>
            <a:r>
              <a:rPr lang="en-US" sz="2600" dirty="0"/>
              <a:t>Package Processing (FASTQ to Statistics Ready Data)</a:t>
            </a:r>
          </a:p>
          <a:p>
            <a:pPr marL="457200" lvl="1" indent="0">
              <a:buNone/>
            </a:pPr>
            <a:r>
              <a:rPr lang="en-US" sz="2100" i="1" dirty="0"/>
              <a:t>QIIME v1.9 </a:t>
            </a:r>
            <a:r>
              <a:rPr lang="en-US" sz="2100" dirty="0"/>
              <a:t>– demultiplex, OTU tables, alpha/beta diversity, rarefaction</a:t>
            </a:r>
          </a:p>
          <a:p>
            <a:pPr marL="457200" lvl="1" indent="0">
              <a:buNone/>
            </a:pPr>
            <a:r>
              <a:rPr lang="en-US" sz="2100" i="1" dirty="0"/>
              <a:t>USEARCH v10 </a:t>
            </a:r>
            <a:r>
              <a:rPr lang="en-US" sz="2100" dirty="0"/>
              <a:t>– </a:t>
            </a:r>
            <a:r>
              <a:rPr lang="en-US" sz="2100" i="1" dirty="0"/>
              <a:t>de novo </a:t>
            </a:r>
            <a:r>
              <a:rPr lang="en-US" sz="2100" dirty="0"/>
              <a:t>OTUs, OTU picking/clustering, </a:t>
            </a:r>
            <a:r>
              <a:rPr lang="en-US" sz="2100" dirty="0" err="1"/>
              <a:t>zOTUs</a:t>
            </a:r>
            <a:endParaRPr lang="en-US" sz="2100" dirty="0"/>
          </a:p>
          <a:p>
            <a:pPr marL="457200" lvl="1" indent="0">
              <a:buNone/>
            </a:pPr>
            <a:r>
              <a:rPr lang="en-US" sz="2100" i="1" dirty="0"/>
              <a:t>Python/Perl </a:t>
            </a:r>
            <a:r>
              <a:rPr lang="en-US" sz="2100" dirty="0"/>
              <a:t>– data formatting, program compatibility </a:t>
            </a:r>
          </a:p>
          <a:p>
            <a:pPr marL="457200" lvl="1" indent="0">
              <a:buNone/>
            </a:pPr>
            <a:r>
              <a:rPr lang="en-US" sz="2100" i="1" dirty="0">
                <a:highlight>
                  <a:srgbClr val="FFFF00"/>
                </a:highlight>
              </a:rPr>
              <a:t>Command Line / Shell Scripting  </a:t>
            </a:r>
            <a:r>
              <a:rPr lang="en-US" sz="2100" dirty="0">
                <a:highlight>
                  <a:srgbClr val="FFFF00"/>
                </a:highlight>
              </a:rPr>
              <a:t>– handling data/files, automating analysis</a:t>
            </a:r>
          </a:p>
          <a:p>
            <a:pPr marL="457200" lvl="1" indent="0">
              <a:buNone/>
            </a:pPr>
            <a:r>
              <a:rPr lang="en-US" sz="2100" i="1" dirty="0" err="1"/>
              <a:t>Mafft</a:t>
            </a:r>
            <a:r>
              <a:rPr lang="en-US" sz="2100" dirty="0"/>
              <a:t> – phylogenetic tree building</a:t>
            </a:r>
          </a:p>
          <a:p>
            <a:pPr marL="0" indent="0">
              <a:buNone/>
            </a:pPr>
            <a:r>
              <a:rPr lang="en-US" sz="2600" dirty="0"/>
              <a:t>Downstream Analysis (Statistics, Tables/Figures, Data Consolidation, etc.)</a:t>
            </a:r>
          </a:p>
          <a:p>
            <a:pPr marL="457200" lvl="1" indent="0">
              <a:buNone/>
            </a:pPr>
            <a:r>
              <a:rPr lang="en-US" sz="2100" i="1" dirty="0">
                <a:highlight>
                  <a:srgbClr val="FFFF00"/>
                </a:highlight>
              </a:rPr>
              <a:t>R</a:t>
            </a:r>
            <a:r>
              <a:rPr lang="en-US" sz="2100" dirty="0">
                <a:highlight>
                  <a:srgbClr val="FFFF00"/>
                </a:highlight>
              </a:rPr>
              <a:t> – statistics, graphs, figures</a:t>
            </a:r>
          </a:p>
          <a:p>
            <a:pPr marL="457200" lvl="1" indent="0">
              <a:buNone/>
            </a:pPr>
            <a:r>
              <a:rPr lang="en-US" sz="2100" i="1" dirty="0">
                <a:highlight>
                  <a:srgbClr val="FFFF00"/>
                </a:highlight>
              </a:rPr>
              <a:t>Command Line / Shell Scripting </a:t>
            </a:r>
            <a:r>
              <a:rPr lang="en-US" sz="2100" dirty="0">
                <a:highlight>
                  <a:srgbClr val="FFFF00"/>
                </a:highlight>
              </a:rPr>
              <a:t>– handling data/files, automating analysis</a:t>
            </a:r>
          </a:p>
          <a:p>
            <a:pPr marL="457200" lvl="1" indent="0">
              <a:buNone/>
            </a:pPr>
            <a:r>
              <a:rPr lang="en-US" sz="2100" i="1" dirty="0"/>
              <a:t>Microsoft Excel </a:t>
            </a:r>
            <a:r>
              <a:rPr lang="en-US" sz="2100" dirty="0"/>
              <a:t>– parsing/consolidating metadata</a:t>
            </a:r>
          </a:p>
          <a:p>
            <a:pPr lvl="1"/>
            <a:endParaRPr lang="en-US" dirty="0"/>
          </a:p>
        </p:txBody>
      </p:sp>
    </p:spTree>
    <p:extLst>
      <p:ext uri="{BB962C8B-B14F-4D97-AF65-F5344CB8AC3E}">
        <p14:creationId xmlns:p14="http://schemas.microsoft.com/office/powerpoint/2010/main" val="1333064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C8B79F2-912B-CC40-85D1-380BEBD44740}"/>
              </a:ext>
            </a:extLst>
          </p:cNvPr>
          <p:cNvSpPr txBox="1">
            <a:spLocks noChangeArrowheads="1"/>
          </p:cNvSpPr>
          <p:nvPr/>
        </p:nvSpPr>
        <p:spPr bwMode="auto">
          <a:xfrm>
            <a:off x="166688" y="-14288"/>
            <a:ext cx="12025312" cy="2472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defTabSz="914400" eaLnBrk="1" hangingPunct="1">
              <a:lnSpc>
                <a:spcPct val="90000"/>
              </a:lnSpc>
            </a:pPr>
            <a:r>
              <a:rPr lang="en-US" altLang="en-US" sz="6000" dirty="0">
                <a:latin typeface="Calibri Light" panose="020F0302020204030204" pitchFamily="34" charset="0"/>
              </a:rPr>
              <a:t>16S Example - Hill Numbers</a:t>
            </a:r>
            <a:br>
              <a:rPr lang="en-US" altLang="en-US" sz="5400" dirty="0">
                <a:latin typeface="Calibri Light" panose="020F0302020204030204" pitchFamily="34" charset="0"/>
              </a:rPr>
            </a:br>
            <a:r>
              <a:rPr lang="en-US" altLang="en-US" sz="3600" i="1" dirty="0">
                <a:latin typeface="Calibri Light" panose="020F0302020204030204" pitchFamily="34" charset="0"/>
              </a:rPr>
              <a:t>Alpha Diversity Profile</a:t>
            </a:r>
          </a:p>
        </p:txBody>
      </p:sp>
      <p:sp>
        <p:nvSpPr>
          <p:cNvPr id="6" name="Content Placeholder 2">
            <a:extLst>
              <a:ext uri="{FF2B5EF4-FFF2-40B4-BE49-F238E27FC236}">
                <a16:creationId xmlns:a16="http://schemas.microsoft.com/office/drawing/2014/main" id="{4D5E3B83-2E43-B346-83E7-FBDF7EEF2AB1}"/>
              </a:ext>
            </a:extLst>
          </p:cNvPr>
          <p:cNvSpPr txBox="1">
            <a:spLocks/>
          </p:cNvSpPr>
          <p:nvPr/>
        </p:nvSpPr>
        <p:spPr>
          <a:xfrm>
            <a:off x="838200" y="2075007"/>
            <a:ext cx="52578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a:t>Effective number of species</a:t>
            </a:r>
          </a:p>
          <a:p>
            <a:pPr marL="457200" lvl="1" indent="0">
              <a:buFont typeface="Arial" panose="020B0604020202020204" pitchFamily="34" charset="0"/>
              <a:buNone/>
            </a:pPr>
            <a:r>
              <a:rPr lang="en-US" sz="3200"/>
              <a:t>Effective number of common species</a:t>
            </a:r>
          </a:p>
          <a:p>
            <a:pPr marL="457200" lvl="1" indent="0">
              <a:buFont typeface="Arial" panose="020B0604020202020204" pitchFamily="34" charset="0"/>
              <a:buNone/>
            </a:pPr>
            <a:r>
              <a:rPr lang="en-US" sz="3200"/>
              <a:t>Effective number of dominant species </a:t>
            </a:r>
          </a:p>
          <a:p>
            <a:pPr marL="0" indent="0">
              <a:buFont typeface="Arial" panose="020B0604020202020204" pitchFamily="34" charset="0"/>
              <a:buNone/>
            </a:pPr>
            <a:endParaRPr lang="en-US" sz="3200"/>
          </a:p>
          <a:p>
            <a:pPr marL="0" indent="0">
              <a:buFont typeface="Arial" panose="020B0604020202020204" pitchFamily="34" charset="0"/>
              <a:buNone/>
            </a:pPr>
            <a:r>
              <a:rPr lang="en-US" sz="3200"/>
              <a:t>Estimates community richness at different levels of abundance</a:t>
            </a:r>
            <a:endParaRPr lang="en-US" sz="3200" dirty="0"/>
          </a:p>
        </p:txBody>
      </p:sp>
    </p:spTree>
    <p:extLst>
      <p:ext uri="{BB962C8B-B14F-4D97-AF65-F5344CB8AC3E}">
        <p14:creationId xmlns:p14="http://schemas.microsoft.com/office/powerpoint/2010/main" val="324452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5062</TotalTime>
  <Words>3193</Words>
  <Application>Microsoft Macintosh PowerPoint</Application>
  <PresentationFormat>Widescreen</PresentationFormat>
  <Paragraphs>336</Paragraphs>
  <Slides>31</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Cambria Math</vt:lpstr>
      <vt:lpstr>Office Theme</vt:lpstr>
      <vt:lpstr>Microbiome Analysis</vt:lpstr>
      <vt:lpstr>Overview</vt:lpstr>
      <vt:lpstr>Background on my research</vt:lpstr>
      <vt:lpstr>16S rRNA analysis</vt:lpstr>
      <vt:lpstr>16S rRNA analysis</vt:lpstr>
      <vt:lpstr>16S rRNA analysis</vt:lpstr>
      <vt:lpstr>16S rRNA analysis</vt:lpstr>
      <vt:lpstr>16S rRNA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Metagenomics</vt:lpstr>
      <vt:lpstr>Metagenomics</vt:lpstr>
      <vt:lpstr>Metagenomics</vt:lpstr>
      <vt:lpstr>Metagenomics</vt:lpstr>
      <vt:lpstr>Metagenomics</vt:lpstr>
      <vt:lpstr>Program Dependencies and Installation</vt:lpstr>
      <vt:lpstr>Troubleshooting Process</vt:lpstr>
      <vt:lpstr>Shell script examples</vt:lpstr>
      <vt:lpstr>Shell script examples</vt:lpstr>
      <vt:lpstr>Shell script examples</vt:lpstr>
      <vt:lpstr>Wrap-Up</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Microbiome Analysis</dc:title>
  <dc:creator>Jacobson, David K.</dc:creator>
  <cp:lastModifiedBy>Jacobson, David K.</cp:lastModifiedBy>
  <cp:revision>534</cp:revision>
  <dcterms:created xsi:type="dcterms:W3CDTF">2019-10-30T18:27:20Z</dcterms:created>
  <dcterms:modified xsi:type="dcterms:W3CDTF">2019-11-07T20:49:40Z</dcterms:modified>
</cp:coreProperties>
</file>