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7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7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18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8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63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1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5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2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2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17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set.com/us/password-generato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 descr="Neónově 3D – grafika na kružnici">
            <a:extLst>
              <a:ext uri="{FF2B5EF4-FFF2-40B4-BE49-F238E27FC236}">
                <a16:creationId xmlns:a16="http://schemas.microsoft.com/office/drawing/2014/main" id="{0451773B-8776-D512-82E5-1A5CD68566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329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600" y="1066800"/>
            <a:ext cx="4681728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A9377D-C8B7-E0EA-8CBE-13853057D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0457" y="1325422"/>
            <a:ext cx="4681728" cy="2614706"/>
          </a:xfrm>
        </p:spPr>
        <p:txBody>
          <a:bodyPr anchor="t">
            <a:normAutofit fontScale="90000"/>
          </a:bodyPr>
          <a:lstStyle/>
          <a:p>
            <a:pPr algn="ctr"/>
            <a:r>
              <a:rPr lang="cs-CZ" sz="4400" dirty="0"/>
              <a:t>CYBERSECURITY</a:t>
            </a:r>
            <a:br>
              <a:rPr lang="cs-CZ" sz="4400" dirty="0"/>
            </a:br>
            <a:br>
              <a:rPr lang="cs-CZ" sz="4400" dirty="0"/>
            </a:br>
            <a:r>
              <a:rPr lang="cs-CZ" sz="4400" dirty="0" err="1"/>
              <a:t>How</a:t>
            </a:r>
            <a:r>
              <a:rPr lang="cs-CZ" sz="4400" dirty="0"/>
              <a:t> (Not) to </a:t>
            </a:r>
            <a:r>
              <a:rPr lang="cs-CZ" sz="4400" dirty="0" err="1"/>
              <a:t>Get</a:t>
            </a:r>
            <a:r>
              <a:rPr lang="cs-CZ" sz="4400" dirty="0"/>
              <a:t> </a:t>
            </a:r>
            <a:r>
              <a:rPr lang="cs-CZ" sz="4400" dirty="0" err="1"/>
              <a:t>Hacked</a:t>
            </a:r>
            <a:endParaRPr lang="cs-CZ" sz="44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E9CE35D-8093-7DCE-8431-F2F02CB4E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6401" y="4307429"/>
            <a:ext cx="4245268" cy="1117153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cs-CZ" sz="2000" dirty="0"/>
              <a:t>And </a:t>
            </a:r>
            <a:r>
              <a:rPr lang="en-US" sz="2000" dirty="0"/>
              <a:t>Why protecting your digital</a:t>
            </a:r>
            <a:r>
              <a:rPr lang="cs-CZ" sz="2000" dirty="0"/>
              <a:t> </a:t>
            </a:r>
            <a:r>
              <a:rPr lang="en-US" sz="2000" dirty="0"/>
              <a:t>identity matters</a:t>
            </a:r>
            <a:endParaRPr lang="cs-CZ" sz="2000" dirty="0"/>
          </a:p>
          <a:p>
            <a:pPr algn="ctr"/>
            <a:r>
              <a:rPr lang="cs-CZ" sz="2000" dirty="0"/>
              <a:t>By David Štencel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619035" y="3435440"/>
            <a:ext cx="0" cy="46908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280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032B68-9560-2CDF-C9F0-D83FEF102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NOT to Handle Cybersecurity – A Real-Life Example</a:t>
            </a:r>
            <a:br>
              <a:rPr lang="en-US" b="1" dirty="0"/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72D603A-9C57-35CD-6F59-5DE2F2C06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Cybersecurity is not just about protecting passwords or avoiding phishing scams. It's also about how organizations handle sensitive personal data. And today, I want to show you a real-life example of what happens when they don’t.</a:t>
            </a:r>
            <a:endParaRPr lang="cs-CZ" dirty="0"/>
          </a:p>
          <a:p>
            <a:r>
              <a:rPr lang="en-US" dirty="0"/>
              <a:t>Imagine a university offering an extra IT course for students. That sounds great, right? Until you look at the payment instructions.</a:t>
            </a:r>
            <a:endParaRPr lang="cs-CZ" dirty="0"/>
          </a:p>
          <a:p>
            <a:r>
              <a:rPr lang="en-US" dirty="0"/>
              <a:t>To enroll, students must pay a fee – and use their birth number (equivalent to a Social Security Number) as a payment reference!</a:t>
            </a:r>
            <a:endParaRPr lang="cs-CZ" dirty="0"/>
          </a:p>
          <a:p>
            <a:r>
              <a:rPr lang="en-US" dirty="0"/>
              <a:t>This is a perfect example of what </a:t>
            </a:r>
            <a:r>
              <a:rPr lang="en-US" b="1" dirty="0"/>
              <a:t>NOT to do </a:t>
            </a:r>
            <a:r>
              <a:rPr lang="en-US" dirty="0"/>
              <a:t>in cybersecurity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0349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BFFB7C-4469-D5A9-E835-6E2B0528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is This a Problem?</a:t>
            </a:r>
            <a:r>
              <a:rPr lang="cs-CZ" dirty="0"/>
              <a:t> </a:t>
            </a:r>
            <a:r>
              <a:rPr lang="en-US" dirty="0"/>
              <a:t>What Should They Do Instead?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673077-544E-AAD6-114F-327842941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b="1" dirty="0" err="1"/>
              <a:t>Birth</a:t>
            </a:r>
            <a:r>
              <a:rPr lang="cs-CZ" b="1" dirty="0"/>
              <a:t> </a:t>
            </a:r>
            <a:r>
              <a:rPr lang="cs-CZ" b="1" dirty="0" err="1"/>
              <a:t>numbers</a:t>
            </a:r>
            <a:r>
              <a:rPr lang="cs-CZ" b="1" dirty="0"/>
              <a:t> are </a:t>
            </a:r>
            <a:r>
              <a:rPr lang="cs-CZ" b="1" dirty="0" err="1"/>
              <a:t>highly</a:t>
            </a:r>
            <a:r>
              <a:rPr lang="cs-CZ" b="1" dirty="0"/>
              <a:t> sensitive </a:t>
            </a:r>
            <a:r>
              <a:rPr lang="cs-CZ" b="1" dirty="0" err="1"/>
              <a:t>personal</a:t>
            </a:r>
            <a:r>
              <a:rPr lang="cs-CZ" b="1" dirty="0"/>
              <a:t> data.</a:t>
            </a:r>
            <a:br>
              <a:rPr lang="cs-CZ" dirty="0"/>
            </a:br>
            <a:br>
              <a:rPr lang="cs-CZ" dirty="0"/>
            </a:br>
            <a:r>
              <a:rPr lang="cs-CZ" dirty="0"/>
              <a:t>👉 </a:t>
            </a:r>
            <a:r>
              <a:rPr lang="cs-CZ" b="1" dirty="0"/>
              <a:t>They </a:t>
            </a:r>
            <a:r>
              <a:rPr lang="cs-CZ" b="1" dirty="0" err="1"/>
              <a:t>can</a:t>
            </a:r>
            <a:r>
              <a:rPr lang="cs-CZ" b="1" dirty="0"/>
              <a:t> </a:t>
            </a:r>
            <a:r>
              <a:rPr lang="cs-CZ" b="1" dirty="0" err="1"/>
              <a:t>be</a:t>
            </a:r>
            <a:r>
              <a:rPr lang="cs-CZ" b="1" dirty="0"/>
              <a:t> </a:t>
            </a:r>
            <a:r>
              <a:rPr lang="cs-CZ" b="1" dirty="0" err="1"/>
              <a:t>misused</a:t>
            </a:r>
            <a:r>
              <a:rPr lang="cs-CZ" b="1" dirty="0"/>
              <a:t> </a:t>
            </a:r>
            <a:r>
              <a:rPr lang="cs-CZ" b="1" dirty="0" err="1"/>
              <a:t>for</a:t>
            </a:r>
            <a:r>
              <a:rPr lang="cs-CZ" b="1" dirty="0"/>
              <a:t> identity </a:t>
            </a:r>
            <a:r>
              <a:rPr lang="cs-CZ" b="1" dirty="0" err="1"/>
              <a:t>theft</a:t>
            </a:r>
            <a:r>
              <a:rPr lang="cs-CZ" b="1" dirty="0"/>
              <a:t>.</a:t>
            </a:r>
            <a:br>
              <a:rPr lang="cs-CZ" dirty="0"/>
            </a:br>
            <a:br>
              <a:rPr lang="cs-CZ" dirty="0"/>
            </a:br>
            <a:r>
              <a:rPr lang="cs-CZ" dirty="0"/>
              <a:t>👉 </a:t>
            </a:r>
            <a:r>
              <a:rPr lang="cs-CZ" b="1" dirty="0" err="1"/>
              <a:t>Publicly</a:t>
            </a:r>
            <a:r>
              <a:rPr lang="cs-CZ" b="1" dirty="0"/>
              <a:t> </a:t>
            </a:r>
            <a:r>
              <a:rPr lang="cs-CZ" b="1" dirty="0" err="1"/>
              <a:t>exposing</a:t>
            </a:r>
            <a:r>
              <a:rPr lang="cs-CZ" b="1" dirty="0"/>
              <a:t> </a:t>
            </a:r>
            <a:r>
              <a:rPr lang="cs-CZ" b="1" dirty="0" err="1"/>
              <a:t>them</a:t>
            </a:r>
            <a:r>
              <a:rPr lang="cs-CZ" b="1" dirty="0"/>
              <a:t> in </a:t>
            </a:r>
            <a:r>
              <a:rPr lang="cs-CZ" b="1" dirty="0" err="1"/>
              <a:t>transactions</a:t>
            </a:r>
            <a:r>
              <a:rPr lang="cs-CZ" b="1" dirty="0"/>
              <a:t> </a:t>
            </a:r>
            <a:r>
              <a:rPr lang="cs-CZ" b="1" dirty="0" err="1"/>
              <a:t>increases</a:t>
            </a:r>
            <a:r>
              <a:rPr lang="cs-CZ" b="1" dirty="0"/>
              <a:t> </a:t>
            </a:r>
            <a:r>
              <a:rPr lang="cs-CZ" b="1" dirty="0" err="1"/>
              <a:t>the</a:t>
            </a:r>
            <a:r>
              <a:rPr lang="cs-CZ" b="1" dirty="0"/>
              <a:t> risk </a:t>
            </a:r>
            <a:r>
              <a:rPr lang="cs-CZ" b="1" dirty="0" err="1"/>
              <a:t>of</a:t>
            </a:r>
            <a:r>
              <a:rPr lang="cs-CZ" b="1" dirty="0"/>
              <a:t> data </a:t>
            </a:r>
            <a:r>
              <a:rPr lang="cs-CZ" b="1" dirty="0" err="1"/>
              <a:t>breaches</a:t>
            </a:r>
            <a:r>
              <a:rPr lang="cs-CZ" b="1" dirty="0"/>
              <a:t>.</a:t>
            </a:r>
            <a:br>
              <a:rPr lang="cs-CZ" dirty="0"/>
            </a:br>
            <a:br>
              <a:rPr lang="cs-CZ" dirty="0"/>
            </a:br>
            <a:r>
              <a:rPr lang="cs-CZ" dirty="0"/>
              <a:t>👉 </a:t>
            </a:r>
            <a:r>
              <a:rPr lang="cs-CZ" b="1" dirty="0"/>
              <a:t>Best </a:t>
            </a:r>
            <a:r>
              <a:rPr lang="cs-CZ" b="1" dirty="0" err="1"/>
              <a:t>practice</a:t>
            </a:r>
            <a:r>
              <a:rPr lang="cs-CZ" b="1" dirty="0"/>
              <a:t>? </a:t>
            </a:r>
            <a:r>
              <a:rPr lang="cs-CZ" b="1" dirty="0" err="1"/>
              <a:t>Never</a:t>
            </a:r>
            <a:r>
              <a:rPr lang="cs-CZ" b="1" dirty="0"/>
              <a:t> use </a:t>
            </a:r>
            <a:r>
              <a:rPr lang="cs-CZ" b="1" dirty="0" err="1"/>
              <a:t>personal</a:t>
            </a:r>
            <a:r>
              <a:rPr lang="cs-CZ" b="1" dirty="0"/>
              <a:t> </a:t>
            </a:r>
            <a:r>
              <a:rPr lang="cs-CZ" b="1" dirty="0" err="1"/>
              <a:t>identifiers</a:t>
            </a:r>
            <a:r>
              <a:rPr lang="cs-CZ" b="1" dirty="0"/>
              <a:t> in </a:t>
            </a:r>
            <a:r>
              <a:rPr lang="cs-CZ" b="1" dirty="0" err="1"/>
              <a:t>financial</a:t>
            </a:r>
            <a:r>
              <a:rPr lang="cs-CZ" b="1" dirty="0"/>
              <a:t> </a:t>
            </a:r>
            <a:r>
              <a:rPr lang="cs-CZ" b="1" dirty="0" err="1"/>
              <a:t>transactions</a:t>
            </a:r>
            <a:r>
              <a:rPr lang="cs-CZ" b="1" dirty="0"/>
              <a:t>.</a:t>
            </a:r>
          </a:p>
          <a:p>
            <a:r>
              <a:rPr lang="cs-CZ" b="1" dirty="0" err="1"/>
              <a:t>Instead</a:t>
            </a:r>
            <a:r>
              <a:rPr lang="cs-CZ" b="1" dirty="0"/>
              <a:t>, </a:t>
            </a:r>
            <a:r>
              <a:rPr lang="cs-CZ" b="1" dirty="0" err="1"/>
              <a:t>they</a:t>
            </a:r>
            <a:r>
              <a:rPr lang="cs-CZ" b="1" dirty="0"/>
              <a:t> </a:t>
            </a:r>
            <a:r>
              <a:rPr lang="cs-CZ" b="1" dirty="0" err="1"/>
              <a:t>should</a:t>
            </a:r>
            <a:r>
              <a:rPr lang="cs-CZ" b="1" dirty="0"/>
              <a:t>:</a:t>
            </a:r>
          </a:p>
          <a:p>
            <a:pPr marL="0" indent="0">
              <a:buNone/>
            </a:pPr>
            <a:r>
              <a:rPr lang="cs-CZ" b="1" dirty="0"/>
              <a:t>Use a </a:t>
            </a:r>
            <a:r>
              <a:rPr lang="cs-CZ" b="1" dirty="0" err="1"/>
              <a:t>randomly</a:t>
            </a:r>
            <a:r>
              <a:rPr lang="cs-CZ" b="1" dirty="0"/>
              <a:t> </a:t>
            </a:r>
            <a:r>
              <a:rPr lang="cs-CZ" b="1" dirty="0" err="1"/>
              <a:t>generated</a:t>
            </a:r>
            <a:r>
              <a:rPr lang="cs-CZ" b="1" dirty="0"/>
              <a:t> reference </a:t>
            </a:r>
            <a:r>
              <a:rPr lang="cs-CZ" b="1" dirty="0" err="1"/>
              <a:t>number</a:t>
            </a:r>
            <a:r>
              <a:rPr lang="cs-CZ" b="1" dirty="0"/>
              <a:t> </a:t>
            </a:r>
            <a:r>
              <a:rPr lang="cs-CZ" b="1" dirty="0" err="1"/>
              <a:t>for</a:t>
            </a:r>
            <a:r>
              <a:rPr lang="cs-CZ" b="1" dirty="0"/>
              <a:t> </a:t>
            </a:r>
            <a:r>
              <a:rPr lang="cs-CZ" b="1" dirty="0" err="1"/>
              <a:t>payments</a:t>
            </a:r>
            <a:r>
              <a:rPr lang="cs-CZ" b="1" dirty="0"/>
              <a:t>.</a:t>
            </a:r>
          </a:p>
          <a:p>
            <a:pPr marL="0" indent="0">
              <a:buNone/>
            </a:pPr>
            <a:r>
              <a:rPr lang="cs-CZ" b="1" dirty="0" err="1"/>
              <a:t>Ensure</a:t>
            </a:r>
            <a:r>
              <a:rPr lang="cs-CZ" b="1" dirty="0"/>
              <a:t> </a:t>
            </a:r>
            <a:r>
              <a:rPr lang="cs-CZ" b="1" dirty="0" err="1"/>
              <a:t>personal</a:t>
            </a:r>
            <a:r>
              <a:rPr lang="cs-CZ" b="1" dirty="0"/>
              <a:t> data </a:t>
            </a:r>
            <a:r>
              <a:rPr lang="cs-CZ" b="1" dirty="0" err="1"/>
              <a:t>is</a:t>
            </a:r>
            <a:r>
              <a:rPr lang="cs-CZ" b="1" dirty="0"/>
              <a:t> </a:t>
            </a:r>
            <a:r>
              <a:rPr lang="cs-CZ" b="1" dirty="0" err="1"/>
              <a:t>encrypted</a:t>
            </a:r>
            <a:r>
              <a:rPr lang="cs-CZ" b="1" dirty="0"/>
              <a:t> and not </a:t>
            </a:r>
            <a:r>
              <a:rPr lang="cs-CZ" b="1" dirty="0" err="1"/>
              <a:t>exposed</a:t>
            </a:r>
            <a:r>
              <a:rPr lang="cs-CZ" b="1" dirty="0"/>
              <a:t> in </a:t>
            </a:r>
            <a:r>
              <a:rPr lang="cs-CZ" b="1" dirty="0" err="1"/>
              <a:t>transactions</a:t>
            </a:r>
            <a:r>
              <a:rPr lang="cs-CZ" b="1" dirty="0"/>
              <a:t>.</a:t>
            </a:r>
          </a:p>
          <a:p>
            <a:pPr marL="0" indent="0">
              <a:buNone/>
            </a:pPr>
            <a:r>
              <a:rPr lang="cs-CZ" b="1" dirty="0" err="1"/>
              <a:t>Follow</a:t>
            </a:r>
            <a:r>
              <a:rPr lang="cs-CZ" b="1" dirty="0"/>
              <a:t> GDPR and </a:t>
            </a:r>
            <a:r>
              <a:rPr lang="cs-CZ" b="1" dirty="0" err="1"/>
              <a:t>best</a:t>
            </a:r>
            <a:r>
              <a:rPr lang="cs-CZ" b="1" dirty="0"/>
              <a:t> </a:t>
            </a:r>
            <a:r>
              <a:rPr lang="cs-CZ" b="1" dirty="0" err="1"/>
              <a:t>practices</a:t>
            </a:r>
            <a:r>
              <a:rPr lang="cs-CZ" b="1" dirty="0"/>
              <a:t> in </a:t>
            </a:r>
            <a:r>
              <a:rPr lang="cs-CZ" b="1" dirty="0" err="1"/>
              <a:t>cybersecurity</a:t>
            </a:r>
            <a:r>
              <a:rPr lang="cs-CZ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3843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D47B5E-1E14-7787-1EA6-DB590315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Summary</a:t>
            </a:r>
            <a:r>
              <a:rPr lang="cs-CZ" dirty="0"/>
              <a:t> &amp; </a:t>
            </a:r>
            <a:r>
              <a:rPr lang="cs-CZ" dirty="0" err="1"/>
              <a:t>Final</a:t>
            </a:r>
            <a:r>
              <a:rPr lang="cs-CZ" dirty="0"/>
              <a:t> </a:t>
            </a:r>
            <a:r>
              <a:rPr lang="cs-CZ" dirty="0" err="1"/>
              <a:t>Tips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3A0DE6-2A21-F980-63DE-4C66118BA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10890928" cy="39197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/>
              <a:t>✅ </a:t>
            </a:r>
            <a:r>
              <a:rPr lang="cs-CZ" b="1" dirty="0"/>
              <a:t>Use </a:t>
            </a:r>
            <a:r>
              <a:rPr lang="cs-CZ" b="1" dirty="0" err="1"/>
              <a:t>strong</a:t>
            </a:r>
            <a:r>
              <a:rPr lang="cs-CZ" b="1" dirty="0"/>
              <a:t>, </a:t>
            </a:r>
            <a:r>
              <a:rPr lang="cs-CZ" b="1" dirty="0" err="1"/>
              <a:t>unique</a:t>
            </a:r>
            <a:r>
              <a:rPr lang="cs-CZ" b="1" dirty="0"/>
              <a:t> </a:t>
            </a:r>
            <a:r>
              <a:rPr lang="cs-CZ" b="1" dirty="0" err="1"/>
              <a:t>passwords</a:t>
            </a:r>
            <a:br>
              <a:rPr lang="cs-CZ" dirty="0"/>
            </a:br>
            <a:r>
              <a:rPr lang="cs-CZ" dirty="0"/>
              <a:t>✅ </a:t>
            </a:r>
            <a:r>
              <a:rPr lang="cs-CZ" b="1" dirty="0" err="1"/>
              <a:t>Enable</a:t>
            </a:r>
            <a:r>
              <a:rPr lang="cs-CZ" b="1" dirty="0"/>
              <a:t> </a:t>
            </a:r>
            <a:r>
              <a:rPr lang="cs-CZ" b="1" dirty="0" err="1"/>
              <a:t>Two-Factor</a:t>
            </a:r>
            <a:r>
              <a:rPr lang="cs-CZ" b="1" dirty="0"/>
              <a:t> </a:t>
            </a:r>
            <a:r>
              <a:rPr lang="cs-CZ" b="1" dirty="0" err="1"/>
              <a:t>Authentication</a:t>
            </a:r>
            <a:br>
              <a:rPr lang="cs-CZ" dirty="0"/>
            </a:br>
            <a:r>
              <a:rPr lang="cs-CZ" dirty="0"/>
              <a:t>✅ </a:t>
            </a:r>
            <a:r>
              <a:rPr lang="cs-CZ" b="1" dirty="0" err="1"/>
              <a:t>Never</a:t>
            </a:r>
            <a:r>
              <a:rPr lang="cs-CZ" b="1" dirty="0"/>
              <a:t> </a:t>
            </a:r>
            <a:r>
              <a:rPr lang="cs-CZ" b="1" dirty="0" err="1"/>
              <a:t>click</a:t>
            </a:r>
            <a:r>
              <a:rPr lang="cs-CZ" b="1" dirty="0"/>
              <a:t> </a:t>
            </a:r>
            <a:r>
              <a:rPr lang="cs-CZ" b="1" dirty="0" err="1"/>
              <a:t>suspicious</a:t>
            </a:r>
            <a:r>
              <a:rPr lang="cs-CZ" b="1" dirty="0"/>
              <a:t> </a:t>
            </a:r>
            <a:r>
              <a:rPr lang="cs-CZ" b="1" dirty="0" err="1"/>
              <a:t>links</a:t>
            </a:r>
            <a:br>
              <a:rPr lang="cs-CZ" dirty="0"/>
            </a:br>
            <a:r>
              <a:rPr lang="cs-CZ" dirty="0"/>
              <a:t>✅ </a:t>
            </a:r>
            <a:r>
              <a:rPr lang="cs-CZ" b="1" dirty="0"/>
              <a:t>Use a VPN on public Wi-Fi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💡 </a:t>
            </a:r>
            <a:r>
              <a:rPr lang="cs-CZ" b="1" dirty="0" err="1"/>
              <a:t>Final</a:t>
            </a:r>
            <a:r>
              <a:rPr lang="cs-CZ" b="1" dirty="0"/>
              <a:t> </a:t>
            </a:r>
            <a:r>
              <a:rPr lang="cs-CZ" b="1" dirty="0" err="1"/>
              <a:t>question</a:t>
            </a:r>
            <a:r>
              <a:rPr lang="cs-CZ" b="1" dirty="0"/>
              <a:t>:</a:t>
            </a:r>
            <a:endParaRPr lang="cs-CZ" dirty="0"/>
          </a:p>
          <a:p>
            <a:pPr>
              <a:buFont typeface="Wingdings" panose="05000000000000000000" pitchFamily="2" charset="2"/>
              <a:buChar char="Ø"/>
            </a:pPr>
            <a:r>
              <a:rPr lang="cs-CZ" dirty="0" err="1"/>
              <a:t>Will</a:t>
            </a:r>
            <a:r>
              <a:rPr lang="cs-CZ" dirty="0"/>
              <a:t> YOU </a:t>
            </a:r>
            <a:r>
              <a:rPr lang="cs-CZ" dirty="0" err="1"/>
              <a:t>change</a:t>
            </a:r>
            <a:r>
              <a:rPr lang="cs-CZ" dirty="0"/>
              <a:t> </a:t>
            </a:r>
            <a:r>
              <a:rPr lang="cs-CZ" dirty="0" err="1"/>
              <a:t>your</a:t>
            </a:r>
            <a:r>
              <a:rPr lang="cs-CZ" dirty="0"/>
              <a:t> </a:t>
            </a:r>
            <a:r>
              <a:rPr lang="cs-CZ" dirty="0" err="1"/>
              <a:t>passwords</a:t>
            </a:r>
            <a:r>
              <a:rPr lang="cs-CZ" dirty="0"/>
              <a:t> </a:t>
            </a:r>
            <a:r>
              <a:rPr lang="cs-CZ" dirty="0" err="1"/>
              <a:t>today</a:t>
            </a:r>
            <a:r>
              <a:rPr lang="cs-CZ" dirty="0"/>
              <a:t>? </a:t>
            </a:r>
            <a:r>
              <a:rPr lang="cs-CZ" dirty="0" err="1"/>
              <a:t>Don’t</a:t>
            </a:r>
            <a:r>
              <a:rPr lang="cs-CZ" dirty="0"/>
              <a:t> </a:t>
            </a:r>
            <a:r>
              <a:rPr lang="cs-CZ" dirty="0" err="1"/>
              <a:t>wait</a:t>
            </a:r>
            <a:r>
              <a:rPr lang="cs-CZ" dirty="0"/>
              <a:t> </a:t>
            </a:r>
            <a:r>
              <a:rPr lang="cs-CZ" dirty="0" err="1"/>
              <a:t>until</a:t>
            </a:r>
            <a:r>
              <a:rPr lang="cs-CZ" dirty="0"/>
              <a:t> </a:t>
            </a:r>
            <a:r>
              <a:rPr lang="cs-CZ" dirty="0" err="1"/>
              <a:t>it’s</a:t>
            </a:r>
            <a:r>
              <a:rPr lang="cs-CZ" dirty="0"/>
              <a:t> </a:t>
            </a:r>
            <a:r>
              <a:rPr lang="cs-CZ" dirty="0" err="1"/>
              <a:t>too</a:t>
            </a:r>
            <a:r>
              <a:rPr lang="cs-CZ" dirty="0"/>
              <a:t> </a:t>
            </a:r>
            <a:r>
              <a:rPr lang="cs-CZ" dirty="0" err="1"/>
              <a:t>late</a:t>
            </a:r>
            <a:r>
              <a:rPr lang="cs-CZ" dirty="0"/>
              <a:t>!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🙏 </a:t>
            </a:r>
            <a:r>
              <a:rPr lang="cs-CZ" dirty="0" err="1"/>
              <a:t>Thank</a:t>
            </a:r>
            <a:r>
              <a:rPr lang="cs-CZ" dirty="0"/>
              <a:t>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your</a:t>
            </a:r>
            <a:r>
              <a:rPr lang="cs-CZ" dirty="0"/>
              <a:t> </a:t>
            </a:r>
            <a:r>
              <a:rPr lang="cs-CZ" dirty="0" err="1"/>
              <a:t>attention</a:t>
            </a:r>
            <a:r>
              <a:rPr lang="cs-CZ" dirty="0"/>
              <a:t> – and </a:t>
            </a:r>
            <a:r>
              <a:rPr lang="cs-CZ" dirty="0" err="1"/>
              <a:t>remember</a:t>
            </a:r>
            <a:r>
              <a:rPr lang="cs-CZ" dirty="0"/>
              <a:t>, </a:t>
            </a:r>
            <a:r>
              <a:rPr lang="cs-CZ" dirty="0" err="1"/>
              <a:t>always</a:t>
            </a:r>
            <a:r>
              <a:rPr lang="cs-CZ" dirty="0"/>
              <a:t> </a:t>
            </a:r>
            <a:r>
              <a:rPr lang="cs-CZ" dirty="0" err="1"/>
              <a:t>think</a:t>
            </a:r>
            <a:r>
              <a:rPr lang="cs-CZ" dirty="0"/>
              <a:t> </a:t>
            </a:r>
            <a:r>
              <a:rPr lang="cs-CZ" dirty="0" err="1"/>
              <a:t>before</a:t>
            </a:r>
            <a:r>
              <a:rPr lang="cs-CZ" dirty="0"/>
              <a:t>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share</a:t>
            </a:r>
            <a:r>
              <a:rPr lang="cs-CZ" dirty="0"/>
              <a:t> </a:t>
            </a:r>
            <a:r>
              <a:rPr lang="cs-CZ" dirty="0" err="1"/>
              <a:t>your</a:t>
            </a:r>
            <a:r>
              <a:rPr lang="cs-CZ" dirty="0"/>
              <a:t> data!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7514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8EACF9-E3C4-ACCB-AA97-6F58D2C2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Introduction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176A4B-C1D0-E618-9895-237A148C7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Every day, millions of accounts are hacked</a:t>
            </a:r>
            <a:r>
              <a:rPr lang="cs-CZ" dirty="0"/>
              <a:t>.</a:t>
            </a:r>
          </a:p>
          <a:p>
            <a:r>
              <a:rPr lang="en-US" dirty="0"/>
              <a:t>Cybercriminals target personal data, money, and privacy.</a:t>
            </a:r>
            <a:endParaRPr lang="cs-CZ" dirty="0"/>
          </a:p>
          <a:p>
            <a:r>
              <a:rPr lang="en-US" dirty="0"/>
              <a:t>How easy is it to get hacked? And how can you stay safe?</a:t>
            </a:r>
            <a:endParaRPr lang="cs-CZ" dirty="0"/>
          </a:p>
          <a:p>
            <a:r>
              <a:rPr lang="en-US" dirty="0"/>
              <a:t>Today, we will cover:</a:t>
            </a:r>
            <a:endParaRPr lang="cs-CZ" dirty="0"/>
          </a:p>
          <a:p>
            <a:pPr marL="0" indent="0">
              <a:buNone/>
            </a:pPr>
            <a:r>
              <a:rPr lang="en-US" dirty="0"/>
              <a:t>✅ How hackers steal passwords</a:t>
            </a:r>
            <a:br>
              <a:rPr lang="en-US" dirty="0"/>
            </a:br>
            <a:r>
              <a:rPr lang="en-US" dirty="0"/>
              <a:t>✅ The biggest mistakes people make</a:t>
            </a:r>
            <a:br>
              <a:rPr lang="en-US" dirty="0"/>
            </a:br>
            <a:r>
              <a:rPr lang="en-US" dirty="0"/>
              <a:t>✅ How to protect yourself</a:t>
            </a:r>
            <a:br>
              <a:rPr lang="en-US" dirty="0"/>
            </a:br>
            <a:r>
              <a:rPr lang="en-US" dirty="0"/>
              <a:t>✅ Real-life hacking incidents</a:t>
            </a:r>
          </a:p>
          <a:p>
            <a:r>
              <a:rPr lang="en-US" dirty="0"/>
              <a:t>By the end, you’ll know how to make your online life more secure!</a:t>
            </a:r>
          </a:p>
        </p:txBody>
      </p:sp>
    </p:spTree>
    <p:extLst>
      <p:ext uri="{BB962C8B-B14F-4D97-AF65-F5344CB8AC3E}">
        <p14:creationId xmlns:p14="http://schemas.microsoft.com/office/powerpoint/2010/main" val="281178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F0ECF9-7B90-E1F9-E1CF-0534BE6A1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How</a:t>
            </a:r>
            <a:r>
              <a:rPr lang="cs-CZ" dirty="0"/>
              <a:t> </a:t>
            </a:r>
            <a:r>
              <a:rPr lang="cs-CZ" dirty="0" err="1"/>
              <a:t>hackers</a:t>
            </a:r>
            <a:r>
              <a:rPr lang="cs-CZ" dirty="0"/>
              <a:t> </a:t>
            </a:r>
            <a:r>
              <a:rPr lang="cs-CZ" dirty="0" err="1"/>
              <a:t>obtain</a:t>
            </a:r>
            <a:r>
              <a:rPr lang="cs-CZ" dirty="0"/>
              <a:t> </a:t>
            </a:r>
            <a:r>
              <a:rPr lang="cs-CZ" dirty="0" err="1"/>
              <a:t>passwords</a:t>
            </a:r>
            <a:r>
              <a:rPr lang="cs-CZ" dirty="0"/>
              <a:t>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E939153-AFFE-0F3F-BD07-3E4584F0D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1️⃣ Phishing</a:t>
            </a:r>
          </a:p>
          <a:p>
            <a:pPr marL="0" indent="0">
              <a:buNone/>
            </a:pPr>
            <a:r>
              <a:rPr lang="en-US" dirty="0"/>
              <a:t>➡ Fake emails &amp; websites pretending to be real</a:t>
            </a:r>
            <a:br>
              <a:rPr lang="en-US" dirty="0"/>
            </a:br>
            <a:r>
              <a:rPr lang="en-US" dirty="0"/>
              <a:t>➡ Example: "Your bank account is at risk! Click here to verify your login."</a:t>
            </a:r>
            <a:br>
              <a:rPr lang="en-US" dirty="0"/>
            </a:br>
            <a:r>
              <a:rPr lang="en-US" dirty="0"/>
              <a:t>➡ Many people fall for this trick!</a:t>
            </a:r>
          </a:p>
          <a:p>
            <a:pPr marL="0" indent="0">
              <a:buNone/>
            </a:pPr>
            <a:r>
              <a:rPr lang="en-US" b="1" dirty="0"/>
              <a:t>2️⃣ Keyloggers</a:t>
            </a:r>
          </a:p>
          <a:p>
            <a:pPr marL="0" indent="0">
              <a:buNone/>
            </a:pPr>
            <a:r>
              <a:rPr lang="en-US" dirty="0"/>
              <a:t>➡ Malicious software records everything you type.</a:t>
            </a:r>
            <a:br>
              <a:rPr lang="en-US" dirty="0"/>
            </a:br>
            <a:r>
              <a:rPr lang="en-US" dirty="0"/>
              <a:t>➡ Hackers steal passwords without you knowing!</a:t>
            </a:r>
          </a:p>
          <a:p>
            <a:pPr marL="0" indent="0">
              <a:buNone/>
            </a:pPr>
            <a:r>
              <a:rPr lang="en-US" b="1" dirty="0"/>
              <a:t>3️⃣ Data Breaches</a:t>
            </a:r>
          </a:p>
          <a:p>
            <a:pPr marL="0" indent="0">
              <a:buNone/>
            </a:pPr>
            <a:r>
              <a:rPr lang="en-US" dirty="0"/>
              <a:t>➡ Websites get hacked, and your passwords get leaked.</a:t>
            </a:r>
            <a:br>
              <a:rPr lang="en-US" dirty="0"/>
            </a:br>
            <a:r>
              <a:rPr lang="en-US" dirty="0"/>
              <a:t>➡ If you reuse passwords, hackers can access all your accounts!</a:t>
            </a:r>
          </a:p>
        </p:txBody>
      </p:sp>
    </p:spTree>
    <p:extLst>
      <p:ext uri="{BB962C8B-B14F-4D97-AF65-F5344CB8AC3E}">
        <p14:creationId xmlns:p14="http://schemas.microsoft.com/office/powerpoint/2010/main" val="376822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084925-9355-98C6-2916-DF5DE8EB2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Phishing</a:t>
            </a:r>
            <a:r>
              <a:rPr lang="cs-CZ" dirty="0"/>
              <a:t> – Real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353076B-79A8-3852-59DB-15EE556E3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5741670" cy="35661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/>
              <a:t>🛑 </a:t>
            </a:r>
            <a:r>
              <a:rPr lang="cs-CZ" b="1" dirty="0" err="1"/>
              <a:t>How</a:t>
            </a:r>
            <a:r>
              <a:rPr lang="cs-CZ" b="1" dirty="0"/>
              <a:t> to </a:t>
            </a:r>
            <a:r>
              <a:rPr lang="cs-CZ" b="1" dirty="0" err="1"/>
              <a:t>recognize</a:t>
            </a:r>
            <a:r>
              <a:rPr lang="cs-CZ" b="1" dirty="0"/>
              <a:t> </a:t>
            </a:r>
            <a:r>
              <a:rPr lang="cs-CZ" b="1" dirty="0" err="1"/>
              <a:t>phishing</a:t>
            </a:r>
            <a:r>
              <a:rPr lang="cs-CZ" b="1" dirty="0"/>
              <a:t> </a:t>
            </a:r>
            <a:r>
              <a:rPr lang="cs-CZ" b="1" dirty="0" err="1"/>
              <a:t>emails</a:t>
            </a:r>
            <a:r>
              <a:rPr lang="cs-CZ" b="1" dirty="0"/>
              <a:t>:</a:t>
            </a:r>
          </a:p>
          <a:p>
            <a:pPr marL="0" indent="0">
              <a:buNone/>
            </a:pPr>
            <a:r>
              <a:rPr lang="cs-CZ" dirty="0"/>
              <a:t>✅ </a:t>
            </a:r>
            <a:r>
              <a:rPr lang="cs-CZ" dirty="0" err="1"/>
              <a:t>Suspicious</a:t>
            </a:r>
            <a:r>
              <a:rPr lang="cs-CZ" dirty="0"/>
              <a:t> </a:t>
            </a:r>
            <a:r>
              <a:rPr lang="cs-CZ" dirty="0" err="1"/>
              <a:t>sender</a:t>
            </a:r>
            <a:r>
              <a:rPr lang="cs-CZ" dirty="0"/>
              <a:t> (</a:t>
            </a:r>
            <a:r>
              <a:rPr lang="cs-CZ" dirty="0" err="1"/>
              <a:t>weird</a:t>
            </a:r>
            <a:r>
              <a:rPr lang="cs-CZ" dirty="0"/>
              <a:t> email </a:t>
            </a:r>
            <a:r>
              <a:rPr lang="cs-CZ" dirty="0" err="1"/>
              <a:t>address</a:t>
            </a:r>
            <a:r>
              <a:rPr lang="cs-CZ" dirty="0"/>
              <a:t> </a:t>
            </a:r>
            <a:br>
              <a:rPr lang="cs-CZ" dirty="0"/>
            </a:b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phone</a:t>
            </a:r>
            <a:r>
              <a:rPr lang="cs-CZ" dirty="0"/>
              <a:t> </a:t>
            </a:r>
            <a:r>
              <a:rPr lang="cs-CZ" dirty="0" err="1"/>
              <a:t>number</a:t>
            </a:r>
            <a:r>
              <a:rPr lang="cs-CZ" dirty="0"/>
              <a:t>)</a:t>
            </a:r>
            <a:br>
              <a:rPr lang="cs-CZ" dirty="0"/>
            </a:br>
            <a:r>
              <a:rPr lang="cs-CZ" dirty="0"/>
              <a:t>✅ Urgent tone ("</a:t>
            </a:r>
            <a:r>
              <a:rPr lang="cs-CZ" dirty="0" err="1"/>
              <a:t>Immediate</a:t>
            </a:r>
            <a:r>
              <a:rPr lang="cs-CZ" dirty="0"/>
              <a:t> </a:t>
            </a:r>
            <a:r>
              <a:rPr lang="cs-CZ" dirty="0" err="1"/>
              <a:t>action</a:t>
            </a:r>
            <a:r>
              <a:rPr lang="cs-CZ" dirty="0"/>
              <a:t> </a:t>
            </a:r>
            <a:r>
              <a:rPr lang="cs-CZ" dirty="0" err="1"/>
              <a:t>required</a:t>
            </a:r>
            <a:r>
              <a:rPr lang="cs-CZ" dirty="0"/>
              <a:t>!")</a:t>
            </a:r>
            <a:br>
              <a:rPr lang="cs-CZ" dirty="0"/>
            </a:br>
            <a:r>
              <a:rPr lang="cs-CZ" dirty="0"/>
              <a:t>✅ </a:t>
            </a:r>
            <a:r>
              <a:rPr lang="cs-CZ" dirty="0" err="1"/>
              <a:t>Bad</a:t>
            </a:r>
            <a:r>
              <a:rPr lang="cs-CZ" dirty="0"/>
              <a:t> </a:t>
            </a:r>
            <a:r>
              <a:rPr lang="cs-CZ" dirty="0" err="1"/>
              <a:t>spelling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grammar</a:t>
            </a:r>
            <a:br>
              <a:rPr lang="cs-CZ" dirty="0"/>
            </a:br>
            <a:r>
              <a:rPr lang="cs-CZ" dirty="0"/>
              <a:t>✅ Link </a:t>
            </a:r>
            <a:r>
              <a:rPr lang="cs-CZ" dirty="0" err="1"/>
              <a:t>looks</a:t>
            </a:r>
            <a:r>
              <a:rPr lang="cs-CZ" dirty="0"/>
              <a:t> </a:t>
            </a:r>
            <a:r>
              <a:rPr lang="cs-CZ" dirty="0" err="1"/>
              <a:t>strange</a:t>
            </a:r>
            <a:r>
              <a:rPr lang="cs-CZ" dirty="0"/>
              <a:t> (</a:t>
            </a:r>
            <a:r>
              <a:rPr lang="cs-CZ" dirty="0" err="1"/>
              <a:t>hover</a:t>
            </a:r>
            <a:r>
              <a:rPr lang="cs-CZ" dirty="0"/>
              <a:t> </a:t>
            </a:r>
            <a:r>
              <a:rPr lang="cs-CZ" dirty="0" err="1"/>
              <a:t>over</a:t>
            </a:r>
            <a:r>
              <a:rPr lang="cs-CZ" dirty="0"/>
              <a:t> </a:t>
            </a:r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before</a:t>
            </a:r>
            <a:r>
              <a:rPr lang="cs-CZ" dirty="0"/>
              <a:t> </a:t>
            </a:r>
            <a:r>
              <a:rPr lang="cs-CZ" dirty="0" err="1"/>
              <a:t>clicking</a:t>
            </a:r>
            <a:r>
              <a:rPr lang="cs-CZ" dirty="0"/>
              <a:t>!)</a:t>
            </a:r>
          </a:p>
          <a:p>
            <a:pPr marL="0" indent="0">
              <a:buNone/>
            </a:pPr>
            <a:r>
              <a:rPr lang="cs-CZ" dirty="0"/>
              <a:t>👉 </a:t>
            </a:r>
            <a:r>
              <a:rPr lang="cs-CZ" b="1" dirty="0" err="1">
                <a:solidFill>
                  <a:srgbClr val="FF0000"/>
                </a:solidFill>
              </a:rPr>
              <a:t>Never</a:t>
            </a:r>
            <a:r>
              <a:rPr lang="cs-CZ" b="1" dirty="0">
                <a:solidFill>
                  <a:srgbClr val="FF0000"/>
                </a:solidFill>
              </a:rPr>
              <a:t> </a:t>
            </a:r>
            <a:r>
              <a:rPr lang="cs-CZ" b="1" dirty="0" err="1">
                <a:solidFill>
                  <a:srgbClr val="FF0000"/>
                </a:solidFill>
              </a:rPr>
              <a:t>click</a:t>
            </a:r>
            <a:r>
              <a:rPr lang="cs-CZ" b="1" dirty="0">
                <a:solidFill>
                  <a:srgbClr val="FF0000"/>
                </a:solidFill>
              </a:rPr>
              <a:t> </a:t>
            </a:r>
            <a:r>
              <a:rPr lang="cs-CZ" b="1" dirty="0" err="1">
                <a:solidFill>
                  <a:srgbClr val="FF0000"/>
                </a:solidFill>
              </a:rPr>
              <a:t>suspicious</a:t>
            </a:r>
            <a:r>
              <a:rPr lang="cs-CZ" b="1" dirty="0">
                <a:solidFill>
                  <a:srgbClr val="FF0000"/>
                </a:solidFill>
              </a:rPr>
              <a:t> </a:t>
            </a:r>
            <a:r>
              <a:rPr lang="cs-CZ" b="1" dirty="0" err="1">
                <a:solidFill>
                  <a:srgbClr val="FF0000"/>
                </a:solidFill>
              </a:rPr>
              <a:t>links</a:t>
            </a:r>
            <a:r>
              <a:rPr lang="cs-CZ" b="1" dirty="0">
                <a:solidFill>
                  <a:srgbClr val="FF0000"/>
                </a:solidFill>
              </a:rPr>
              <a:t> </a:t>
            </a:r>
            <a:r>
              <a:rPr lang="cs-CZ" b="1" dirty="0" err="1">
                <a:solidFill>
                  <a:srgbClr val="FF0000"/>
                </a:solidFill>
              </a:rPr>
              <a:t>or</a:t>
            </a:r>
            <a:r>
              <a:rPr lang="cs-CZ" b="1" dirty="0">
                <a:solidFill>
                  <a:srgbClr val="FF0000"/>
                </a:solidFill>
              </a:rPr>
              <a:t> open </a:t>
            </a:r>
            <a:r>
              <a:rPr lang="cs-CZ" b="1" dirty="0" err="1">
                <a:solidFill>
                  <a:srgbClr val="FF0000"/>
                </a:solidFill>
              </a:rPr>
              <a:t>unknown</a:t>
            </a:r>
            <a:r>
              <a:rPr lang="cs-CZ" b="1" dirty="0">
                <a:solidFill>
                  <a:srgbClr val="FF0000"/>
                </a:solidFill>
              </a:rPr>
              <a:t> </a:t>
            </a:r>
            <a:r>
              <a:rPr lang="cs-CZ" b="1" dirty="0" err="1">
                <a:solidFill>
                  <a:srgbClr val="FF0000"/>
                </a:solidFill>
              </a:rPr>
              <a:t>attachments</a:t>
            </a:r>
            <a:r>
              <a:rPr lang="cs-CZ" b="1" dirty="0">
                <a:solidFill>
                  <a:srgbClr val="FF0000"/>
                </a:solidFill>
              </a:rPr>
              <a:t>!</a:t>
            </a:r>
            <a:endParaRPr lang="cs-CZ" dirty="0">
              <a:solidFill>
                <a:srgbClr val="FF0000"/>
              </a:solidFill>
            </a:endParaRPr>
          </a:p>
        </p:txBody>
      </p:sp>
      <p:pic>
        <p:nvPicPr>
          <p:cNvPr id="1030" name="Picture 6" descr="Anatomy of an email phishing scam • Inside Iowa State for faculty and ...">
            <a:extLst>
              <a:ext uri="{FF2B5EF4-FFF2-40B4-BE49-F238E27FC236}">
                <a16:creationId xmlns:a16="http://schemas.microsoft.com/office/drawing/2014/main" id="{BCE38335-E1BB-3E4F-6944-9AC22C76B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347" y="1657349"/>
            <a:ext cx="5579569" cy="399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Řečová bublina: oválný bublinový popisek 3">
            <a:extLst>
              <a:ext uri="{FF2B5EF4-FFF2-40B4-BE49-F238E27FC236}">
                <a16:creationId xmlns:a16="http://schemas.microsoft.com/office/drawing/2014/main" id="{FA4E1FAD-6744-D363-C9A3-738679F7795A}"/>
              </a:ext>
            </a:extLst>
          </p:cNvPr>
          <p:cNvSpPr/>
          <p:nvPr/>
        </p:nvSpPr>
        <p:spPr>
          <a:xfrm>
            <a:off x="9550316" y="1014030"/>
            <a:ext cx="2514600" cy="1286637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err="1"/>
              <a:t>Example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phishing</a:t>
            </a:r>
            <a:r>
              <a:rPr lang="cs-CZ" dirty="0"/>
              <a:t> e-mail</a:t>
            </a:r>
          </a:p>
        </p:txBody>
      </p:sp>
    </p:spTree>
    <p:extLst>
      <p:ext uri="{BB962C8B-B14F-4D97-AF65-F5344CB8AC3E}">
        <p14:creationId xmlns:p14="http://schemas.microsoft.com/office/powerpoint/2010/main" val="222242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567FDF-F0D3-E047-95EC-B3B23118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Biggest Mistakes Users Make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40BECD-59C3-ECAC-40A9-EAE6E4D6A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❌ </a:t>
            </a:r>
            <a:r>
              <a:rPr lang="cs-CZ" b="1" dirty="0" err="1"/>
              <a:t>Weak</a:t>
            </a:r>
            <a:r>
              <a:rPr lang="cs-CZ" b="1" dirty="0"/>
              <a:t> </a:t>
            </a:r>
            <a:r>
              <a:rPr lang="cs-CZ" b="1" dirty="0" err="1"/>
              <a:t>passwords</a:t>
            </a:r>
            <a:r>
              <a:rPr lang="cs-CZ" dirty="0"/>
              <a:t> – "123456", "</a:t>
            </a:r>
            <a:r>
              <a:rPr lang="cs-CZ" dirty="0" err="1"/>
              <a:t>password</a:t>
            </a:r>
            <a:r>
              <a:rPr lang="cs-CZ" dirty="0"/>
              <a:t>", "</a:t>
            </a:r>
            <a:r>
              <a:rPr lang="cs-CZ" dirty="0" err="1"/>
              <a:t>qwerty</a:t>
            </a:r>
            <a:r>
              <a:rPr lang="cs-CZ" dirty="0"/>
              <a:t>"</a:t>
            </a:r>
            <a:br>
              <a:rPr lang="cs-CZ" dirty="0"/>
            </a:br>
            <a:r>
              <a:rPr lang="cs-CZ" dirty="0"/>
              <a:t>❌ </a:t>
            </a:r>
            <a:r>
              <a:rPr lang="cs-CZ" b="1" dirty="0"/>
              <a:t>Same </a:t>
            </a:r>
            <a:r>
              <a:rPr lang="cs-CZ" b="1" dirty="0" err="1"/>
              <a:t>password</a:t>
            </a:r>
            <a:r>
              <a:rPr lang="cs-CZ" b="1" dirty="0"/>
              <a:t> </a:t>
            </a:r>
            <a:r>
              <a:rPr lang="cs-CZ" b="1" dirty="0" err="1"/>
              <a:t>for</a:t>
            </a:r>
            <a:r>
              <a:rPr lang="cs-CZ" b="1" dirty="0"/>
              <a:t> </a:t>
            </a:r>
            <a:r>
              <a:rPr lang="cs-CZ" b="1" dirty="0" err="1"/>
              <a:t>everything</a:t>
            </a:r>
            <a:r>
              <a:rPr lang="cs-CZ" dirty="0"/>
              <a:t> – </a:t>
            </a:r>
            <a:r>
              <a:rPr lang="cs-CZ" dirty="0" err="1"/>
              <a:t>One</a:t>
            </a:r>
            <a:r>
              <a:rPr lang="cs-CZ" dirty="0"/>
              <a:t> </a:t>
            </a:r>
            <a:r>
              <a:rPr lang="cs-CZ" dirty="0" err="1"/>
              <a:t>leak</a:t>
            </a:r>
            <a:r>
              <a:rPr lang="cs-CZ" dirty="0"/>
              <a:t> = </a:t>
            </a:r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accounts</a:t>
            </a:r>
            <a:r>
              <a:rPr lang="cs-CZ" dirty="0"/>
              <a:t> </a:t>
            </a:r>
            <a:r>
              <a:rPr lang="cs-CZ" dirty="0" err="1"/>
              <a:t>hacked</a:t>
            </a:r>
            <a:br>
              <a:rPr lang="cs-CZ" dirty="0"/>
            </a:br>
            <a:r>
              <a:rPr lang="cs-CZ" dirty="0"/>
              <a:t>❌ </a:t>
            </a:r>
            <a:r>
              <a:rPr lang="cs-CZ" b="1" dirty="0"/>
              <a:t>No </a:t>
            </a:r>
            <a:r>
              <a:rPr lang="cs-CZ" b="1" dirty="0" err="1"/>
              <a:t>Two-Factor</a:t>
            </a:r>
            <a:r>
              <a:rPr lang="cs-CZ" b="1" dirty="0"/>
              <a:t> </a:t>
            </a:r>
            <a:r>
              <a:rPr lang="cs-CZ" b="1" dirty="0" err="1"/>
              <a:t>Authentication</a:t>
            </a:r>
            <a:r>
              <a:rPr lang="cs-CZ" b="1" dirty="0"/>
              <a:t> (2FA)</a:t>
            </a:r>
            <a:r>
              <a:rPr lang="cs-CZ" dirty="0"/>
              <a:t> – Extra </a:t>
            </a:r>
            <a:r>
              <a:rPr lang="cs-CZ" dirty="0" err="1"/>
              <a:t>security</a:t>
            </a:r>
            <a:r>
              <a:rPr lang="cs-CZ" dirty="0"/>
              <a:t> </a:t>
            </a:r>
            <a:r>
              <a:rPr lang="cs-CZ" dirty="0" err="1"/>
              <a:t>layer</a:t>
            </a:r>
            <a:r>
              <a:rPr lang="cs-CZ" dirty="0"/>
              <a:t> </a:t>
            </a:r>
            <a:r>
              <a:rPr lang="cs-CZ" dirty="0" err="1"/>
              <a:t>missing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🔑 </a:t>
            </a:r>
            <a:r>
              <a:rPr lang="cs-CZ" b="1" dirty="0" err="1"/>
              <a:t>Hackers</a:t>
            </a:r>
            <a:r>
              <a:rPr lang="cs-CZ" b="1" dirty="0"/>
              <a:t> love </a:t>
            </a:r>
            <a:r>
              <a:rPr lang="cs-CZ" b="1" dirty="0" err="1"/>
              <a:t>lazy</a:t>
            </a:r>
            <a:r>
              <a:rPr lang="cs-CZ" b="1" dirty="0"/>
              <a:t> </a:t>
            </a:r>
            <a:r>
              <a:rPr lang="cs-CZ" b="1" dirty="0" err="1"/>
              <a:t>users</a:t>
            </a:r>
            <a:r>
              <a:rPr lang="cs-CZ" b="1" dirty="0"/>
              <a:t>! </a:t>
            </a:r>
            <a:r>
              <a:rPr lang="cs-CZ" b="1" dirty="0" err="1"/>
              <a:t>Don’t</a:t>
            </a:r>
            <a:r>
              <a:rPr lang="cs-CZ" b="1" dirty="0"/>
              <a:t> make </a:t>
            </a:r>
            <a:r>
              <a:rPr lang="cs-CZ" b="1" dirty="0" err="1"/>
              <a:t>their</a:t>
            </a:r>
            <a:r>
              <a:rPr lang="cs-CZ" b="1" dirty="0"/>
              <a:t> </a:t>
            </a:r>
            <a:r>
              <a:rPr lang="cs-CZ" b="1" dirty="0" err="1"/>
              <a:t>job</a:t>
            </a:r>
            <a:r>
              <a:rPr lang="cs-CZ" b="1" dirty="0"/>
              <a:t> </a:t>
            </a:r>
            <a:r>
              <a:rPr lang="cs-CZ" b="1" dirty="0" err="1"/>
              <a:t>easy</a:t>
            </a:r>
            <a:r>
              <a:rPr lang="cs-CZ" b="1" dirty="0"/>
              <a:t>!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118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0B73364-6662-658A-666C-FEA692BDE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677920" cy="3919267"/>
          </a:xfrm>
        </p:spPr>
        <p:txBody>
          <a:bodyPr anchor="t"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cs-CZ" sz="31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20 most commonly used passwords in the Czech Republic</a:t>
            </a:r>
            <a:endParaRPr kumimoji="0" lang="cs-CZ" altLang="cs-CZ" sz="3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FAA5F77E-A0E0-A1D8-99FF-66790DD80A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909575"/>
              </p:ext>
            </p:extLst>
          </p:nvPr>
        </p:nvGraphicFramePr>
        <p:xfrm>
          <a:off x="5117422" y="1371600"/>
          <a:ext cx="6347815" cy="4926326"/>
        </p:xfrm>
        <a:graphic>
          <a:graphicData uri="http://schemas.openxmlformats.org/drawingml/2006/table">
            <a:tbl>
              <a:tblPr firstRow="1" firstCol="1" bandRow="1"/>
              <a:tblGrid>
                <a:gridCol w="963578">
                  <a:extLst>
                    <a:ext uri="{9D8B030D-6E8A-4147-A177-3AD203B41FA5}">
                      <a16:colId xmlns:a16="http://schemas.microsoft.com/office/drawing/2014/main" val="4083201661"/>
                    </a:ext>
                  </a:extLst>
                </a:gridCol>
                <a:gridCol w="1451806">
                  <a:extLst>
                    <a:ext uri="{9D8B030D-6E8A-4147-A177-3AD203B41FA5}">
                      <a16:colId xmlns:a16="http://schemas.microsoft.com/office/drawing/2014/main" val="2672974453"/>
                    </a:ext>
                  </a:extLst>
                </a:gridCol>
                <a:gridCol w="2098090">
                  <a:extLst>
                    <a:ext uri="{9D8B030D-6E8A-4147-A177-3AD203B41FA5}">
                      <a16:colId xmlns:a16="http://schemas.microsoft.com/office/drawing/2014/main" val="2117216159"/>
                    </a:ext>
                  </a:extLst>
                </a:gridCol>
                <a:gridCol w="1834341">
                  <a:extLst>
                    <a:ext uri="{9D8B030D-6E8A-4147-A177-3AD203B41FA5}">
                      <a16:colId xmlns:a16="http://schemas.microsoft.com/office/drawing/2014/main" val="904446022"/>
                    </a:ext>
                  </a:extLst>
                </a:gridCol>
              </a:tblGrid>
              <a:tr h="234568"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1" i="0" u="none" strike="noStrike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Order</a:t>
                      </a:r>
                      <a:endParaRPr lang="cs-CZ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1" i="0" u="none" strike="noStrike" kern="100" dirty="0" err="1">
                          <a:effectLst/>
                          <a:latin typeface="Aptos" panose="020B0004020202020204" pitchFamily="34" charset="0"/>
                          <a:cs typeface="Times New Roman" panose="02020603050405020304" pitchFamily="18" charset="0"/>
                        </a:rPr>
                        <a:t>Password</a:t>
                      </a:r>
                      <a:endParaRPr lang="cs-CZ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1" i="0" u="none" strike="noStrike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Password</a:t>
                      </a:r>
                      <a:r>
                        <a:rPr lang="cs-CZ" sz="1300" b="1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cracking </a:t>
                      </a:r>
                      <a:r>
                        <a:rPr lang="cs-CZ" sz="1300" b="1" i="0" u="none" strike="noStrike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cs-CZ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1" i="0" u="none" strike="noStrike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Number</a:t>
                      </a:r>
                      <a:r>
                        <a:rPr lang="cs-CZ" sz="1300" b="1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cs-CZ" sz="1300" b="1" i="0" u="none" strike="noStrike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cs-CZ" sz="1300" b="1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cs-CZ" sz="1300" b="1" i="0" u="none" strike="noStrike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occurrences</a:t>
                      </a:r>
                      <a:endParaRPr lang="cs-CZ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565321"/>
                  </a:ext>
                </a:extLst>
              </a:tr>
              <a:tr h="234568"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1.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123456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&lt; 1 second</a:t>
                      </a:r>
                      <a:endParaRPr lang="cs-CZ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4 142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27509"/>
                  </a:ext>
                </a:extLst>
              </a:tr>
              <a:tr h="234568"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2.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123456789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&lt; 1 second</a:t>
                      </a:r>
                      <a:endParaRPr lang="cs-CZ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1 747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9464281"/>
                  </a:ext>
                </a:extLst>
              </a:tr>
              <a:tr h="234568"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3.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12345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&lt; 1 second</a:t>
                      </a:r>
                      <a:endParaRPr lang="cs-CZ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1 049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635454"/>
                  </a:ext>
                </a:extLst>
              </a:tr>
              <a:tr h="234568"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4.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qwerty123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&lt; 1 second</a:t>
                      </a:r>
                      <a:endParaRPr lang="cs-CZ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1 037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359562"/>
                  </a:ext>
                </a:extLst>
              </a:tr>
              <a:tr h="234966"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5.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hesl</a:t>
                      </a:r>
                      <a:r>
                        <a:rPr lang="hy-AM" sz="1300" b="0" i="0" u="none" strike="noStrike" kern="100">
                          <a:effectLst/>
                          <a:latin typeface="Sylfaen" panose="010A0502050306030303" pitchFamily="18" charset="0"/>
                          <a:ea typeface="Aptos" panose="020B0004020202020204" pitchFamily="34" charset="0"/>
                          <a:cs typeface="Sylfaen" panose="010A0502050306030303" pitchFamily="18" charset="0"/>
                        </a:rPr>
                        <a:t>օ</a:t>
                      </a:r>
                      <a:endParaRPr lang="hy-AM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 </a:t>
                      </a:r>
                      <a:r>
                        <a:rPr lang="cs-CZ" sz="1300" b="0" i="0" u="none" strike="noStrike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seconds</a:t>
                      </a:r>
                      <a:endParaRPr lang="cs-CZ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978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596566"/>
                  </a:ext>
                </a:extLst>
              </a:tr>
              <a:tr h="234568"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6.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martin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&lt; 1 second</a:t>
                      </a:r>
                      <a:endParaRPr lang="cs-CZ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866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913369"/>
                  </a:ext>
                </a:extLst>
              </a:tr>
              <a:tr h="234568"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7.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qwerty1</a:t>
                      </a:r>
                      <a:endParaRPr lang="cs-CZ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&lt; 1 second</a:t>
                      </a:r>
                      <a:endParaRPr lang="cs-CZ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862</a:t>
                      </a:r>
                      <a:endParaRPr lang="cs-CZ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049745"/>
                  </a:ext>
                </a:extLst>
              </a:tr>
              <a:tr h="234568"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8.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password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&lt; 1 second</a:t>
                      </a:r>
                      <a:endParaRPr lang="cs-CZ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719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993296"/>
                  </a:ext>
                </a:extLst>
              </a:tr>
              <a:tr h="234568"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9.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slunicko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cs-CZ" sz="1300" b="0" i="0" u="none" strike="noStrike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cs-CZ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510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250130"/>
                  </a:ext>
                </a:extLst>
              </a:tr>
              <a:tr h="234568"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10.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maminka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17 </a:t>
                      </a:r>
                      <a:r>
                        <a:rPr lang="cs-CZ" sz="1300" b="0" i="0" u="none" strike="noStrike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minutes</a:t>
                      </a:r>
                      <a:endParaRPr lang="cs-CZ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502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394550"/>
                  </a:ext>
                </a:extLst>
              </a:tr>
              <a:tr h="234568"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11.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michal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cs-CZ" sz="1300" b="0" i="0" u="none" strike="noStrike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minutes</a:t>
                      </a:r>
                      <a:endParaRPr lang="cs-CZ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501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826945"/>
                  </a:ext>
                </a:extLst>
              </a:tr>
              <a:tr h="234568"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12.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milacek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17 </a:t>
                      </a:r>
                      <a:r>
                        <a:rPr lang="cs-CZ" sz="1300" b="0" i="0" u="none" strike="noStrike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minutes</a:t>
                      </a:r>
                      <a:endParaRPr lang="cs-CZ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495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571176"/>
                  </a:ext>
                </a:extLst>
              </a:tr>
              <a:tr h="234568"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13.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veronika</a:t>
                      </a:r>
                      <a:endParaRPr lang="cs-CZ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&lt; 1 second</a:t>
                      </a:r>
                      <a:endParaRPr lang="cs-CZ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451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11628"/>
                  </a:ext>
                </a:extLst>
              </a:tr>
              <a:tr h="234568"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14.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monika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lang="cs-CZ" sz="1300" b="0" i="0" u="none" strike="noStrike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minutes</a:t>
                      </a:r>
                      <a:endParaRPr lang="cs-CZ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444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516698"/>
                  </a:ext>
                </a:extLst>
              </a:tr>
              <a:tr h="234568"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15.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beruska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17 </a:t>
                      </a:r>
                      <a:r>
                        <a:rPr lang="cs-CZ" sz="1300" b="0" i="0" u="none" strike="noStrike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minutes</a:t>
                      </a:r>
                      <a:endParaRPr lang="cs-CZ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441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160006"/>
                  </a:ext>
                </a:extLst>
              </a:tr>
              <a:tr h="234568"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16.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martina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13 </a:t>
                      </a:r>
                      <a:r>
                        <a:rPr lang="cs-CZ" sz="1300" b="0" i="0" u="none" strike="noStrike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seconds</a:t>
                      </a:r>
                      <a:endParaRPr lang="cs-CZ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438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418317"/>
                  </a:ext>
                </a:extLst>
              </a:tr>
              <a:tr h="234568"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17.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12345678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&lt; 1 second</a:t>
                      </a:r>
                      <a:endParaRPr lang="cs-CZ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418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448429"/>
                  </a:ext>
                </a:extLst>
              </a:tr>
              <a:tr h="234568"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18.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lenka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 </a:t>
                      </a:r>
                      <a:r>
                        <a:rPr lang="cs-CZ" sz="1300" b="0" i="0" u="none" strike="noStrike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seconds</a:t>
                      </a:r>
                      <a:endParaRPr lang="cs-CZ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385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150515"/>
                  </a:ext>
                </a:extLst>
              </a:tr>
              <a:tr h="234568"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19.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111111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&lt; 1 second</a:t>
                      </a:r>
                      <a:endParaRPr lang="cs-CZ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378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361486"/>
                  </a:ext>
                </a:extLst>
              </a:tr>
              <a:tr h="234568"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20.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sparta</a:t>
                      </a:r>
                      <a:endParaRPr lang="cs-CZ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&lt; 1 second</a:t>
                      </a:r>
                      <a:endParaRPr lang="cs-CZ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cs-CZ" sz="1300" b="0" i="0" u="none" strike="noStrike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344</a:t>
                      </a:r>
                      <a:endParaRPr lang="cs-CZ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948" marR="9948" marT="994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235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40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DF19CA-E742-D49E-40BD-AD447069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Protect Yourself – Strong Passwords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09DCAA6-F0C2-C089-D026-530ED9A00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✅ </a:t>
            </a:r>
            <a:r>
              <a:rPr lang="cs-CZ" b="1" dirty="0"/>
              <a:t>Use long, </a:t>
            </a:r>
            <a:r>
              <a:rPr lang="cs-CZ" b="1" dirty="0" err="1"/>
              <a:t>unique</a:t>
            </a:r>
            <a:r>
              <a:rPr lang="cs-CZ" b="1" dirty="0"/>
              <a:t> </a:t>
            </a:r>
            <a:r>
              <a:rPr lang="cs-CZ" b="1" dirty="0" err="1"/>
              <a:t>passwords</a:t>
            </a:r>
            <a:r>
              <a:rPr lang="cs-CZ" dirty="0"/>
              <a:t> (12+ </a:t>
            </a:r>
            <a:r>
              <a:rPr lang="cs-CZ" dirty="0" err="1"/>
              <a:t>characters</a:t>
            </a:r>
            <a:r>
              <a:rPr lang="cs-CZ" dirty="0"/>
              <a:t>)</a:t>
            </a:r>
            <a:br>
              <a:rPr lang="cs-CZ" dirty="0"/>
            </a:br>
            <a:r>
              <a:rPr lang="cs-CZ" dirty="0"/>
              <a:t>✅ </a:t>
            </a:r>
            <a:r>
              <a:rPr lang="cs-CZ" b="1" dirty="0"/>
              <a:t>Mix </a:t>
            </a:r>
            <a:r>
              <a:rPr lang="cs-CZ" b="1" dirty="0" err="1"/>
              <a:t>uppercase</a:t>
            </a:r>
            <a:r>
              <a:rPr lang="cs-CZ" b="1" dirty="0"/>
              <a:t>, </a:t>
            </a:r>
            <a:r>
              <a:rPr lang="cs-CZ" b="1" dirty="0" err="1"/>
              <a:t>lowercase</a:t>
            </a:r>
            <a:r>
              <a:rPr lang="cs-CZ" b="1" dirty="0"/>
              <a:t>, </a:t>
            </a:r>
            <a:r>
              <a:rPr lang="cs-CZ" b="1" dirty="0" err="1"/>
              <a:t>numbers</a:t>
            </a:r>
            <a:r>
              <a:rPr lang="cs-CZ" b="1" dirty="0"/>
              <a:t>, and </a:t>
            </a:r>
            <a:r>
              <a:rPr lang="cs-CZ" b="1" dirty="0" err="1"/>
              <a:t>symbols</a:t>
            </a:r>
            <a:br>
              <a:rPr lang="cs-CZ" dirty="0"/>
            </a:br>
            <a:r>
              <a:rPr lang="cs-CZ" dirty="0"/>
              <a:t>✅ </a:t>
            </a:r>
            <a:r>
              <a:rPr lang="cs-CZ" b="1" dirty="0" err="1"/>
              <a:t>Never</a:t>
            </a:r>
            <a:r>
              <a:rPr lang="cs-CZ" b="1" dirty="0"/>
              <a:t> </a:t>
            </a:r>
            <a:r>
              <a:rPr lang="cs-CZ" b="1" dirty="0" err="1"/>
              <a:t>reuse</a:t>
            </a:r>
            <a:r>
              <a:rPr lang="cs-CZ" b="1" dirty="0"/>
              <a:t> </a:t>
            </a:r>
            <a:r>
              <a:rPr lang="cs-CZ" b="1" dirty="0" err="1"/>
              <a:t>passwords</a:t>
            </a:r>
            <a:r>
              <a:rPr lang="cs-CZ" b="1" dirty="0"/>
              <a:t>!</a:t>
            </a:r>
            <a:br>
              <a:rPr lang="cs-CZ" dirty="0"/>
            </a:br>
            <a:r>
              <a:rPr lang="cs-CZ" dirty="0"/>
              <a:t>✅ </a:t>
            </a:r>
            <a:r>
              <a:rPr lang="cs-CZ" b="1" dirty="0"/>
              <a:t>Use a </a:t>
            </a:r>
            <a:r>
              <a:rPr lang="cs-CZ" b="1" dirty="0" err="1"/>
              <a:t>password</a:t>
            </a:r>
            <a:r>
              <a:rPr lang="cs-CZ" b="1" dirty="0"/>
              <a:t> manager</a:t>
            </a:r>
            <a:r>
              <a:rPr lang="cs-CZ" dirty="0"/>
              <a:t> (</a:t>
            </a:r>
            <a:r>
              <a:rPr lang="cs-CZ" dirty="0" err="1"/>
              <a:t>LastPass</a:t>
            </a:r>
            <a:r>
              <a:rPr lang="cs-CZ" dirty="0"/>
              <a:t>, 1Password, </a:t>
            </a:r>
            <a:r>
              <a:rPr lang="cs-CZ" dirty="0" err="1"/>
              <a:t>KeePass</a:t>
            </a:r>
            <a:r>
              <a:rPr lang="cs-CZ" dirty="0"/>
              <a:t>)</a:t>
            </a:r>
          </a:p>
          <a:p>
            <a:pPr marL="0" indent="0">
              <a:buNone/>
            </a:pPr>
            <a:r>
              <a:rPr lang="cs-CZ" dirty="0"/>
              <a:t>💡 </a:t>
            </a:r>
            <a:r>
              <a:rPr lang="cs-CZ" b="1" dirty="0" err="1"/>
              <a:t>Example</a:t>
            </a:r>
            <a:r>
              <a:rPr lang="cs-CZ" b="1" dirty="0"/>
              <a:t> </a:t>
            </a:r>
            <a:r>
              <a:rPr lang="cs-CZ" b="1" dirty="0" err="1"/>
              <a:t>of</a:t>
            </a:r>
            <a:r>
              <a:rPr lang="cs-CZ" b="1" dirty="0"/>
              <a:t> a </a:t>
            </a:r>
            <a:r>
              <a:rPr lang="cs-CZ" b="1" dirty="0" err="1"/>
              <a:t>strong</a:t>
            </a:r>
            <a:r>
              <a:rPr lang="cs-CZ" b="1" dirty="0"/>
              <a:t> </a:t>
            </a:r>
            <a:r>
              <a:rPr lang="cs-CZ" b="1" dirty="0" err="1"/>
              <a:t>password</a:t>
            </a:r>
            <a:r>
              <a:rPr lang="cs-CZ" b="1" dirty="0"/>
              <a:t>: </a:t>
            </a:r>
            <a:r>
              <a:rPr lang="cs-CZ" dirty="0"/>
              <a:t>hG8$wK1!zP4&amp;nT7</a:t>
            </a:r>
          </a:p>
          <a:p>
            <a:r>
              <a:rPr lang="en-US" dirty="0">
                <a:hlinkClick r:id="rId2"/>
              </a:rPr>
              <a:t>https://www.eset.com/us/password-generator/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52529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E18485-61C3-67CF-3416-33A19F93F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1"/>
            <a:ext cx="5559192" cy="1097280"/>
          </a:xfrm>
        </p:spPr>
        <p:txBody>
          <a:bodyPr>
            <a:normAutofit fontScale="90000"/>
          </a:bodyPr>
          <a:lstStyle/>
          <a:p>
            <a:r>
              <a:rPr lang="cs-CZ" dirty="0" err="1"/>
              <a:t>Two-Factor</a:t>
            </a:r>
            <a:r>
              <a:rPr lang="cs-CZ" dirty="0"/>
              <a:t> </a:t>
            </a:r>
            <a:r>
              <a:rPr lang="cs-CZ" dirty="0" err="1"/>
              <a:t>Authentication</a:t>
            </a:r>
            <a:r>
              <a:rPr lang="cs-CZ" dirty="0"/>
              <a:t> (2FA) &amp; VPN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6C3552E-A348-9F19-C316-7BA8528B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5559192" cy="35661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🔒 2FA – Your Secret Weapon</a:t>
            </a:r>
          </a:p>
          <a:p>
            <a:pPr marL="0" indent="0">
              <a:buNone/>
            </a:pPr>
            <a:r>
              <a:rPr lang="en-US" dirty="0"/>
              <a:t>✅ Even if hackers get your password, they </a:t>
            </a:r>
            <a:r>
              <a:rPr lang="en-US" b="1" dirty="0"/>
              <a:t>can’t log in!</a:t>
            </a:r>
            <a:br>
              <a:rPr lang="en-US" dirty="0"/>
            </a:br>
            <a:r>
              <a:rPr lang="en-US" dirty="0"/>
              <a:t>✅ Use authentication apps (Google Authenticator, Authy) instead of SMS.</a:t>
            </a:r>
          </a:p>
          <a:p>
            <a:pPr marL="0" indent="0">
              <a:buNone/>
            </a:pPr>
            <a:r>
              <a:rPr lang="en-US" b="1" dirty="0"/>
              <a:t>🌍 VPN – Secure Your Internet</a:t>
            </a:r>
          </a:p>
          <a:p>
            <a:pPr marL="0" indent="0">
              <a:buNone/>
            </a:pPr>
            <a:r>
              <a:rPr lang="en-US" dirty="0"/>
              <a:t>✅ Encrypts your connection, especially on public Wi-Fi.</a:t>
            </a:r>
            <a:br>
              <a:rPr lang="en-US" dirty="0"/>
            </a:br>
            <a:r>
              <a:rPr lang="en-US" dirty="0"/>
              <a:t>✅ Prevents hackers from spying on your online activity.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Proton VPN (</a:t>
            </a:r>
            <a:r>
              <a:rPr lang="cs-CZ" dirty="0" err="1"/>
              <a:t>also</a:t>
            </a:r>
            <a:r>
              <a:rPr lang="cs-CZ" dirty="0"/>
              <a:t> </a:t>
            </a:r>
            <a:r>
              <a:rPr lang="cs-CZ" dirty="0" err="1"/>
              <a:t>available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free), </a:t>
            </a:r>
            <a:r>
              <a:rPr lang="cs-CZ" dirty="0" err="1"/>
              <a:t>Mullvad</a:t>
            </a:r>
            <a:r>
              <a:rPr lang="cs-CZ" dirty="0"/>
              <a:t> VPN, </a:t>
            </a:r>
            <a:r>
              <a:rPr lang="cs-CZ" dirty="0" err="1"/>
              <a:t>Nord</a:t>
            </a:r>
            <a:r>
              <a:rPr lang="cs-CZ" dirty="0"/>
              <a:t> VPN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💡 </a:t>
            </a:r>
            <a:r>
              <a:rPr lang="en-US" b="1" dirty="0"/>
              <a:t>Example:</a:t>
            </a:r>
            <a:r>
              <a:rPr lang="en-US" dirty="0"/>
              <a:t> Using free airport Wi-Fi? Hackers could be watching!</a:t>
            </a:r>
            <a:r>
              <a:rPr lang="cs-CZ" dirty="0"/>
              <a:t> Use VPN.</a:t>
            </a:r>
            <a:endParaRPr lang="en-US" dirty="0"/>
          </a:p>
          <a:p>
            <a:endParaRPr lang="cs-CZ" dirty="0"/>
          </a:p>
        </p:txBody>
      </p:sp>
      <p:pic>
        <p:nvPicPr>
          <p:cNvPr id="4098" name="Picture 2" descr="What is VPN &amp; How Does it Work? - The Engineering Projects">
            <a:extLst>
              <a:ext uri="{FF2B5EF4-FFF2-40B4-BE49-F238E27FC236}">
                <a16:creationId xmlns:a16="http://schemas.microsoft.com/office/drawing/2014/main" id="{EE02AB46-442A-7D09-9777-9406DFC69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4"/>
          <a:stretch/>
        </p:blipFill>
        <p:spPr bwMode="auto">
          <a:xfrm>
            <a:off x="6199273" y="1238865"/>
            <a:ext cx="5992728" cy="466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78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1" name="Rectangle 5126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如何修复 PS4 中的错误 CE-33987-0">
            <a:extLst>
              <a:ext uri="{FF2B5EF4-FFF2-40B4-BE49-F238E27FC236}">
                <a16:creationId xmlns:a16="http://schemas.microsoft.com/office/drawing/2014/main" id="{6898C1BD-7F57-B97A-11CF-B3ED145F8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7" r="14656" b="-2"/>
          <a:stretch/>
        </p:blipFill>
        <p:spPr bwMode="auto">
          <a:xfrm>
            <a:off x="5671128" y="914399"/>
            <a:ext cx="6520872" cy="535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32" name="Straight Connector 5128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72328" y="6267921"/>
            <a:ext cx="6519672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Nadpis 1">
            <a:extLst>
              <a:ext uri="{FF2B5EF4-FFF2-40B4-BE49-F238E27FC236}">
                <a16:creationId xmlns:a16="http://schemas.microsoft.com/office/drawing/2014/main" id="{0BDD670F-BF57-EFE6-0AD0-826EC21B7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914400"/>
            <a:ext cx="4261104" cy="109728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/>
              <a:t>Famous Hack – Sony PlayStation Network (2011)</a:t>
            </a:r>
            <a:endParaRPr lang="cs-CZ" sz="25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D56B8B-BA66-6FE1-FFC3-CEF6A3E4A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176036"/>
            <a:ext cx="4261104" cy="4121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🎮 </a:t>
            </a:r>
            <a:r>
              <a:rPr lang="en-US" b="1"/>
              <a:t>What happened?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Hackers </a:t>
            </a:r>
            <a:r>
              <a:rPr lang="en-US" b="1"/>
              <a:t>stole data from 77 million accounts</a:t>
            </a:r>
            <a:r>
              <a:rPr lang="en-US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Personal info, credit cards, and passwords were compromised.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PlayStation Network was offline for </a:t>
            </a:r>
            <a:r>
              <a:rPr lang="en-US" b="1"/>
              <a:t>23 days</a:t>
            </a:r>
            <a:r>
              <a:rPr lang="en-US"/>
              <a:t>.</a:t>
            </a:r>
          </a:p>
          <a:p>
            <a:pPr marL="0" indent="0">
              <a:buNone/>
            </a:pPr>
            <a:r>
              <a:rPr lang="en-US"/>
              <a:t>🚨 </a:t>
            </a:r>
            <a:r>
              <a:rPr lang="en-US" b="1"/>
              <a:t>Lesson:</a:t>
            </a:r>
            <a:r>
              <a:rPr lang="en-US"/>
              <a:t> Even big companies can get hacked. Stay protected!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2297097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7703</TotalTime>
  <Words>960</Words>
  <Application>Microsoft Office PowerPoint</Application>
  <PresentationFormat>Širokoúhlá obrazovka</PresentationFormat>
  <Paragraphs>145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8" baseType="lpstr">
      <vt:lpstr>Aptos</vt:lpstr>
      <vt:lpstr>Arial</vt:lpstr>
      <vt:lpstr>Grandview Display</vt:lpstr>
      <vt:lpstr>Sylfaen</vt:lpstr>
      <vt:lpstr>Wingdings</vt:lpstr>
      <vt:lpstr>DashVTI</vt:lpstr>
      <vt:lpstr>CYBERSECURITY  How (Not) to Get Hacked</vt:lpstr>
      <vt:lpstr>Introduction</vt:lpstr>
      <vt:lpstr>How hackers obtain passwords?</vt:lpstr>
      <vt:lpstr>Phishing – Real Example</vt:lpstr>
      <vt:lpstr>The Biggest Mistakes Users Make</vt:lpstr>
      <vt:lpstr>20 most commonly used passwords in the Czech Republic</vt:lpstr>
      <vt:lpstr>How to Protect Yourself – Strong Passwords</vt:lpstr>
      <vt:lpstr>Two-Factor Authentication (2FA) &amp; VPN</vt:lpstr>
      <vt:lpstr>Famous Hack – Sony PlayStation Network (2011)</vt:lpstr>
      <vt:lpstr>How NOT to Handle Cybersecurity – A Real-Life Example </vt:lpstr>
      <vt:lpstr>Why is This a Problem? What Should They Do Instead?</vt:lpstr>
      <vt:lpstr>Summary &amp; Final Tips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Štencel</dc:creator>
  <cp:lastModifiedBy>David Štencel</cp:lastModifiedBy>
  <cp:revision>3</cp:revision>
  <dcterms:created xsi:type="dcterms:W3CDTF">2025-03-04T08:09:14Z</dcterms:created>
  <dcterms:modified xsi:type="dcterms:W3CDTF">2025-03-11T16:59:39Z</dcterms:modified>
</cp:coreProperties>
</file>