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06" r:id="rId3"/>
    <p:sldId id="407" r:id="rId4"/>
    <p:sldId id="371" r:id="rId5"/>
    <p:sldId id="376" r:id="rId6"/>
    <p:sldId id="377" r:id="rId7"/>
    <p:sldId id="383" r:id="rId8"/>
    <p:sldId id="384" r:id="rId9"/>
    <p:sldId id="408" r:id="rId10"/>
    <p:sldId id="378" r:id="rId11"/>
    <p:sldId id="380" r:id="rId12"/>
    <p:sldId id="386" r:id="rId13"/>
    <p:sldId id="388" r:id="rId14"/>
    <p:sldId id="389" r:id="rId15"/>
    <p:sldId id="409" r:id="rId16"/>
    <p:sldId id="403" r:id="rId17"/>
    <p:sldId id="404" r:id="rId18"/>
    <p:sldId id="395" r:id="rId19"/>
    <p:sldId id="39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Grady" initials="M" lastIdx="1" clrIdx="0">
    <p:extLst>
      <p:ext uri="{19B8F6BF-5375-455C-9EA6-DF929625EA0E}">
        <p15:presenceInfo xmlns:p15="http://schemas.microsoft.com/office/powerpoint/2012/main" userId="McGra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5220" autoAdjust="0"/>
  </p:normalViewPr>
  <p:slideViewPr>
    <p:cSldViewPr snapToGrid="0">
      <p:cViewPr varScale="1">
        <p:scale>
          <a:sx n="140" d="100"/>
          <a:sy n="140" d="100"/>
        </p:scale>
        <p:origin x="952" y="8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EC29-5A05-4B9E-8A91-57FA43DCD140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FD606-DA47-48F4-A293-F0C48FCA2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77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FD606-DA47-48F4-A293-F0C48FCA21F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4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FD606-DA47-48F4-A293-F0C48FCA21F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77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FD606-DA47-48F4-A293-F0C48FCA21F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74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FD606-DA47-48F4-A293-F0C48FCA21F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68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FD606-DA47-48F4-A293-F0C48FCA21F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3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47B1D-0732-482D-9C5C-F5399966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9D7F59-6CDE-4012-AAC3-1C5B40A7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0CEEE-612B-45CD-B46C-AE0527C3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50DE7-C4CE-4566-9CF0-272EAC71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F44E4A-9407-4FA4-84AC-DE14CAB8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21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5FED6-D962-4962-AE7A-621C219E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0302D-C470-4EB7-A8AC-B6F369D7C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B3FC82-5E03-4D98-B460-38AC30BA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8ABAEE-78FA-452A-A6EE-393A9011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CBD0B-DA4B-4B80-8E2D-0BC2F391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4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768336-AC29-4BFD-B6BC-347C9BBB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94A639-1A94-4B6E-8C24-6B8278B24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0A2A1-7F4A-437E-9271-27D39BCE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2264C6-4085-4882-BF3E-EF9406AE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C8BFD-15CF-441D-B709-694748CF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6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279D9-BB1E-4614-9253-0657A752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908487-8337-44B0-B5A6-44DE6F1B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704666-525E-4230-BD8A-79B4550A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81F3C0-8B8C-4DE2-8A3C-EBA3D7B9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E7A42-594B-4992-94A2-E1497662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2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D88A7-A6C6-4918-9446-8273CED0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7489D8-1CE4-4326-BEA6-DD2EC78C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4CB918-7BBE-4CB6-A8FE-6026FF3D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55F52-3F5F-43A9-9A5F-CCF58ED3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332949-674E-493E-9A2A-6B0397D6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7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D6F71-8D6A-43A9-BDEE-CE1023C3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DA16F-AB74-4ADD-B84E-4486907DE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9B0F2C-FA6A-488B-9ABD-0FE8B85E5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2BB19E-45DA-448A-BB13-035FC7A0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39AB39-0FC8-4E4A-91C5-43AD2BBA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FC9D52-6490-4980-B7A5-72E4C8FD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8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886FD-940E-4D65-98EF-BA728EE5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E05AF7-46C4-4C6D-8738-8DEEAC48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FDBC4F-0F38-4433-830C-0848F6F17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B760B4-9DD2-4FD3-A449-9B5980F5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8AB25F-0AB8-4821-926A-BAE4AFA9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A80AFD-55C6-4B7A-8669-54BC6C54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4C5A82-9554-4B26-807E-7327B8A4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86240E-AF88-4E67-A5A2-564BF8ED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03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5B46C-A078-4F80-8C64-1FD212C3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699B17-D744-4B85-A69B-D5CC8B4A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6A946-4BD1-4ADC-894D-DB2D0385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7F386C-7640-4E68-913D-7B1C7CB0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09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EC1A24-07B0-4BB0-8243-C80E7203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220012-99B0-4D62-AB4C-0FE1ACC4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0744D5-E925-4284-A522-FFA880A4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32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D8CEA-B643-4604-A41E-E169231A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3B87E-EE9E-4ACC-B685-E04C2A70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EA7061-86DE-4C03-ADA6-0BA74A639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871868-A6C6-461A-92C6-91E76C0F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78EEB4-801F-47C5-A107-C0AD81AC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BFDDBB-32D2-403A-80B5-A82028A6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82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DBAAE-36A1-486C-BEFF-8E557DBD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141955-FD00-4406-ACB4-0234399C6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405B57-99E3-4AE6-B80C-C7D72ACD4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D72E34-ABFB-4C80-8ED9-84A914B5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AF0FCE-167F-477E-9DD7-D5AE4319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173423-5CD3-4F7B-B4F7-FB52853C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14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925680-976C-4E68-90D4-91805960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6A140C-83D8-4E32-9C90-4AB10C5F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8EBDD-19F5-43CB-856B-D94ADA65F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5BF4-95DE-45B7-9B6E-716630B98AAD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D3FC52-BF25-4E5F-BAEC-CCB77294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3B68E-7EB0-4CB5-89D1-651B09FA9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ADDB-8120-4675-B1E9-A5EEA419C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93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65B75-5643-48A1-8FF4-9050D1A3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Static Timing Analysis(STA)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28B602-9595-4152-B368-F9EAA08F9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Reporter:  </a:t>
            </a:r>
            <a:r>
              <a:rPr lang="en-US" altLang="zh-TW" dirty="0" err="1"/>
              <a:t>EnChan.Chang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F7390-A5C9-4358-A1F4-7B8F85B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Timing Path Groups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12988-04D8-4130-83FD-4C8BDE68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                                                                   Start Point:  Input Port</a:t>
            </a:r>
            <a:r>
              <a:rPr lang="zh-TW" altLang="en-US" dirty="0"/>
              <a:t>、</a:t>
            </a:r>
            <a:r>
              <a:rPr lang="en-US" altLang="zh-TW" dirty="0"/>
              <a:t>DFF/CK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                            End Point:  Output Port</a:t>
            </a:r>
            <a:r>
              <a:rPr lang="zh-TW" altLang="en-US" dirty="0"/>
              <a:t>、</a:t>
            </a:r>
            <a:r>
              <a:rPr lang="en-US" altLang="zh-TW" dirty="0"/>
              <a:t>DFF/D</a:t>
            </a:r>
            <a:endParaRPr lang="zh-TW" alt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4B01D1C-6EB8-4666-84E6-8DD8CD4C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954427" cy="208434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CD21F92-E43F-4B5E-BDE9-05F41E669DE0}"/>
              </a:ext>
            </a:extLst>
          </p:cNvPr>
          <p:cNvSpPr txBox="1"/>
          <p:nvPr/>
        </p:nvSpPr>
        <p:spPr>
          <a:xfrm>
            <a:off x="1703294" y="1957899"/>
            <a:ext cx="28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4EA5E05B-1A18-4195-8B78-75A36B435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32487"/>
              </p:ext>
            </p:extLst>
          </p:nvPr>
        </p:nvGraphicFramePr>
        <p:xfrm>
          <a:off x="2196401" y="4081780"/>
          <a:ext cx="779919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38">
                  <a:extLst>
                    <a:ext uri="{9D8B030D-6E8A-4147-A177-3AD203B41FA5}">
                      <a16:colId xmlns:a16="http://schemas.microsoft.com/office/drawing/2014/main" val="35787317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1785064754"/>
                    </a:ext>
                  </a:extLst>
                </a:gridCol>
                <a:gridCol w="1898904">
                  <a:extLst>
                    <a:ext uri="{9D8B030D-6E8A-4147-A177-3AD203B41FA5}">
                      <a16:colId xmlns:a16="http://schemas.microsoft.com/office/drawing/2014/main" val="4164909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3306470"/>
                    </a:ext>
                  </a:extLst>
                </a:gridCol>
              </a:tblGrid>
              <a:tr h="318602">
                <a:tc>
                  <a:txBody>
                    <a:bodyPr/>
                    <a:lstStyle/>
                    <a:p>
                      <a:r>
                        <a:rPr lang="en-US" altLang="zh-TW" dirty="0"/>
                        <a:t>Start Point / End Point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Z(Output Port)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UFFA/D(DFF/D)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UFFB/D(DFF/D)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A(Input Port)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Path 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Path 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</a:p>
                    <a:p>
                      <a:r>
                        <a:rPr lang="en-US" altLang="zh-TW" sz="1000" dirty="0"/>
                        <a:t>(</a:t>
                      </a:r>
                      <a:r>
                        <a:rPr lang="zh-TW" altLang="en-US" sz="1000" dirty="0"/>
                        <a:t>在經過 </a:t>
                      </a:r>
                      <a:r>
                        <a:rPr lang="en-US" altLang="zh-TW" sz="1000" dirty="0"/>
                        <a:t>UFFA</a:t>
                      </a:r>
                      <a:r>
                        <a:rPr lang="zh-TW" altLang="en-US" sz="1000" dirty="0"/>
                        <a:t>的時候，就會停下來，不會穿過去</a:t>
                      </a:r>
                      <a:r>
                        <a:rPr lang="en-US" altLang="zh-TW" sz="1000" dirty="0"/>
                        <a:t>)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0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UFFA/CK(DFF/CK)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(</a:t>
                      </a:r>
                      <a:r>
                        <a:rPr lang="zh-TW" altLang="en-US" sz="1000" dirty="0"/>
                        <a:t>在經過 </a:t>
                      </a:r>
                      <a:r>
                        <a:rPr lang="en-US" altLang="zh-TW" sz="1000" dirty="0"/>
                        <a:t>UFFB</a:t>
                      </a:r>
                      <a:r>
                        <a:rPr lang="zh-TW" altLang="en-US" sz="1000" dirty="0"/>
                        <a:t>的時候，就會停下來，不會穿過去</a:t>
                      </a:r>
                      <a:r>
                        <a:rPr lang="en-US" altLang="zh-TW" sz="1000" dirty="0"/>
                        <a:t>)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(</a:t>
                      </a:r>
                      <a:r>
                        <a:rPr lang="zh-TW" altLang="en-US" sz="1000" dirty="0"/>
                        <a:t>在同一個 </a:t>
                      </a:r>
                      <a:r>
                        <a:rPr lang="en-US" altLang="zh-TW" sz="1000" dirty="0"/>
                        <a:t>UFF</a:t>
                      </a:r>
                      <a:r>
                        <a:rPr lang="zh-TW" altLang="en-US" sz="1000" dirty="0"/>
                        <a:t>中</a:t>
                      </a:r>
                      <a:r>
                        <a:rPr lang="en-US" altLang="zh-TW" sz="1000" dirty="0"/>
                        <a:t>)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Path 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1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UFFB/CK(DFF/CK)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Path 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(</a:t>
                      </a:r>
                      <a:r>
                        <a:rPr lang="zh-TW" altLang="en-US" sz="1000" dirty="0"/>
                        <a:t>沒有此 </a:t>
                      </a:r>
                      <a:r>
                        <a:rPr lang="en-US" altLang="zh-TW" sz="1000" dirty="0"/>
                        <a:t>Data Path)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(</a:t>
                      </a:r>
                      <a:r>
                        <a:rPr lang="zh-TW" altLang="en-US" sz="1000" dirty="0"/>
                        <a:t>在同一個 </a:t>
                      </a:r>
                      <a:r>
                        <a:rPr lang="en-US" altLang="zh-TW" sz="1000" dirty="0"/>
                        <a:t>UFF</a:t>
                      </a:r>
                      <a:r>
                        <a:rPr lang="zh-TW" altLang="en-US" sz="1000" dirty="0"/>
                        <a:t>中</a:t>
                      </a:r>
                      <a:r>
                        <a:rPr lang="en-US" altLang="zh-TW" sz="1000" dirty="0"/>
                        <a:t>)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31008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97B490C-D97C-4245-B149-278E46004A93}"/>
              </a:ext>
            </a:extLst>
          </p:cNvPr>
          <p:cNvSpPr txBox="1"/>
          <p:nvPr/>
        </p:nvSpPr>
        <p:spPr>
          <a:xfrm>
            <a:off x="2321858" y="2661932"/>
            <a:ext cx="28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837545-5B31-456C-A20A-437E5C02BE79}"/>
              </a:ext>
            </a:extLst>
          </p:cNvPr>
          <p:cNvSpPr txBox="1"/>
          <p:nvPr/>
        </p:nvSpPr>
        <p:spPr>
          <a:xfrm>
            <a:off x="2976281" y="2850169"/>
            <a:ext cx="28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B0AFC5-6637-4DD1-AA2D-45A128A4E233}"/>
              </a:ext>
            </a:extLst>
          </p:cNvPr>
          <p:cNvSpPr txBox="1"/>
          <p:nvPr/>
        </p:nvSpPr>
        <p:spPr>
          <a:xfrm>
            <a:off x="4444964" y="3007423"/>
            <a:ext cx="28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F7390-A5C9-4358-A1F4-7B8F85B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Timing Report(R to R) -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setup</a:t>
            </a:r>
            <a:endParaRPr lang="zh-TW" altLang="en-US" baseline="-25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0C937B-750E-45BA-A86D-4412B5E9C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773" y="1825625"/>
            <a:ext cx="5356453" cy="4351338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C9A722B-9C43-4740-9EA1-DBAB84B9C2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67435" y="2219822"/>
            <a:ext cx="1750338" cy="97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B28F47-05F5-4CF7-8448-CAADCB39DB40}"/>
              </a:ext>
            </a:extLst>
          </p:cNvPr>
          <p:cNvSpPr txBox="1"/>
          <p:nvPr/>
        </p:nvSpPr>
        <p:spPr>
          <a:xfrm>
            <a:off x="331694" y="1296492"/>
            <a:ext cx="26714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Clock Tree已經建置完成，</a:t>
            </a:r>
          </a:p>
          <a:p>
            <a:r>
              <a:rPr lang="zh-TW" altLang="en-US" dirty="0"/>
              <a:t>否則會顯示 </a:t>
            </a:r>
            <a:endParaRPr lang="en-US" altLang="zh-TW" dirty="0"/>
          </a:p>
          <a:p>
            <a:r>
              <a:rPr lang="zh-TW" altLang="en-US" dirty="0"/>
              <a:t>clock network delay (ideal)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57ED2B-2434-4B84-9956-13C46408B2E6}"/>
              </a:ext>
            </a:extLst>
          </p:cNvPr>
          <p:cNvSpPr txBox="1"/>
          <p:nvPr/>
        </p:nvSpPr>
        <p:spPr>
          <a:xfrm>
            <a:off x="331694" y="5166723"/>
            <a:ext cx="290904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Clock Uncertainty(Setup)</a:t>
            </a:r>
          </a:p>
          <a:p>
            <a:r>
              <a:rPr lang="en-US" altLang="zh-TW" dirty="0"/>
              <a:t> - Before CTS:  Jitter + Skew</a:t>
            </a:r>
          </a:p>
          <a:p>
            <a:r>
              <a:rPr lang="en-US" altLang="zh-TW" dirty="0"/>
              <a:t> - After CTS:  Skew</a:t>
            </a:r>
          </a:p>
          <a:p>
            <a:r>
              <a:rPr lang="en-US" altLang="zh-TW" sz="1200" dirty="0"/>
              <a:t>(</a:t>
            </a:r>
            <a:r>
              <a:rPr lang="zh-TW" altLang="en-US" sz="1200" dirty="0"/>
              <a:t>因為 </a:t>
            </a:r>
            <a:r>
              <a:rPr lang="en-US" altLang="zh-TW" sz="1200" dirty="0"/>
              <a:t>CTS</a:t>
            </a:r>
            <a:r>
              <a:rPr lang="zh-TW" altLang="en-US" sz="1200" dirty="0"/>
              <a:t>已經建置完成， </a:t>
            </a:r>
            <a:r>
              <a:rPr lang="en-US" altLang="zh-TW" sz="1200" dirty="0"/>
              <a:t>Skew</a:t>
            </a:r>
            <a:r>
              <a:rPr lang="zh-TW" altLang="en-US" sz="1200" dirty="0"/>
              <a:t>已經確定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8BD32F-A6A5-4B2F-BEC1-F444AACF3BB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786218" y="4805082"/>
            <a:ext cx="1631555" cy="36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0686B11-ABE7-4FCC-B156-1CF59CF103CB}"/>
              </a:ext>
            </a:extLst>
          </p:cNvPr>
          <p:cNvSpPr/>
          <p:nvPr/>
        </p:nvSpPr>
        <p:spPr>
          <a:xfrm>
            <a:off x="4253753" y="2317376"/>
            <a:ext cx="421341" cy="1479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029543F-F0AF-47BB-B328-5CE674C751BF}"/>
              </a:ext>
            </a:extLst>
          </p:cNvPr>
          <p:cNvSpPr/>
          <p:nvPr/>
        </p:nvSpPr>
        <p:spPr>
          <a:xfrm>
            <a:off x="6692153" y="2949388"/>
            <a:ext cx="421341" cy="1479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C2868D8-F122-467B-AB34-6085163727BB}"/>
              </a:ext>
            </a:extLst>
          </p:cNvPr>
          <p:cNvSpPr/>
          <p:nvPr/>
        </p:nvSpPr>
        <p:spPr>
          <a:xfrm>
            <a:off x="6665260" y="4399570"/>
            <a:ext cx="421341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1B914A5-70FF-42FF-96C6-BFA7CF91C5BC}"/>
              </a:ext>
            </a:extLst>
          </p:cNvPr>
          <p:cNvSpPr/>
          <p:nvPr/>
        </p:nvSpPr>
        <p:spPr>
          <a:xfrm>
            <a:off x="3444668" y="5036238"/>
            <a:ext cx="1465999" cy="1479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2B6ED4B-1F0D-4BE7-A49E-F51A870EB104}"/>
              </a:ext>
            </a:extLst>
          </p:cNvPr>
          <p:cNvSpPr txBox="1"/>
          <p:nvPr/>
        </p:nvSpPr>
        <p:spPr>
          <a:xfrm>
            <a:off x="9173133" y="4076404"/>
            <a:ext cx="2465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紅圈圈</a:t>
            </a:r>
            <a:r>
              <a:rPr lang="en-US" altLang="zh-TW" dirty="0"/>
              <a:t>:</a:t>
            </a:r>
            <a:r>
              <a:rPr lang="zh-TW" altLang="en-US" dirty="0"/>
              <a:t>  判斷 Report是 Setup還是 Hold</a:t>
            </a:r>
          </a:p>
        </p:txBody>
      </p:sp>
    </p:spTree>
    <p:extLst>
      <p:ext uri="{BB962C8B-B14F-4D97-AF65-F5344CB8AC3E}">
        <p14:creationId xmlns:p14="http://schemas.microsoft.com/office/powerpoint/2010/main" val="333219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F7390-A5C9-4358-A1F4-7B8F85B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Timing Report(Input to Output) -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setup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D5D7E0-E7DC-4C8F-85CE-89E586256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112" y="2625095"/>
            <a:ext cx="3748269" cy="1607810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EDFC6E13-5CBE-4E81-BD46-E0FA9164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563" y="1825625"/>
            <a:ext cx="4972957" cy="4351338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2BDDD13-AAAB-4759-BB7E-81E0612BB172}"/>
              </a:ext>
            </a:extLst>
          </p:cNvPr>
          <p:cNvCxnSpPr>
            <a:cxnSpLocks/>
          </p:cNvCxnSpPr>
          <p:nvPr/>
        </p:nvCxnSpPr>
        <p:spPr>
          <a:xfrm>
            <a:off x="2433918" y="2886635"/>
            <a:ext cx="3406588" cy="461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951797E-7F56-4612-BF0E-FCD78649F534}"/>
              </a:ext>
            </a:extLst>
          </p:cNvPr>
          <p:cNvCxnSpPr>
            <a:cxnSpLocks/>
          </p:cNvCxnSpPr>
          <p:nvPr/>
        </p:nvCxnSpPr>
        <p:spPr>
          <a:xfrm>
            <a:off x="4675094" y="2850776"/>
            <a:ext cx="1165412" cy="2277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B067DF-23E6-40EA-BA5D-9FB9C780B4F7}"/>
              </a:ext>
            </a:extLst>
          </p:cNvPr>
          <p:cNvSpPr txBox="1"/>
          <p:nvPr/>
        </p:nvSpPr>
        <p:spPr>
          <a:xfrm>
            <a:off x="838200" y="4369776"/>
            <a:ext cx="4759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Setup選 Max:  </a:t>
            </a:r>
          </a:p>
          <a:p>
            <a:r>
              <a:rPr lang="zh-TW" altLang="en-US" dirty="0"/>
              <a:t>即使 Delay最長的時間，都能將資料準時送達。</a:t>
            </a:r>
          </a:p>
          <a:p>
            <a:r>
              <a:rPr lang="zh-TW" altLang="en-US" dirty="0"/>
              <a:t>這樣 Delay的時間若是有改善(縮短)的話，</a:t>
            </a:r>
          </a:p>
          <a:p>
            <a:r>
              <a:rPr lang="zh-TW" altLang="en-US" dirty="0"/>
              <a:t>都能滿足 Setup Time。</a:t>
            </a:r>
          </a:p>
        </p:txBody>
      </p:sp>
    </p:spTree>
    <p:extLst>
      <p:ext uri="{BB962C8B-B14F-4D97-AF65-F5344CB8AC3E}">
        <p14:creationId xmlns:p14="http://schemas.microsoft.com/office/powerpoint/2010/main" val="403064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F7390-A5C9-4358-A1F4-7B8F85B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Timing Report(R to R) -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hold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81E7EF-2D34-4789-B493-10788D01F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414" y="1825625"/>
            <a:ext cx="434117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5C897A-5489-47CD-A214-A2AF38308DA1}"/>
              </a:ext>
            </a:extLst>
          </p:cNvPr>
          <p:cNvSpPr txBox="1"/>
          <p:nvPr/>
        </p:nvSpPr>
        <p:spPr>
          <a:xfrm>
            <a:off x="322729" y="2602817"/>
            <a:ext cx="290904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Clock Uncertainty(Hold)</a:t>
            </a:r>
          </a:p>
          <a:p>
            <a:r>
              <a:rPr lang="en-US" altLang="zh-TW" dirty="0"/>
              <a:t> - Before CTS:  Skew</a:t>
            </a:r>
          </a:p>
          <a:p>
            <a:r>
              <a:rPr lang="en-US" altLang="zh-TW" dirty="0"/>
              <a:t> - After CTS:  </a:t>
            </a:r>
          </a:p>
          <a:p>
            <a:r>
              <a:rPr lang="en-US" altLang="zh-TW" sz="1200" dirty="0"/>
              <a:t>(</a:t>
            </a:r>
            <a:r>
              <a:rPr lang="zh-TW" altLang="en-US" sz="1200" dirty="0"/>
              <a:t>因為</a:t>
            </a:r>
            <a:r>
              <a:rPr lang="en-US" altLang="zh-TW" sz="1200" dirty="0"/>
              <a:t> Hold Time</a:t>
            </a:r>
            <a:r>
              <a:rPr lang="zh-TW" altLang="en-US" sz="1200" dirty="0"/>
              <a:t>是 </a:t>
            </a:r>
            <a:r>
              <a:rPr lang="en-US" altLang="zh-TW" sz="1200" dirty="0"/>
              <a:t>Same Edge)</a:t>
            </a:r>
            <a:endParaRPr lang="zh-TW" altLang="en-US" sz="12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842948-7A69-43BF-9F35-8272D5000EC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777253" y="3710813"/>
            <a:ext cx="2270312" cy="146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5E4337-AE13-4174-BF56-F60A101985EA}"/>
              </a:ext>
            </a:extLst>
          </p:cNvPr>
          <p:cNvSpPr txBox="1"/>
          <p:nvPr/>
        </p:nvSpPr>
        <p:spPr>
          <a:xfrm>
            <a:off x="9173133" y="4076404"/>
            <a:ext cx="2465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92D050"/>
                </a:solidFill>
              </a:rPr>
              <a:t>綠圈圈</a:t>
            </a:r>
            <a:r>
              <a:rPr lang="en-US" altLang="zh-TW" dirty="0"/>
              <a:t>:</a:t>
            </a:r>
            <a:r>
              <a:rPr lang="zh-TW" altLang="en-US" dirty="0"/>
              <a:t>  判斷 Report是 Setup還是 Hold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6D52098-E009-4AA7-A7FA-DE01426B882D}"/>
              </a:ext>
            </a:extLst>
          </p:cNvPr>
          <p:cNvSpPr/>
          <p:nvPr/>
        </p:nvSpPr>
        <p:spPr>
          <a:xfrm>
            <a:off x="4742081" y="2209551"/>
            <a:ext cx="335803" cy="14791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4BCDE43-868E-4B5B-99C2-2392A2713022}"/>
              </a:ext>
            </a:extLst>
          </p:cNvPr>
          <p:cNvSpPr/>
          <p:nvPr/>
        </p:nvSpPr>
        <p:spPr>
          <a:xfrm>
            <a:off x="6717556" y="2735628"/>
            <a:ext cx="366931" cy="14791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767D19B-33F8-4A1F-8DC2-3DE2A82C494B}"/>
              </a:ext>
            </a:extLst>
          </p:cNvPr>
          <p:cNvSpPr/>
          <p:nvPr/>
        </p:nvSpPr>
        <p:spPr>
          <a:xfrm>
            <a:off x="6717556" y="4296570"/>
            <a:ext cx="366931" cy="14791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C9F08AC-C922-476B-A564-A830263CCCA0}"/>
              </a:ext>
            </a:extLst>
          </p:cNvPr>
          <p:cNvSpPr/>
          <p:nvPr/>
        </p:nvSpPr>
        <p:spPr>
          <a:xfrm>
            <a:off x="4069606" y="5245995"/>
            <a:ext cx="1169144" cy="14791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108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F7390-A5C9-4358-A1F4-7B8F85B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Timing Report(Input to Output) -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hold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8799A9-E5F3-4D42-820A-4C5163D9F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960" y="1825625"/>
            <a:ext cx="5086862" cy="4351338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E8199E3D-7C55-40F2-AA49-1E0F6D787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12" y="2625095"/>
            <a:ext cx="3748269" cy="160781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9038BAF-977F-4E7E-9E37-EA9FE482B193}"/>
              </a:ext>
            </a:extLst>
          </p:cNvPr>
          <p:cNvCxnSpPr>
            <a:cxnSpLocks/>
          </p:cNvCxnSpPr>
          <p:nvPr/>
        </p:nvCxnSpPr>
        <p:spPr>
          <a:xfrm>
            <a:off x="2420471" y="2774576"/>
            <a:ext cx="3420035" cy="573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359A8F0-89D0-408F-935C-7CC91810E94D}"/>
              </a:ext>
            </a:extLst>
          </p:cNvPr>
          <p:cNvCxnSpPr>
            <a:cxnSpLocks/>
          </p:cNvCxnSpPr>
          <p:nvPr/>
        </p:nvCxnSpPr>
        <p:spPr>
          <a:xfrm>
            <a:off x="4670612" y="2738718"/>
            <a:ext cx="1169894" cy="2389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A2DF10-C422-4E96-8AAD-0D3D13A5519D}"/>
              </a:ext>
            </a:extLst>
          </p:cNvPr>
          <p:cNvSpPr txBox="1"/>
          <p:nvPr/>
        </p:nvSpPr>
        <p:spPr>
          <a:xfrm>
            <a:off x="838200" y="4369776"/>
            <a:ext cx="4759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Hold</a:t>
            </a:r>
            <a:r>
              <a:rPr lang="zh-TW" altLang="en-US" dirty="0"/>
              <a:t>選 </a:t>
            </a:r>
            <a:r>
              <a:rPr lang="en-US" altLang="zh-TW" dirty="0"/>
              <a:t>Min:  </a:t>
            </a:r>
          </a:p>
          <a:p>
            <a:r>
              <a:rPr lang="zh-TW" altLang="en-US" dirty="0"/>
              <a:t>即使 </a:t>
            </a:r>
            <a:r>
              <a:rPr lang="en-US" altLang="zh-TW" dirty="0"/>
              <a:t>Delay</a:t>
            </a:r>
            <a:r>
              <a:rPr lang="zh-TW" altLang="en-US" dirty="0"/>
              <a:t>最短的時間，都能讓資料能被採集。</a:t>
            </a:r>
          </a:p>
          <a:p>
            <a:r>
              <a:rPr lang="zh-TW" altLang="en-US" dirty="0"/>
              <a:t>這樣 </a:t>
            </a:r>
            <a:r>
              <a:rPr lang="en-US" altLang="zh-TW" dirty="0"/>
              <a:t>Delay</a:t>
            </a:r>
            <a:r>
              <a:rPr lang="zh-TW" altLang="en-US" dirty="0"/>
              <a:t>的時間若是有加長的話，</a:t>
            </a:r>
          </a:p>
          <a:p>
            <a:r>
              <a:rPr lang="zh-TW" altLang="en-US" dirty="0"/>
              <a:t>都能滿足 </a:t>
            </a:r>
            <a:r>
              <a:rPr lang="en-US" altLang="zh-TW" dirty="0"/>
              <a:t>Hold Time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084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DA724-12FF-4C24-966C-F972DDC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Time Borrowing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8CF0D-9FAB-4A98-AA64-F2568C61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54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Setup Time &amp; Hold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Mathematically Expressed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Setup Time Violation &amp;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Hold Time Violation &amp;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Timing Report Analysis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Timing Path Groups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Timing Report(R to R) - </a:t>
            </a:r>
            <a:r>
              <a:rPr lang="en-US" altLang="zh-TW" sz="1600" dirty="0" err="1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altLang="zh-TW" sz="1600" baseline="-25000" dirty="0" err="1">
                <a:solidFill>
                  <a:schemeClr val="bg1">
                    <a:lumMod val="85000"/>
                  </a:schemeClr>
                </a:solidFill>
              </a:rPr>
              <a:t>setup</a:t>
            </a:r>
            <a:endParaRPr lang="en-US" altLang="zh-TW" sz="1600" baseline="-250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Timing Report(Input to Output) - </a:t>
            </a:r>
            <a:r>
              <a:rPr lang="en-US" altLang="zh-TW" sz="1600" dirty="0" err="1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altLang="zh-TW" sz="1600" baseline="-25000" dirty="0" err="1">
                <a:solidFill>
                  <a:schemeClr val="bg1">
                    <a:lumMod val="85000"/>
                  </a:schemeClr>
                </a:solidFill>
              </a:rPr>
              <a:t>setup</a:t>
            </a:r>
            <a:endParaRPr lang="en-US" altLang="zh-TW" sz="1600" baseline="-250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Timing Report(R to R) – </a:t>
            </a:r>
            <a:r>
              <a:rPr lang="en-US" altLang="zh-TW" sz="1600" dirty="0" err="1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altLang="zh-TW" sz="1600" baseline="-25000" dirty="0" err="1">
                <a:solidFill>
                  <a:schemeClr val="bg1">
                    <a:lumMod val="85000"/>
                  </a:schemeClr>
                </a:solidFill>
              </a:rPr>
              <a:t>hold</a:t>
            </a:r>
            <a:endParaRPr lang="en-US" altLang="zh-TW" sz="1600" baseline="-250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Timing Report(Input to Output) – </a:t>
            </a:r>
            <a:r>
              <a:rPr lang="en-US" altLang="zh-TW" sz="1600" dirty="0" err="1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altLang="zh-TW" sz="1600" baseline="-25000" dirty="0" err="1">
                <a:solidFill>
                  <a:schemeClr val="bg1">
                    <a:lumMod val="85000"/>
                  </a:schemeClr>
                </a:solidFill>
              </a:rPr>
              <a:t>hold</a:t>
            </a:r>
            <a:endParaRPr lang="en-US" altLang="zh-TW" sz="1600" baseline="-25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Time Borrowing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Flip-Flop and Latch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Glitch</a:t>
            </a:r>
            <a:endParaRPr lang="en-US" altLang="zh-TW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85145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C5EC3-7105-4BDB-9CCE-DBF34775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Time Borrowing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AA6246-F182-404B-BEAA-554699FB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當下這一條 </a:t>
            </a:r>
            <a:r>
              <a:rPr lang="en-US" altLang="zh-TW" dirty="0"/>
              <a:t>Path</a:t>
            </a:r>
            <a:r>
              <a:rPr lang="zh-TW" altLang="en-US" dirty="0"/>
              <a:t>花費時間太長，導致不能及時在下一個 </a:t>
            </a:r>
            <a:r>
              <a:rPr lang="en-US" altLang="zh-TW" dirty="0"/>
              <a:t>CLK</a:t>
            </a:r>
            <a:r>
              <a:rPr lang="zh-TW" altLang="en-US" dirty="0"/>
              <a:t>來之前提供正確的值，因為從 </a:t>
            </a:r>
            <a:r>
              <a:rPr lang="en-US" altLang="zh-TW" dirty="0"/>
              <a:t>Pipeline</a:t>
            </a:r>
            <a:r>
              <a:rPr lang="zh-TW" altLang="en-US" dirty="0"/>
              <a:t>中的下一條 </a:t>
            </a:r>
            <a:r>
              <a:rPr lang="en-US" altLang="zh-TW" dirty="0"/>
              <a:t>Path</a:t>
            </a:r>
            <a:r>
              <a:rPr lang="zh-TW" altLang="en-US" dirty="0"/>
              <a:t>借用時間，使得兩條路徑的總時間保持不變。</a:t>
            </a: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BF24FE88-E38D-43F6-8B79-68B453E4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00" y="3137213"/>
            <a:ext cx="6252400" cy="3412418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66DD4D69-B5A3-4758-91B1-D62DC3F7F4A5}"/>
              </a:ext>
            </a:extLst>
          </p:cNvPr>
          <p:cNvSpPr/>
          <p:nvPr/>
        </p:nvSpPr>
        <p:spPr>
          <a:xfrm>
            <a:off x="5040573" y="5318078"/>
            <a:ext cx="705133" cy="9362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6916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3A113-1128-432E-A66D-6918C196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Time Borrowing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90487D-AE4C-4F6A-B0E1-0D3B1675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Latch</a:t>
            </a:r>
            <a:r>
              <a:rPr lang="zh-TW" altLang="en-US" dirty="0"/>
              <a:t>的特性，採集數據的時間</a:t>
            </a:r>
            <a:r>
              <a:rPr lang="zh-TW" altLang="en-US" b="1" dirty="0"/>
              <a:t>最多</a:t>
            </a:r>
            <a:r>
              <a:rPr lang="zh-TW" altLang="en-US" dirty="0"/>
              <a:t>可以增加至半個週期的 </a:t>
            </a:r>
            <a:r>
              <a:rPr lang="en-US" altLang="zh-TW" dirty="0"/>
              <a:t>CLK</a:t>
            </a:r>
            <a:r>
              <a:rPr lang="zh-TW" altLang="en-US" dirty="0"/>
              <a:t>，只不過下一個 </a:t>
            </a:r>
            <a:r>
              <a:rPr lang="en-US" altLang="zh-TW" dirty="0"/>
              <a:t>Path</a:t>
            </a:r>
            <a:r>
              <a:rPr lang="zh-TW" altLang="en-US" dirty="0"/>
              <a:t>的時間會被壓縮。</a:t>
            </a:r>
            <a:endParaRPr lang="en-US" altLang="zh-TW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62586B29-DC1D-4F5A-829D-FBEDAF95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9381"/>
            <a:ext cx="4993142" cy="1435218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EEA426E9-9CFC-412D-A73F-535E3BF0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0675"/>
            <a:ext cx="4993140" cy="1416288"/>
          </a:xfrm>
          <a:prstGeom prst="rect">
            <a:avLst/>
          </a:prstGeom>
        </p:spPr>
      </p:pic>
      <p:sp>
        <p:nvSpPr>
          <p:cNvPr id="10" name="乘號 9">
            <a:extLst>
              <a:ext uri="{FF2B5EF4-FFF2-40B4-BE49-F238E27FC236}">
                <a16:creationId xmlns:a16="http://schemas.microsoft.com/office/drawing/2014/main" id="{06AD4534-175D-4D4A-8427-9F2082A7810D}"/>
              </a:ext>
            </a:extLst>
          </p:cNvPr>
          <p:cNvSpPr/>
          <p:nvPr/>
        </p:nvSpPr>
        <p:spPr>
          <a:xfrm>
            <a:off x="3336598" y="2866470"/>
            <a:ext cx="573822" cy="6248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68EA2937-0083-4A3B-8F28-C79911092A08}"/>
              </a:ext>
            </a:extLst>
          </p:cNvPr>
          <p:cNvSpPr/>
          <p:nvPr/>
        </p:nvSpPr>
        <p:spPr>
          <a:xfrm>
            <a:off x="3485311" y="3747439"/>
            <a:ext cx="138198" cy="1383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內容版面配置區 4">
            <a:extLst>
              <a:ext uri="{FF2B5EF4-FFF2-40B4-BE49-F238E27FC236}">
                <a16:creationId xmlns:a16="http://schemas.microsoft.com/office/drawing/2014/main" id="{83D9E1C9-EF3C-450C-BE33-E0387CA94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160" y="4882650"/>
            <a:ext cx="5654040" cy="117233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84A447-AA93-4655-B80B-DE6D34E6FAE4}"/>
              </a:ext>
            </a:extLst>
          </p:cNvPr>
          <p:cNvSpPr txBox="1"/>
          <p:nvPr/>
        </p:nvSpPr>
        <p:spPr>
          <a:xfrm>
            <a:off x="6881110" y="3837344"/>
            <a:ext cx="4546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Path 1:  10 --&gt; 12</a:t>
            </a:r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Path 2:  10 --&gt; 8</a:t>
            </a:r>
          </a:p>
          <a:p>
            <a:r>
              <a:rPr lang="zh-TW" altLang="en-US" dirty="0"/>
              <a:t>Path 1 + Path 2 = 20(總時間與原本是相同的)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45E30B-1E12-49E4-ADBA-D652CD4B9B1C}"/>
              </a:ext>
            </a:extLst>
          </p:cNvPr>
          <p:cNvCxnSpPr>
            <a:cxnSpLocks/>
          </p:cNvCxnSpPr>
          <p:nvPr/>
        </p:nvCxnSpPr>
        <p:spPr>
          <a:xfrm flipH="1">
            <a:off x="6881108" y="4020994"/>
            <a:ext cx="54147" cy="10488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3C597BA-44C5-4A66-9091-682C745AF158}"/>
              </a:ext>
            </a:extLst>
          </p:cNvPr>
          <p:cNvCxnSpPr>
            <a:cxnSpLocks/>
          </p:cNvCxnSpPr>
          <p:nvPr/>
        </p:nvCxnSpPr>
        <p:spPr>
          <a:xfrm>
            <a:off x="8505525" y="4290759"/>
            <a:ext cx="526715" cy="60485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5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C5EC3-7105-4BDB-9CCE-DBF34775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Flip-Flop and Latch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AA6246-F182-404B-BEAA-554699FB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Flip-Flop: 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只能在 </a:t>
            </a:r>
            <a:r>
              <a:rPr lang="en-US" altLang="zh-TW" dirty="0"/>
              <a:t>CLK</a:t>
            </a:r>
            <a:r>
              <a:rPr lang="zh-TW" altLang="en-US" dirty="0"/>
              <a:t>上升</a:t>
            </a:r>
            <a:r>
              <a:rPr lang="en-US" altLang="zh-TW" dirty="0"/>
              <a:t>(</a:t>
            </a:r>
            <a:r>
              <a:rPr lang="zh-TW" altLang="en-US" dirty="0"/>
              <a:t>下降</a:t>
            </a:r>
            <a:r>
              <a:rPr lang="en-US" altLang="zh-TW" dirty="0"/>
              <a:t>)</a:t>
            </a:r>
            <a:r>
              <a:rPr lang="zh-TW" altLang="en-US" dirty="0"/>
              <a:t>邊緣接收數據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Latch</a:t>
            </a:r>
          </a:p>
          <a:p>
            <a:pPr marL="0" indent="0">
              <a:buNone/>
            </a:pPr>
            <a:r>
              <a:rPr lang="en-US" altLang="zh-TW" dirty="0"/>
              <a:t> - </a:t>
            </a:r>
            <a:r>
              <a:rPr lang="zh-TW" altLang="en-US" dirty="0"/>
              <a:t>可以接收數據的時間，有半個週期 </a:t>
            </a:r>
            <a:r>
              <a:rPr lang="en-US" altLang="zh-TW" dirty="0"/>
              <a:t>CLK</a:t>
            </a:r>
            <a:r>
              <a:rPr lang="zh-TW" altLang="en-US" dirty="0"/>
              <a:t>的時間。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缺點</a:t>
            </a:r>
            <a:r>
              <a:rPr lang="en-US" altLang="zh-TW" dirty="0"/>
              <a:t>:</a:t>
            </a:r>
            <a:r>
              <a:rPr lang="zh-TW" altLang="en-US" dirty="0"/>
              <a:t>  會有 </a:t>
            </a:r>
            <a:r>
              <a:rPr lang="en-US" altLang="zh-TW" dirty="0"/>
              <a:t>Glitch</a:t>
            </a:r>
            <a:r>
              <a:rPr lang="zh-TW" altLang="en-US" dirty="0"/>
              <a:t>、無法實現同步操作、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</a:t>
            </a:r>
            <a:r>
              <a:rPr lang="en-US" altLang="zh-TW" dirty="0"/>
              <a:t>STA</a:t>
            </a:r>
            <a:r>
              <a:rPr lang="zh-TW" altLang="en-US" dirty="0"/>
              <a:t>分析變複雜。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D6BBE8-5754-4AD5-9CE9-007C6378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846" y="4513930"/>
            <a:ext cx="2891954" cy="16630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A421CCA-AF68-4CF0-BF1B-EF8D792F5EB5}"/>
              </a:ext>
            </a:extLst>
          </p:cNvPr>
          <p:cNvSpPr txBox="1"/>
          <p:nvPr/>
        </p:nvSpPr>
        <p:spPr>
          <a:xfrm>
            <a:off x="3854931" y="5569545"/>
            <a:ext cx="4482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CLK=1</a:t>
            </a:r>
            <a:r>
              <a:rPr lang="zh-TW" altLang="en-US" dirty="0"/>
              <a:t>時，資料</a:t>
            </a:r>
            <a:r>
              <a:rPr lang="en-US" altLang="zh-TW" dirty="0"/>
              <a:t>S,R</a:t>
            </a:r>
            <a:r>
              <a:rPr lang="zh-TW" altLang="en-US" dirty="0"/>
              <a:t>才能往下走，不會被擋住</a:t>
            </a:r>
          </a:p>
          <a:p>
            <a:r>
              <a:rPr lang="en-US" altLang="zh-TW" dirty="0"/>
              <a:t>CLK=0</a:t>
            </a:r>
            <a:r>
              <a:rPr lang="zh-TW" altLang="en-US" dirty="0"/>
              <a:t>時，資料</a:t>
            </a:r>
            <a:r>
              <a:rPr lang="en-US" altLang="zh-TW" dirty="0"/>
              <a:t>S,R</a:t>
            </a:r>
            <a:r>
              <a:rPr lang="zh-TW" altLang="en-US" dirty="0"/>
              <a:t>會被擋住</a:t>
            </a:r>
          </a:p>
          <a:p>
            <a:r>
              <a:rPr lang="zh-TW" altLang="en-US" dirty="0"/>
              <a:t>所以只有半個週期 </a:t>
            </a:r>
            <a:r>
              <a:rPr lang="en-US" altLang="zh-TW" dirty="0"/>
              <a:t>CLK</a:t>
            </a:r>
            <a:r>
              <a:rPr lang="zh-TW" altLang="en-US" dirty="0"/>
              <a:t>的時間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3A1DEED-3EF4-46E0-9564-B187C32C4292}"/>
              </a:ext>
            </a:extLst>
          </p:cNvPr>
          <p:cNvCxnSpPr>
            <a:cxnSpLocks/>
          </p:cNvCxnSpPr>
          <p:nvPr/>
        </p:nvCxnSpPr>
        <p:spPr>
          <a:xfrm flipV="1">
            <a:off x="6822204" y="5434608"/>
            <a:ext cx="1741625" cy="613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0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C5EC3-7105-4BDB-9CCE-DBF34775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AA6246-F182-404B-BEAA-554699FB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在組合電路中，因為有 </a:t>
            </a:r>
            <a:r>
              <a:rPr lang="en-US" altLang="zh-TW" dirty="0"/>
              <a:t>Competition</a:t>
            </a:r>
            <a:r>
              <a:rPr lang="zh-TW" altLang="en-US" dirty="0"/>
              <a:t>及 </a:t>
            </a:r>
            <a:r>
              <a:rPr lang="en-US" altLang="zh-TW" dirty="0"/>
              <a:t>Hazard</a:t>
            </a:r>
            <a:r>
              <a:rPr lang="zh-TW" altLang="en-US" dirty="0"/>
              <a:t>，所以會產生 </a:t>
            </a:r>
            <a:r>
              <a:rPr lang="en-US" altLang="zh-TW" dirty="0"/>
              <a:t>Glitch</a:t>
            </a:r>
            <a:r>
              <a:rPr lang="zh-TW" altLang="en-US" dirty="0"/>
              <a:t>。</a:t>
            </a: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A62A6AB-279B-4BE9-835A-D7309B40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42" y="3034348"/>
            <a:ext cx="4568915" cy="3142615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85BDB10E-11E5-4F05-981B-25E8133F0635}"/>
              </a:ext>
            </a:extLst>
          </p:cNvPr>
          <p:cNvSpPr/>
          <p:nvPr/>
        </p:nvSpPr>
        <p:spPr>
          <a:xfrm>
            <a:off x="4436053" y="4241800"/>
            <a:ext cx="415347" cy="18843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34C5D93-F93F-421E-BF79-F3D421D6CBEA}"/>
              </a:ext>
            </a:extLst>
          </p:cNvPr>
          <p:cNvSpPr/>
          <p:nvPr/>
        </p:nvSpPr>
        <p:spPr>
          <a:xfrm>
            <a:off x="5203133" y="4241800"/>
            <a:ext cx="415347" cy="18843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8133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DA724-12FF-4C24-966C-F972DDC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8CF0D-9FAB-4A98-AA64-F2568C61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Setup Time &amp; Hold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Mathematically Expressed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Setup Time Violation &amp;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Hold Time Violation &amp;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Timing Report Analysis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Timing Path Groups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Timing Report(R to R) -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setup</a:t>
            </a:r>
            <a:endParaRPr lang="en-US" altLang="zh-TW" sz="1600" baseline="-25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Timing Report(Input to Output) -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setup</a:t>
            </a:r>
            <a:endParaRPr lang="en-US" altLang="zh-TW" sz="1600" baseline="-25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Timing Report(R to R) –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hold</a:t>
            </a:r>
            <a:endParaRPr lang="en-US" altLang="zh-TW" sz="1600" baseline="-25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Timing Report(Input to Output) –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hold</a:t>
            </a:r>
            <a:endParaRPr lang="en-US" altLang="zh-TW" sz="1600" baseline="-25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Time Borrowing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Flip-Flop and Latch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Glitch</a:t>
            </a:r>
            <a:endParaRPr lang="en-US" altLang="zh-TW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90815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DA724-12FF-4C24-966C-F972DDC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Setup Time &amp; Hold Time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8CF0D-9FAB-4A98-AA64-F2568C61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Setup Time &amp; Hold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Mathematically Expressed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Setup Time Violation &amp;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Hold Time Violation &amp;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Timing Report Analysis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Timing Path Groups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Timing Report(R to R) - </a:t>
            </a:r>
            <a:r>
              <a:rPr lang="en-US" altLang="zh-TW" sz="1600" dirty="0" err="1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altLang="zh-TW" sz="1600" baseline="-25000" dirty="0" err="1">
                <a:solidFill>
                  <a:schemeClr val="bg1">
                    <a:lumMod val="85000"/>
                  </a:schemeClr>
                </a:solidFill>
              </a:rPr>
              <a:t>setup</a:t>
            </a:r>
            <a:endParaRPr lang="en-US" altLang="zh-TW" sz="1600" baseline="-250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Timing Report(Input to Output) - </a:t>
            </a:r>
            <a:r>
              <a:rPr lang="en-US" altLang="zh-TW" sz="1600" dirty="0" err="1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altLang="zh-TW" sz="1600" baseline="-25000" dirty="0" err="1">
                <a:solidFill>
                  <a:schemeClr val="bg1">
                    <a:lumMod val="85000"/>
                  </a:schemeClr>
                </a:solidFill>
              </a:rPr>
              <a:t>setup</a:t>
            </a:r>
            <a:endParaRPr lang="en-US" altLang="zh-TW" sz="1600" baseline="-250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Timing Report(R to R) – </a:t>
            </a:r>
            <a:r>
              <a:rPr lang="en-US" altLang="zh-TW" sz="1600" dirty="0" err="1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altLang="zh-TW" sz="1600" baseline="-25000" dirty="0" err="1">
                <a:solidFill>
                  <a:schemeClr val="bg1">
                    <a:lumMod val="85000"/>
                  </a:schemeClr>
                </a:solidFill>
              </a:rPr>
              <a:t>hold</a:t>
            </a:r>
            <a:endParaRPr lang="en-US" altLang="zh-TW" sz="1600" baseline="-250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Timing Report(Input to Output) – </a:t>
            </a:r>
            <a:r>
              <a:rPr lang="en-US" altLang="zh-TW" sz="1600" dirty="0" err="1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altLang="zh-TW" sz="1600" baseline="-25000" dirty="0" err="1">
                <a:solidFill>
                  <a:schemeClr val="bg1">
                    <a:lumMod val="85000"/>
                  </a:schemeClr>
                </a:solidFill>
              </a:rPr>
              <a:t>hold</a:t>
            </a:r>
            <a:endParaRPr lang="en-US" altLang="zh-TW" sz="1600" baseline="-25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Time Borrowing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Flip-Flop and Latch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Glitch</a:t>
            </a:r>
            <a:endParaRPr lang="en-US" altLang="zh-TW" sz="16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5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88B51-4B78-4B9E-A5C0-3160321B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Setup Time &amp; Hold Time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DAB2DD27-D75B-4F7A-8FBA-21ACB77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建立時間</a:t>
            </a:r>
            <a:r>
              <a:rPr lang="en-US" altLang="zh-TW" dirty="0"/>
              <a:t>(Setup Time):  </a:t>
            </a:r>
            <a:r>
              <a:rPr lang="zh-TW" altLang="en-US" dirty="0"/>
              <a:t>是指觸發器的時鐘信號上升沿到來以前，資料穩定不變的時間。</a:t>
            </a:r>
            <a:endParaRPr lang="en-US" altLang="zh-TW" dirty="0"/>
          </a:p>
          <a:p>
            <a:r>
              <a:rPr lang="zh-TW" altLang="en-US" dirty="0"/>
              <a:t>保持時間</a:t>
            </a:r>
            <a:r>
              <a:rPr lang="en-US" altLang="zh-TW" dirty="0"/>
              <a:t>(Hold Time):  </a:t>
            </a:r>
            <a:r>
              <a:rPr lang="zh-TW" altLang="en-US" dirty="0"/>
              <a:t>是指觸發器的時鐘信號上升沿到來以後，資料穩定不變的時間。</a:t>
            </a:r>
            <a:endParaRPr lang="en-US" altLang="zh-TW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/>
              <a:t>我們可以將 </a:t>
            </a:r>
            <a:r>
              <a:rPr lang="en-US" altLang="zh-TW" dirty="0"/>
              <a:t>Setup / Hold Time</a:t>
            </a:r>
            <a:r>
              <a:rPr lang="zh-TW" altLang="en-US" dirty="0"/>
              <a:t>看成是採集數據的窗口，數據必須在此窗口</a:t>
            </a:r>
            <a:r>
              <a:rPr lang="en-US" altLang="zh-TW" dirty="0"/>
              <a:t>(Window)</a:t>
            </a:r>
            <a:r>
              <a:rPr lang="zh-TW" altLang="en-US" dirty="0"/>
              <a:t>內是穩定的才行。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453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ADB3F-351D-4388-8329-CBA57AFA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Setup Time &amp; Hold Time</a:t>
            </a:r>
            <a:r>
              <a:rPr lang="zh-TW" altLang="en-US" dirty="0"/>
              <a:t> </a:t>
            </a:r>
            <a:r>
              <a:rPr lang="en-US" altLang="zh-TW" dirty="0"/>
              <a:t>Cont.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9C3AE2-3535-488D-BF5C-33E5D6D33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224" y="3340060"/>
            <a:ext cx="6644819" cy="2738011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E91245B8-DCFE-4100-9DCA-E3C0625F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3730"/>
            <a:ext cx="4702637" cy="1974541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9B3EFC8-CFD5-4F99-8CA7-FFDE3AFA892C}"/>
              </a:ext>
            </a:extLst>
          </p:cNvPr>
          <p:cNvSpPr/>
          <p:nvPr/>
        </p:nvSpPr>
        <p:spPr>
          <a:xfrm>
            <a:off x="7965141" y="5284694"/>
            <a:ext cx="753035" cy="793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3582B8-AFA8-4A3C-ABF6-B9B1EAD6BB31}"/>
              </a:ext>
            </a:extLst>
          </p:cNvPr>
          <p:cNvSpPr txBox="1"/>
          <p:nvPr/>
        </p:nvSpPr>
        <p:spPr>
          <a:xfrm>
            <a:off x="7856627" y="6123543"/>
            <a:ext cx="97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Window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2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F7390-A5C9-4358-A1F4-7B8F85B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Mathematically Expressed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12988-04D8-4130-83FD-4C8BDE68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Setup Time: 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clka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co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data</a:t>
            </a:r>
            <a:r>
              <a:rPr lang="en-US" altLang="zh-TW" dirty="0"/>
              <a:t> &lt;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clkb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cycle</a:t>
            </a:r>
            <a:r>
              <a:rPr lang="en-US" altLang="zh-TW" dirty="0"/>
              <a:t> -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su</a:t>
            </a:r>
            <a:r>
              <a:rPr lang="en-US" altLang="zh-TW" dirty="0"/>
              <a:t> </a:t>
            </a:r>
            <a:endParaRPr lang="en-US" altLang="zh-TW" baseline="-25000" dirty="0"/>
          </a:p>
          <a:p>
            <a:r>
              <a:rPr lang="en-US" altLang="zh-TW" dirty="0"/>
              <a:t>Hold Time: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clkb</a:t>
            </a:r>
            <a:r>
              <a:rPr lang="en-US" altLang="zh-TW" dirty="0"/>
              <a:t> + T</a:t>
            </a:r>
            <a:r>
              <a:rPr lang="en-US" altLang="zh-TW" baseline="-25000" dirty="0"/>
              <a:t>h</a:t>
            </a:r>
            <a:r>
              <a:rPr lang="en-US" altLang="zh-TW" dirty="0"/>
              <a:t> &lt;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clka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co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data</a:t>
            </a:r>
            <a:r>
              <a:rPr lang="en-US" altLang="zh-TW" dirty="0"/>
              <a:t> </a:t>
            </a:r>
            <a:endParaRPr lang="en-US" altLang="zh-TW" baseline="-25000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Setup Slack: (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clkb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cycle</a:t>
            </a:r>
            <a:r>
              <a:rPr lang="en-US" altLang="zh-TW" dirty="0"/>
              <a:t> -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su</a:t>
            </a:r>
            <a:r>
              <a:rPr lang="en-US" altLang="zh-TW" dirty="0"/>
              <a:t>) – (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clka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co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data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Hold Slack: (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clka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co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data</a:t>
            </a:r>
            <a:r>
              <a:rPr lang="en-US" altLang="zh-TW" dirty="0"/>
              <a:t>) – (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clkb</a:t>
            </a:r>
            <a:r>
              <a:rPr lang="en-US" altLang="zh-TW" dirty="0"/>
              <a:t> + T</a:t>
            </a:r>
            <a:r>
              <a:rPr lang="en-US" altLang="zh-TW" baseline="-25000" dirty="0"/>
              <a:t>h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1700" dirty="0"/>
              <a:t>Note:  </a:t>
            </a:r>
          </a:p>
          <a:p>
            <a:pPr marL="0" indent="0">
              <a:buNone/>
            </a:pPr>
            <a:r>
              <a:rPr lang="en-US" altLang="zh-TW" sz="1700" dirty="0"/>
              <a:t>Setup Time</a:t>
            </a:r>
            <a:r>
              <a:rPr lang="zh-TW" altLang="en-US" sz="1700" dirty="0"/>
              <a:t>為 </a:t>
            </a:r>
            <a:r>
              <a:rPr lang="en-US" altLang="zh-TW" sz="1700" dirty="0"/>
              <a:t>Next Edge</a:t>
            </a:r>
            <a:r>
              <a:rPr lang="zh-TW" altLang="en-US" sz="1700" dirty="0"/>
              <a:t>，需要加上</a:t>
            </a:r>
            <a:r>
              <a:rPr lang="en-US" altLang="zh-TW" sz="1700" dirty="0" err="1"/>
              <a:t>T</a:t>
            </a:r>
            <a:r>
              <a:rPr lang="en-US" altLang="zh-TW" sz="1700" baseline="-25000" dirty="0" err="1"/>
              <a:t>cycle</a:t>
            </a:r>
            <a:endParaRPr lang="en-US" altLang="zh-TW" sz="1700" baseline="-25000" dirty="0"/>
          </a:p>
          <a:p>
            <a:pPr marL="0" indent="0">
              <a:buNone/>
            </a:pPr>
            <a:r>
              <a:rPr lang="en-US" altLang="zh-TW" sz="1700" dirty="0"/>
              <a:t>Hold Time</a:t>
            </a:r>
            <a:r>
              <a:rPr lang="zh-TW" altLang="en-US" sz="1700" dirty="0"/>
              <a:t>為 </a:t>
            </a:r>
            <a:r>
              <a:rPr lang="en-US" altLang="zh-TW" sz="1700" dirty="0"/>
              <a:t>Same Edge</a:t>
            </a:r>
            <a:r>
              <a:rPr lang="zh-TW" altLang="en-US" sz="1700" dirty="0"/>
              <a:t>，不需要加上 </a:t>
            </a:r>
            <a:r>
              <a:rPr lang="en-US" altLang="zh-TW" sz="1700" dirty="0" err="1"/>
              <a:t>T</a:t>
            </a:r>
            <a:r>
              <a:rPr lang="en-US" altLang="zh-TW" sz="1700" baseline="-25000" dirty="0" err="1"/>
              <a:t>cycle</a:t>
            </a:r>
            <a:endParaRPr lang="zh-TW" altLang="en-US" sz="1700" baseline="-25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A0D117-2952-42EB-BA3B-CBEA51E7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91" y="3828928"/>
            <a:ext cx="7183754" cy="296008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0536BBB-CDF9-4EC0-9185-15B5DFDCFED3}"/>
              </a:ext>
            </a:extLst>
          </p:cNvPr>
          <p:cNvSpPr/>
          <p:nvPr/>
        </p:nvSpPr>
        <p:spPr>
          <a:xfrm>
            <a:off x="6928836" y="6091697"/>
            <a:ext cx="1493949" cy="3811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FF48BE7-718A-4552-894E-FCF9A94C49B0}"/>
              </a:ext>
            </a:extLst>
          </p:cNvPr>
          <p:cNvSpPr/>
          <p:nvPr/>
        </p:nvSpPr>
        <p:spPr>
          <a:xfrm>
            <a:off x="9090339" y="6091697"/>
            <a:ext cx="401391" cy="38117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D0D9E3-1D3C-4079-A21E-599AF7FA2270}"/>
              </a:ext>
            </a:extLst>
          </p:cNvPr>
          <p:cNvCxnSpPr>
            <a:cxnSpLocks/>
          </p:cNvCxnSpPr>
          <p:nvPr/>
        </p:nvCxnSpPr>
        <p:spPr>
          <a:xfrm flipH="1">
            <a:off x="7778839" y="3116687"/>
            <a:ext cx="695460" cy="28784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6C48FE5-6AD3-4527-85DB-6115AF1F0251}"/>
              </a:ext>
            </a:extLst>
          </p:cNvPr>
          <p:cNvCxnSpPr>
            <a:cxnSpLocks/>
          </p:cNvCxnSpPr>
          <p:nvPr/>
        </p:nvCxnSpPr>
        <p:spPr>
          <a:xfrm>
            <a:off x="7379594" y="3638282"/>
            <a:ext cx="1911440" cy="23568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1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F7390-A5C9-4358-A1F4-7B8F85B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Setup Time Violation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12988-04D8-4130-83FD-4C8BDE68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Setup Time: 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clka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co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data</a:t>
            </a:r>
            <a:r>
              <a:rPr lang="en-US" altLang="zh-TW" dirty="0"/>
              <a:t> &lt;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clkb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cycle</a:t>
            </a:r>
            <a:r>
              <a:rPr lang="en-US" altLang="zh-TW" dirty="0"/>
              <a:t> -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su</a:t>
            </a:r>
            <a:endParaRPr lang="en-US" altLang="zh-TW" baseline="-25000" dirty="0"/>
          </a:p>
          <a:p>
            <a:r>
              <a:rPr lang="zh-TW" altLang="en-US" dirty="0"/>
              <a:t>若是有 </a:t>
            </a:r>
            <a:r>
              <a:rPr lang="en-US" altLang="zh-TW" dirty="0"/>
              <a:t>Setup Time Violation</a:t>
            </a:r>
            <a:r>
              <a:rPr lang="zh-TW" altLang="en-US" dirty="0"/>
              <a:t>，即 </a:t>
            </a:r>
            <a:r>
              <a:rPr lang="en-US" altLang="zh-TW" dirty="0"/>
              <a:t>Setup Time Slack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r>
              <a:rPr lang="zh-TW" altLang="en-US" sz="1800" dirty="0"/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</a:t>
            </a:r>
            <a:r>
              <a:rPr lang="zh-TW" altLang="en-US" sz="1800" dirty="0">
                <a:sym typeface="Wingdings" panose="05000000000000000000" pitchFamily="2" charset="2"/>
              </a:rPr>
              <a:t>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clka</a:t>
            </a:r>
            <a:r>
              <a:rPr lang="en-US" altLang="zh-TW" sz="1800" dirty="0"/>
              <a:t> +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co</a:t>
            </a:r>
            <a:r>
              <a:rPr lang="en-US" altLang="zh-TW" sz="1800" dirty="0"/>
              <a:t> +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data</a:t>
            </a:r>
            <a:r>
              <a:rPr lang="en-US" altLang="zh-TW" sz="1800" dirty="0"/>
              <a:t> &gt;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clkb</a:t>
            </a:r>
            <a:r>
              <a:rPr lang="en-US" altLang="zh-TW" sz="1800" dirty="0"/>
              <a:t> +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cycle</a:t>
            </a:r>
            <a:r>
              <a:rPr lang="en-US" altLang="zh-TW" sz="1800" dirty="0"/>
              <a:t> -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su</a:t>
            </a:r>
            <a:r>
              <a:rPr lang="en-US" altLang="zh-TW" sz="1800" dirty="0"/>
              <a:t> (</a:t>
            </a:r>
            <a:r>
              <a:rPr lang="zh-TW" altLang="en-US" sz="1800" dirty="0"/>
              <a:t>要開始取資料了，但是新資料還沒到</a:t>
            </a:r>
            <a:r>
              <a:rPr lang="en-US" altLang="zh-TW" sz="1800" dirty="0"/>
              <a:t>)</a:t>
            </a:r>
          </a:p>
          <a:p>
            <a:r>
              <a:rPr lang="en-US" altLang="zh-TW" dirty="0"/>
              <a:t>Solution:  </a:t>
            </a:r>
            <a:r>
              <a:rPr lang="zh-TW" altLang="en-US" dirty="0"/>
              <a:t>依照公式內的參數，有以下幾個方法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cycle</a:t>
            </a:r>
            <a:r>
              <a:rPr lang="en-US" altLang="zh-TW" sz="2000" dirty="0"/>
              <a:t>:  </a:t>
            </a:r>
            <a:r>
              <a:rPr lang="zh-TW" altLang="en-US" sz="2000" dirty="0"/>
              <a:t>增大時鐘週期</a:t>
            </a:r>
            <a:r>
              <a:rPr lang="en-US" altLang="zh-TW" sz="2000" dirty="0"/>
              <a:t>(</a:t>
            </a:r>
            <a:r>
              <a:rPr lang="zh-TW" altLang="en-US" sz="2000" dirty="0"/>
              <a:t>不過會降低時脈</a:t>
            </a:r>
            <a:r>
              <a:rPr lang="en-US" altLang="zh-TW" sz="2000" dirty="0"/>
              <a:t>)</a:t>
            </a:r>
          </a:p>
          <a:p>
            <a:pPr marL="457200" indent="-457200">
              <a:buAutoNum type="arabicPeriod"/>
            </a:pP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clkb</a:t>
            </a:r>
            <a:r>
              <a:rPr lang="en-US" altLang="zh-TW" sz="2000" dirty="0"/>
              <a:t> – </a:t>
            </a: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clka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skew</a:t>
            </a:r>
            <a:r>
              <a:rPr lang="en-US" altLang="zh-TW" sz="2000" dirty="0"/>
              <a:t>:  </a:t>
            </a:r>
            <a:r>
              <a:rPr lang="zh-TW" altLang="en-US" sz="2000" dirty="0"/>
              <a:t>增大 </a:t>
            </a:r>
            <a:r>
              <a:rPr lang="en-US" altLang="zh-TW" sz="2000" dirty="0"/>
              <a:t>Skew</a:t>
            </a:r>
            <a:r>
              <a:rPr lang="zh-TW" altLang="en-US" sz="2000" dirty="0"/>
              <a:t>，</a:t>
            </a:r>
            <a:br>
              <a:rPr lang="en-US" altLang="zh-TW" sz="2000" dirty="0"/>
            </a:br>
            <a:r>
              <a:rPr lang="zh-TW" altLang="en-US" sz="2000" dirty="0"/>
              <a:t>有利於 </a:t>
            </a:r>
            <a:r>
              <a:rPr lang="en-US" altLang="zh-TW" sz="2000" dirty="0"/>
              <a:t>Setup Time(</a:t>
            </a:r>
            <a:r>
              <a:rPr lang="zh-TW" altLang="en-US" sz="2000" dirty="0"/>
              <a:t>但有害於 </a:t>
            </a:r>
            <a:r>
              <a:rPr lang="en-US" altLang="zh-TW" sz="2000" dirty="0"/>
              <a:t>Hold Time)</a:t>
            </a:r>
          </a:p>
          <a:p>
            <a:pPr marL="457200" indent="-457200">
              <a:buAutoNum type="arabicPeriod"/>
            </a:pP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data</a:t>
            </a:r>
            <a:r>
              <a:rPr lang="en-US" altLang="zh-TW" sz="2000" dirty="0"/>
              <a:t>:  </a:t>
            </a:r>
            <a:r>
              <a:rPr lang="zh-TW" altLang="en-US" sz="2000" dirty="0"/>
              <a:t>減少邏輯電路的消耗時間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co</a:t>
            </a:r>
            <a:r>
              <a:rPr lang="en-US" altLang="zh-TW" sz="2000" dirty="0"/>
              <a:t>:  </a:t>
            </a:r>
            <a:r>
              <a:rPr lang="zh-TW" altLang="en-US" sz="2000" dirty="0"/>
              <a:t>更換較快的 </a:t>
            </a:r>
            <a:r>
              <a:rPr lang="en-US" altLang="zh-TW" sz="2000" dirty="0"/>
              <a:t>CELL (LVT Cell)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D2841E8-B626-480A-88DC-8B4C2D3F9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86" y="3874374"/>
            <a:ext cx="6131324" cy="2526425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75B2397-D697-4397-8E20-01B612F8898F}"/>
              </a:ext>
            </a:extLst>
          </p:cNvPr>
          <p:cNvCxnSpPr/>
          <p:nvPr/>
        </p:nvCxnSpPr>
        <p:spPr>
          <a:xfrm>
            <a:off x="8947150" y="5835650"/>
            <a:ext cx="0" cy="714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0F6143E-73D7-4C08-9534-D7DB9278DCC6}"/>
              </a:ext>
            </a:extLst>
          </p:cNvPr>
          <p:cNvCxnSpPr/>
          <p:nvPr/>
        </p:nvCxnSpPr>
        <p:spPr>
          <a:xfrm>
            <a:off x="9436100" y="5835650"/>
            <a:ext cx="0" cy="7143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6F8220-68A8-4B59-A224-B72156921D05}"/>
              </a:ext>
            </a:extLst>
          </p:cNvPr>
          <p:cNvSpPr txBox="1"/>
          <p:nvPr/>
        </p:nvSpPr>
        <p:spPr>
          <a:xfrm>
            <a:off x="8686804" y="6437898"/>
            <a:ext cx="1432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T</a:t>
            </a:r>
            <a:r>
              <a:rPr lang="zh-TW" altLang="en-US" sz="1600" baseline="-25000" dirty="0">
                <a:solidFill>
                  <a:srgbClr val="FF0000"/>
                </a:solidFill>
              </a:rPr>
              <a:t>su</a:t>
            </a:r>
            <a:r>
              <a:rPr lang="en-US" altLang="zh-TW" sz="1600" baseline="-25000" dirty="0">
                <a:solidFill>
                  <a:srgbClr val="FF0000"/>
                </a:solidFill>
              </a:rPr>
              <a:t>`:  Setup Slack</a:t>
            </a:r>
            <a:r>
              <a:rPr lang="zh-TW" altLang="en-US" sz="1600" baseline="-25000" dirty="0">
                <a:solidFill>
                  <a:srgbClr val="FF0000"/>
                </a:solidFill>
              </a:rPr>
              <a:t>變大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8F36D8-2677-4879-990F-59E4BFEDB453}"/>
              </a:ext>
            </a:extLst>
          </p:cNvPr>
          <p:cNvSpPr txBox="1"/>
          <p:nvPr/>
        </p:nvSpPr>
        <p:spPr>
          <a:xfrm>
            <a:off x="9451972" y="6231290"/>
            <a:ext cx="1373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</a:rPr>
              <a:t>T</a:t>
            </a:r>
            <a:r>
              <a:rPr lang="en-US" altLang="zh-TW" sz="1600" baseline="-25000" dirty="0">
                <a:solidFill>
                  <a:srgbClr val="00B0F0"/>
                </a:solidFill>
              </a:rPr>
              <a:t>h`:</a:t>
            </a:r>
            <a:r>
              <a:rPr lang="zh-TW" altLang="en-US" sz="1600" baseline="-25000" dirty="0">
                <a:solidFill>
                  <a:srgbClr val="00B0F0"/>
                </a:solidFill>
              </a:rPr>
              <a:t>  </a:t>
            </a:r>
            <a:r>
              <a:rPr lang="en-US" altLang="zh-TW" sz="1600" baseline="-25000" dirty="0">
                <a:solidFill>
                  <a:srgbClr val="00B0F0"/>
                </a:solidFill>
              </a:rPr>
              <a:t>Hold Slack</a:t>
            </a:r>
            <a:r>
              <a:rPr lang="zh-TW" altLang="en-US" sz="1600" baseline="-25000" dirty="0">
                <a:solidFill>
                  <a:srgbClr val="00B0F0"/>
                </a:solidFill>
              </a:rPr>
              <a:t>變小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92CC956-AFF8-4654-8C38-27A184E01F26}"/>
              </a:ext>
            </a:extLst>
          </p:cNvPr>
          <p:cNvCxnSpPr>
            <a:cxnSpLocks/>
          </p:cNvCxnSpPr>
          <p:nvPr/>
        </p:nvCxnSpPr>
        <p:spPr>
          <a:xfrm>
            <a:off x="8686804" y="6057900"/>
            <a:ext cx="198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34B81CD-AE6B-4307-ADE6-219E5E82614B}"/>
              </a:ext>
            </a:extLst>
          </p:cNvPr>
          <p:cNvCxnSpPr>
            <a:cxnSpLocks/>
          </p:cNvCxnSpPr>
          <p:nvPr/>
        </p:nvCxnSpPr>
        <p:spPr>
          <a:xfrm>
            <a:off x="9273121" y="5890683"/>
            <a:ext cx="11217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AB32D7E6-EB57-48D9-AB9E-9D17F758C501}"/>
              </a:ext>
            </a:extLst>
          </p:cNvPr>
          <p:cNvSpPr/>
          <p:nvPr/>
        </p:nvSpPr>
        <p:spPr>
          <a:xfrm rot="1581896">
            <a:off x="5573806" y="5187489"/>
            <a:ext cx="3102232" cy="1918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73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F7390-A5C9-4358-A1F4-7B8F85B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Hold Time Violation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12988-04D8-4130-83FD-4C8BDE68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Hold Time: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clkb</a:t>
            </a:r>
            <a:r>
              <a:rPr lang="en-US" altLang="zh-TW" dirty="0"/>
              <a:t> + T</a:t>
            </a:r>
            <a:r>
              <a:rPr lang="en-US" altLang="zh-TW" baseline="-25000" dirty="0"/>
              <a:t>h</a:t>
            </a:r>
            <a:r>
              <a:rPr lang="en-US" altLang="zh-TW" dirty="0"/>
              <a:t> &lt;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clka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co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data</a:t>
            </a:r>
            <a:endParaRPr lang="en-US" altLang="zh-TW" baseline="-25000" dirty="0"/>
          </a:p>
          <a:p>
            <a:r>
              <a:rPr lang="zh-TW" altLang="en-US" dirty="0"/>
              <a:t>若是有 </a:t>
            </a:r>
            <a:r>
              <a:rPr lang="en-US" altLang="zh-TW" dirty="0"/>
              <a:t>Hold Time Violation</a:t>
            </a:r>
            <a:r>
              <a:rPr lang="zh-TW" altLang="en-US" dirty="0"/>
              <a:t>，即 </a:t>
            </a:r>
            <a:r>
              <a:rPr lang="en-US" altLang="zh-TW" dirty="0"/>
              <a:t>Hold Time Slack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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clkb</a:t>
            </a:r>
            <a:r>
              <a:rPr lang="en-US" altLang="zh-TW" sz="1800" dirty="0"/>
              <a:t> + T</a:t>
            </a:r>
            <a:r>
              <a:rPr lang="en-US" altLang="zh-TW" sz="1800" baseline="-25000" dirty="0"/>
              <a:t>h</a:t>
            </a:r>
            <a:r>
              <a:rPr lang="en-US" altLang="zh-TW" sz="1800" dirty="0"/>
              <a:t> &gt;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clka</a:t>
            </a:r>
            <a:r>
              <a:rPr lang="en-US" altLang="zh-TW" sz="1800" dirty="0"/>
              <a:t> +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co</a:t>
            </a:r>
            <a:r>
              <a:rPr lang="en-US" altLang="zh-TW" sz="1800" dirty="0"/>
              <a:t> +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data</a:t>
            </a:r>
            <a:r>
              <a:rPr lang="zh-TW" altLang="en-US" sz="1800" baseline="-25000" dirty="0"/>
              <a:t> </a:t>
            </a:r>
            <a:r>
              <a:rPr lang="en-US" altLang="zh-TW" sz="1800" dirty="0"/>
              <a:t>(</a:t>
            </a:r>
            <a:r>
              <a:rPr lang="zh-TW" altLang="en-US" sz="1800" dirty="0"/>
              <a:t>取資料還沒結束時，資料就要更新了</a:t>
            </a:r>
            <a:r>
              <a:rPr lang="en-US" altLang="zh-TW" sz="1800" dirty="0"/>
              <a:t>)</a:t>
            </a:r>
          </a:p>
          <a:p>
            <a:r>
              <a:rPr lang="en-US" altLang="zh-TW" dirty="0"/>
              <a:t>Solution:  </a:t>
            </a:r>
            <a:r>
              <a:rPr lang="zh-TW" altLang="en-US" dirty="0"/>
              <a:t>依照公式內的參數，有以下幾個方法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clkb</a:t>
            </a:r>
            <a:r>
              <a:rPr lang="en-US" altLang="zh-TW" sz="2000" dirty="0"/>
              <a:t> – </a:t>
            </a: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clka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skew</a:t>
            </a:r>
            <a:r>
              <a:rPr lang="en-US" altLang="zh-TW" sz="2000" dirty="0"/>
              <a:t>:  </a:t>
            </a:r>
            <a:r>
              <a:rPr lang="zh-TW" altLang="en-US" sz="2000" dirty="0"/>
              <a:t>減小 </a:t>
            </a:r>
            <a:r>
              <a:rPr lang="en-US" altLang="zh-TW" sz="2000" dirty="0"/>
              <a:t>Skew</a:t>
            </a:r>
            <a:r>
              <a:rPr lang="zh-TW" altLang="en-US" sz="2000" dirty="0"/>
              <a:t>，</a:t>
            </a:r>
            <a:br>
              <a:rPr lang="en-US" altLang="zh-TW" sz="2000" dirty="0"/>
            </a:br>
            <a:r>
              <a:rPr lang="zh-TW" altLang="en-US" sz="2000" dirty="0"/>
              <a:t>有利於 </a:t>
            </a:r>
            <a:r>
              <a:rPr lang="en-US" altLang="zh-TW" sz="2000" dirty="0"/>
              <a:t>Hold Time(</a:t>
            </a:r>
            <a:r>
              <a:rPr lang="zh-TW" altLang="en-US" sz="2000" dirty="0"/>
              <a:t>但有害於 </a:t>
            </a:r>
            <a:r>
              <a:rPr lang="en-US" altLang="zh-TW" sz="2000" dirty="0"/>
              <a:t>Setup Time)</a:t>
            </a:r>
          </a:p>
          <a:p>
            <a:pPr marL="457200" indent="-457200">
              <a:buAutoNum type="arabicPeriod"/>
            </a:pP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data</a:t>
            </a:r>
            <a:r>
              <a:rPr lang="en-US" altLang="zh-TW" sz="2000" dirty="0"/>
              <a:t>:  </a:t>
            </a:r>
            <a:r>
              <a:rPr lang="zh-TW" altLang="en-US" sz="2000" dirty="0"/>
              <a:t>增加邏輯電路的消耗時間，</a:t>
            </a:r>
            <a:br>
              <a:rPr lang="en-US" altLang="zh-TW" sz="2000" dirty="0"/>
            </a:br>
            <a:r>
              <a:rPr lang="zh-TW" altLang="en-US" sz="2000" dirty="0"/>
              <a:t>加 </a:t>
            </a:r>
            <a:r>
              <a:rPr lang="en-US" altLang="zh-TW" sz="2000" dirty="0"/>
              <a:t>Buffer</a:t>
            </a:r>
            <a:r>
              <a:rPr lang="zh-TW" altLang="en-US" sz="2000" dirty="0"/>
              <a:t>、</a:t>
            </a:r>
            <a:r>
              <a:rPr lang="en-US" altLang="zh-TW" sz="2000" dirty="0"/>
              <a:t>Delay Cell</a:t>
            </a:r>
          </a:p>
          <a:p>
            <a:pPr marL="457200" indent="-457200">
              <a:buAutoNum type="arabicPeriod"/>
            </a:pP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co</a:t>
            </a:r>
            <a:r>
              <a:rPr lang="en-US" altLang="zh-TW" sz="2000" dirty="0"/>
              <a:t>:  </a:t>
            </a:r>
            <a:r>
              <a:rPr lang="zh-TW" altLang="en-US" sz="2000" dirty="0"/>
              <a:t>更換較慢的 </a:t>
            </a:r>
            <a:r>
              <a:rPr lang="en-US" altLang="zh-TW" sz="2000" dirty="0"/>
              <a:t>CELL(HVT Cell)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D2841E8-B626-480A-88DC-8B4C2D3F9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86" y="3874374"/>
            <a:ext cx="6131324" cy="2526425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75B2397-D697-4397-8E20-01B612F8898F}"/>
              </a:ext>
            </a:extLst>
          </p:cNvPr>
          <p:cNvCxnSpPr/>
          <p:nvPr/>
        </p:nvCxnSpPr>
        <p:spPr>
          <a:xfrm>
            <a:off x="8461375" y="5835650"/>
            <a:ext cx="0" cy="714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0F6143E-73D7-4C08-9534-D7DB9278DCC6}"/>
              </a:ext>
            </a:extLst>
          </p:cNvPr>
          <p:cNvCxnSpPr/>
          <p:nvPr/>
        </p:nvCxnSpPr>
        <p:spPr>
          <a:xfrm>
            <a:off x="9109075" y="5835650"/>
            <a:ext cx="0" cy="7143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6F8220-68A8-4B59-A224-B72156921D05}"/>
              </a:ext>
            </a:extLst>
          </p:cNvPr>
          <p:cNvSpPr txBox="1"/>
          <p:nvPr/>
        </p:nvSpPr>
        <p:spPr>
          <a:xfrm>
            <a:off x="8337554" y="6466030"/>
            <a:ext cx="1432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T</a:t>
            </a:r>
            <a:r>
              <a:rPr lang="zh-TW" altLang="en-US" sz="1600" baseline="-25000" dirty="0">
                <a:solidFill>
                  <a:srgbClr val="FF0000"/>
                </a:solidFill>
              </a:rPr>
              <a:t>su</a:t>
            </a:r>
            <a:r>
              <a:rPr lang="en-US" altLang="zh-TW" sz="1600" baseline="-25000" dirty="0">
                <a:solidFill>
                  <a:srgbClr val="FF0000"/>
                </a:solidFill>
              </a:rPr>
              <a:t>`:  Setup Slack</a:t>
            </a:r>
            <a:r>
              <a:rPr lang="zh-TW" altLang="en-US" sz="1600" baseline="-25000" dirty="0">
                <a:solidFill>
                  <a:srgbClr val="FF0000"/>
                </a:solidFill>
              </a:rPr>
              <a:t>變小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8F36D8-2677-4879-990F-59E4BFEDB453}"/>
              </a:ext>
            </a:extLst>
          </p:cNvPr>
          <p:cNvSpPr txBox="1"/>
          <p:nvPr/>
        </p:nvSpPr>
        <p:spPr>
          <a:xfrm>
            <a:off x="9124947" y="6231290"/>
            <a:ext cx="1373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</a:rPr>
              <a:t>T</a:t>
            </a:r>
            <a:r>
              <a:rPr lang="en-US" altLang="zh-TW" sz="1600" baseline="-25000" dirty="0">
                <a:solidFill>
                  <a:srgbClr val="00B0F0"/>
                </a:solidFill>
              </a:rPr>
              <a:t>h`:</a:t>
            </a:r>
            <a:r>
              <a:rPr lang="zh-TW" altLang="en-US" sz="1600" baseline="-25000" dirty="0">
                <a:solidFill>
                  <a:srgbClr val="00B0F0"/>
                </a:solidFill>
              </a:rPr>
              <a:t>  </a:t>
            </a:r>
            <a:r>
              <a:rPr lang="en-US" altLang="zh-TW" sz="1600" baseline="-25000" dirty="0">
                <a:solidFill>
                  <a:srgbClr val="00B0F0"/>
                </a:solidFill>
              </a:rPr>
              <a:t>Hold Slack</a:t>
            </a:r>
            <a:r>
              <a:rPr lang="zh-TW" altLang="en-US" sz="1600" baseline="-25000" dirty="0">
                <a:solidFill>
                  <a:srgbClr val="00B0F0"/>
                </a:solidFill>
              </a:rPr>
              <a:t>變大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92CC956-AFF8-4654-8C38-27A184E01F26}"/>
              </a:ext>
            </a:extLst>
          </p:cNvPr>
          <p:cNvCxnSpPr>
            <a:cxnSpLocks/>
          </p:cNvCxnSpPr>
          <p:nvPr/>
        </p:nvCxnSpPr>
        <p:spPr>
          <a:xfrm flipH="1">
            <a:off x="8485203" y="6067425"/>
            <a:ext cx="1507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34B81CD-AE6B-4307-ADE6-219E5E82614B}"/>
              </a:ext>
            </a:extLst>
          </p:cNvPr>
          <p:cNvCxnSpPr>
            <a:cxnSpLocks/>
          </p:cNvCxnSpPr>
          <p:nvPr/>
        </p:nvCxnSpPr>
        <p:spPr>
          <a:xfrm rot="10800000">
            <a:off x="9117546" y="5897033"/>
            <a:ext cx="11217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92A20CA0-2CED-4C7D-A14E-31C16542F789}"/>
              </a:ext>
            </a:extLst>
          </p:cNvPr>
          <p:cNvSpPr/>
          <p:nvPr/>
        </p:nvSpPr>
        <p:spPr>
          <a:xfrm rot="2118952">
            <a:off x="5409269" y="5191948"/>
            <a:ext cx="3232172" cy="1918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414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DA724-12FF-4C24-966C-F972DDC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Timing Report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8CF0D-9FAB-4A98-AA64-F2568C61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Setup Time &amp; Hold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Mathematically Expressed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Setup Time Violation &amp;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Hold Time Violation &amp;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Timing Report Analysis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Timing Path Groups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Timing Report(R to R) -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setup</a:t>
            </a:r>
            <a:endParaRPr lang="en-US" altLang="zh-TW" sz="1600" baseline="-25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Timing Report(Input to Output) -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setup</a:t>
            </a:r>
            <a:endParaRPr lang="en-US" altLang="zh-TW" sz="1600" baseline="-25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Timing Report(R to R) –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hold</a:t>
            </a:r>
            <a:endParaRPr lang="en-US" altLang="zh-TW" sz="1600" baseline="-25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Timing Report(Input to Output) –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hold</a:t>
            </a:r>
            <a:endParaRPr lang="en-US" altLang="zh-TW" sz="1600" baseline="-25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Time Borrowing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Flip-Flop and Latch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</a:rPr>
              <a:t>Glitch</a:t>
            </a:r>
            <a:endParaRPr lang="en-US" altLang="zh-TW" sz="16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2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8469</TotalTime>
  <Words>1293</Words>
  <Application>Microsoft Office PowerPoint</Application>
  <PresentationFormat>寬螢幕</PresentationFormat>
  <Paragraphs>173</Paragraphs>
  <Slides>19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佈景主題</vt:lpstr>
      <vt:lpstr>Static Timing Analysis(STA)</vt:lpstr>
      <vt:lpstr>Agenda</vt:lpstr>
      <vt:lpstr>Setup Time &amp; Hold Time</vt:lpstr>
      <vt:lpstr>Setup Time &amp; Hold Time</vt:lpstr>
      <vt:lpstr>Setup Time &amp; Hold Time Cont.</vt:lpstr>
      <vt:lpstr>Mathematically Expressed</vt:lpstr>
      <vt:lpstr>Setup Time Violation &amp; Solution</vt:lpstr>
      <vt:lpstr>Hold Time Violation &amp; Solution</vt:lpstr>
      <vt:lpstr>Timing Report Analysis</vt:lpstr>
      <vt:lpstr>Timing Path Groups</vt:lpstr>
      <vt:lpstr>Timing Report(R to R) - Tsetup</vt:lpstr>
      <vt:lpstr>Timing Report(Input to Output) - Tsetup</vt:lpstr>
      <vt:lpstr>Timing Report(R to R) - Thold</vt:lpstr>
      <vt:lpstr>Timing Report(Input to Output) - Thold</vt:lpstr>
      <vt:lpstr>Time Borrowing</vt:lpstr>
      <vt:lpstr>Time Borrowing</vt:lpstr>
      <vt:lpstr>Time Borrowing Cont.</vt:lpstr>
      <vt:lpstr>Flip-Flop and Latch</vt:lpstr>
      <vt:lpstr>Glitch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恩展 張</dc:creator>
  <cp:lastModifiedBy>恩展 張</cp:lastModifiedBy>
  <cp:revision>94</cp:revision>
  <dcterms:created xsi:type="dcterms:W3CDTF">2024-03-05T09:27:24Z</dcterms:created>
  <dcterms:modified xsi:type="dcterms:W3CDTF">2024-07-28T21:05:41Z</dcterms:modified>
</cp:coreProperties>
</file>