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386" r:id="rId3"/>
    <p:sldId id="390" r:id="rId4"/>
    <p:sldId id="385" r:id="rId5"/>
    <p:sldId id="388" r:id="rId6"/>
    <p:sldId id="273" r:id="rId7"/>
    <p:sldId id="389" r:id="rId8"/>
    <p:sldId id="262" r:id="rId9"/>
    <p:sldId id="263" r:id="rId10"/>
    <p:sldId id="275" r:id="rId11"/>
    <p:sldId id="392" r:id="rId12"/>
    <p:sldId id="276" r:id="rId13"/>
    <p:sldId id="391" r:id="rId14"/>
    <p:sldId id="395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A69B65-3CB6-4E02-BE8F-558E4023F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86E58F-D961-495F-A964-5B9E7CC09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F9B4D1-6763-4D75-81BD-AE09F121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7BCF-C34F-4098-8907-83AB38BA11F9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5C39D0-336B-4922-9B26-56477B0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FBC94A-F9B8-49E7-A432-6FB31F730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4251-EDBD-4F30-A106-85C2AF3DE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60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B09926-0696-4676-A105-9F705EF2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908F78-9516-4E4F-B493-746D1B95F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D94958-E906-48F2-B731-F9A0A67D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7BCF-C34F-4098-8907-83AB38BA11F9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FE842B-17C5-4E11-8911-C1CD10C9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BF41F5-A4C9-4DDF-821A-88EE87AA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4251-EDBD-4F30-A106-85C2AF3DE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1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FE59B1B-6379-4FD7-91A5-EF4E664DD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7AC738-56E0-489A-B9BE-E410A24BC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278F9C-EF85-4ECD-AAD5-ABBB44F7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7BCF-C34F-4098-8907-83AB38BA11F9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59AA31-3F14-4BC8-A7F9-6819317C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58F2B1-98B7-4001-B03C-A1633F5A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4251-EDBD-4F30-A106-85C2AF3DE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03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4E41C-45CF-42B7-BCA4-C6952077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B0BE6C-4478-44CE-A12D-56711C02C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500557-740E-45CE-8215-93660B0C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7BCF-C34F-4098-8907-83AB38BA11F9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252A81-E9C9-45EB-9250-9F738914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52DD6F-0D5D-4DD0-B31E-7BBBF2A8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4251-EDBD-4F30-A106-85C2AF3DE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75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D88A3-3876-4DC9-8321-A00CAE7F0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C8D330-561B-4CB9-9534-3772BB379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ED98BB-0F6F-4233-9A37-B93DF1DD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7BCF-C34F-4098-8907-83AB38BA11F9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333C4A-5175-4810-9C7C-42DDA7EC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AA3282-399E-4E60-8F18-673FCC2B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4251-EDBD-4F30-A106-85C2AF3DE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85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64E989-8964-4E76-BD28-C640D16EB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717905-2044-45ED-9C6B-140A40A40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6BA36C-977A-4141-8497-7374678CD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56B799-25D0-40E5-ACF8-BA46A9C6F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7BCF-C34F-4098-8907-83AB38BA11F9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29A8E3-4F76-4932-8344-7C44D2522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D81D1A-AA11-4B74-934F-0F19FE1D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4251-EDBD-4F30-A106-85C2AF3DE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89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2A5686-DA08-411E-BB2A-B4ADD01E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BF6EF4-2429-4773-9F14-8B8A4DA7A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1698E2-671D-4151-BFD0-2AF5C97B8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D372CE3-6F01-4759-A4A2-E3BF9B24E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B6C6F7F-45F7-4860-971C-EB3013093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62B1166-CF55-4C44-9E1C-BCDD7F8D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7BCF-C34F-4098-8907-83AB38BA11F9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4F45B05-BBED-43E4-97E0-4B3366815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CF4420A-779C-4092-BCAE-2E65B51C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4251-EDBD-4F30-A106-85C2AF3DE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42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B5A98-FEC6-4162-A538-298FA6EB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EDB822C-0705-4252-B9D2-0D1D560A5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7BCF-C34F-4098-8907-83AB38BA11F9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C3CD849-9E29-4E55-A271-08C621DC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8510E7-1996-4A5D-B871-6DB2319A6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4251-EDBD-4F30-A106-85C2AF3DE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79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04F3C78-239D-4EBC-AFE3-94A258F1D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7BCF-C34F-4098-8907-83AB38BA11F9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343EEF-20C5-4CD6-816A-683D9013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36D74B-7353-4D1D-AD1A-C838E6F8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4251-EDBD-4F30-A106-85C2AF3DE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92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082DDC-1A69-4EFB-A774-190979A9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0760EC-79C8-4E06-93AB-B2A46C269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3ED0EF-3741-499B-A3FA-93386E447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65DFDA-4167-4FE4-82AA-60694E4B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7BCF-C34F-4098-8907-83AB38BA11F9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EF721D-7838-470D-A788-F4B35A65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812F13-4A47-4D31-8D4D-268A19EB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4251-EDBD-4F30-A106-85C2AF3DE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45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D68A72-5CCD-4AC1-B79A-5BFF175E8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C9F9713-3179-4E5C-BF0E-6642C31FE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02A8411-6990-4A61-AFEF-11EC78136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780330-7525-4658-8FC3-CF0B0054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7BCF-C34F-4098-8907-83AB38BA11F9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C2C504-34F4-4E43-92BB-D2D172704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154D0C-3781-4A9B-B292-B39AFBB4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4251-EDBD-4F30-A106-85C2AF3DE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68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827E43E-DAB0-4BCA-B02D-E6A0CBA3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937738-C114-4DA1-8C1C-86862843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3A742F-3CEB-4244-A788-3A8B56DA9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47BCF-C34F-4098-8907-83AB38BA11F9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E2E8EC-5BF4-42FE-B91C-203489AB2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A6C934-26AD-493B-81CB-5BFCB269C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04251-EDBD-4F30-A106-85C2AF3DE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97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165B75-5643-48A1-8FF4-9050D1A37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Layout(GDSII) Cell Rotate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28B602-9595-4152-B368-F9EAA08F9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Reporter:  </a:t>
            </a:r>
            <a:r>
              <a:rPr lang="en-US" altLang="zh-TW" dirty="0" err="1"/>
              <a:t>EnChan.Chang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69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8">
            <a:extLst>
              <a:ext uri="{FF2B5EF4-FFF2-40B4-BE49-F238E27FC236}">
                <a16:creationId xmlns:a16="http://schemas.microsoft.com/office/drawing/2014/main" id="{3F3F8AB2-9D40-4B94-9B46-BD4C0FD3E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47854"/>
            <a:ext cx="5947410" cy="170688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98510EB-E650-430E-AB9E-A8DCD609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Improve Method 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7C4AB9-A247-4962-BAA6-8CE85846F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altLang="zh-TW" sz="1800" b="1" dirty="0"/>
              <a:t>Improve I: </a:t>
            </a:r>
          </a:p>
          <a:p>
            <a:pPr marL="0" indent="0">
              <a:buNone/>
            </a:pPr>
            <a:r>
              <a:rPr lang="zh-TW" altLang="en-US" sz="1800" b="1" dirty="0"/>
              <a:t>方法</a:t>
            </a:r>
            <a:r>
              <a:rPr lang="en-US" altLang="zh-TW" sz="1800" b="1" dirty="0"/>
              <a:t>:  </a:t>
            </a:r>
          </a:p>
          <a:p>
            <a:pPr marL="0" indent="0">
              <a:buNone/>
            </a:pPr>
            <a:r>
              <a:rPr lang="zh-TW" altLang="en-US" sz="1500" dirty="0"/>
              <a:t>以原點進行逆時針 </a:t>
            </a:r>
            <a:r>
              <a:rPr lang="en-US" altLang="zh-TW" sz="1500" dirty="0"/>
              <a:t>90</a:t>
            </a:r>
            <a:r>
              <a:rPr lang="zh-TW" altLang="en-US" sz="1500" dirty="0"/>
              <a:t>度</a:t>
            </a:r>
            <a:r>
              <a:rPr lang="en-US" altLang="zh-TW" sz="1500" dirty="0"/>
              <a:t>(θ = -90)</a:t>
            </a:r>
            <a:r>
              <a:rPr lang="zh-TW" altLang="en-US" sz="1500" dirty="0"/>
              <a:t>的旋轉，可以簡化成</a:t>
            </a:r>
          </a:p>
          <a:p>
            <a:pPr marL="0" indent="0">
              <a:buNone/>
            </a:pPr>
            <a:r>
              <a:rPr lang="en-US" altLang="zh-TW" sz="1500" dirty="0"/>
              <a:t>X' = (-1) * Y</a:t>
            </a:r>
          </a:p>
          <a:p>
            <a:pPr marL="0" indent="0">
              <a:buNone/>
            </a:pPr>
            <a:r>
              <a:rPr lang="en-US" altLang="zh-TW" sz="1500" dirty="0"/>
              <a:t>Y' = X</a:t>
            </a:r>
          </a:p>
          <a:p>
            <a:pPr marL="0" indent="0">
              <a:buNone/>
            </a:pPr>
            <a:r>
              <a:rPr lang="zh-TW" altLang="en-US" sz="1800" b="1" dirty="0"/>
              <a:t>運算時間</a:t>
            </a:r>
            <a:r>
              <a:rPr lang="en-US" altLang="zh-TW" sz="1800" b="1" dirty="0"/>
              <a:t>:  </a:t>
            </a:r>
          </a:p>
          <a:p>
            <a:pPr marL="0" indent="0">
              <a:buNone/>
            </a:pPr>
            <a:r>
              <a:rPr lang="zh-TW" altLang="en-US" sz="1500" dirty="0"/>
              <a:t>乘法</a:t>
            </a:r>
            <a:r>
              <a:rPr lang="en-US" altLang="zh-TW" sz="1500" dirty="0"/>
              <a:t>:  1</a:t>
            </a:r>
            <a:r>
              <a:rPr lang="zh-TW" altLang="en-US" sz="1500" dirty="0"/>
              <a:t>次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12425DB-402D-48FE-A554-A60D8F0B717C}"/>
              </a:ext>
            </a:extLst>
          </p:cNvPr>
          <p:cNvSpPr/>
          <p:nvPr/>
        </p:nvSpPr>
        <p:spPr>
          <a:xfrm>
            <a:off x="6394450" y="4063999"/>
            <a:ext cx="2349500" cy="3536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350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8510EB-E650-430E-AB9E-A8DCD609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Improve Method II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2280A0A-2E53-44EC-9FB0-60308F10567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b="1" dirty="0"/>
              <a:t>Improve II: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800" b="1" dirty="0"/>
              <a:t>方法</a:t>
            </a:r>
            <a:r>
              <a:rPr lang="en-US" altLang="zh-TW" sz="1800" b="1" dirty="0"/>
              <a:t>: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500" dirty="0"/>
              <a:t>因為 </a:t>
            </a:r>
            <a:r>
              <a:rPr lang="en-US" altLang="zh-TW" sz="1500" dirty="0"/>
              <a:t>X’</a:t>
            </a:r>
            <a:r>
              <a:rPr lang="zh-TW" altLang="en-US" sz="1500" dirty="0"/>
              <a:t> </a:t>
            </a:r>
            <a:r>
              <a:rPr lang="en-US" altLang="zh-TW" sz="1500" dirty="0"/>
              <a:t>=</a:t>
            </a:r>
            <a:r>
              <a:rPr lang="zh-TW" altLang="en-US" sz="1500" dirty="0"/>
              <a:t> </a:t>
            </a:r>
            <a:r>
              <a:rPr lang="en-US" altLang="zh-TW" sz="1500" dirty="0"/>
              <a:t>(-1)</a:t>
            </a:r>
            <a:r>
              <a:rPr lang="zh-TW" altLang="en-US" sz="1500" dirty="0"/>
              <a:t> * </a:t>
            </a:r>
            <a:r>
              <a:rPr lang="en-US" altLang="zh-TW" sz="1500" dirty="0"/>
              <a:t>Y</a:t>
            </a:r>
            <a:r>
              <a:rPr lang="zh-TW" altLang="en-US" sz="1500" dirty="0"/>
              <a:t> </a:t>
            </a:r>
            <a:r>
              <a:rPr lang="en-US" altLang="zh-TW" sz="1500" dirty="0"/>
              <a:t>=</a:t>
            </a:r>
            <a:r>
              <a:rPr lang="zh-TW" altLang="en-US" sz="1500" dirty="0"/>
              <a:t> </a:t>
            </a:r>
            <a:r>
              <a:rPr lang="en-US" altLang="zh-TW" sz="1500" dirty="0"/>
              <a:t>-Y</a:t>
            </a:r>
            <a:r>
              <a:rPr lang="zh-TW" altLang="en-US" sz="1500" dirty="0"/>
              <a:t>，</a:t>
            </a:r>
            <a:endParaRPr lang="en-US" altLang="zh-TW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500" dirty="0"/>
              <a:t>將一個數字變成負的，除了可以將數字 * </a:t>
            </a:r>
            <a:r>
              <a:rPr lang="en-US" altLang="zh-TW" sz="1500" dirty="0"/>
              <a:t>(-1)</a:t>
            </a:r>
            <a:r>
              <a:rPr lang="zh-TW" altLang="en-US" sz="1500" dirty="0"/>
              <a:t>之外，</a:t>
            </a:r>
            <a:endParaRPr lang="en-US" altLang="zh-TW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500" dirty="0"/>
              <a:t>還可以使用邏輯運算的方式來完成操作，</a:t>
            </a:r>
            <a:endParaRPr lang="en-US" altLang="zh-TW" sz="1500" dirty="0"/>
          </a:p>
          <a:p>
            <a:pPr marL="0" indent="0">
              <a:buNone/>
            </a:pPr>
            <a:r>
              <a:rPr lang="en-US" altLang="zh-TW" sz="1500" dirty="0"/>
              <a:t>-Y = (~Y) + 1</a:t>
            </a:r>
            <a:r>
              <a:rPr lang="zh-TW" altLang="en-US" sz="1500" dirty="0"/>
              <a:t>，即 </a:t>
            </a:r>
            <a:r>
              <a:rPr lang="en-US" altLang="zh-TW" sz="1500" dirty="0"/>
              <a:t>2</a:t>
            </a:r>
            <a:r>
              <a:rPr lang="zh-TW" altLang="en-US" sz="1500" dirty="0"/>
              <a:t>補數運算的操作。</a:t>
            </a:r>
            <a:endParaRPr lang="en-US" altLang="zh-TW" sz="1500" dirty="0"/>
          </a:p>
          <a:p>
            <a:pPr marL="0" indent="0">
              <a:buNone/>
            </a:pPr>
            <a:r>
              <a:rPr lang="en-US" altLang="zh-TW" sz="1500" b="1" dirty="0"/>
              <a:t>(</a:t>
            </a:r>
            <a:r>
              <a:rPr lang="zh-TW" altLang="en-US" sz="1500" b="1" dirty="0"/>
              <a:t>參考後面投影片</a:t>
            </a:r>
            <a:r>
              <a:rPr lang="en-US" altLang="zh-TW" sz="1500" b="1" dirty="0"/>
              <a:t>(2's Complement Arithmetic)</a:t>
            </a:r>
            <a:r>
              <a:rPr lang="zh-TW" altLang="en-US" sz="1500" b="1" dirty="0"/>
              <a:t>以獲取更多資訊</a:t>
            </a:r>
            <a:r>
              <a:rPr lang="en-US" altLang="zh-TW" sz="1500" b="1" dirty="0"/>
              <a:t>)</a:t>
            </a:r>
          </a:p>
          <a:p>
            <a:pPr marL="0" indent="0">
              <a:buNone/>
            </a:pPr>
            <a:r>
              <a:rPr lang="zh-TW" altLang="en-US" sz="1500" dirty="0"/>
              <a:t> </a:t>
            </a:r>
            <a:r>
              <a:rPr lang="en-US" altLang="zh-TW" sz="1500" dirty="0">
                <a:sym typeface="Wingdings" panose="05000000000000000000" pitchFamily="2" charset="2"/>
              </a:rPr>
              <a:t></a:t>
            </a:r>
            <a:endParaRPr lang="en-US" altLang="zh-TW" sz="1500" dirty="0"/>
          </a:p>
          <a:p>
            <a:pPr marL="0" indent="0">
              <a:buNone/>
            </a:pPr>
            <a:r>
              <a:rPr lang="en-US" altLang="zh-TW" sz="1500" dirty="0"/>
              <a:t>X’ = (-1) * Y</a:t>
            </a:r>
            <a:r>
              <a:rPr lang="zh-TW" altLang="en-US" sz="1500" dirty="0"/>
              <a:t> </a:t>
            </a:r>
            <a:r>
              <a:rPr lang="en-US" altLang="zh-TW" sz="1500" dirty="0"/>
              <a:t>=</a:t>
            </a:r>
            <a:r>
              <a:rPr lang="zh-TW" altLang="en-US" sz="1500" dirty="0"/>
              <a:t> </a:t>
            </a:r>
            <a:r>
              <a:rPr lang="en-US" altLang="zh-TW" sz="1500" dirty="0"/>
              <a:t>-Y</a:t>
            </a:r>
            <a:r>
              <a:rPr lang="zh-TW" altLang="en-US" sz="1500" dirty="0"/>
              <a:t> </a:t>
            </a:r>
            <a:r>
              <a:rPr lang="en-US" altLang="zh-TW" sz="1500" dirty="0"/>
              <a:t>=</a:t>
            </a:r>
            <a:r>
              <a:rPr lang="zh-TW" altLang="en-US" sz="1500" dirty="0"/>
              <a:t> </a:t>
            </a:r>
            <a:r>
              <a:rPr lang="en-US" altLang="zh-TW" sz="1500" dirty="0"/>
              <a:t>(~Y) + 1(</a:t>
            </a:r>
            <a:r>
              <a:rPr lang="zh-TW" altLang="en-US" sz="1500" dirty="0"/>
              <a:t>即可以對 </a:t>
            </a:r>
            <a:r>
              <a:rPr lang="en-US" altLang="zh-TW" sz="1500" dirty="0"/>
              <a:t>Y</a:t>
            </a:r>
            <a:r>
              <a:rPr lang="zh-TW" altLang="en-US" sz="1500" dirty="0"/>
              <a:t>做 </a:t>
            </a:r>
            <a:r>
              <a:rPr lang="en-US" altLang="zh-TW" sz="1500" dirty="0"/>
              <a:t>2</a:t>
            </a:r>
            <a:r>
              <a:rPr lang="zh-TW" altLang="en-US" sz="1500" dirty="0"/>
              <a:t>補數運算的操作</a:t>
            </a:r>
            <a:r>
              <a:rPr lang="en-US" altLang="zh-TW" sz="15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500" dirty="0"/>
              <a:t>Y’ = 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800" b="1" dirty="0"/>
              <a:t>運算時間</a:t>
            </a:r>
            <a:r>
              <a:rPr lang="en-US" altLang="zh-TW" sz="1800" b="1" dirty="0"/>
              <a:t>: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500" dirty="0"/>
              <a:t>邏輯運算</a:t>
            </a:r>
            <a:r>
              <a:rPr lang="en-US" altLang="zh-TW" sz="1500" dirty="0"/>
              <a:t>(NOT</a:t>
            </a:r>
            <a:r>
              <a:rPr lang="zh-TW" altLang="en-US" sz="1500" dirty="0"/>
              <a:t> </a:t>
            </a:r>
            <a:r>
              <a:rPr lang="en-US" altLang="zh-TW" sz="1500" dirty="0"/>
              <a:t>Operation):  Few Clock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500" dirty="0"/>
              <a:t>加法</a:t>
            </a:r>
            <a:r>
              <a:rPr lang="en-US" altLang="zh-TW" sz="1500" dirty="0"/>
              <a:t>:  1</a:t>
            </a:r>
            <a:r>
              <a:rPr lang="zh-TW" altLang="en-US" sz="1500" dirty="0"/>
              <a:t>次</a:t>
            </a:r>
          </a:p>
        </p:txBody>
      </p:sp>
      <p:pic>
        <p:nvPicPr>
          <p:cNvPr id="12" name="內容版面配置區 4">
            <a:extLst>
              <a:ext uri="{FF2B5EF4-FFF2-40B4-BE49-F238E27FC236}">
                <a16:creationId xmlns:a16="http://schemas.microsoft.com/office/drawing/2014/main" id="{7EBD357D-9F5D-4521-A9B8-69BB49F2C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22612"/>
            <a:ext cx="6072664" cy="1757363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CDEBBD5-264A-496A-996E-B7353DB7E3A5}"/>
              </a:ext>
            </a:extLst>
          </p:cNvPr>
          <p:cNvSpPr/>
          <p:nvPr/>
        </p:nvSpPr>
        <p:spPr>
          <a:xfrm>
            <a:off x="6406322" y="4046330"/>
            <a:ext cx="2349500" cy="3776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697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8510EB-E650-430E-AB9E-A8DCD609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Comparison of Results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2B7EE4C-8291-4C2D-9BA6-046BF91D3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5494819"/>
              </p:ext>
            </p:extLst>
          </p:nvPr>
        </p:nvGraphicFramePr>
        <p:xfrm>
          <a:off x="2809875" y="2415540"/>
          <a:ext cx="657225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98040266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50642305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750481409"/>
                    </a:ext>
                  </a:extLst>
                </a:gridCol>
                <a:gridCol w="1152239">
                  <a:extLst>
                    <a:ext uri="{9D8B030D-6E8A-4147-A177-3AD203B41FA5}">
                      <a16:colId xmlns:a16="http://schemas.microsoft.com/office/drawing/2014/main" val="3805257218"/>
                    </a:ext>
                  </a:extLst>
                </a:gridCol>
                <a:gridCol w="1476661">
                  <a:extLst>
                    <a:ext uri="{9D8B030D-6E8A-4147-A177-3AD203B41FA5}">
                      <a16:colId xmlns:a16="http://schemas.microsoft.com/office/drawing/2014/main" val="2042987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乘法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Multiple Clock)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加法</a:t>
                      </a:r>
                      <a:r>
                        <a:rPr lang="en-US" altLang="zh-TW" dirty="0"/>
                        <a:t>(Middle Clock)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邏輯運算</a:t>
                      </a:r>
                      <a:r>
                        <a:rPr lang="en-US" altLang="zh-TW" dirty="0"/>
                        <a:t>(Few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Clock)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加總時間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12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Original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Worst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58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Improve 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Middle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512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Improve II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BEST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77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861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8F1B0-9D4C-41C0-8052-62DEC0B0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2's Complement Arithmetic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DA13EFA-FD9A-4065-B9C0-6C825DE7E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272043"/>
              </p:ext>
            </p:extLst>
          </p:nvPr>
        </p:nvGraphicFramePr>
        <p:xfrm>
          <a:off x="737741" y="1690688"/>
          <a:ext cx="10716518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240">
                  <a:extLst>
                    <a:ext uri="{9D8B030D-6E8A-4147-A177-3AD203B41FA5}">
                      <a16:colId xmlns:a16="http://schemas.microsoft.com/office/drawing/2014/main" val="2432373969"/>
                    </a:ext>
                  </a:extLst>
                </a:gridCol>
                <a:gridCol w="4537139">
                  <a:extLst>
                    <a:ext uri="{9D8B030D-6E8A-4147-A177-3AD203B41FA5}">
                      <a16:colId xmlns:a16="http://schemas.microsoft.com/office/drawing/2014/main" val="898334042"/>
                    </a:ext>
                  </a:extLst>
                </a:gridCol>
                <a:gridCol w="4537139">
                  <a:extLst>
                    <a:ext uri="{9D8B030D-6E8A-4147-A177-3AD203B41FA5}">
                      <a16:colId xmlns:a16="http://schemas.microsoft.com/office/drawing/2014/main" val="3410849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原始資料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Case 1:  </a:t>
                      </a:r>
                    </a:p>
                    <a:p>
                      <a:r>
                        <a:rPr lang="en-US" altLang="zh-TW" sz="1200" dirty="0"/>
                        <a:t>Number = 1020</a:t>
                      </a:r>
                    </a:p>
                    <a:p>
                      <a:r>
                        <a:rPr lang="zh-TW" altLang="en-US" sz="1200" dirty="0"/>
                        <a:t>十進制</a:t>
                      </a:r>
                      <a:r>
                        <a:rPr lang="en-US" altLang="zh-TW" sz="1200" dirty="0"/>
                        <a:t>:  1020</a:t>
                      </a:r>
                    </a:p>
                    <a:p>
                      <a:r>
                        <a:rPr lang="zh-TW" altLang="en-US" sz="1200" dirty="0"/>
                        <a:t>二進制</a:t>
                      </a:r>
                      <a:r>
                        <a:rPr lang="en-US" altLang="zh-TW" sz="1200" dirty="0"/>
                        <a:t>:  0000 0000 0000 0111 0010 1111 1110 1100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Case 2:  </a:t>
                      </a:r>
                    </a:p>
                    <a:p>
                      <a:r>
                        <a:rPr lang="en-US" altLang="zh-TW" sz="1200" dirty="0"/>
                        <a:t>Number = -1020</a:t>
                      </a:r>
                    </a:p>
                    <a:p>
                      <a:r>
                        <a:rPr lang="zh-TW" altLang="en-US" sz="1200" dirty="0"/>
                        <a:t>十進制</a:t>
                      </a:r>
                      <a:r>
                        <a:rPr lang="en-US" altLang="zh-TW" sz="1200" dirty="0"/>
                        <a:t>:  -1020</a:t>
                      </a:r>
                    </a:p>
                    <a:p>
                      <a:r>
                        <a:rPr lang="zh-TW" altLang="en-US" sz="1200" dirty="0"/>
                        <a:t>二進制</a:t>
                      </a:r>
                      <a:r>
                        <a:rPr lang="en-US" altLang="zh-TW" sz="1200" dirty="0"/>
                        <a:t>:  1111 1111 1111 1111 1111 1100 0000 0100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使用 </a:t>
                      </a:r>
                      <a:r>
                        <a:rPr lang="en-US" altLang="zh-TW" sz="1200" dirty="0"/>
                        <a:t>2‘s Complement Arithmetic</a:t>
                      </a:r>
                      <a:r>
                        <a:rPr lang="zh-TW" altLang="en-US" sz="1200" dirty="0"/>
                        <a:t>對數字進行 * </a:t>
                      </a:r>
                      <a:r>
                        <a:rPr lang="en-US" altLang="zh-TW" sz="1200" dirty="0"/>
                        <a:t>(-1)</a:t>
                      </a:r>
                      <a:r>
                        <a:rPr lang="zh-TW" altLang="en-US" sz="1200" dirty="0"/>
                        <a:t>的操作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Original</a:t>
                      </a:r>
                      <a:r>
                        <a:rPr lang="zh-TW" altLang="en-US" sz="1200" dirty="0"/>
                        <a:t> </a:t>
                      </a:r>
                      <a:r>
                        <a:rPr lang="en-US" altLang="zh-TW" sz="1200" dirty="0"/>
                        <a:t>Number = 1020</a:t>
                      </a:r>
                    </a:p>
                    <a:p>
                      <a:r>
                        <a:rPr lang="en-US" altLang="zh-TW" sz="1200" dirty="0"/>
                        <a:t>Target Number = -1020</a:t>
                      </a:r>
                    </a:p>
                    <a:p>
                      <a:r>
                        <a:rPr lang="en-US" altLang="zh-TW" sz="1200" dirty="0"/>
                        <a:t>Method:  Target Number = (!(Original</a:t>
                      </a:r>
                      <a:r>
                        <a:rPr lang="zh-TW" altLang="en-US" sz="1200" dirty="0"/>
                        <a:t> </a:t>
                      </a:r>
                      <a:r>
                        <a:rPr lang="en-US" altLang="zh-TW" sz="1200" dirty="0"/>
                        <a:t>Number))+1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Original</a:t>
                      </a:r>
                      <a:r>
                        <a:rPr lang="zh-TW" altLang="en-US" sz="1200" dirty="0"/>
                        <a:t> </a:t>
                      </a:r>
                      <a:r>
                        <a:rPr lang="en-US" altLang="zh-TW" sz="1200" dirty="0"/>
                        <a:t>Number = -1020</a:t>
                      </a:r>
                    </a:p>
                    <a:p>
                      <a:r>
                        <a:rPr lang="en-US" altLang="zh-TW" sz="1200" dirty="0"/>
                        <a:t>Target Number = 1020</a:t>
                      </a:r>
                    </a:p>
                    <a:p>
                      <a:r>
                        <a:rPr lang="en-US" altLang="zh-TW" sz="1200" dirty="0"/>
                        <a:t>Method:  Target Number = (!(Original</a:t>
                      </a:r>
                      <a:r>
                        <a:rPr lang="zh-TW" altLang="en-US" sz="1200" dirty="0"/>
                        <a:t> </a:t>
                      </a:r>
                      <a:r>
                        <a:rPr lang="en-US" altLang="zh-TW" sz="1200" dirty="0"/>
                        <a:t>Number))+1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723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solidFill>
                            <a:srgbClr val="00B050"/>
                          </a:solidFill>
                        </a:rPr>
                        <a:t>下方為 </a:t>
                      </a:r>
                      <a:r>
                        <a:rPr lang="en-US" altLang="zh-TW" sz="1200" dirty="0">
                          <a:solidFill>
                            <a:srgbClr val="00B050"/>
                          </a:solidFill>
                        </a:rPr>
                        <a:t>2‘s Complement Arithmetic</a:t>
                      </a:r>
                      <a:r>
                        <a:rPr lang="zh-TW" altLang="en-US" sz="1200" dirty="0">
                          <a:solidFill>
                            <a:srgbClr val="00B050"/>
                          </a:solidFill>
                        </a:rPr>
                        <a:t>操作過程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rgbClr val="00B050"/>
                          </a:solidFill>
                        </a:rPr>
                        <a:t>NONE</a:t>
                      </a:r>
                      <a:endParaRPr lang="zh-TW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rgbClr val="00B050"/>
                          </a:solidFill>
                        </a:rPr>
                        <a:t>NONE</a:t>
                      </a:r>
                      <a:endParaRPr lang="zh-TW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31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Original</a:t>
                      </a:r>
                      <a:r>
                        <a:rPr lang="zh-TW" altLang="en-US" sz="1200" dirty="0"/>
                        <a:t> </a:t>
                      </a:r>
                      <a:r>
                        <a:rPr lang="en-US" altLang="zh-TW" sz="1200" dirty="0"/>
                        <a:t>Number</a:t>
                      </a:r>
                      <a:r>
                        <a:rPr lang="zh-TW" altLang="en-US" sz="1200" dirty="0"/>
                        <a:t>二進制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0000 0000 0000 0000 0000 0011 1111 1100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1111 1111 1111 1111 1111 1100 0000 0100</a:t>
                      </a:r>
                      <a:endParaRPr lang="zh-TW" altLang="en-US" sz="1200" dirty="0"/>
                    </a:p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320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Original</a:t>
                      </a:r>
                      <a:r>
                        <a:rPr lang="zh-TW" altLang="en-US" sz="1200" dirty="0"/>
                        <a:t> </a:t>
                      </a:r>
                      <a:r>
                        <a:rPr lang="en-US" altLang="zh-TW" sz="1200" dirty="0"/>
                        <a:t>Number</a:t>
                      </a:r>
                      <a:r>
                        <a:rPr lang="zh-TW" altLang="en-US" sz="1200" dirty="0"/>
                        <a:t>二進制 </a:t>
                      </a:r>
                      <a:r>
                        <a:rPr lang="en-US" altLang="zh-TW" sz="1200" dirty="0"/>
                        <a:t>&amp; NOT</a:t>
                      </a:r>
                      <a:r>
                        <a:rPr lang="zh-TW" altLang="en-US" sz="1200" dirty="0"/>
                        <a:t>運算</a:t>
                      </a:r>
                      <a:endParaRPr lang="en-US" altLang="zh-TW" sz="1200" dirty="0"/>
                    </a:p>
                    <a:p>
                      <a:r>
                        <a:rPr lang="en-US" altLang="zh-TW" sz="1200" dirty="0"/>
                        <a:t>(</a:t>
                      </a:r>
                      <a:r>
                        <a:rPr lang="zh-TW" altLang="en-US" sz="1200" dirty="0"/>
                        <a:t>對每一個數字進行 </a:t>
                      </a:r>
                      <a:r>
                        <a:rPr lang="en-US" altLang="zh-TW" sz="1200" dirty="0"/>
                        <a:t>NOT</a:t>
                      </a:r>
                      <a:r>
                        <a:rPr lang="zh-TW" altLang="en-US" sz="1200" dirty="0"/>
                        <a:t>操作，即 </a:t>
                      </a:r>
                      <a:r>
                        <a:rPr lang="en-US" altLang="zh-TW" sz="1200" dirty="0"/>
                        <a:t>1-&gt;0</a:t>
                      </a:r>
                      <a:r>
                        <a:rPr lang="zh-TW" altLang="en-US" sz="1200" dirty="0"/>
                        <a:t>、</a:t>
                      </a:r>
                      <a:r>
                        <a:rPr lang="en-US" altLang="zh-TW" sz="1200" dirty="0"/>
                        <a:t>0-&gt;1)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1111 1111 1111 1111 1111 1100 0000 0011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0000 0000 0000 0000 0000 0011 1111 1011</a:t>
                      </a:r>
                      <a:endParaRPr lang="zh-TW" altLang="en-US" sz="1200" dirty="0"/>
                    </a:p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984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Original</a:t>
                      </a:r>
                      <a:r>
                        <a:rPr lang="zh-TW" altLang="en-US" sz="1200" dirty="0"/>
                        <a:t> </a:t>
                      </a:r>
                      <a:r>
                        <a:rPr lang="en-US" altLang="zh-TW" sz="1200" dirty="0"/>
                        <a:t>Number</a:t>
                      </a:r>
                      <a:r>
                        <a:rPr lang="zh-TW" altLang="en-US" sz="1200" dirty="0"/>
                        <a:t>二進制 </a:t>
                      </a:r>
                      <a:r>
                        <a:rPr lang="en-US" altLang="zh-TW" sz="1200" dirty="0"/>
                        <a:t>&amp; NOT</a:t>
                      </a:r>
                      <a:r>
                        <a:rPr lang="zh-TW" altLang="en-US" sz="1200" dirty="0"/>
                        <a:t>運算 </a:t>
                      </a:r>
                      <a:r>
                        <a:rPr lang="en-US" altLang="zh-TW" sz="1200" dirty="0"/>
                        <a:t>&amp; (+1)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   </a:t>
                      </a:r>
                      <a:r>
                        <a:rPr lang="en-US" altLang="zh-TW" sz="1200" dirty="0"/>
                        <a:t>1111 1111 1111 1111 1111 1100 0000 0011</a:t>
                      </a:r>
                    </a:p>
                    <a:p>
                      <a:r>
                        <a:rPr lang="en-US" altLang="zh-TW" sz="1200" dirty="0"/>
                        <a:t>+ 0000 0000 0000 0000 0000 0000 0000 0001</a:t>
                      </a:r>
                    </a:p>
                    <a:p>
                      <a:endParaRPr lang="en-US" altLang="zh-TW" sz="1200" dirty="0"/>
                    </a:p>
                    <a:p>
                      <a:r>
                        <a:rPr lang="en-US" altLang="zh-TW" sz="1200" dirty="0"/>
                        <a:t>= 1111 1111 1111 1111 1111 1100 0000 0100(Target Number</a:t>
                      </a:r>
                      <a:r>
                        <a:rPr lang="zh-TW" altLang="en-US" sz="1200" dirty="0"/>
                        <a:t>二進制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   0000 0000 0000 0000 0000 0011 1111 1011</a:t>
                      </a:r>
                    </a:p>
                    <a:p>
                      <a:r>
                        <a:rPr lang="en-US" altLang="zh-TW" sz="1200" dirty="0"/>
                        <a:t>+ 0000 0000 0000 0000 0000 0000 0000 0001</a:t>
                      </a:r>
                    </a:p>
                    <a:p>
                      <a:endParaRPr lang="en-US" altLang="zh-TW" sz="1200" dirty="0"/>
                    </a:p>
                    <a:p>
                      <a:r>
                        <a:rPr lang="en-US" altLang="zh-TW" sz="1200" dirty="0"/>
                        <a:t>= 0000 0000 0000 0000 0000 0011 1111 1100(Target Number</a:t>
                      </a:r>
                      <a:r>
                        <a:rPr lang="zh-TW" altLang="en-US" sz="1200" dirty="0"/>
                        <a:t>二進制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17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Target Number</a:t>
                      </a:r>
                      <a:r>
                        <a:rPr lang="zh-TW" altLang="en-US" sz="1200" dirty="0"/>
                        <a:t>十進制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-1020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1020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146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165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8F1B0-9D4C-41C0-8052-62DEC0B0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2's Complement Arithmetic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DA13EFA-FD9A-4065-B9C0-6C825DE7E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570728"/>
              </p:ext>
            </p:extLst>
          </p:nvPr>
        </p:nvGraphicFramePr>
        <p:xfrm>
          <a:off x="737741" y="1356043"/>
          <a:ext cx="10716518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240">
                  <a:extLst>
                    <a:ext uri="{9D8B030D-6E8A-4147-A177-3AD203B41FA5}">
                      <a16:colId xmlns:a16="http://schemas.microsoft.com/office/drawing/2014/main" val="2432373969"/>
                    </a:ext>
                  </a:extLst>
                </a:gridCol>
                <a:gridCol w="4537139">
                  <a:extLst>
                    <a:ext uri="{9D8B030D-6E8A-4147-A177-3AD203B41FA5}">
                      <a16:colId xmlns:a16="http://schemas.microsoft.com/office/drawing/2014/main" val="898334042"/>
                    </a:ext>
                  </a:extLst>
                </a:gridCol>
                <a:gridCol w="4537139">
                  <a:extLst>
                    <a:ext uri="{9D8B030D-6E8A-4147-A177-3AD203B41FA5}">
                      <a16:colId xmlns:a16="http://schemas.microsoft.com/office/drawing/2014/main" val="3410849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原始資料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Number = 1020</a:t>
                      </a:r>
                    </a:p>
                    <a:p>
                      <a:r>
                        <a:rPr lang="zh-TW" altLang="en-US" sz="1200" dirty="0"/>
                        <a:t>十進制</a:t>
                      </a:r>
                      <a:r>
                        <a:rPr lang="en-US" altLang="zh-TW" sz="1200" dirty="0"/>
                        <a:t>:  1020</a:t>
                      </a:r>
                    </a:p>
                    <a:p>
                      <a:r>
                        <a:rPr lang="zh-TW" altLang="en-US" sz="1200" dirty="0"/>
                        <a:t>二進制</a:t>
                      </a:r>
                      <a:r>
                        <a:rPr lang="en-US" altLang="zh-TW" sz="1200" dirty="0"/>
                        <a:t>:  0000 0000 0000 0111 0010 1111 1110 1100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這邊說明</a:t>
                      </a:r>
                      <a:r>
                        <a:rPr lang="en-US" altLang="zh-TW" sz="1200" dirty="0"/>
                        <a:t>”</a:t>
                      </a:r>
                      <a:r>
                        <a:rPr lang="zh-TW" altLang="en-US" sz="1200" dirty="0"/>
                        <a:t> </a:t>
                      </a:r>
                      <a:r>
                        <a:rPr lang="en-US" altLang="zh-TW" sz="1200" dirty="0"/>
                        <a:t>Improve II</a:t>
                      </a:r>
                      <a:r>
                        <a:rPr lang="zh-TW" altLang="en-US" sz="1200" dirty="0"/>
                        <a:t>程式</a:t>
                      </a:r>
                      <a:r>
                        <a:rPr lang="en-US" altLang="zh-TW" sz="1200" dirty="0"/>
                        <a:t>”</a:t>
                      </a:r>
                      <a:r>
                        <a:rPr lang="zh-TW" altLang="en-US" sz="1200" dirty="0"/>
                        <a:t>與</a:t>
                      </a:r>
                      <a:r>
                        <a:rPr lang="en-US" altLang="zh-TW" sz="1200" dirty="0"/>
                        <a:t>”</a:t>
                      </a:r>
                      <a:r>
                        <a:rPr lang="zh-TW" altLang="en-US" sz="1200" dirty="0"/>
                        <a:t>二進制運算</a:t>
                      </a:r>
                      <a:r>
                        <a:rPr lang="en-US" altLang="zh-TW" sz="1200" dirty="0"/>
                        <a:t>”</a:t>
                      </a:r>
                      <a:r>
                        <a:rPr lang="zh-TW" altLang="en-US" sz="1200" dirty="0"/>
                        <a:t>的對應表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使用 </a:t>
                      </a:r>
                      <a:r>
                        <a:rPr lang="en-US" altLang="zh-TW" sz="1200" dirty="0"/>
                        <a:t>2‘s Complement Arithmetic</a:t>
                      </a:r>
                      <a:r>
                        <a:rPr lang="zh-TW" altLang="en-US" sz="1200" dirty="0"/>
                        <a:t>對數字進行 * </a:t>
                      </a:r>
                      <a:r>
                        <a:rPr lang="en-US" altLang="zh-TW" sz="1200" dirty="0"/>
                        <a:t>(-1)</a:t>
                      </a:r>
                      <a:r>
                        <a:rPr lang="zh-TW" altLang="en-US" sz="1200" dirty="0"/>
                        <a:t>的操作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Original</a:t>
                      </a:r>
                      <a:r>
                        <a:rPr lang="zh-TW" altLang="en-US" sz="1200" dirty="0"/>
                        <a:t> </a:t>
                      </a:r>
                      <a:r>
                        <a:rPr lang="en-US" altLang="zh-TW" sz="1200" dirty="0"/>
                        <a:t>Number = 1020</a:t>
                      </a:r>
                    </a:p>
                    <a:p>
                      <a:r>
                        <a:rPr lang="en-US" altLang="zh-TW" sz="1200" dirty="0"/>
                        <a:t>Target Number = -1020</a:t>
                      </a:r>
                    </a:p>
                    <a:p>
                      <a:r>
                        <a:rPr lang="en-US" altLang="zh-TW" sz="1200" dirty="0"/>
                        <a:t>Method:  Target Number = (!(Original</a:t>
                      </a:r>
                      <a:r>
                        <a:rPr lang="zh-TW" altLang="en-US" sz="1200" dirty="0"/>
                        <a:t> </a:t>
                      </a:r>
                      <a:r>
                        <a:rPr lang="en-US" altLang="zh-TW" sz="1200" dirty="0"/>
                        <a:t>Number))+1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說明一下</a:t>
                      </a:r>
                      <a:r>
                        <a:rPr lang="en-US" altLang="zh-TW" sz="1200" dirty="0"/>
                        <a:t>:</a:t>
                      </a:r>
                      <a:r>
                        <a:rPr lang="zh-TW" altLang="en-US" sz="1200" dirty="0"/>
                        <a:t>  </a:t>
                      </a:r>
                      <a:endParaRPr lang="en-US" altLang="zh-TW" sz="1200" dirty="0"/>
                    </a:p>
                    <a:p>
                      <a:r>
                        <a:rPr lang="zh-TW" altLang="en-US" sz="1200" dirty="0"/>
                        <a:t>這邊使用二進制來表達，是為了方便說明 </a:t>
                      </a:r>
                      <a:r>
                        <a:rPr lang="en-US" altLang="zh-TW" sz="1200" dirty="0"/>
                        <a:t>NOT</a:t>
                      </a:r>
                      <a:r>
                        <a:rPr lang="zh-TW" altLang="en-US" sz="1200" dirty="0"/>
                        <a:t> </a:t>
                      </a:r>
                      <a:r>
                        <a:rPr lang="en-US" altLang="zh-TW" sz="1200" dirty="0"/>
                        <a:t>Operation</a:t>
                      </a:r>
                      <a:r>
                        <a:rPr lang="zh-TW" altLang="en-US" sz="1200" dirty="0"/>
                        <a:t>操作的結果</a:t>
                      </a:r>
                      <a:r>
                        <a:rPr lang="en-US" altLang="zh-TW" sz="1200" dirty="0"/>
                        <a:t>(</a:t>
                      </a:r>
                      <a:r>
                        <a:rPr lang="zh-TW" altLang="en-US" sz="1200" dirty="0"/>
                        <a:t>即 </a:t>
                      </a:r>
                      <a:r>
                        <a:rPr lang="en-US" altLang="zh-TW" sz="1200" dirty="0"/>
                        <a:t>~)</a:t>
                      </a:r>
                      <a:r>
                        <a:rPr lang="zh-TW" altLang="en-US" sz="1200" dirty="0"/>
                        <a:t>，</a:t>
                      </a:r>
                      <a:endParaRPr lang="en-US" altLang="zh-TW" sz="1200" dirty="0"/>
                    </a:p>
                    <a:p>
                      <a:r>
                        <a:rPr lang="zh-TW" altLang="en-US" sz="1200" b="1" dirty="0">
                          <a:solidFill>
                            <a:srgbClr val="FF0000"/>
                          </a:solidFill>
                        </a:rPr>
                        <a:t>並非將數字先轉成二進制</a:t>
                      </a:r>
                      <a:r>
                        <a:rPr lang="zh-TW" altLang="en-US" sz="1200" dirty="0"/>
                        <a:t>，</a:t>
                      </a:r>
                      <a:endParaRPr lang="en-US" altLang="zh-TW" sz="1200" dirty="0"/>
                    </a:p>
                    <a:p>
                      <a:r>
                        <a:rPr lang="zh-TW" altLang="en-US" sz="1200" dirty="0"/>
                        <a:t>因為在 </a:t>
                      </a:r>
                      <a:r>
                        <a:rPr lang="en-US" altLang="zh-TW" sz="1200" dirty="0"/>
                        <a:t>C</a:t>
                      </a:r>
                      <a:r>
                        <a:rPr lang="zh-TW" altLang="en-US" sz="1200" dirty="0"/>
                        <a:t> </a:t>
                      </a:r>
                      <a:r>
                        <a:rPr lang="en-US" altLang="zh-TW" sz="1200" dirty="0"/>
                        <a:t>Language</a:t>
                      </a:r>
                      <a:r>
                        <a:rPr lang="zh-TW" altLang="en-US" sz="1200" dirty="0"/>
                        <a:t>中，變數本來就是用二進制來儲存。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723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solidFill>
                            <a:srgbClr val="00B050"/>
                          </a:solidFill>
                        </a:rPr>
                        <a:t>下方為 </a:t>
                      </a:r>
                      <a:r>
                        <a:rPr lang="en-US" altLang="zh-TW" sz="1200" dirty="0">
                          <a:solidFill>
                            <a:srgbClr val="00B050"/>
                          </a:solidFill>
                        </a:rPr>
                        <a:t>2‘s Complement Arithmetic</a:t>
                      </a:r>
                      <a:r>
                        <a:rPr lang="zh-TW" altLang="en-US" sz="1200" dirty="0">
                          <a:solidFill>
                            <a:srgbClr val="00B050"/>
                          </a:solidFill>
                        </a:rPr>
                        <a:t>操作過程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rgbClr val="00B050"/>
                          </a:solidFill>
                        </a:rPr>
                        <a:t>NONE</a:t>
                      </a:r>
                      <a:endParaRPr lang="zh-TW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rgbClr val="00B050"/>
                          </a:solidFill>
                        </a:rPr>
                        <a:t>NONE</a:t>
                      </a:r>
                      <a:endParaRPr lang="zh-TW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31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Original</a:t>
                      </a:r>
                      <a:r>
                        <a:rPr lang="zh-TW" altLang="en-US" sz="1200" dirty="0"/>
                        <a:t> </a:t>
                      </a:r>
                      <a:r>
                        <a:rPr lang="en-US" altLang="zh-TW" sz="1200" dirty="0"/>
                        <a:t>Number</a:t>
                      </a:r>
                      <a:r>
                        <a:rPr lang="zh-TW" altLang="en-US" sz="1200" dirty="0"/>
                        <a:t>二進制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0000 0000 0000 0000 0000 0011 1111 1100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(*</a:t>
                      </a:r>
                      <a:r>
                        <a:rPr lang="en-US" altLang="zh-TW" sz="1200" dirty="0" err="1"/>
                        <a:t>Trans_X</a:t>
                      </a:r>
                      <a:r>
                        <a:rPr lang="en-US" altLang="zh-TW" sz="1200" dirty="0"/>
                        <a:t>) = (~</a:t>
                      </a:r>
                      <a:r>
                        <a:rPr lang="zh-TW" altLang="en-US" sz="1200" dirty="0"/>
                        <a:t>  </a:t>
                      </a:r>
                      <a:r>
                        <a:rPr lang="en-US" altLang="zh-TW" sz="1200" dirty="0" err="1">
                          <a:solidFill>
                            <a:srgbClr val="00B050"/>
                          </a:solidFill>
                        </a:rPr>
                        <a:t>Orig_Y</a:t>
                      </a:r>
                      <a:r>
                        <a:rPr lang="en-US" altLang="zh-TW" sz="1200" dirty="0"/>
                        <a:t>) + 1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320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Original</a:t>
                      </a:r>
                      <a:r>
                        <a:rPr lang="zh-TW" altLang="en-US" sz="1200" dirty="0"/>
                        <a:t> </a:t>
                      </a:r>
                      <a:r>
                        <a:rPr lang="en-US" altLang="zh-TW" sz="1200" dirty="0"/>
                        <a:t>Number</a:t>
                      </a:r>
                      <a:r>
                        <a:rPr lang="zh-TW" altLang="en-US" sz="1200" dirty="0"/>
                        <a:t>二進制 </a:t>
                      </a:r>
                      <a:r>
                        <a:rPr lang="en-US" altLang="zh-TW" sz="1200" dirty="0"/>
                        <a:t>&amp; NOT</a:t>
                      </a:r>
                      <a:r>
                        <a:rPr lang="zh-TW" altLang="en-US" sz="1200" dirty="0"/>
                        <a:t>運算</a:t>
                      </a:r>
                      <a:endParaRPr lang="en-US" altLang="zh-TW" sz="1200" dirty="0"/>
                    </a:p>
                    <a:p>
                      <a:r>
                        <a:rPr lang="en-US" altLang="zh-TW" sz="1200" dirty="0"/>
                        <a:t>(</a:t>
                      </a:r>
                      <a:r>
                        <a:rPr lang="zh-TW" altLang="en-US" sz="1200" dirty="0"/>
                        <a:t>對每一個數字進行 </a:t>
                      </a:r>
                      <a:r>
                        <a:rPr lang="en-US" altLang="zh-TW" sz="1200" dirty="0"/>
                        <a:t>NOT</a:t>
                      </a:r>
                      <a:r>
                        <a:rPr lang="zh-TW" altLang="en-US" sz="1200" dirty="0"/>
                        <a:t>操作，即 </a:t>
                      </a:r>
                      <a:r>
                        <a:rPr lang="en-US" altLang="zh-TW" sz="1200" dirty="0"/>
                        <a:t>1-&gt;0</a:t>
                      </a:r>
                      <a:r>
                        <a:rPr lang="zh-TW" altLang="en-US" sz="1200" dirty="0"/>
                        <a:t>、</a:t>
                      </a:r>
                      <a:r>
                        <a:rPr lang="en-US" altLang="zh-TW" sz="1200" dirty="0"/>
                        <a:t>0-&gt;1)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1111 1111 1111 1111 1111 1100 0000 0011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(*</a:t>
                      </a:r>
                      <a:r>
                        <a:rPr lang="en-US" altLang="zh-TW" sz="1200" dirty="0" err="1"/>
                        <a:t>Trans_X</a:t>
                      </a:r>
                      <a:r>
                        <a:rPr lang="en-US" altLang="zh-TW" sz="1200" dirty="0"/>
                        <a:t>) = </a:t>
                      </a:r>
                      <a:r>
                        <a:rPr lang="en-US" altLang="zh-TW" sz="1200" dirty="0">
                          <a:solidFill>
                            <a:srgbClr val="00B050"/>
                          </a:solidFill>
                        </a:rPr>
                        <a:t>(~</a:t>
                      </a:r>
                      <a:r>
                        <a:rPr lang="zh-TW" altLang="en-US" sz="1200" dirty="0">
                          <a:solidFill>
                            <a:srgbClr val="00B050"/>
                          </a:solidFill>
                        </a:rPr>
                        <a:t>  </a:t>
                      </a:r>
                      <a:r>
                        <a:rPr lang="en-US" altLang="zh-TW" sz="1200" dirty="0" err="1">
                          <a:solidFill>
                            <a:srgbClr val="00B050"/>
                          </a:solidFill>
                        </a:rPr>
                        <a:t>Orig_Y</a:t>
                      </a:r>
                      <a:r>
                        <a:rPr lang="en-US" altLang="zh-TW" sz="1200" dirty="0">
                          <a:solidFill>
                            <a:srgbClr val="00B050"/>
                          </a:solidFill>
                        </a:rPr>
                        <a:t>) </a:t>
                      </a:r>
                      <a:r>
                        <a:rPr lang="en-US" altLang="zh-TW" sz="1200" dirty="0"/>
                        <a:t>+ 1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說明</a:t>
                      </a:r>
                      <a:r>
                        <a:rPr lang="en-US" altLang="zh-TW" sz="1200" dirty="0"/>
                        <a:t>:</a:t>
                      </a:r>
                      <a:r>
                        <a:rPr lang="zh-TW" altLang="en-US" sz="1200" dirty="0"/>
                        <a:t>  </a:t>
                      </a:r>
                      <a:endParaRPr lang="en-US" altLang="zh-TW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這邊將 </a:t>
                      </a:r>
                      <a:r>
                        <a:rPr lang="en-US" altLang="zh-TW" sz="1200" dirty="0" err="1"/>
                        <a:t>Orig_Y</a:t>
                      </a:r>
                      <a:r>
                        <a:rPr lang="zh-TW" altLang="en-US" sz="1200" dirty="0"/>
                        <a:t>進行 </a:t>
                      </a:r>
                      <a:r>
                        <a:rPr lang="en-US" altLang="zh-TW" sz="1200" dirty="0"/>
                        <a:t>NOT</a:t>
                      </a:r>
                      <a:r>
                        <a:rPr lang="zh-TW" altLang="en-US" sz="1200" dirty="0"/>
                        <a:t>操作，</a:t>
                      </a:r>
                      <a:r>
                        <a:rPr lang="zh-TW" altLang="en-US" sz="1200" b="1" dirty="0">
                          <a:solidFill>
                            <a:srgbClr val="FF0000"/>
                          </a:solidFill>
                        </a:rPr>
                        <a:t>並不用先將 </a:t>
                      </a:r>
                      <a:r>
                        <a:rPr lang="en-US" altLang="zh-TW" sz="1200" b="1" dirty="0" err="1">
                          <a:solidFill>
                            <a:srgbClr val="FF0000"/>
                          </a:solidFill>
                        </a:rPr>
                        <a:t>Orig_Y</a:t>
                      </a:r>
                      <a:r>
                        <a:rPr lang="zh-TW" altLang="en-US" sz="1200" b="1" dirty="0">
                          <a:solidFill>
                            <a:srgbClr val="FF0000"/>
                          </a:solidFill>
                        </a:rPr>
                        <a:t>轉成二進制，並將每一個 </a:t>
                      </a:r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Bit</a:t>
                      </a:r>
                      <a:r>
                        <a:rPr lang="zh-TW" altLang="en-US" sz="1200" b="1" dirty="0">
                          <a:solidFill>
                            <a:srgbClr val="FF0000"/>
                          </a:solidFill>
                        </a:rPr>
                        <a:t>進行 </a:t>
                      </a:r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NOT(0-&gt;1</a:t>
                      </a:r>
                      <a:r>
                        <a:rPr lang="zh-TW" altLang="en-US" sz="1200" b="1" dirty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1-&gt;0)</a:t>
                      </a:r>
                      <a:r>
                        <a:rPr lang="zh-TW" altLang="en-US" sz="1200" b="1" dirty="0">
                          <a:solidFill>
                            <a:srgbClr val="FF0000"/>
                          </a:solidFill>
                        </a:rPr>
                        <a:t>操作，進行 </a:t>
                      </a:r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32</a:t>
                      </a:r>
                      <a:r>
                        <a:rPr lang="zh-TW" altLang="en-US" sz="1200" b="1" dirty="0">
                          <a:solidFill>
                            <a:srgbClr val="FF0000"/>
                          </a:solidFill>
                        </a:rPr>
                        <a:t>次。</a:t>
                      </a:r>
                      <a:endParaRPr lang="en-US" altLang="zh-TW" sz="12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rgbClr val="FF0000"/>
                          </a:solidFill>
                        </a:rPr>
                        <a:t>而是直接在 </a:t>
                      </a:r>
                      <a:r>
                        <a:rPr lang="en-US" altLang="zh-TW" sz="1200" b="1" dirty="0" err="1">
                          <a:solidFill>
                            <a:srgbClr val="FF0000"/>
                          </a:solidFill>
                        </a:rPr>
                        <a:t>Orig_Y</a:t>
                      </a:r>
                      <a:r>
                        <a:rPr lang="zh-TW" altLang="en-US" sz="1200" b="1" dirty="0">
                          <a:solidFill>
                            <a:srgbClr val="FF0000"/>
                          </a:solidFill>
                        </a:rPr>
                        <a:t>前面加上 </a:t>
                      </a:r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~</a:t>
                      </a:r>
                      <a:r>
                        <a:rPr lang="zh-TW" altLang="en-US" sz="1200" b="1" dirty="0">
                          <a:solidFill>
                            <a:srgbClr val="FF0000"/>
                          </a:solidFill>
                        </a:rPr>
                        <a:t>，這樣就會直接將 </a:t>
                      </a:r>
                      <a:r>
                        <a:rPr lang="en-US" altLang="zh-TW" sz="1200" b="1" dirty="0" err="1">
                          <a:solidFill>
                            <a:srgbClr val="FF0000"/>
                          </a:solidFill>
                        </a:rPr>
                        <a:t>Orig_Y</a:t>
                      </a:r>
                      <a:r>
                        <a:rPr lang="zh-TW" altLang="en-US" sz="1200" b="1" dirty="0">
                          <a:solidFill>
                            <a:srgbClr val="FF0000"/>
                          </a:solidFill>
                        </a:rPr>
                        <a:t>的 </a:t>
                      </a:r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32</a:t>
                      </a:r>
                      <a:r>
                        <a:rPr lang="zh-TW" altLang="en-US" sz="12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Bits</a:t>
                      </a:r>
                      <a:r>
                        <a:rPr lang="zh-TW" altLang="en-US" sz="1200" b="1" dirty="0">
                          <a:solidFill>
                            <a:srgbClr val="FF0000"/>
                          </a:solidFill>
                        </a:rPr>
                        <a:t>全部同時做 </a:t>
                      </a:r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zh-TW" altLang="en-US" sz="1200" b="1" dirty="0">
                          <a:solidFill>
                            <a:srgbClr val="FF0000"/>
                          </a:solidFill>
                        </a:rPr>
                        <a:t>的操作，並只花費一次的 </a:t>
                      </a:r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CLOCK</a:t>
                      </a:r>
                      <a:r>
                        <a:rPr lang="zh-TW" altLang="en-US" sz="12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Time</a:t>
                      </a:r>
                      <a:r>
                        <a:rPr lang="zh-TW" altLang="en-US" sz="1200" dirty="0"/>
                        <a:t>。</a:t>
                      </a:r>
                      <a:endParaRPr lang="en-US" altLang="zh-TW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984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Original</a:t>
                      </a:r>
                      <a:r>
                        <a:rPr lang="zh-TW" altLang="en-US" sz="1200" dirty="0"/>
                        <a:t> </a:t>
                      </a:r>
                      <a:r>
                        <a:rPr lang="en-US" altLang="zh-TW" sz="1200" dirty="0"/>
                        <a:t>Number</a:t>
                      </a:r>
                      <a:r>
                        <a:rPr lang="zh-TW" altLang="en-US" sz="1200" dirty="0"/>
                        <a:t>二進制 </a:t>
                      </a:r>
                      <a:r>
                        <a:rPr lang="en-US" altLang="zh-TW" sz="1200" dirty="0"/>
                        <a:t>&amp; NOT</a:t>
                      </a:r>
                      <a:r>
                        <a:rPr lang="zh-TW" altLang="en-US" sz="1200" dirty="0"/>
                        <a:t>運算 </a:t>
                      </a:r>
                      <a:r>
                        <a:rPr lang="en-US" altLang="zh-TW" sz="1200" dirty="0"/>
                        <a:t>&amp; (+1)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   </a:t>
                      </a:r>
                      <a:r>
                        <a:rPr lang="en-US" altLang="zh-TW" sz="1200" dirty="0"/>
                        <a:t>1111 1111 1111 1111 1111 1100 0000 0011</a:t>
                      </a:r>
                    </a:p>
                    <a:p>
                      <a:r>
                        <a:rPr lang="en-US" altLang="zh-TW" sz="1200" dirty="0"/>
                        <a:t>+ 0000 0000 0000 0000 0000 0000 0000 0001</a:t>
                      </a:r>
                    </a:p>
                    <a:p>
                      <a:endParaRPr lang="en-US" altLang="zh-TW" sz="1200" dirty="0"/>
                    </a:p>
                    <a:p>
                      <a:r>
                        <a:rPr lang="en-US" altLang="zh-TW" sz="1200" dirty="0"/>
                        <a:t>= 1111 1111 1111 1111 1111 1100 0000 0100(Target Number</a:t>
                      </a:r>
                      <a:r>
                        <a:rPr lang="zh-TW" altLang="en-US" sz="1200" dirty="0"/>
                        <a:t>二進制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rgbClr val="00B050"/>
                          </a:solidFill>
                        </a:rPr>
                        <a:t>(*</a:t>
                      </a:r>
                      <a:r>
                        <a:rPr lang="en-US" altLang="zh-TW" sz="1200" dirty="0" err="1">
                          <a:solidFill>
                            <a:srgbClr val="00B050"/>
                          </a:solidFill>
                        </a:rPr>
                        <a:t>Trans_X</a:t>
                      </a:r>
                      <a:r>
                        <a:rPr lang="en-US" altLang="zh-TW" sz="1200" dirty="0">
                          <a:solidFill>
                            <a:srgbClr val="00B050"/>
                          </a:solidFill>
                        </a:rPr>
                        <a:t>) = (~</a:t>
                      </a:r>
                      <a:r>
                        <a:rPr lang="en-US" altLang="zh-TW" sz="1200" dirty="0" err="1">
                          <a:solidFill>
                            <a:srgbClr val="00B050"/>
                          </a:solidFill>
                        </a:rPr>
                        <a:t>Orig_Y</a:t>
                      </a:r>
                      <a:r>
                        <a:rPr lang="en-US" altLang="zh-TW" sz="1200" dirty="0">
                          <a:solidFill>
                            <a:srgbClr val="00B050"/>
                          </a:solidFill>
                        </a:rPr>
                        <a:t>) + 1</a:t>
                      </a:r>
                      <a:endParaRPr lang="zh-TW" altLang="en-US" sz="1200" dirty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zh-TW" altLang="en-US" sz="1200" dirty="0"/>
                        <a:t>說明</a:t>
                      </a:r>
                      <a:r>
                        <a:rPr lang="en-US" altLang="zh-TW" sz="1200" dirty="0"/>
                        <a:t>:</a:t>
                      </a:r>
                      <a:r>
                        <a:rPr lang="zh-TW" altLang="en-US" sz="1200" dirty="0"/>
                        <a:t>  </a:t>
                      </a:r>
                      <a:endParaRPr lang="en-US" altLang="zh-TW" sz="1200" dirty="0"/>
                    </a:p>
                    <a:p>
                      <a:r>
                        <a:rPr lang="zh-TW" altLang="en-US" sz="1200" dirty="0"/>
                        <a:t>這邊要將 </a:t>
                      </a:r>
                      <a:r>
                        <a:rPr lang="en-US" altLang="zh-TW" sz="1200" dirty="0"/>
                        <a:t>(~</a:t>
                      </a:r>
                      <a:r>
                        <a:rPr lang="en-US" altLang="zh-TW" sz="1200" dirty="0" err="1"/>
                        <a:t>Orig_Y</a:t>
                      </a:r>
                      <a:r>
                        <a:rPr lang="en-US" altLang="zh-TW" sz="1200" dirty="0"/>
                        <a:t>)</a:t>
                      </a:r>
                      <a:r>
                        <a:rPr lang="zh-TW" altLang="en-US" sz="1200" dirty="0"/>
                        <a:t>進行 </a:t>
                      </a:r>
                      <a:r>
                        <a:rPr lang="en-US" altLang="zh-TW" sz="1200" dirty="0"/>
                        <a:t>+1</a:t>
                      </a:r>
                      <a:r>
                        <a:rPr lang="zh-TW" altLang="en-US" sz="1200" dirty="0"/>
                        <a:t>的操作，</a:t>
                      </a:r>
                      <a:r>
                        <a:rPr lang="zh-TW" altLang="en-US" sz="1200" b="1" dirty="0">
                          <a:solidFill>
                            <a:srgbClr val="FF0000"/>
                          </a:solidFill>
                        </a:rPr>
                        <a:t>也不需要先將 </a:t>
                      </a:r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(~</a:t>
                      </a:r>
                      <a:r>
                        <a:rPr lang="en-US" altLang="zh-TW" sz="1200" b="1" dirty="0" err="1">
                          <a:solidFill>
                            <a:srgbClr val="FF0000"/>
                          </a:solidFill>
                        </a:rPr>
                        <a:t>Orig_Y</a:t>
                      </a:r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zh-TW" altLang="en-US" sz="1200" b="1" dirty="0">
                          <a:solidFill>
                            <a:srgbClr val="FF0000"/>
                          </a:solidFill>
                        </a:rPr>
                        <a:t>轉成二進制，直接將 </a:t>
                      </a:r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(~</a:t>
                      </a:r>
                      <a:r>
                        <a:rPr lang="en-US" altLang="zh-TW" sz="1200" b="1" dirty="0" err="1">
                          <a:solidFill>
                            <a:srgbClr val="FF0000"/>
                          </a:solidFill>
                        </a:rPr>
                        <a:t>Orig_Y</a:t>
                      </a:r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zh-TW" altLang="en-US" sz="12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TW" altLang="en-US" sz="12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TW" altLang="en-US" sz="1200" b="1" dirty="0">
                          <a:solidFill>
                            <a:srgbClr val="FF0000"/>
                          </a:solidFill>
                        </a:rPr>
                        <a:t>就可以完成操作</a:t>
                      </a:r>
                      <a:r>
                        <a:rPr lang="zh-TW" altLang="en-US" sz="1200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17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Target Number</a:t>
                      </a:r>
                      <a:r>
                        <a:rPr lang="zh-TW" altLang="en-US" sz="1200" dirty="0"/>
                        <a:t>十進制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-1020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rgbClr val="00B050"/>
                          </a:solidFill>
                        </a:rPr>
                        <a:t>(*</a:t>
                      </a:r>
                      <a:r>
                        <a:rPr lang="en-US" altLang="zh-TW" sz="1200" dirty="0" err="1">
                          <a:solidFill>
                            <a:srgbClr val="00B050"/>
                          </a:solidFill>
                        </a:rPr>
                        <a:t>Trans_X</a:t>
                      </a:r>
                      <a:r>
                        <a:rPr lang="en-US" altLang="zh-TW" sz="1200" dirty="0">
                          <a:solidFill>
                            <a:srgbClr val="00B050"/>
                          </a:solidFill>
                        </a:rPr>
                        <a:t>) = (~</a:t>
                      </a:r>
                      <a:r>
                        <a:rPr lang="en-US" altLang="zh-TW" sz="1200" dirty="0" err="1">
                          <a:solidFill>
                            <a:srgbClr val="00B050"/>
                          </a:solidFill>
                        </a:rPr>
                        <a:t>Orig_Y</a:t>
                      </a:r>
                      <a:r>
                        <a:rPr lang="en-US" altLang="zh-TW" sz="1200" dirty="0">
                          <a:solidFill>
                            <a:srgbClr val="00B050"/>
                          </a:solidFill>
                        </a:rPr>
                        <a:t>) + 1</a:t>
                      </a:r>
                      <a:endParaRPr lang="zh-TW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146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58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0521B8-1F4A-4CBC-AC1F-C5D75078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948AB9-AE22-4E58-9BCE-9FDEB00A4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Target:  </a:t>
            </a:r>
          </a:p>
          <a:p>
            <a:pPr marL="0" indent="0">
              <a:buNone/>
            </a:pPr>
            <a:r>
              <a:rPr lang="zh-TW" altLang="en-US" sz="1400" dirty="0"/>
              <a:t>將 </a:t>
            </a:r>
            <a:r>
              <a:rPr lang="en-US" altLang="zh-TW" sz="1400" dirty="0"/>
              <a:t>Layout(GDSII)</a:t>
            </a:r>
            <a:r>
              <a:rPr lang="zh-TW" altLang="en-US" sz="1400" dirty="0"/>
              <a:t>中的 </a:t>
            </a:r>
            <a:r>
              <a:rPr lang="en-US" altLang="zh-TW" sz="1400" dirty="0"/>
              <a:t>Cell</a:t>
            </a:r>
            <a:r>
              <a:rPr lang="zh-TW" altLang="en-US" sz="1400" dirty="0"/>
              <a:t>進行逆時針 </a:t>
            </a:r>
            <a:r>
              <a:rPr lang="en-US" altLang="zh-TW" sz="1400" dirty="0"/>
              <a:t>90</a:t>
            </a:r>
            <a:r>
              <a:rPr lang="zh-TW" altLang="en-US" sz="1400" dirty="0"/>
              <a:t>度旋轉</a:t>
            </a:r>
            <a:endParaRPr lang="en-US" altLang="zh-TW" sz="1400" dirty="0"/>
          </a:p>
          <a:p>
            <a:r>
              <a:rPr lang="en-US" altLang="zh-TW" dirty="0"/>
              <a:t>Method:  </a:t>
            </a:r>
          </a:p>
          <a:p>
            <a:pPr marL="0" indent="0">
              <a:buNone/>
            </a:pPr>
            <a:r>
              <a:rPr lang="en-US" altLang="zh-TW" sz="1400" dirty="0"/>
              <a:t>1. </a:t>
            </a:r>
            <a:r>
              <a:rPr lang="zh-TW" altLang="en-US" sz="1400" dirty="0"/>
              <a:t>矩陣乘法</a:t>
            </a:r>
            <a:r>
              <a:rPr lang="en-US" altLang="zh-TW" sz="1400" dirty="0"/>
              <a:t>:  </a:t>
            </a:r>
            <a:endParaRPr lang="zh-TW" altLang="en-US" sz="1400" dirty="0"/>
          </a:p>
          <a:p>
            <a:pPr marL="0" indent="0">
              <a:buNone/>
            </a:pPr>
            <a:r>
              <a:rPr lang="en-US" altLang="zh-TW" sz="1400" dirty="0"/>
              <a:t>2. Improve Method I:  (X’,Y’) = (-Y,X)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FF0000"/>
                </a:solidFill>
              </a:rPr>
              <a:t>3. Improve Method II:</a:t>
            </a:r>
            <a:r>
              <a:rPr lang="zh-TW" altLang="en-US" sz="1400" dirty="0">
                <a:solidFill>
                  <a:srgbClr val="FF0000"/>
                </a:solidFill>
              </a:rPr>
              <a:t>  將 </a:t>
            </a:r>
            <a:r>
              <a:rPr lang="en-US" altLang="zh-TW" sz="1400" dirty="0">
                <a:solidFill>
                  <a:srgbClr val="FF0000"/>
                </a:solidFill>
              </a:rPr>
              <a:t>-Y</a:t>
            </a:r>
            <a:r>
              <a:rPr lang="zh-TW" altLang="en-US" sz="1400" dirty="0">
                <a:solidFill>
                  <a:srgbClr val="FF0000"/>
                </a:solidFill>
              </a:rPr>
              <a:t>的乘法運算，採用 </a:t>
            </a:r>
            <a:r>
              <a:rPr lang="en-US" altLang="zh-TW" sz="1400" dirty="0">
                <a:solidFill>
                  <a:srgbClr val="FF0000"/>
                </a:solidFill>
              </a:rPr>
              <a:t>2</a:t>
            </a:r>
            <a:r>
              <a:rPr lang="zh-TW" altLang="en-US" sz="1400" dirty="0">
                <a:solidFill>
                  <a:srgbClr val="FF0000"/>
                </a:solidFill>
              </a:rPr>
              <a:t>補數運算來完成</a:t>
            </a:r>
            <a:endParaRPr lang="en-US" altLang="zh-TW" sz="1400" dirty="0">
              <a:solidFill>
                <a:srgbClr val="FF0000"/>
              </a:solidFill>
            </a:endParaRPr>
          </a:p>
          <a:p>
            <a:r>
              <a:rPr lang="en-US" altLang="zh-TW" dirty="0"/>
              <a:t>Result: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0B7BE19-6E58-403F-9B35-8BAD34710C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62520"/>
              </p:ext>
            </p:extLst>
          </p:nvPr>
        </p:nvGraphicFramePr>
        <p:xfrm>
          <a:off x="1140692" y="4582143"/>
          <a:ext cx="657225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98040266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50642305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750481409"/>
                    </a:ext>
                  </a:extLst>
                </a:gridCol>
                <a:gridCol w="1152239">
                  <a:extLst>
                    <a:ext uri="{9D8B030D-6E8A-4147-A177-3AD203B41FA5}">
                      <a16:colId xmlns:a16="http://schemas.microsoft.com/office/drawing/2014/main" val="3805257218"/>
                    </a:ext>
                  </a:extLst>
                </a:gridCol>
                <a:gridCol w="1476661">
                  <a:extLst>
                    <a:ext uri="{9D8B030D-6E8A-4147-A177-3AD203B41FA5}">
                      <a16:colId xmlns:a16="http://schemas.microsoft.com/office/drawing/2014/main" val="2042987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乘法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Multiple Clock)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加法</a:t>
                      </a:r>
                      <a:r>
                        <a:rPr lang="en-US" altLang="zh-TW" dirty="0"/>
                        <a:t>(Middle Clock)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邏輯運算</a:t>
                      </a:r>
                      <a:r>
                        <a:rPr lang="en-US" altLang="zh-TW" dirty="0"/>
                        <a:t>(Few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Clock)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加總時間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12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Original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Worst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58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Improve 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Middle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512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Improve II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BEST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77177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8222059C-D47F-4519-8BCD-BB2D76D8C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3" y="3074757"/>
            <a:ext cx="1862280" cy="404700"/>
          </a:xfrm>
          <a:prstGeom prst="rect">
            <a:avLst/>
          </a:prstGeom>
        </p:spPr>
      </p:pic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AB0235A3-7E04-4DD4-97F5-3D25CA4FD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521533" cy="2414665"/>
          </a:xfrm>
          <a:prstGeom prst="rect">
            <a:avLst/>
          </a:prstGeom>
        </p:spPr>
      </p:pic>
      <p:sp>
        <p:nvSpPr>
          <p:cNvPr id="9" name="箭號: 弧形右彎 8">
            <a:extLst>
              <a:ext uri="{FF2B5EF4-FFF2-40B4-BE49-F238E27FC236}">
                <a16:creationId xmlns:a16="http://schemas.microsoft.com/office/drawing/2014/main" id="{9A324347-94CC-4261-942C-35EA1B5E3F63}"/>
              </a:ext>
            </a:extLst>
          </p:cNvPr>
          <p:cNvSpPr/>
          <p:nvPr/>
        </p:nvSpPr>
        <p:spPr>
          <a:xfrm rot="4274926">
            <a:off x="8092420" y="52543"/>
            <a:ext cx="1080574" cy="3383244"/>
          </a:xfrm>
          <a:prstGeom prst="curvedRightArrow">
            <a:avLst>
              <a:gd name="adj1" fmla="val 25000"/>
              <a:gd name="adj2" fmla="val 17421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E72DD5F-50DE-40A4-BBE3-5BF0C5C9488E}"/>
              </a:ext>
            </a:extLst>
          </p:cNvPr>
          <p:cNvSpPr txBox="1"/>
          <p:nvPr/>
        </p:nvSpPr>
        <p:spPr>
          <a:xfrm>
            <a:off x="8195733" y="1296055"/>
            <a:ext cx="1900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逆時針 90度旋轉</a:t>
            </a:r>
          </a:p>
        </p:txBody>
      </p:sp>
    </p:spTree>
    <p:extLst>
      <p:ext uri="{BB962C8B-B14F-4D97-AF65-F5344CB8AC3E}">
        <p14:creationId xmlns:p14="http://schemas.microsoft.com/office/powerpoint/2010/main" val="49974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4DA724-12FF-4C24-966C-F972DDCA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18CF0D-9FAB-4A98-AA64-F2568C61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Program Architecture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Pseudo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Rotate XY Coordinate</a:t>
            </a:r>
          </a:p>
          <a:p>
            <a:pPr lvl="1"/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Rotate XY Coordinate Calculation(Original)</a:t>
            </a:r>
          </a:p>
          <a:p>
            <a:pPr lvl="1"/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Improve Method I &amp;&amp; II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Comparison of Results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57679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4DA724-12FF-4C24-966C-F972DDCA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Program Architecture &amp; Pseudo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18CF0D-9FAB-4A98-AA64-F2568C61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Program Architecture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Pseudo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Rotate XY Coordinate</a:t>
            </a:r>
          </a:p>
          <a:p>
            <a:pPr lvl="1"/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Rotate XY Coordinate Calculation(Original)</a:t>
            </a:r>
          </a:p>
          <a:p>
            <a:pPr lvl="1"/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Improve Method I &amp;&amp; II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Comparison of Results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69945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62916-5212-48C0-A79A-B38CB15C1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Program Architecture Diagram</a:t>
            </a:r>
            <a:endParaRPr lang="zh-TW" altLang="en-US" dirty="0"/>
          </a:p>
        </p:txBody>
      </p:sp>
      <p:pic>
        <p:nvPicPr>
          <p:cNvPr id="55" name="內容版面配置區 54">
            <a:extLst>
              <a:ext uri="{FF2B5EF4-FFF2-40B4-BE49-F238E27FC236}">
                <a16:creationId xmlns:a16="http://schemas.microsoft.com/office/drawing/2014/main" id="{39514E2D-8544-40CB-88AF-C30DA7B5E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1388" y="1825625"/>
            <a:ext cx="72092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3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6D4C1F-47DD-4566-9407-0FE33831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Pseudo Code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F5F5D5C-DD4D-4DEA-9411-977BC7D39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7276" y="1825625"/>
            <a:ext cx="4517447" cy="4351338"/>
          </a:xfrm>
        </p:spPr>
      </p:pic>
    </p:spTree>
    <p:extLst>
      <p:ext uri="{BB962C8B-B14F-4D97-AF65-F5344CB8AC3E}">
        <p14:creationId xmlns:p14="http://schemas.microsoft.com/office/powerpoint/2010/main" val="344648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4DA724-12FF-4C24-966C-F972DDCA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Rotate XY Coordinate &amp; 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18CF0D-9FAB-4A98-AA64-F2568C61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Program Architecture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Pseudo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Rotate XY Coordinate</a:t>
            </a:r>
          </a:p>
          <a:p>
            <a:pPr lvl="1"/>
            <a:r>
              <a:rPr lang="en-US" altLang="zh-TW" sz="2000" dirty="0"/>
              <a:t>Rotate XY Coordinate Calculation(Original)</a:t>
            </a:r>
          </a:p>
          <a:p>
            <a:pPr lvl="1"/>
            <a:r>
              <a:rPr lang="en-US" altLang="zh-TW" sz="2000" dirty="0"/>
              <a:t>Improve Method I &amp;&amp; II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Comparison of Results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32434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AC0EEB-01C9-4A82-BD95-25BB7A31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Rotate XY Coordinate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2C4FAA-B640-4C01-B04E-95E9B8DA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r>
              <a:rPr lang="en-US" altLang="zh-TW" dirty="0"/>
              <a:t>Synopsys Laker</a:t>
            </a:r>
            <a:r>
              <a:rPr lang="zh-TW" altLang="en-US" dirty="0"/>
              <a:t>旋轉 </a:t>
            </a:r>
            <a:r>
              <a:rPr lang="en-US" altLang="zh-TW" dirty="0"/>
              <a:t>Layout</a:t>
            </a:r>
            <a:r>
              <a:rPr lang="zh-TW" altLang="en-US" dirty="0"/>
              <a:t>每次會以逆時針 </a:t>
            </a:r>
            <a:r>
              <a:rPr lang="en-US" altLang="zh-TW" dirty="0"/>
              <a:t>90</a:t>
            </a:r>
            <a:r>
              <a:rPr lang="zh-TW" altLang="en-US" dirty="0"/>
              <a:t>度來操作</a:t>
            </a:r>
            <a:endParaRPr lang="en-US" altLang="zh-TW" dirty="0"/>
          </a:p>
          <a:p>
            <a:r>
              <a:rPr lang="zh-TW" altLang="en-US" dirty="0"/>
              <a:t>目前常見會使用矩陣乘法的方式來完成，如下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ABF19D-F091-46AB-B2A7-D57D21215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41" y="2909928"/>
            <a:ext cx="53911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7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AC0EEB-01C9-4A82-BD95-25BB7A31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Rotate XY Coordinate Calculation(Original)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2C4FAA-B640-4C01-B04E-95E9B8DA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1800" b="1" dirty="0"/>
              <a:t>公式</a:t>
            </a:r>
            <a:r>
              <a:rPr lang="en-US" altLang="zh-TW" sz="1800" b="1" dirty="0"/>
              <a:t>:  </a:t>
            </a:r>
          </a:p>
          <a:p>
            <a:pPr marL="0" indent="0">
              <a:buNone/>
            </a:pPr>
            <a:r>
              <a:rPr lang="en-US" altLang="zh-TW" sz="1500" dirty="0"/>
              <a:t>X' = cos</a:t>
            </a:r>
            <a:r>
              <a:rPr lang="el-GR" altLang="zh-TW" sz="1500" dirty="0"/>
              <a:t>θ * </a:t>
            </a:r>
            <a:r>
              <a:rPr lang="en-US" altLang="zh-TW" sz="1500" dirty="0"/>
              <a:t>X + sin</a:t>
            </a:r>
            <a:r>
              <a:rPr lang="el-GR" altLang="zh-TW" sz="1500" dirty="0"/>
              <a:t>θ * </a:t>
            </a:r>
            <a:r>
              <a:rPr lang="en-US" altLang="zh-TW" sz="1500" dirty="0"/>
              <a:t>Y</a:t>
            </a:r>
          </a:p>
          <a:p>
            <a:pPr marL="0" indent="0">
              <a:buNone/>
            </a:pPr>
            <a:r>
              <a:rPr lang="en-US" altLang="zh-TW" sz="1500" dirty="0"/>
              <a:t>Y' = -sin</a:t>
            </a:r>
            <a:r>
              <a:rPr lang="el-GR" altLang="zh-TW" sz="1500" dirty="0"/>
              <a:t>θ * </a:t>
            </a:r>
            <a:r>
              <a:rPr lang="en-US" altLang="zh-TW" sz="1500" dirty="0"/>
              <a:t>X + cos</a:t>
            </a:r>
            <a:r>
              <a:rPr lang="el-GR" altLang="zh-TW" sz="1500" dirty="0"/>
              <a:t>θ * </a:t>
            </a:r>
            <a:r>
              <a:rPr lang="en-US" altLang="zh-TW" sz="1500" dirty="0"/>
              <a:t>Y</a:t>
            </a:r>
          </a:p>
          <a:p>
            <a:pPr marL="0" indent="0">
              <a:buNone/>
            </a:pPr>
            <a:r>
              <a:rPr lang="zh-TW" altLang="en-US" sz="1800" b="1" dirty="0"/>
              <a:t>需求</a:t>
            </a:r>
            <a:r>
              <a:rPr lang="en-US" altLang="zh-TW" sz="1800" b="1" dirty="0"/>
              <a:t>:  </a:t>
            </a:r>
          </a:p>
          <a:p>
            <a:pPr marL="0" indent="0">
              <a:buNone/>
            </a:pPr>
            <a:r>
              <a:rPr lang="en-US" altLang="zh-TW" sz="1500" dirty="0"/>
              <a:t>(X,Y) = (7,19)</a:t>
            </a:r>
            <a:r>
              <a:rPr lang="zh-TW" altLang="en-US" sz="1500" dirty="0"/>
              <a:t>，以原點進行逆時針 </a:t>
            </a:r>
            <a:r>
              <a:rPr lang="en-US" altLang="zh-TW" sz="1500" dirty="0"/>
              <a:t>90</a:t>
            </a:r>
            <a:r>
              <a:rPr lang="zh-TW" altLang="en-US" sz="1500" dirty="0"/>
              <a:t>度</a:t>
            </a:r>
            <a:r>
              <a:rPr lang="en-US" altLang="zh-TW" sz="1500" dirty="0"/>
              <a:t>(</a:t>
            </a:r>
            <a:r>
              <a:rPr lang="el-GR" altLang="zh-TW" sz="1500" dirty="0"/>
              <a:t>θ = -90)</a:t>
            </a:r>
            <a:r>
              <a:rPr lang="zh-TW" altLang="en-US" sz="1500" dirty="0"/>
              <a:t>的旋轉</a:t>
            </a:r>
          </a:p>
          <a:p>
            <a:pPr marL="0" indent="0">
              <a:buNone/>
            </a:pPr>
            <a:r>
              <a:rPr lang="zh-TW" altLang="en-US" sz="1800" b="1" dirty="0"/>
              <a:t>計算過程</a:t>
            </a:r>
            <a:r>
              <a:rPr lang="en-US" altLang="zh-TW" sz="1800" b="1" dirty="0"/>
              <a:t>:  </a:t>
            </a:r>
          </a:p>
          <a:p>
            <a:pPr marL="0" indent="0">
              <a:buNone/>
            </a:pPr>
            <a:r>
              <a:rPr lang="en-US" altLang="zh-TW" sz="1500" dirty="0"/>
              <a:t>X' =  cos(-90) * 7 + sin(-90) * 19 =     0 * 7 + -1 * 19 = 0 + -19 = -19</a:t>
            </a:r>
          </a:p>
          <a:p>
            <a:pPr marL="0" indent="0">
              <a:buNone/>
            </a:pPr>
            <a:r>
              <a:rPr lang="en-US" altLang="zh-TW" sz="1500" dirty="0"/>
              <a:t>Y' = -sin(-90) * 7 + cos(-90) * 19 = -(-1) * 7 +  0 * 19 = 7 +   0 = 7</a:t>
            </a:r>
          </a:p>
          <a:p>
            <a:pPr marL="0" indent="0">
              <a:buNone/>
            </a:pPr>
            <a:r>
              <a:rPr lang="zh-TW" altLang="en-US" sz="1800" b="1" dirty="0"/>
              <a:t>結果</a:t>
            </a:r>
            <a:r>
              <a:rPr lang="en-US" altLang="zh-TW" sz="1800" b="1" dirty="0"/>
              <a:t>:  </a:t>
            </a:r>
          </a:p>
          <a:p>
            <a:pPr marL="0" indent="0">
              <a:buNone/>
            </a:pPr>
            <a:r>
              <a:rPr lang="en-US" altLang="zh-TW" sz="1500" dirty="0"/>
              <a:t>(X',Y') = (-19,7)</a:t>
            </a:r>
          </a:p>
          <a:p>
            <a:pPr marL="0" indent="0">
              <a:buNone/>
            </a:pPr>
            <a:r>
              <a:rPr lang="zh-TW" altLang="en-US" sz="1800" b="1" dirty="0"/>
              <a:t>運算時間</a:t>
            </a:r>
            <a:r>
              <a:rPr lang="en-US" altLang="zh-TW" sz="1800" b="1" dirty="0"/>
              <a:t>:  </a:t>
            </a:r>
          </a:p>
          <a:p>
            <a:pPr marL="0" indent="0">
              <a:buNone/>
            </a:pPr>
            <a:r>
              <a:rPr lang="zh-TW" altLang="en-US" sz="1500" dirty="0"/>
              <a:t>乘法</a:t>
            </a:r>
            <a:r>
              <a:rPr lang="en-US" altLang="zh-TW" sz="1500" dirty="0"/>
              <a:t>:  5</a:t>
            </a:r>
            <a:r>
              <a:rPr lang="zh-TW" altLang="en-US" sz="1500" dirty="0"/>
              <a:t>次</a:t>
            </a:r>
            <a:r>
              <a:rPr lang="en-US" altLang="zh-TW" sz="1500" dirty="0"/>
              <a:t>(</a:t>
            </a:r>
            <a:r>
              <a:rPr lang="zh-TW" altLang="en-US" sz="1500" dirty="0"/>
              <a:t>其中一次是 </a:t>
            </a:r>
            <a:r>
              <a:rPr lang="en-US" altLang="zh-TW" sz="1500" dirty="0"/>
              <a:t>-sin</a:t>
            </a:r>
            <a:r>
              <a:rPr lang="el-GR" altLang="zh-TW" sz="1500" dirty="0"/>
              <a:t>θ)</a:t>
            </a:r>
          </a:p>
          <a:p>
            <a:pPr marL="0" indent="0">
              <a:buNone/>
            </a:pPr>
            <a:r>
              <a:rPr lang="zh-TW" altLang="en-US" sz="1500" dirty="0"/>
              <a:t>加法</a:t>
            </a:r>
            <a:r>
              <a:rPr lang="en-US" altLang="zh-TW" sz="1500" dirty="0"/>
              <a:t>:  2</a:t>
            </a:r>
            <a:r>
              <a:rPr lang="zh-TW" altLang="en-US" sz="1500" dirty="0"/>
              <a:t>次</a:t>
            </a:r>
          </a:p>
        </p:txBody>
      </p:sp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id="{F2D098F1-DB48-4940-82C0-F4DC01E98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856" y="3033035"/>
            <a:ext cx="6095144" cy="1936518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D7BC50E-BB9D-4FA3-AA91-77CB63F60C0B}"/>
              </a:ext>
            </a:extLst>
          </p:cNvPr>
          <p:cNvSpPr/>
          <p:nvPr/>
        </p:nvSpPr>
        <p:spPr>
          <a:xfrm>
            <a:off x="6350000" y="3937000"/>
            <a:ext cx="4673600" cy="4699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179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1284</Words>
  <Application>Microsoft Office PowerPoint</Application>
  <PresentationFormat>寬螢幕</PresentationFormat>
  <Paragraphs>189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佈景主題</vt:lpstr>
      <vt:lpstr>Layout(GDSII) Cell Rotate</vt:lpstr>
      <vt:lpstr>Summary</vt:lpstr>
      <vt:lpstr>Agenda</vt:lpstr>
      <vt:lpstr>Program Architecture &amp; Pseudo Code</vt:lpstr>
      <vt:lpstr>Program Architecture Diagram</vt:lpstr>
      <vt:lpstr>Pseudo Code</vt:lpstr>
      <vt:lpstr>Rotate XY Coordinate &amp; Results</vt:lpstr>
      <vt:lpstr>Rotate XY Coordinate</vt:lpstr>
      <vt:lpstr>Rotate XY Coordinate Calculation(Original)</vt:lpstr>
      <vt:lpstr>Improve Method I</vt:lpstr>
      <vt:lpstr>Improve Method II</vt:lpstr>
      <vt:lpstr>Comparison of Results</vt:lpstr>
      <vt:lpstr>2's Complement Arithmetic</vt:lpstr>
      <vt:lpstr>2's Complement Arithmetic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BOUNDARY</dc:title>
  <dc:creator>恩展 張</dc:creator>
  <cp:lastModifiedBy>恩展 張</cp:lastModifiedBy>
  <cp:revision>54</cp:revision>
  <dcterms:created xsi:type="dcterms:W3CDTF">2024-08-03T13:22:49Z</dcterms:created>
  <dcterms:modified xsi:type="dcterms:W3CDTF">2024-08-04T23:33:32Z</dcterms:modified>
</cp:coreProperties>
</file>