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93" r:id="rId6"/>
    <p:sldId id="267" r:id="rId7"/>
    <p:sldId id="287" r:id="rId8"/>
    <p:sldId id="294" r:id="rId9"/>
    <p:sldId id="302" r:id="rId10"/>
    <p:sldId id="295" r:id="rId11"/>
    <p:sldId id="273" r:id="rId12"/>
    <p:sldId id="268" r:id="rId13"/>
    <p:sldId id="296" r:id="rId14"/>
    <p:sldId id="274" r:id="rId15"/>
    <p:sldId id="288" r:id="rId16"/>
    <p:sldId id="298" r:id="rId17"/>
    <p:sldId id="289" r:id="rId18"/>
    <p:sldId id="291" r:id="rId19"/>
    <p:sldId id="292" r:id="rId20"/>
    <p:sldId id="280" r:id="rId21"/>
    <p:sldId id="275" r:id="rId22"/>
    <p:sldId id="299" r:id="rId23"/>
    <p:sldId id="297" r:id="rId24"/>
    <p:sldId id="286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4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/>
              </a:rPr>
              <a:t>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15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27699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17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58937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/>
              </a:rPr>
              <a:t>18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91061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19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086086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/>
              </a:rPr>
              <a:t>20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21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/>
              </a:rPr>
              <a:t>24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/>
              </a:rPr>
              <a:t>2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/>
              </a:rPr>
              <a:t>3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/>
              </a:rPr>
              <a:t>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/>
              </a:rPr>
              <a:t>6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华文仿宋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60730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ADD0C1-2C49-404E-977F-73AFB834D54A}" type="slidenum">
              <a:rPr lang="zh-CN" altLang="en-US">
                <a:cs typeface="华文仿宋"/>
              </a:rPr>
              <a:t>11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/>
              </a:rPr>
              <a:t>12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/>
              </a:rPr>
              <a:t>14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  <a:t>2019/3/25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4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/>
        <a:buChar char=" "/>
        <a:defRPr sz="1600" kern="1200">
          <a:solidFill>
            <a:srgbClr val="595959"/>
          </a:solidFill>
          <a:latin typeface="+mn-ea"/>
          <a:ea typeface="+mn-ea"/>
          <a:cs typeface="华文仿宋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hw.huijiwiki.com/wik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hchinese.wik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486" y="-1775597"/>
            <a:ext cx="2830904" cy="1125694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10700365" cy="28309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小组关于</a:t>
            </a:r>
            <a:r>
              <a:rPr lang="en-US" altLang="zh-CN" sz="72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MHWhelper</a:t>
            </a:r>
            <a:endParaRPr lang="en-US" altLang="zh-CN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的项目计划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42226" y="4344998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AC773-7776-4B7C-ACBE-5CB62A020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991487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32E0-9524-42C2-8C39-DD2496C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E0DAB7-E5E4-4A60-8D21-0247FE65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37404"/>
              </p:ext>
            </p:extLst>
          </p:nvPr>
        </p:nvGraphicFramePr>
        <p:xfrm>
          <a:off x="1570527" y="2223726"/>
          <a:ext cx="8128000" cy="314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38763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250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经费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服务器租用（阿里云学生轻量服务器）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114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8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人力费用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zh-CN" altLang="en-US" b="1" dirty="0"/>
                        <a:t>元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80540"/>
                  </a:ext>
                </a:extLst>
              </a:tr>
              <a:tr h="440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电费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个人承担 忽略不计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6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团队建设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j-ea"/>
                          <a:ea typeface="+mj-ea"/>
                        </a:rPr>
                        <a:t>AA </a:t>
                      </a:r>
                      <a:r>
                        <a:rPr lang="zh-CN" altLang="en-US" b="0" dirty="0">
                          <a:latin typeface="+mj-ea"/>
                          <a:ea typeface="+mj-ea"/>
                        </a:rPr>
                        <a:t>忽略不计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0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5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3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小组分工</a:t>
            </a:r>
          </a:p>
        </p:txBody>
      </p:sp>
      <p:sp>
        <p:nvSpPr>
          <p:cNvPr id="4" name="Freeform 15"/>
          <p:cNvSpPr/>
          <p:nvPr/>
        </p:nvSpPr>
        <p:spPr bwMode="auto">
          <a:xfrm>
            <a:off x="425450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3">
            <a:lum bright="24000"/>
          </a:blip>
          <a:srcRect t="-420"/>
          <a:stretch>
            <a:fillRect/>
          </a:stretch>
        </p:blipFill>
        <p:spPr bwMode="auto">
          <a:xfrm>
            <a:off x="4243388" y="688975"/>
            <a:ext cx="2921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4">
            <a:lum bright="24000"/>
          </a:blip>
          <a:srcRect b="-420"/>
          <a:stretch>
            <a:fillRect/>
          </a:stretch>
        </p:blipFill>
        <p:spPr bwMode="auto">
          <a:xfrm>
            <a:off x="7254959" y="849480"/>
            <a:ext cx="290513" cy="348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5"/>
          <p:cNvSpPr/>
          <p:nvPr/>
        </p:nvSpPr>
        <p:spPr bwMode="auto">
          <a:xfrm>
            <a:off x="4254500" y="37798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Freeform 15"/>
          <p:cNvSpPr/>
          <p:nvPr/>
        </p:nvSpPr>
        <p:spPr bwMode="auto">
          <a:xfrm flipH="1">
            <a:off x="601345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950235" y="906462"/>
            <a:ext cx="180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组长：林德坤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2203450" y="2022475"/>
            <a:ext cx="2039938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项目的提出，</a:t>
            </a: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ppt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的制作。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参考资料查找。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389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675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389438" y="44878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8241074" y="906462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梅肖玥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7659688" y="2022475"/>
            <a:ext cx="20399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所需要文本的编写以及润色。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2617677" y="3789982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李鹏磊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133600" y="4295775"/>
            <a:ext cx="20399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进行软件的需求分析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功能的提出及分析。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B44711-1198-4916-B297-7497FFD8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89" y="1471073"/>
            <a:ext cx="3796292" cy="2242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44D873-3BE3-428B-A560-4AFAE1D97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472" y="1491069"/>
            <a:ext cx="3561905" cy="25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8602A1-D6AB-4834-ABD1-E1AAC45F1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92" y="4159314"/>
            <a:ext cx="3514286" cy="207619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005951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工作量评估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9D85-08A6-4F1E-80AA-D89D1D3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工作量评估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F5F8D9-4870-4CD8-8115-C7944D52246A}"/>
              </a:ext>
            </a:extLst>
          </p:cNvPr>
          <p:cNvSpPr txBox="1"/>
          <p:nvPr/>
        </p:nvSpPr>
        <p:spPr>
          <a:xfrm>
            <a:off x="1165551" y="1507620"/>
            <a:ext cx="10619099" cy="272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预计工作量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180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人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天（三人预计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天完成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工作量分解见右图→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19804-6983-48A4-BD06-4F1D145B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50" y="334667"/>
            <a:ext cx="6239058" cy="59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3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项目计划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项目计划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44274" y="1113876"/>
            <a:ext cx="98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进度计划</a:t>
            </a:r>
            <a:endParaRPr lang="zh-CN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8A1F4-B42B-4564-9847-2F6C65D7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7" y="1483208"/>
            <a:ext cx="11232259" cy="46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39947"/>
      </p:ext>
    </p:extLst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467B-B785-4AD3-94DD-424B2081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WBS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337C4D-693B-4824-9467-EF028ABA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37" y="-222190"/>
            <a:ext cx="9631215" cy="69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项目计划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44274" y="1113876"/>
            <a:ext cx="98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流程计划</a:t>
            </a:r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5A2C96-43F5-4222-8E2F-08D4E32733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53" y="1222049"/>
            <a:ext cx="7405589" cy="46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776"/>
      </p:ext>
    </p:extLst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05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3005951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项目交付件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303804982"/>
      </p:ext>
    </p:extLst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46706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项目交付件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603E7A-1BE6-468D-8ABD-22F02F2A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65351"/>
              </p:ext>
            </p:extLst>
          </p:nvPr>
        </p:nvGraphicFramePr>
        <p:xfrm>
          <a:off x="2307364" y="1610522"/>
          <a:ext cx="6580263" cy="3636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094">
                  <a:extLst>
                    <a:ext uri="{9D8B030D-6E8A-4147-A177-3AD203B41FA5}">
                      <a16:colId xmlns:a16="http://schemas.microsoft.com/office/drawing/2014/main" val="787518342"/>
                    </a:ext>
                  </a:extLst>
                </a:gridCol>
                <a:gridCol w="4459169">
                  <a:extLst>
                    <a:ext uri="{9D8B030D-6E8A-4147-A177-3AD203B41FA5}">
                      <a16:colId xmlns:a16="http://schemas.microsoft.com/office/drawing/2014/main" val="55178899"/>
                    </a:ext>
                  </a:extLst>
                </a:gridCol>
              </a:tblGrid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交付件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负责人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12061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收集资料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668358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怪物弱点查找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443545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配装器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503095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招募版功能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梅肖玥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939848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通告栏功能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08034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用户登录功能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66347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界面功能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206894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信息管理功能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梅肖玥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561137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05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259070"/>
      </p:ext>
    </p:extLst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项目背景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53063" y="1549662"/>
            <a:ext cx="3192925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主要任务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3063" y="2145806"/>
            <a:ext cx="3551998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工作量评估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9361" y="2741949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项目计划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53063" y="3390783"/>
            <a:ext cx="3659400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项目交付件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FA0209-04EC-4E8D-9053-0B31055213F5}"/>
              </a:ext>
            </a:extLst>
          </p:cNvPr>
          <p:cNvSpPr txBox="1"/>
          <p:nvPr/>
        </p:nvSpPr>
        <p:spPr>
          <a:xfrm>
            <a:off x="5453063" y="3985149"/>
            <a:ext cx="3911071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需求变更管理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4DEEA8-7DEA-44BC-8E08-FE21929DB6D3}"/>
              </a:ext>
            </a:extLst>
          </p:cNvPr>
          <p:cNvSpPr txBox="1"/>
          <p:nvPr/>
        </p:nvSpPr>
        <p:spPr>
          <a:xfrm>
            <a:off x="5453063" y="4550442"/>
            <a:ext cx="3192925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07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06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52820" y="1199334"/>
            <a:ext cx="9877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+mj-ea"/>
                <a:ea typeface="+mj-ea"/>
              </a:rPr>
              <a:t>软件工程导论（第</a:t>
            </a:r>
            <a:r>
              <a:rPr lang="en-US" altLang="zh-CN" b="1" dirty="0">
                <a:latin typeface="+mj-ea"/>
                <a:ea typeface="+mj-ea"/>
              </a:rPr>
              <a:t>6</a:t>
            </a:r>
            <a:r>
              <a:rPr lang="zh-CN" altLang="zh-CN" b="1" dirty="0">
                <a:latin typeface="+mj-ea"/>
                <a:ea typeface="+mj-ea"/>
              </a:rPr>
              <a:t>版）（</a:t>
            </a:r>
            <a:r>
              <a:rPr lang="zh-CN" altLang="zh-CN" dirty="0"/>
              <a:t>张海藩、牟永敏 编著 </a:t>
            </a:r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月，清华大学出版社</a:t>
            </a:r>
            <a:r>
              <a:rPr lang="en-US" altLang="zh-CN" dirty="0"/>
              <a:t> ISBN</a:t>
            </a:r>
            <a:r>
              <a:rPr lang="zh-CN" altLang="zh-CN" dirty="0"/>
              <a:t>：</a:t>
            </a:r>
            <a:r>
              <a:rPr lang="en-US" altLang="zh-CN" dirty="0"/>
              <a:t>978-7-302-33098-1</a:t>
            </a:r>
            <a:r>
              <a:rPr lang="zh-CN" altLang="zh-CN" b="1" dirty="0"/>
              <a:t>）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b="1" dirty="0"/>
              <a:t>灰机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3"/>
              </a:rPr>
              <a:t>https://mhw.huijiwiki.com/wiki/</a:t>
            </a:r>
            <a:r>
              <a:rPr lang="zh-CN" altLang="zh-CN" b="1" dirty="0"/>
              <a:t>）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b="1" dirty="0"/>
              <a:t>我們一起狩獵吧</a:t>
            </a:r>
            <a:r>
              <a:rPr lang="en-US" altLang="zh-CN" b="1" dirty="0"/>
              <a:t>! | MHW </a:t>
            </a:r>
            <a:r>
              <a:rPr lang="zh-CN" altLang="zh-CN" b="1" dirty="0"/>
              <a:t>魔物獵人中文攻略 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4"/>
              </a:rPr>
              <a:t>https://www.mhchinese.wiki/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App</a:t>
            </a:r>
            <a:r>
              <a:rPr lang="zh-CN" altLang="zh-CN" b="1" dirty="0"/>
              <a:t>《</a:t>
            </a:r>
            <a:r>
              <a:rPr lang="en-US" altLang="zh-CN" b="1" dirty="0" err="1"/>
              <a:t>mhw</a:t>
            </a:r>
            <a:r>
              <a:rPr lang="zh-CN" altLang="zh-CN" b="1" dirty="0"/>
              <a:t>伙伴》（</a:t>
            </a:r>
            <a:r>
              <a:rPr lang="en-US" altLang="zh-CN" dirty="0"/>
              <a:t>https://weibo.com/mhwo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b="1" dirty="0"/>
          </a:p>
          <a:p>
            <a:r>
              <a:rPr lang="zh-CN" altLang="zh-CN" b="1" dirty="0"/>
              <a:t>如何打造一份</a:t>
            </a:r>
            <a:r>
              <a:rPr lang="en-US" altLang="zh-CN" b="1" dirty="0"/>
              <a:t>it</a:t>
            </a:r>
            <a:r>
              <a:rPr lang="zh-CN" altLang="zh-CN" b="1" dirty="0"/>
              <a:t>项目计划书</a:t>
            </a:r>
            <a:r>
              <a:rPr lang="en-US" altLang="zh-CN" b="1" dirty="0"/>
              <a:t>(</a:t>
            </a:r>
            <a:r>
              <a:rPr lang="zh-CN" altLang="zh-CN" b="1" dirty="0"/>
              <a:t>作者：</a:t>
            </a:r>
            <a:r>
              <a:rPr lang="en-US" altLang="zh-CN" b="1" dirty="0" err="1"/>
              <a:t>biubiuli</a:t>
            </a:r>
            <a:r>
              <a:rPr lang="en-US" altLang="zh-CN" b="1" dirty="0"/>
              <a:t> </a:t>
            </a:r>
            <a:r>
              <a:rPr lang="zh-CN" altLang="zh-CN" dirty="0"/>
              <a:t>来源：</a:t>
            </a:r>
            <a:r>
              <a:rPr lang="en-US" altLang="zh-CN" dirty="0"/>
              <a:t>CSDN </a:t>
            </a:r>
            <a:r>
              <a:rPr lang="zh-CN" altLang="zh-CN" dirty="0"/>
              <a:t>原文：</a:t>
            </a:r>
            <a:r>
              <a:rPr lang="en-US" altLang="zh-CN" dirty="0"/>
              <a:t>https://blog.csdn.net/biubiuli/article/details/79376287 )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MHW</a:t>
            </a:r>
            <a:r>
              <a:rPr lang="zh-CN" altLang="en-US" dirty="0"/>
              <a:t>助手类软件的调查（</a:t>
            </a:r>
            <a:r>
              <a:rPr lang="en-US" altLang="zh-CN" dirty="0"/>
              <a:t>https://www.wjx.cn/m/36329795.aspx</a:t>
            </a:r>
            <a:r>
              <a:rPr lang="zh-CN" altLang="en-US" dirty="0"/>
              <a:t>）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9D54-1F1B-47C0-8DE5-C8C457EA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配置工具及会议记录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AC372-0DD6-42B0-8757-BFA4B13B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489604"/>
            <a:ext cx="7228265" cy="33847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4C4BD6-B80F-4DAE-8D58-4779408FE800}"/>
              </a:ext>
            </a:extLst>
          </p:cNvPr>
          <p:cNvSpPr txBox="1"/>
          <p:nvPr/>
        </p:nvSpPr>
        <p:spPr>
          <a:xfrm>
            <a:off x="8245723" y="3009611"/>
            <a:ext cx="298829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关于目前进度都上传至了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Git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以及会议记录，取其中一张聊天记录证明。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E5214A-F6B0-42A5-ADEB-2032632BE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2698501"/>
            <a:ext cx="1902956" cy="3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0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4D6CF-C091-456E-9B8D-BE115670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BDFA9-74C7-4783-A87E-74DBA975C820}"/>
              </a:ext>
            </a:extLst>
          </p:cNvPr>
          <p:cNvSpPr txBox="1"/>
          <p:nvPr/>
        </p:nvSpPr>
        <p:spPr>
          <a:xfrm>
            <a:off x="999859" y="1649338"/>
            <a:ext cx="9708022" cy="437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以及计划书的编写，召集组员，项目背景的编写，主要功能的提出及分解，用户调查的收集。 </a:t>
            </a:r>
            <a:r>
              <a:rPr lang="en-US" altLang="zh-CN" dirty="0">
                <a:ea typeface="微软雅黑" panose="020B0503020204020204" pitchFamily="34" charset="-122"/>
              </a:rPr>
              <a:t>8/10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用户需求分析和可行性分析，流程图的绘制。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7/10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甘特图以及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wbs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模型的绘制，用户调查</a:t>
            </a:r>
            <a:r>
              <a:rPr lang="zh-CN" altLang="en-US" dirty="0">
                <a:ea typeface="微软雅黑" panose="020B0503020204020204" pitchFamily="34" charset="-122"/>
              </a:rPr>
              <a:t>的问卷设计，催促工作的推进。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54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3553" y="1370681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项目背景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项目背景</a:t>
            </a:r>
          </a:p>
        </p:txBody>
      </p:sp>
      <p:sp>
        <p:nvSpPr>
          <p:cNvPr id="12" name="Rectangle 5"/>
          <p:cNvSpPr/>
          <p:nvPr/>
        </p:nvSpPr>
        <p:spPr bwMode="auto">
          <a:xfrm>
            <a:off x="1155389" y="1891099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我们这个项目的完成指标参数是达到我们所需要的所有功能。，预计需要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个月。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4154-F08E-496E-834F-09D890A3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AB9F3-C52C-4086-B68D-5C11B96F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7" y="1364667"/>
            <a:ext cx="4946454" cy="1564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FA2830-3ED3-4DB7-BD7A-0BC902FE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683" y="703379"/>
            <a:ext cx="4894441" cy="1634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B25D43-4665-44D5-8A0D-74F3A21E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9" y="2847145"/>
            <a:ext cx="5229891" cy="15647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18937F-5D9F-4C58-A5EA-058BED5DA3BA}"/>
              </a:ext>
            </a:extLst>
          </p:cNvPr>
          <p:cNvSpPr txBox="1"/>
          <p:nvPr/>
        </p:nvSpPr>
        <p:spPr>
          <a:xfrm>
            <a:off x="5712643" y="3294595"/>
            <a:ext cx="5542961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根据我们的调查显示，大部分的游戏玩家对这样一款软件有着很大的需求，但是对于市面上已有的产品褒贬不一（觉得不够方便或者在部分地方有不足之处）。并且对于自己游玩时的网络状况并没有感到很好。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对于软件的需求，大部分希望有配装器功能并且可以根据装备技能进行查询。对于公告栏，他们更多的希望能将信息分类并且可以查询。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168952-057E-4AB7-A8BF-0087A95FF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07" y="4481195"/>
            <a:ext cx="4571017" cy="1564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15A3AD-CE12-4437-994A-28A0BC140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452" y="2056246"/>
            <a:ext cx="4375245" cy="802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89CDF3-A7C0-4990-BC88-8BD503810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182" y="956958"/>
            <a:ext cx="4312879" cy="1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5153" y="1374168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主要任务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377560" y="2151727"/>
            <a:ext cx="98779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190486"/>
      </p:ext>
    </p:extLst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013E3-A8E4-4FF2-8975-EA8CC48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35B673-B991-446D-BED3-4B1ECF687316}"/>
              </a:ext>
            </a:extLst>
          </p:cNvPr>
          <p:cNvSpPr txBox="1"/>
          <p:nvPr/>
        </p:nvSpPr>
        <p:spPr>
          <a:xfrm>
            <a:off x="558800" y="1375873"/>
            <a:ext cx="10978022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怪物弱点查找功能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根据分类查找怪物资料</a:t>
            </a:r>
            <a:r>
              <a:rPr lang="zh-CN" altLang="en-US" sz="1400" dirty="0">
                <a:ea typeface="微软雅黑" panose="020B0503020204020204" pitchFamily="34" charset="-122"/>
              </a:rPr>
              <a:t>：利用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ea typeface="微软雅黑" panose="020B0503020204020204" pitchFamily="34" charset="-122"/>
              </a:rPr>
              <a:t>数据库，经济上不需要过多成本， 在用户间行得通                                     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ea typeface="微软雅黑" panose="020B0503020204020204" pitchFamily="34" charset="-122"/>
              </a:rPr>
              <a:t>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2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识别玩家界面确认怪物：考虑到游戏本身的画面难以用于识别，玩家也不能在游戏中途暂停，和成员现有技术的薄弱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ea typeface="微软雅黑" panose="020B0503020204020204" pitchFamily="34" charset="-122"/>
              </a:rPr>
              <a:t>不可行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3 </a:t>
            </a:r>
            <a:r>
              <a:rPr lang="zh-CN" altLang="en-US" sz="1400" dirty="0">
                <a:ea typeface="微软雅黑" panose="020B0503020204020204" pitchFamily="34" charset="-122"/>
              </a:rPr>
              <a:t>针对怪物弱点提供帮助：作为固定资料的一部分，技术上不要考虑。考虑到该游戏的玩家一般是在游戏中查好资料再进行狩猎，而进入            正式的游戏环境中无法暂停（游戏本身提供一种半沉浸式的体验），便于玩家在游戏前操作。                                                               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B6F1B1-18A7-40A9-A022-24EAC7741410}"/>
              </a:ext>
            </a:extLst>
          </p:cNvPr>
          <p:cNvSpPr txBox="1"/>
          <p:nvPr/>
        </p:nvSpPr>
        <p:spPr>
          <a:xfrm>
            <a:off x="558800" y="3589234"/>
            <a:ext cx="11055350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配装器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ea typeface="微软雅黑" panose="020B0503020204020204" pitchFamily="34" charset="-122"/>
              </a:rPr>
              <a:t>关键字查找： 建立完整详尽的数据库，对游戏本身复杂的数据进行整理，在用户之间行的通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2 </a:t>
            </a:r>
            <a:r>
              <a:rPr lang="zh-CN" altLang="en-US" sz="1400" dirty="0">
                <a:ea typeface="微软雅黑" panose="020B0503020204020204" pitchFamily="34" charset="-122"/>
              </a:rPr>
              <a:t>上传玩家自己的配装：利用讨论版功能，管理定期收集玩家提供的意见，需要维护成本，在用户之间也行的通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ea typeface="微软雅黑" panose="020B0503020204020204" pitchFamily="34" charset="-122"/>
              </a:rPr>
              <a:t>   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3 </a:t>
            </a:r>
            <a:r>
              <a:rPr lang="zh-CN" altLang="en-US" sz="1400" dirty="0">
                <a:ea typeface="微软雅黑" panose="020B0503020204020204" pitchFamily="34" charset="-122"/>
              </a:rPr>
              <a:t>将配好的装备直接导入游戏：调查过后发现游戏本身的数据上传和下载进行了加密，没有办法干预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不可行</a:t>
            </a:r>
          </a:p>
        </p:txBody>
      </p:sp>
    </p:spTree>
    <p:extLst>
      <p:ext uri="{BB962C8B-B14F-4D97-AF65-F5344CB8AC3E}">
        <p14:creationId xmlns:p14="http://schemas.microsoft.com/office/powerpoint/2010/main" val="162733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066E4-09F6-4203-AA46-53D0D40A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4F203E-C67F-42E7-A005-D5705BC11CC8}"/>
              </a:ext>
            </a:extLst>
          </p:cNvPr>
          <p:cNvSpPr txBox="1"/>
          <p:nvPr/>
        </p:nvSpPr>
        <p:spPr>
          <a:xfrm>
            <a:off x="659688" y="1392964"/>
            <a:ext cx="1085357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招募版和讨论版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ea typeface="微软雅黑" panose="020B0503020204020204" pitchFamily="34" charset="-122"/>
              </a:rPr>
              <a:t>挂帖子招募和讨论版：参考网络上的</a:t>
            </a:r>
            <a:r>
              <a:rPr lang="en-US" altLang="zh-CN" sz="1400" dirty="0" err="1">
                <a:ea typeface="微软雅黑" panose="020B0503020204020204" pitchFamily="34" charset="-122"/>
              </a:rPr>
              <a:t>bbs</a:t>
            </a:r>
            <a:r>
              <a:rPr lang="zh-CN" altLang="en-US" sz="1400" dirty="0">
                <a:ea typeface="微软雅黑" panose="020B0503020204020204" pitchFamily="34" charset="-122"/>
              </a:rPr>
              <a:t>模板，有很多方案，为了结合数据库的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，这里采用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的方案，经济上成本也不会投入太多                                                                                                                                                                                                         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2 </a:t>
            </a:r>
            <a:r>
              <a:rPr lang="zh-CN" altLang="en-US" sz="1400" dirty="0">
                <a:ea typeface="微软雅黑" panose="020B0503020204020204" pitchFamily="34" charset="-122"/>
              </a:rPr>
              <a:t>评论的赞和踩：</a:t>
            </a:r>
            <a:r>
              <a:rPr lang="en-US" altLang="zh-CN" sz="1400" dirty="0"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ea typeface="微软雅黑" panose="020B0503020204020204" pitchFamily="34" charset="-122"/>
              </a:rPr>
              <a:t>也同样可以实现这个功能                                                                                                                                  可行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1547B-384F-4BB9-93CB-9B07F26A4FF5}"/>
              </a:ext>
            </a:extLst>
          </p:cNvPr>
          <p:cNvSpPr txBox="1"/>
          <p:nvPr/>
        </p:nvSpPr>
        <p:spPr>
          <a:xfrm>
            <a:off x="659688" y="2805688"/>
            <a:ext cx="10692866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通告栏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anose="020B0503020204020204" pitchFamily="34" charset="-122"/>
              </a:rPr>
              <a:t> 1 </a:t>
            </a:r>
            <a:r>
              <a:rPr lang="zh-CN" altLang="en-US" sz="1400" dirty="0">
                <a:ea typeface="微软雅黑" panose="020B0503020204020204" pitchFamily="34" charset="-122"/>
              </a:rPr>
              <a:t>搬运官方活动通告：有多种可行方案，最简单的方式是以帖子更新的方式                                                                                    可行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C72CBF-EE74-487F-ABD6-95F4095F7BCB}"/>
              </a:ext>
            </a:extLst>
          </p:cNvPr>
          <p:cNvSpPr txBox="1"/>
          <p:nvPr/>
        </p:nvSpPr>
        <p:spPr>
          <a:xfrm>
            <a:off x="659688" y="3576416"/>
            <a:ext cx="10615954" cy="146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prstClr val="black"/>
                </a:solidFill>
                <a:ea typeface="微软雅黑" panose="020B0503020204020204" pitchFamily="34" charset="-122"/>
              </a:rPr>
              <a:t>运营和维护</a:t>
            </a:r>
            <a:endParaRPr lang="en-US" altLang="zh-CN" sz="14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管理员通过对数据库的更新，更新软件数据                                                                                                                                       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对招募帖子的管理（有必要可以为招募版准备一个专门的管理帖子的管理员 从用户中自愿招聘）                                                   可行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ea typeface="微软雅黑" panose="020B0503020204020204" pitchFamily="34" charset="-122"/>
              </a:rPr>
              <a:t>游戏账号绑定软件账号：一个账号有三个存档且平台安全性的保护，操作上无法实现                                                                   不可行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用户账号管理：使用数据库，每一个用户有一个独立的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uid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，主要是用邮箱进行验证操作                                                                 可行</a:t>
            </a:r>
          </a:p>
        </p:txBody>
      </p:sp>
    </p:spTree>
    <p:extLst>
      <p:ext uri="{BB962C8B-B14F-4D97-AF65-F5344CB8AC3E}">
        <p14:creationId xmlns:p14="http://schemas.microsoft.com/office/powerpoint/2010/main" val="275173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638</TotalTime>
  <Words>1430</Words>
  <Application>Microsoft Office PowerPoint</Application>
  <PresentationFormat>宽屏</PresentationFormat>
  <Paragraphs>193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Gill Sans</vt:lpstr>
      <vt:lpstr>等线</vt:lpstr>
      <vt:lpstr>华文仿宋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用户需求分析</vt:lpstr>
      <vt:lpstr>PowerPoint 演示文稿</vt:lpstr>
      <vt:lpstr>PowerPoint 演示文稿</vt:lpstr>
      <vt:lpstr>可行性分析</vt:lpstr>
      <vt:lpstr>可行性分析</vt:lpstr>
      <vt:lpstr>预算</vt:lpstr>
      <vt:lpstr>PowerPoint 演示文稿</vt:lpstr>
      <vt:lpstr>PowerPoint 演示文稿</vt:lpstr>
      <vt:lpstr>工作量评估</vt:lpstr>
      <vt:lpstr>PowerPoint 演示文稿</vt:lpstr>
      <vt:lpstr>PowerPoint 演示文稿</vt:lpstr>
      <vt:lpstr>WBS模型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配置工具及会议记录</vt:lpstr>
      <vt:lpstr>本次小组分工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subject>www.1kejian.com</dc:subject>
  <dc:creator>www.1kejian.com</dc:creator>
  <cp:keywords>www.1kejian.com</cp:keywords>
  <dc:description>www.1kejian.com</dc:description>
  <cp:lastModifiedBy>27364</cp:lastModifiedBy>
  <cp:revision>76</cp:revision>
  <dcterms:created xsi:type="dcterms:W3CDTF">2015-06-24T14:18:00Z</dcterms:created>
  <dcterms:modified xsi:type="dcterms:W3CDTF">2019-03-25T14:33:59Z</dcterms:modified>
  <cp:category>www.1kejian.com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