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93" r:id="rId6"/>
    <p:sldId id="267" r:id="rId7"/>
    <p:sldId id="287" r:id="rId8"/>
    <p:sldId id="294" r:id="rId9"/>
    <p:sldId id="295" r:id="rId10"/>
    <p:sldId id="273" r:id="rId11"/>
    <p:sldId id="268" r:id="rId12"/>
    <p:sldId id="296" r:id="rId13"/>
    <p:sldId id="274" r:id="rId14"/>
    <p:sldId id="298" r:id="rId15"/>
    <p:sldId id="288" r:id="rId16"/>
    <p:sldId id="289" r:id="rId17"/>
    <p:sldId id="291" r:id="rId18"/>
    <p:sldId id="292" r:id="rId19"/>
    <p:sldId id="280" r:id="rId20"/>
    <p:sldId id="275" r:id="rId21"/>
    <p:sldId id="297" r:id="rId22"/>
    <p:sldId id="28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华文仿宋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CB3"/>
    <a:srgbClr val="84B5D5"/>
    <a:srgbClr val="7C8DA7"/>
    <a:srgbClr val="AABAD1"/>
    <a:srgbClr val="53B7DA"/>
    <a:srgbClr val="3BA7CE"/>
    <a:srgbClr val="7A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424" autoAdjust="0"/>
  </p:normalViewPr>
  <p:slideViewPr>
    <p:cSldViewPr snapToGrid="0">
      <p:cViewPr varScale="1">
        <p:scale>
          <a:sx n="106" d="100"/>
          <a:sy n="106" d="100"/>
        </p:scale>
        <p:origin x="78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0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5656DBE-5289-450B-8A9E-500104CEAFC2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C22619-B4F0-4BDE-9E08-54E2C709E37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6965FE-FEFA-4611-A830-F73098A17B85}" type="slidenum">
              <a:rPr lang="zh-CN" altLang="en-US">
                <a:cs typeface="华文仿宋"/>
              </a:rPr>
              <a:t>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15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1276997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16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58937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/>
              </a:rPr>
              <a:t>17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2910616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18</a:t>
            </a:fld>
            <a:endParaRPr lang="zh-CN" altLang="en-US"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086086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768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39A90E-17AC-4805-B6B4-2F3F3EAE56FB}" type="slidenum">
              <a:rPr lang="zh-CN" altLang="en-US">
                <a:cs typeface="华文仿宋"/>
              </a:rPr>
              <a:t>19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120E25-9AE7-4694-A8CA-149684B5BBC8}" type="slidenum">
              <a:rPr lang="zh-CN" altLang="en-US">
                <a:cs typeface="华文仿宋"/>
              </a:rPr>
              <a:t>20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890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4673F91-FAB8-4031-863A-C990D71894CF}" type="slidenum">
              <a:rPr lang="zh-CN" altLang="en-US">
                <a:cs typeface="华文仿宋"/>
              </a:rPr>
              <a:t>22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DDACE3-19BE-4CE0-AA0D-EDBD8F5B56ED}" type="slidenum">
              <a:rPr lang="zh-CN" altLang="en-US">
                <a:cs typeface="华文仿宋"/>
              </a:rPr>
              <a:t>2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4B88B-12A8-47CF-B7CC-7A37EB07F95C}" type="slidenum">
              <a:rPr lang="zh-CN" altLang="en-US">
                <a:cs typeface="华文仿宋"/>
              </a:rPr>
              <a:t>3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59286A-A911-4CC7-976A-CB723D91CFE5}" type="slidenum">
              <a:rPr lang="zh-CN" altLang="en-US">
                <a:cs typeface="华文仿宋"/>
              </a:rPr>
              <a:t>4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8FCAC48-48DD-47A0-8EA6-CC79D7CE210C}" type="slidenum">
              <a:rPr lang="zh-CN" altLang="en-US">
                <a:cs typeface="华文仿宋"/>
              </a:rPr>
              <a:t>6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65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120E25-9AE7-4694-A8CA-149684B5BBC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华文仿宋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60730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24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ADD0C1-2C49-404E-977F-73AFB834D54A}" type="slidenum">
              <a:rPr lang="zh-CN" altLang="en-US">
                <a:cs typeface="华文仿宋"/>
              </a:rPr>
              <a:t>10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22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22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78F2FC3-C724-4BA9-AC86-5CF83B999691}" type="slidenum">
              <a:rPr lang="zh-CN" altLang="en-US">
                <a:cs typeface="华文仿宋"/>
              </a:rPr>
              <a:t>11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45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9C089D-4F3A-47C3-9EE1-3EEF950CA94C}" type="slidenum">
              <a:rPr lang="zh-CN" altLang="en-US">
                <a:cs typeface="华文仿宋"/>
              </a:rPr>
              <a:t>13</a:t>
            </a:fld>
            <a:endParaRPr lang="zh-CN" altLang="en-US">
              <a:cs typeface="华文仿宋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>
          <a:xfrm>
            <a:off x="0" y="4075113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>
            <a:off x="0" y="4448175"/>
            <a:ext cx="12192000" cy="2409825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60000"/>
                  <a:lumOff val="40000"/>
                </a:schemeClr>
              </a:gs>
              <a:gs pos="5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1412422"/>
            <a:ext cx="11056060" cy="48074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8AA675-0AF3-4EE8-911C-4E523F937E01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F459E-6F7E-4448-97F1-6D92BBC3EB1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6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6"/>
            <a:ext cx="7933269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2B4E557-C4A4-4428-B0F3-1CAEEBDDA59F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048C1-3A0B-43B6-B958-EDFB8210B7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N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53684-0D11-46CD-8CF4-D754DB1D87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/>
        </p:nvSpPr>
        <p:spPr>
          <a:xfrm>
            <a:off x="0" y="0"/>
            <a:ext cx="5156200" cy="2000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1"/>
            <a:ext cx="5094116" cy="4932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F4A3CEC-2882-41BE-8FE9-DF33A834DEE2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2813E-DFD5-4889-88E0-214B166A56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3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EB4955D-1CCB-418B-89FD-6CA80664BEAD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D451-E671-428C-BD26-BE61B2421D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8F8F5E-EBBF-4BF7-B4E3-96A27D863028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8C43-7B16-4A36-8A54-69C2101F0D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9A078D1-B409-45B4-B6EF-F36F132BECA7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1598-7576-4DF1-85CB-5827925AD6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452E90-D5FC-45F7-9626-6A67D35BBF97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839-1CCB-4D04-BC69-C4D229FDC1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8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B94CA9-9D5D-4DEC-9FA8-5D834DC4D5F8}" type="datetimeFigureOut">
              <a:rPr lang="zh-CN" altLang="en-US"/>
              <a:t>2019/3/23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B8A7-8920-4875-9E8C-1AE5BDD987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 userDrawn="1"/>
        </p:nvSpPr>
        <p:spPr>
          <a:xfrm>
            <a:off x="0" y="5926138"/>
            <a:ext cx="12192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 userDrawn="1"/>
        </p:nvSpPr>
        <p:spPr>
          <a:xfrm>
            <a:off x="0" y="6242050"/>
            <a:ext cx="12192000" cy="58102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0" y="6261100"/>
            <a:ext cx="12192000" cy="596900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gradFill>
            <a:gsLst>
              <a:gs pos="2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9" name="图片 8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588"/>
            <a:ext cx="3640138" cy="226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KSO_BT1"/>
          <p:cNvSpPr>
            <a:spLocks noGrp="1"/>
          </p:cNvSpPr>
          <p:nvPr>
            <p:ph type="title"/>
          </p:nvPr>
        </p:nvSpPr>
        <p:spPr bwMode="auto">
          <a:xfrm>
            <a:off x="558800" y="595313"/>
            <a:ext cx="11055350" cy="700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B40457C-4269-4B76-9D83-98B0C794B21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912495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1287AF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5600" indent="-355600" algn="just" defTabSz="912495" rtl="0" fontAlgn="base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50000"/>
        <a:buBlip>
          <a:blip r:embed="rId14"/>
        </a:buBlip>
        <a:defRPr sz="2000" kern="1200">
          <a:solidFill>
            <a:srgbClr val="1287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5600" indent="-355600" algn="just" defTabSz="912495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91BEE3"/>
        </a:buClr>
        <a:buFont typeface="幼圆"/>
        <a:buChar char=" "/>
        <a:defRPr sz="1600" kern="1200">
          <a:solidFill>
            <a:srgbClr val="595959"/>
          </a:solidFill>
          <a:latin typeface="+mn-ea"/>
          <a:ea typeface="+mn-ea"/>
          <a:cs typeface="华文仿宋"/>
        </a:defRPr>
      </a:lvl2pPr>
      <a:lvl3pPr marL="11417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华文仿宋"/>
        </a:defRPr>
      </a:lvl3pPr>
      <a:lvl4pPr marL="15989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4pPr>
      <a:lvl5pPr marL="2056130" indent="-227330" algn="l" defTabSz="912495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华文仿宋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hw.huijiwiki.com/wik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hchinese.wiki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91212" y="723900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3677166" y="-44667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85303" y="2616295"/>
            <a:ext cx="8392041" cy="13905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G24</a:t>
            </a:r>
            <a:r>
              <a:rPr lang="zh-CN" altLang="en-US" sz="7200" b="1" dirty="0">
                <a:solidFill>
                  <a:schemeClr val="bg1"/>
                </a:solidFill>
                <a:ea typeface="微软雅黑" panose="020B0503020204020204" pitchFamily="34" charset="-122"/>
              </a:rPr>
              <a:t>小组项目计划书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31017" y="4358142"/>
            <a:ext cx="10112266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小组组员：林德坤（组长）                                     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梅肖玥  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李鹏磊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5445540" y="624317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52400" y="0"/>
            <a:ext cx="184731" cy="80926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4000" b="1" dirty="0">
              <a:solidFill>
                <a:srgbClr val="188CB3"/>
              </a:solidFill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9AC773-7776-4B7C-ACBE-5CB62A020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" y="1041091"/>
            <a:ext cx="1709239" cy="1445936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小组分工</a:t>
            </a:r>
          </a:p>
        </p:txBody>
      </p:sp>
      <p:sp>
        <p:nvSpPr>
          <p:cNvPr id="4" name="Freeform 15"/>
          <p:cNvSpPr/>
          <p:nvPr/>
        </p:nvSpPr>
        <p:spPr bwMode="auto">
          <a:xfrm>
            <a:off x="425450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Picture 57"/>
          <p:cNvPicPr>
            <a:picLocks noChangeAspect="1" noChangeArrowheads="1"/>
          </p:cNvPicPr>
          <p:nvPr/>
        </p:nvPicPr>
        <p:blipFill>
          <a:blip r:embed="rId3">
            <a:lum bright="24000"/>
          </a:blip>
          <a:srcRect t="-420"/>
          <a:stretch>
            <a:fillRect/>
          </a:stretch>
        </p:blipFill>
        <p:spPr bwMode="auto">
          <a:xfrm>
            <a:off x="4243388" y="688975"/>
            <a:ext cx="2921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7"/>
          <p:cNvPicPr>
            <a:picLocks noChangeAspect="1" noChangeArrowheads="1"/>
          </p:cNvPicPr>
          <p:nvPr/>
        </p:nvPicPr>
        <p:blipFill>
          <a:blip r:embed="rId4">
            <a:lum bright="24000"/>
          </a:blip>
          <a:srcRect b="-420"/>
          <a:stretch>
            <a:fillRect/>
          </a:stretch>
        </p:blipFill>
        <p:spPr bwMode="auto">
          <a:xfrm>
            <a:off x="7254959" y="849480"/>
            <a:ext cx="290513" cy="3485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15"/>
          <p:cNvSpPr/>
          <p:nvPr/>
        </p:nvSpPr>
        <p:spPr bwMode="auto">
          <a:xfrm>
            <a:off x="4254500" y="37798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8" name="Freeform 15"/>
          <p:cNvSpPr/>
          <p:nvPr/>
        </p:nvSpPr>
        <p:spPr bwMode="auto">
          <a:xfrm flipH="1">
            <a:off x="6013450" y="1595438"/>
            <a:ext cx="1503363" cy="2011362"/>
          </a:xfrm>
          <a:custGeom>
            <a:avLst/>
            <a:gdLst>
              <a:gd name="T0" fmla="*/ 0 w 4668"/>
              <a:gd name="T1" fmla="*/ 1562 h 6244"/>
              <a:gd name="T2" fmla="*/ 1684 w 4668"/>
              <a:gd name="T3" fmla="*/ 1567 h 6244"/>
              <a:gd name="T4" fmla="*/ 1908 w 4668"/>
              <a:gd name="T5" fmla="*/ 1603 h 6244"/>
              <a:gd name="T6" fmla="*/ 2121 w 4668"/>
              <a:gd name="T7" fmla="*/ 1670 h 6244"/>
              <a:gd name="T8" fmla="*/ 2321 w 4668"/>
              <a:gd name="T9" fmla="*/ 1766 h 6244"/>
              <a:gd name="T10" fmla="*/ 2503 w 4668"/>
              <a:gd name="T11" fmla="*/ 1887 h 6244"/>
              <a:gd name="T12" fmla="*/ 2667 w 4668"/>
              <a:gd name="T13" fmla="*/ 2034 h 6244"/>
              <a:gd name="T14" fmla="*/ 2808 w 4668"/>
              <a:gd name="T15" fmla="*/ 2202 h 6244"/>
              <a:gd name="T16" fmla="*/ 2925 w 4668"/>
              <a:gd name="T17" fmla="*/ 2390 h 6244"/>
              <a:gd name="T18" fmla="*/ 3016 w 4668"/>
              <a:gd name="T19" fmla="*/ 2594 h 6244"/>
              <a:gd name="T20" fmla="*/ 3077 w 4668"/>
              <a:gd name="T21" fmla="*/ 2813 h 6244"/>
              <a:gd name="T22" fmla="*/ 3106 w 4668"/>
              <a:gd name="T23" fmla="*/ 3044 h 6244"/>
              <a:gd name="T24" fmla="*/ 3100 w 4668"/>
              <a:gd name="T25" fmla="*/ 3282 h 6244"/>
              <a:gd name="T26" fmla="*/ 3059 w 4668"/>
              <a:gd name="T27" fmla="*/ 3510 h 6244"/>
              <a:gd name="T28" fmla="*/ 2986 w 4668"/>
              <a:gd name="T29" fmla="*/ 3727 h 6244"/>
              <a:gd name="T30" fmla="*/ 2883 w 4668"/>
              <a:gd name="T31" fmla="*/ 3929 h 6244"/>
              <a:gd name="T32" fmla="*/ 2754 w 4668"/>
              <a:gd name="T33" fmla="*/ 4112 h 6244"/>
              <a:gd name="T34" fmla="*/ 2600 w 4668"/>
              <a:gd name="T35" fmla="*/ 4275 h 6244"/>
              <a:gd name="T36" fmla="*/ 2422 w 4668"/>
              <a:gd name="T37" fmla="*/ 4415 h 6244"/>
              <a:gd name="T38" fmla="*/ 2226 w 4668"/>
              <a:gd name="T39" fmla="*/ 4528 h 6244"/>
              <a:gd name="T40" fmla="*/ 2013 w 4668"/>
              <a:gd name="T41" fmla="*/ 4612 h 6244"/>
              <a:gd name="T42" fmla="*/ 1785 w 4668"/>
              <a:gd name="T43" fmla="*/ 4665 h 6244"/>
              <a:gd name="T44" fmla="*/ 1601 w 4668"/>
              <a:gd name="T45" fmla="*/ 4682 h 6244"/>
              <a:gd name="T46" fmla="*/ 1529 w 4668"/>
              <a:gd name="T47" fmla="*/ 4682 h 6244"/>
              <a:gd name="T48" fmla="*/ 1529 w 4668"/>
              <a:gd name="T49" fmla="*/ 6244 h 6244"/>
              <a:gd name="T50" fmla="*/ 1594 w 4668"/>
              <a:gd name="T51" fmla="*/ 6244 h 6244"/>
              <a:gd name="T52" fmla="*/ 1660 w 4668"/>
              <a:gd name="T53" fmla="*/ 6242 h 6244"/>
              <a:gd name="T54" fmla="*/ 1864 w 4668"/>
              <a:gd name="T55" fmla="*/ 6228 h 6244"/>
              <a:gd name="T56" fmla="*/ 2330 w 4668"/>
              <a:gd name="T57" fmla="*/ 6145 h 6244"/>
              <a:gd name="T58" fmla="*/ 2766 w 4668"/>
              <a:gd name="T59" fmla="*/ 5997 h 6244"/>
              <a:gd name="T60" fmla="*/ 3171 w 4668"/>
              <a:gd name="T61" fmla="*/ 5789 h 6244"/>
              <a:gd name="T62" fmla="*/ 3538 w 4668"/>
              <a:gd name="T63" fmla="*/ 5526 h 6244"/>
              <a:gd name="T64" fmla="*/ 3862 w 4668"/>
              <a:gd name="T65" fmla="*/ 5216 h 6244"/>
              <a:gd name="T66" fmla="*/ 4138 w 4668"/>
              <a:gd name="T67" fmla="*/ 4862 h 6244"/>
              <a:gd name="T68" fmla="*/ 4363 w 4668"/>
              <a:gd name="T69" fmla="*/ 4470 h 6244"/>
              <a:gd name="T70" fmla="*/ 4529 w 4668"/>
              <a:gd name="T71" fmla="*/ 4046 h 6244"/>
              <a:gd name="T72" fmla="*/ 4633 w 4668"/>
              <a:gd name="T73" fmla="*/ 3596 h 6244"/>
              <a:gd name="T74" fmla="*/ 4668 w 4668"/>
              <a:gd name="T75" fmla="*/ 3125 h 6244"/>
              <a:gd name="T76" fmla="*/ 4634 w 4668"/>
              <a:gd name="T77" fmla="*/ 2655 h 6244"/>
              <a:gd name="T78" fmla="*/ 4533 w 4668"/>
              <a:gd name="T79" fmla="*/ 2210 h 6244"/>
              <a:gd name="T80" fmla="*/ 4373 w 4668"/>
              <a:gd name="T81" fmla="*/ 1794 h 6244"/>
              <a:gd name="T82" fmla="*/ 4156 w 4668"/>
              <a:gd name="T83" fmla="*/ 1408 h 6244"/>
              <a:gd name="T84" fmla="*/ 3891 w 4668"/>
              <a:gd name="T85" fmla="*/ 1059 h 6244"/>
              <a:gd name="T86" fmla="*/ 3579 w 4668"/>
              <a:gd name="T87" fmla="*/ 752 h 6244"/>
              <a:gd name="T88" fmla="*/ 3228 w 4668"/>
              <a:gd name="T89" fmla="*/ 491 h 6244"/>
              <a:gd name="T90" fmla="*/ 2843 w 4668"/>
              <a:gd name="T91" fmla="*/ 281 h 6244"/>
              <a:gd name="T92" fmla="*/ 2428 w 4668"/>
              <a:gd name="T93" fmla="*/ 126 h 6244"/>
              <a:gd name="T94" fmla="*/ 1988 w 4668"/>
              <a:gd name="T95" fmla="*/ 30 h 6244"/>
              <a:gd name="T96" fmla="*/ 1529 w 4668"/>
              <a:gd name="T97" fmla="*/ 0 h 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668" h="6244">
                <a:moveTo>
                  <a:pt x="1529" y="0"/>
                </a:moveTo>
                <a:lnTo>
                  <a:pt x="0" y="0"/>
                </a:lnTo>
                <a:lnTo>
                  <a:pt x="0" y="1562"/>
                </a:lnTo>
                <a:lnTo>
                  <a:pt x="1529" y="1562"/>
                </a:lnTo>
                <a:lnTo>
                  <a:pt x="1607" y="1562"/>
                </a:lnTo>
                <a:lnTo>
                  <a:pt x="1684" y="1567"/>
                </a:lnTo>
                <a:lnTo>
                  <a:pt x="1760" y="1575"/>
                </a:lnTo>
                <a:lnTo>
                  <a:pt x="1834" y="1587"/>
                </a:lnTo>
                <a:lnTo>
                  <a:pt x="1908" y="1603"/>
                </a:lnTo>
                <a:lnTo>
                  <a:pt x="1980" y="1622"/>
                </a:lnTo>
                <a:lnTo>
                  <a:pt x="2052" y="1644"/>
                </a:lnTo>
                <a:lnTo>
                  <a:pt x="2121" y="1670"/>
                </a:lnTo>
                <a:lnTo>
                  <a:pt x="2189" y="1699"/>
                </a:lnTo>
                <a:lnTo>
                  <a:pt x="2256" y="1731"/>
                </a:lnTo>
                <a:lnTo>
                  <a:pt x="2321" y="1766"/>
                </a:lnTo>
                <a:lnTo>
                  <a:pt x="2383" y="1804"/>
                </a:lnTo>
                <a:lnTo>
                  <a:pt x="2445" y="1844"/>
                </a:lnTo>
                <a:lnTo>
                  <a:pt x="2503" y="1887"/>
                </a:lnTo>
                <a:lnTo>
                  <a:pt x="2560" y="1934"/>
                </a:lnTo>
                <a:lnTo>
                  <a:pt x="2614" y="1983"/>
                </a:lnTo>
                <a:lnTo>
                  <a:pt x="2667" y="2034"/>
                </a:lnTo>
                <a:lnTo>
                  <a:pt x="2716" y="2088"/>
                </a:lnTo>
                <a:lnTo>
                  <a:pt x="2764" y="2144"/>
                </a:lnTo>
                <a:lnTo>
                  <a:pt x="2808" y="2202"/>
                </a:lnTo>
                <a:lnTo>
                  <a:pt x="2850" y="2263"/>
                </a:lnTo>
                <a:lnTo>
                  <a:pt x="2890" y="2325"/>
                </a:lnTo>
                <a:lnTo>
                  <a:pt x="2925" y="2390"/>
                </a:lnTo>
                <a:lnTo>
                  <a:pt x="2959" y="2456"/>
                </a:lnTo>
                <a:lnTo>
                  <a:pt x="2989" y="2524"/>
                </a:lnTo>
                <a:lnTo>
                  <a:pt x="3016" y="2594"/>
                </a:lnTo>
                <a:lnTo>
                  <a:pt x="3039" y="2664"/>
                </a:lnTo>
                <a:lnTo>
                  <a:pt x="3061" y="2738"/>
                </a:lnTo>
                <a:lnTo>
                  <a:pt x="3077" y="2813"/>
                </a:lnTo>
                <a:lnTo>
                  <a:pt x="3091" y="2888"/>
                </a:lnTo>
                <a:lnTo>
                  <a:pt x="3100" y="2966"/>
                </a:lnTo>
                <a:lnTo>
                  <a:pt x="3106" y="3044"/>
                </a:lnTo>
                <a:lnTo>
                  <a:pt x="3107" y="3124"/>
                </a:lnTo>
                <a:lnTo>
                  <a:pt x="3106" y="3203"/>
                </a:lnTo>
                <a:lnTo>
                  <a:pt x="3100" y="3282"/>
                </a:lnTo>
                <a:lnTo>
                  <a:pt x="3090" y="3360"/>
                </a:lnTo>
                <a:lnTo>
                  <a:pt x="3076" y="3436"/>
                </a:lnTo>
                <a:lnTo>
                  <a:pt x="3059" y="3510"/>
                </a:lnTo>
                <a:lnTo>
                  <a:pt x="3038" y="3584"/>
                </a:lnTo>
                <a:lnTo>
                  <a:pt x="3014" y="3657"/>
                </a:lnTo>
                <a:lnTo>
                  <a:pt x="2986" y="3727"/>
                </a:lnTo>
                <a:lnTo>
                  <a:pt x="2955" y="3796"/>
                </a:lnTo>
                <a:lnTo>
                  <a:pt x="2921" y="3863"/>
                </a:lnTo>
                <a:lnTo>
                  <a:pt x="2883" y="3929"/>
                </a:lnTo>
                <a:lnTo>
                  <a:pt x="2843" y="3992"/>
                </a:lnTo>
                <a:lnTo>
                  <a:pt x="2799" y="4053"/>
                </a:lnTo>
                <a:lnTo>
                  <a:pt x="2754" y="4112"/>
                </a:lnTo>
                <a:lnTo>
                  <a:pt x="2705" y="4169"/>
                </a:lnTo>
                <a:lnTo>
                  <a:pt x="2653" y="4224"/>
                </a:lnTo>
                <a:lnTo>
                  <a:pt x="2600" y="4275"/>
                </a:lnTo>
                <a:lnTo>
                  <a:pt x="2543" y="4324"/>
                </a:lnTo>
                <a:lnTo>
                  <a:pt x="2484" y="4371"/>
                </a:lnTo>
                <a:lnTo>
                  <a:pt x="2422" y="4415"/>
                </a:lnTo>
                <a:lnTo>
                  <a:pt x="2359" y="4456"/>
                </a:lnTo>
                <a:lnTo>
                  <a:pt x="2294" y="4494"/>
                </a:lnTo>
                <a:lnTo>
                  <a:pt x="2226" y="4528"/>
                </a:lnTo>
                <a:lnTo>
                  <a:pt x="2157" y="4560"/>
                </a:lnTo>
                <a:lnTo>
                  <a:pt x="2085" y="4588"/>
                </a:lnTo>
                <a:lnTo>
                  <a:pt x="2013" y="4612"/>
                </a:lnTo>
                <a:lnTo>
                  <a:pt x="1938" y="4633"/>
                </a:lnTo>
                <a:lnTo>
                  <a:pt x="1862" y="4651"/>
                </a:lnTo>
                <a:lnTo>
                  <a:pt x="1785" y="4665"/>
                </a:lnTo>
                <a:lnTo>
                  <a:pt x="1706" y="4675"/>
                </a:lnTo>
                <a:lnTo>
                  <a:pt x="1626" y="4681"/>
                </a:lnTo>
                <a:lnTo>
                  <a:pt x="1601" y="4682"/>
                </a:lnTo>
                <a:lnTo>
                  <a:pt x="1577" y="4682"/>
                </a:lnTo>
                <a:lnTo>
                  <a:pt x="1553" y="4682"/>
                </a:lnTo>
                <a:lnTo>
                  <a:pt x="1529" y="4682"/>
                </a:lnTo>
                <a:lnTo>
                  <a:pt x="0" y="4682"/>
                </a:lnTo>
                <a:lnTo>
                  <a:pt x="0" y="6244"/>
                </a:lnTo>
                <a:lnTo>
                  <a:pt x="1529" y="6244"/>
                </a:lnTo>
                <a:lnTo>
                  <a:pt x="1551" y="6244"/>
                </a:lnTo>
                <a:lnTo>
                  <a:pt x="1572" y="6244"/>
                </a:lnTo>
                <a:lnTo>
                  <a:pt x="1594" y="6244"/>
                </a:lnTo>
                <a:lnTo>
                  <a:pt x="1617" y="6243"/>
                </a:lnTo>
                <a:lnTo>
                  <a:pt x="1638" y="6243"/>
                </a:lnTo>
                <a:lnTo>
                  <a:pt x="1660" y="6242"/>
                </a:lnTo>
                <a:lnTo>
                  <a:pt x="1683" y="6241"/>
                </a:lnTo>
                <a:lnTo>
                  <a:pt x="1704" y="6241"/>
                </a:lnTo>
                <a:lnTo>
                  <a:pt x="1864" y="6228"/>
                </a:lnTo>
                <a:lnTo>
                  <a:pt x="2022" y="6208"/>
                </a:lnTo>
                <a:lnTo>
                  <a:pt x="2177" y="6180"/>
                </a:lnTo>
                <a:lnTo>
                  <a:pt x="2330" y="6145"/>
                </a:lnTo>
                <a:lnTo>
                  <a:pt x="2478" y="6102"/>
                </a:lnTo>
                <a:lnTo>
                  <a:pt x="2624" y="6053"/>
                </a:lnTo>
                <a:lnTo>
                  <a:pt x="2766" y="5997"/>
                </a:lnTo>
                <a:lnTo>
                  <a:pt x="2905" y="5934"/>
                </a:lnTo>
                <a:lnTo>
                  <a:pt x="3040" y="5864"/>
                </a:lnTo>
                <a:lnTo>
                  <a:pt x="3171" y="5789"/>
                </a:lnTo>
                <a:lnTo>
                  <a:pt x="3297" y="5707"/>
                </a:lnTo>
                <a:lnTo>
                  <a:pt x="3420" y="5620"/>
                </a:lnTo>
                <a:lnTo>
                  <a:pt x="3538" y="5526"/>
                </a:lnTo>
                <a:lnTo>
                  <a:pt x="3651" y="5428"/>
                </a:lnTo>
                <a:lnTo>
                  <a:pt x="3759" y="5324"/>
                </a:lnTo>
                <a:lnTo>
                  <a:pt x="3862" y="5216"/>
                </a:lnTo>
                <a:lnTo>
                  <a:pt x="3960" y="5102"/>
                </a:lnTo>
                <a:lnTo>
                  <a:pt x="4052" y="4984"/>
                </a:lnTo>
                <a:lnTo>
                  <a:pt x="4138" y="4862"/>
                </a:lnTo>
                <a:lnTo>
                  <a:pt x="4220" y="4735"/>
                </a:lnTo>
                <a:lnTo>
                  <a:pt x="4295" y="4604"/>
                </a:lnTo>
                <a:lnTo>
                  <a:pt x="4363" y="4470"/>
                </a:lnTo>
                <a:lnTo>
                  <a:pt x="4425" y="4332"/>
                </a:lnTo>
                <a:lnTo>
                  <a:pt x="4480" y="4191"/>
                </a:lnTo>
                <a:lnTo>
                  <a:pt x="4529" y="4046"/>
                </a:lnTo>
                <a:lnTo>
                  <a:pt x="4570" y="3899"/>
                </a:lnTo>
                <a:lnTo>
                  <a:pt x="4605" y="3749"/>
                </a:lnTo>
                <a:lnTo>
                  <a:pt x="4633" y="3596"/>
                </a:lnTo>
                <a:lnTo>
                  <a:pt x="4652" y="3441"/>
                </a:lnTo>
                <a:lnTo>
                  <a:pt x="4664" y="3285"/>
                </a:lnTo>
                <a:lnTo>
                  <a:pt x="4668" y="3125"/>
                </a:lnTo>
                <a:lnTo>
                  <a:pt x="4664" y="2965"/>
                </a:lnTo>
                <a:lnTo>
                  <a:pt x="4653" y="2809"/>
                </a:lnTo>
                <a:lnTo>
                  <a:pt x="4634" y="2655"/>
                </a:lnTo>
                <a:lnTo>
                  <a:pt x="4607" y="2505"/>
                </a:lnTo>
                <a:lnTo>
                  <a:pt x="4573" y="2356"/>
                </a:lnTo>
                <a:lnTo>
                  <a:pt x="4533" y="2210"/>
                </a:lnTo>
                <a:lnTo>
                  <a:pt x="4485" y="2068"/>
                </a:lnTo>
                <a:lnTo>
                  <a:pt x="4432" y="1929"/>
                </a:lnTo>
                <a:lnTo>
                  <a:pt x="4373" y="1794"/>
                </a:lnTo>
                <a:lnTo>
                  <a:pt x="4306" y="1661"/>
                </a:lnTo>
                <a:lnTo>
                  <a:pt x="4234" y="1533"/>
                </a:lnTo>
                <a:lnTo>
                  <a:pt x="4156" y="1408"/>
                </a:lnTo>
                <a:lnTo>
                  <a:pt x="4072" y="1288"/>
                </a:lnTo>
                <a:lnTo>
                  <a:pt x="3984" y="1171"/>
                </a:lnTo>
                <a:lnTo>
                  <a:pt x="3891" y="1059"/>
                </a:lnTo>
                <a:lnTo>
                  <a:pt x="3791" y="952"/>
                </a:lnTo>
                <a:lnTo>
                  <a:pt x="3688" y="849"/>
                </a:lnTo>
                <a:lnTo>
                  <a:pt x="3579" y="752"/>
                </a:lnTo>
                <a:lnTo>
                  <a:pt x="3467" y="660"/>
                </a:lnTo>
                <a:lnTo>
                  <a:pt x="3349" y="573"/>
                </a:lnTo>
                <a:lnTo>
                  <a:pt x="3228" y="491"/>
                </a:lnTo>
                <a:lnTo>
                  <a:pt x="3103" y="415"/>
                </a:lnTo>
                <a:lnTo>
                  <a:pt x="2975" y="345"/>
                </a:lnTo>
                <a:lnTo>
                  <a:pt x="2843" y="281"/>
                </a:lnTo>
                <a:lnTo>
                  <a:pt x="2707" y="223"/>
                </a:lnTo>
                <a:lnTo>
                  <a:pt x="2568" y="171"/>
                </a:lnTo>
                <a:lnTo>
                  <a:pt x="2428" y="126"/>
                </a:lnTo>
                <a:lnTo>
                  <a:pt x="2283" y="87"/>
                </a:lnTo>
                <a:lnTo>
                  <a:pt x="2137" y="56"/>
                </a:lnTo>
                <a:lnTo>
                  <a:pt x="1988" y="30"/>
                </a:lnTo>
                <a:lnTo>
                  <a:pt x="1837" y="13"/>
                </a:lnTo>
                <a:lnTo>
                  <a:pt x="1684" y="2"/>
                </a:lnTo>
                <a:lnTo>
                  <a:pt x="1529" y="0"/>
                </a:lnTo>
                <a:close/>
              </a:path>
            </a:pathLst>
          </a:custGeom>
          <a:solidFill>
            <a:srgbClr val="84B5D5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1950235" y="906462"/>
            <a:ext cx="1801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组长：林德坤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2203450" y="2022475"/>
            <a:ext cx="2039938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项目的提出，</a:t>
            </a:r>
            <a:r>
              <a:rPr lang="en-US" altLang="zh-CN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ppt</a:t>
            </a: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的制作。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参考资料查找。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389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675438" y="22780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389438" y="4487863"/>
            <a:ext cx="755650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3600" b="1" dirty="0">
              <a:solidFill>
                <a:schemeClr val="tx2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8241074" y="906462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梅肖玥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7659688" y="2022475"/>
            <a:ext cx="2039937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所需要文本的编写以及润色。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2617677" y="3789982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j-ea"/>
                <a:ea typeface="+mj-ea"/>
                <a:cs typeface="+mn-cs"/>
              </a:rPr>
              <a:t>李鹏磊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2133600" y="4295775"/>
            <a:ext cx="203993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进行软件的需求分析</a:t>
            </a:r>
            <a:endParaRPr lang="en-US" altLang="zh-CN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2"/>
                </a:solidFill>
                <a:latin typeface="+mn-ea"/>
                <a:ea typeface="+mn-ea"/>
                <a:cs typeface="+mn-cs"/>
              </a:rPr>
              <a:t>功能的提出及分析。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dirty="0">
              <a:solidFill>
                <a:schemeClr val="tx2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B44711-1198-4916-B297-7497FFD8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89" y="1471073"/>
            <a:ext cx="3796292" cy="22427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44D873-3BE3-428B-A560-4AFAE1D97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5472" y="1491069"/>
            <a:ext cx="3561905" cy="25619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68602A1-D6AB-4834-ABD1-E1AAC45F1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392" y="4159314"/>
            <a:ext cx="3514286" cy="207619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6608733_074409897000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5400" y="-17463"/>
            <a:ext cx="12217400" cy="687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03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14813" y="1382713"/>
            <a:ext cx="3005951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工作量评估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59D85-08A6-4F1E-80AA-D89D1D3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工作量评估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F5F8D9-4870-4CD8-8115-C7944D52246A}"/>
              </a:ext>
            </a:extLst>
          </p:cNvPr>
          <p:cNvSpPr txBox="1"/>
          <p:nvPr/>
        </p:nvSpPr>
        <p:spPr>
          <a:xfrm>
            <a:off x="1165551" y="1507620"/>
            <a:ext cx="10619099" cy="2725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预计工作量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180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人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天（三人预计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60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天完成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工作量分解见右图→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519804-6983-48A4-BD06-4F1D145B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50" y="334667"/>
            <a:ext cx="6239058" cy="592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3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2" descr="C:\Users\MDG\Desktop\58pic_538680429da6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03113" cy="688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04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406776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项目计划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467B-B785-4AD3-94DD-424B2081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WBS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337C4D-693B-4824-9467-EF028ABA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837" y="-222190"/>
            <a:ext cx="9631215" cy="69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项目计划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44274" y="1113876"/>
            <a:ext cx="98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进度计划</a:t>
            </a:r>
            <a:endParaRPr lang="zh-CN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C8A1F4-B42B-4564-9847-2F6C65D70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7" y="1483208"/>
            <a:ext cx="11232259" cy="46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39947"/>
      </p:ext>
    </p:extLst>
  </p:cSld>
  <p:clrMapOvr>
    <a:masterClrMapping/>
  </p:clrMapOvr>
  <p:transition spd="slow" advClick="0" advTm="0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项目计划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44274" y="1113876"/>
            <a:ext cx="987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流程计划</a:t>
            </a:r>
            <a:endParaRPr lang="zh-CN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5A2C96-43F5-4222-8E2F-08D4E32733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54" y="1584533"/>
            <a:ext cx="7366208" cy="43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04776"/>
      </p:ext>
    </p:extLst>
  </p:cSld>
  <p:clrMapOvr>
    <a:masterClrMapping/>
  </p:clrMapOvr>
  <p:transition spd="slow" advClick="0" advTm="0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05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3005951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项目交付件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303804982"/>
      </p:ext>
    </p:extLst>
  </p:cSld>
  <p:clrMapOvr>
    <a:masterClrMapping/>
  </p:clrMapOvr>
  <p:transition spd="slow" advClick="0" advTm="0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46706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项目交付件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603E7A-1BE6-468D-8ABD-22F02F2A7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65351"/>
              </p:ext>
            </p:extLst>
          </p:nvPr>
        </p:nvGraphicFramePr>
        <p:xfrm>
          <a:off x="2307364" y="1610522"/>
          <a:ext cx="6580263" cy="36369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1094">
                  <a:extLst>
                    <a:ext uri="{9D8B030D-6E8A-4147-A177-3AD203B41FA5}">
                      <a16:colId xmlns:a16="http://schemas.microsoft.com/office/drawing/2014/main" val="787518342"/>
                    </a:ext>
                  </a:extLst>
                </a:gridCol>
                <a:gridCol w="4459169">
                  <a:extLst>
                    <a:ext uri="{9D8B030D-6E8A-4147-A177-3AD203B41FA5}">
                      <a16:colId xmlns:a16="http://schemas.microsoft.com/office/drawing/2014/main" val="55178899"/>
                    </a:ext>
                  </a:extLst>
                </a:gridCol>
              </a:tblGrid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交付件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负责人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812061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收集资料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8668358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怪物弱点查找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5443545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配装器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林德坤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503095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招募版功能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梅肖玥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939848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通告栏功能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08034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用户登录功能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966347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界面功能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+mj-ea"/>
                          <a:ea typeface="+mj-ea"/>
                        </a:rPr>
                        <a:t>李鹏磊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206894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+mj-ea"/>
                          <a:ea typeface="+mj-ea"/>
                        </a:rPr>
                        <a:t>信息管理功能</a:t>
                      </a:r>
                      <a:endParaRPr lang="zh-CN" sz="24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400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梅肖玥</a:t>
                      </a:r>
                      <a:endParaRPr lang="zh-CN" sz="24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561137"/>
                  </a:ext>
                </a:extLst>
              </a:tr>
              <a:tr h="345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055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259070"/>
      </p:ext>
    </p:extLst>
  </p:cSld>
  <p:clrMapOvr>
    <a:masterClrMapping/>
  </p:clrMapOvr>
  <p:transition spd="slow" advClick="0" advTm="0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2236788" cy="452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单击此处添加标题</a:t>
            </a:r>
          </a:p>
        </p:txBody>
      </p:sp>
      <p:pic>
        <p:nvPicPr>
          <p:cNvPr id="4" name="Picture 3" descr="C:\Users\MDG\Desktop\911964_12841752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06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73553" y="1515060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参考资料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705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2043113" y="2108200"/>
            <a:ext cx="2032000" cy="139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8" name="矩形 7"/>
          <p:cNvSpPr/>
          <p:nvPr/>
        </p:nvSpPr>
        <p:spPr>
          <a:xfrm>
            <a:off x="1585913" y="3394075"/>
            <a:ext cx="300355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CONTENTS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3063" y="958850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01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项目背景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53063" y="1549662"/>
            <a:ext cx="3192925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02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主要任务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53063" y="2145806"/>
            <a:ext cx="3551998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03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工作量评估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399361" y="2741949"/>
            <a:ext cx="3300327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04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项目计划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53063" y="3390783"/>
            <a:ext cx="3659400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05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项目交付件</a:t>
            </a: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FA0209-04EC-4E8D-9053-0B31055213F5}"/>
              </a:ext>
            </a:extLst>
          </p:cNvPr>
          <p:cNvSpPr txBox="1"/>
          <p:nvPr/>
        </p:nvSpPr>
        <p:spPr>
          <a:xfrm>
            <a:off x="5453063" y="3985149"/>
            <a:ext cx="3911071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06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需求变更管理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4DEEA8-7DEA-44BC-8E08-FE21929DB6D3}"/>
              </a:ext>
            </a:extLst>
          </p:cNvPr>
          <p:cNvSpPr txBox="1"/>
          <p:nvPr/>
        </p:nvSpPr>
        <p:spPr>
          <a:xfrm>
            <a:off x="5453063" y="4550442"/>
            <a:ext cx="3192925" cy="5979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Part 07 /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rPr>
              <a:t>参考资料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参考资料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052820" y="1199334"/>
            <a:ext cx="98779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+mj-ea"/>
                <a:ea typeface="+mj-ea"/>
              </a:rPr>
              <a:t>软件工程导论（第</a:t>
            </a:r>
            <a:r>
              <a:rPr lang="en-US" altLang="zh-CN" b="1" dirty="0">
                <a:latin typeface="+mj-ea"/>
                <a:ea typeface="+mj-ea"/>
              </a:rPr>
              <a:t>6</a:t>
            </a:r>
            <a:r>
              <a:rPr lang="zh-CN" altLang="zh-CN" b="1" dirty="0">
                <a:latin typeface="+mj-ea"/>
                <a:ea typeface="+mj-ea"/>
              </a:rPr>
              <a:t>版）（</a:t>
            </a:r>
            <a:r>
              <a:rPr lang="zh-CN" altLang="zh-CN" dirty="0"/>
              <a:t>张海藩、牟永敏 编著 </a:t>
            </a:r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8</a:t>
            </a:r>
            <a:r>
              <a:rPr lang="zh-CN" altLang="zh-CN" dirty="0"/>
              <a:t>月，清华大学出版社</a:t>
            </a:r>
            <a:r>
              <a:rPr lang="en-US" altLang="zh-CN" dirty="0"/>
              <a:t> ISBN</a:t>
            </a:r>
            <a:r>
              <a:rPr lang="zh-CN" altLang="zh-CN" dirty="0"/>
              <a:t>：</a:t>
            </a:r>
            <a:r>
              <a:rPr lang="en-US" altLang="zh-CN" dirty="0"/>
              <a:t>978-7-302-33098-1</a:t>
            </a:r>
            <a:r>
              <a:rPr lang="zh-CN" altLang="zh-CN" b="1" dirty="0"/>
              <a:t>）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b="1" dirty="0"/>
              <a:t>灰机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3"/>
              </a:rPr>
              <a:t>https://mhw.huijiwiki.com/wiki/</a:t>
            </a:r>
            <a:r>
              <a:rPr lang="zh-CN" altLang="zh-CN" b="1" dirty="0"/>
              <a:t>）</a:t>
            </a:r>
            <a:endParaRPr lang="en-US" altLang="zh-CN" b="1" dirty="0"/>
          </a:p>
          <a:p>
            <a:endParaRPr lang="zh-CN" altLang="zh-CN" dirty="0"/>
          </a:p>
          <a:p>
            <a:r>
              <a:rPr lang="zh-CN" altLang="zh-CN" b="1" dirty="0"/>
              <a:t>我們一起狩獵吧</a:t>
            </a:r>
            <a:r>
              <a:rPr lang="en-US" altLang="zh-CN" b="1" dirty="0"/>
              <a:t>! | MHW </a:t>
            </a:r>
            <a:r>
              <a:rPr lang="zh-CN" altLang="zh-CN" b="1" dirty="0"/>
              <a:t>魔物獵人中文攻略 </a:t>
            </a:r>
            <a:r>
              <a:rPr lang="en-US" altLang="zh-CN" b="1" dirty="0"/>
              <a:t>wiki</a:t>
            </a:r>
            <a:r>
              <a:rPr lang="zh-CN" altLang="zh-CN" b="1" dirty="0"/>
              <a:t>（</a:t>
            </a:r>
            <a:r>
              <a:rPr lang="en-US" altLang="zh-CN" u="sng" dirty="0">
                <a:hlinkClick r:id="rId4"/>
              </a:rPr>
              <a:t>https://www.mhchinese.wiki/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App</a:t>
            </a:r>
            <a:r>
              <a:rPr lang="zh-CN" altLang="zh-CN" b="1" dirty="0"/>
              <a:t>《</a:t>
            </a:r>
            <a:r>
              <a:rPr lang="en-US" altLang="zh-CN" b="1" dirty="0" err="1"/>
              <a:t>mhw</a:t>
            </a:r>
            <a:r>
              <a:rPr lang="zh-CN" altLang="zh-CN" b="1" dirty="0"/>
              <a:t>伙伴》（</a:t>
            </a:r>
            <a:r>
              <a:rPr lang="en-US" altLang="zh-CN" dirty="0"/>
              <a:t>https://weibo.com/mhwo</a:t>
            </a:r>
            <a:r>
              <a:rPr lang="zh-CN" altLang="zh-CN" b="1" dirty="0"/>
              <a:t>）</a:t>
            </a:r>
            <a:endParaRPr lang="zh-CN" altLang="zh-CN" dirty="0"/>
          </a:p>
          <a:p>
            <a:r>
              <a:rPr lang="en-US" altLang="zh-CN" b="1" dirty="0"/>
              <a:t> </a:t>
            </a:r>
            <a:endParaRPr lang="zh-CN" altLang="zh-CN" b="1" dirty="0"/>
          </a:p>
          <a:p>
            <a:r>
              <a:rPr lang="zh-CN" altLang="zh-CN" b="1" dirty="0"/>
              <a:t>如何打造一份</a:t>
            </a:r>
            <a:r>
              <a:rPr lang="en-US" altLang="zh-CN" b="1" dirty="0"/>
              <a:t>it</a:t>
            </a:r>
            <a:r>
              <a:rPr lang="zh-CN" altLang="zh-CN" b="1" dirty="0"/>
              <a:t>项目计划书</a:t>
            </a:r>
            <a:r>
              <a:rPr lang="en-US" altLang="zh-CN" b="1" dirty="0"/>
              <a:t>(</a:t>
            </a:r>
            <a:r>
              <a:rPr lang="zh-CN" altLang="zh-CN" b="1" dirty="0"/>
              <a:t>作者：</a:t>
            </a:r>
            <a:r>
              <a:rPr lang="en-US" altLang="zh-CN" b="1" dirty="0" err="1"/>
              <a:t>biubiuli</a:t>
            </a:r>
            <a:r>
              <a:rPr lang="en-US" altLang="zh-CN" b="1" dirty="0"/>
              <a:t> </a:t>
            </a:r>
            <a:r>
              <a:rPr lang="zh-CN" altLang="zh-CN" dirty="0"/>
              <a:t>来源：</a:t>
            </a:r>
            <a:r>
              <a:rPr lang="en-US" altLang="zh-CN" dirty="0"/>
              <a:t>CSDN </a:t>
            </a:r>
            <a:r>
              <a:rPr lang="zh-CN" altLang="zh-CN" dirty="0"/>
              <a:t>原文：</a:t>
            </a:r>
            <a:r>
              <a:rPr lang="en-US" altLang="zh-CN" dirty="0"/>
              <a:t>https://blog.csdn.net/biubiuli/article/details/79376287 )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关于</a:t>
            </a:r>
            <a:r>
              <a:rPr lang="en-US" altLang="zh-CN" dirty="0"/>
              <a:t>MHW</a:t>
            </a:r>
            <a:r>
              <a:rPr lang="zh-CN" altLang="en-US" dirty="0"/>
              <a:t>助手类软件的调查（</a:t>
            </a:r>
            <a:r>
              <a:rPr lang="en-US" altLang="zh-CN" dirty="0"/>
              <a:t>https://www.wjx.cn/m/36329795.aspx</a:t>
            </a:r>
            <a:r>
              <a:rPr lang="zh-CN" altLang="en-US" dirty="0"/>
              <a:t>）</a:t>
            </a:r>
            <a:endParaRPr lang="zh-CN" altLang="zh-CN" dirty="0"/>
          </a:p>
        </p:txBody>
      </p:sp>
    </p:spTree>
  </p:cSld>
  <p:clrMapOvr>
    <a:masterClrMapping/>
  </p:clrMapOvr>
  <p:transition spd="slow" advClick="0" advTm="0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4D6CF-C091-456E-9B8D-BE115670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本次小组分工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5BDFA9-74C7-4783-A87E-74DBA975C820}"/>
              </a:ext>
            </a:extLst>
          </p:cNvPr>
          <p:cNvSpPr txBox="1"/>
          <p:nvPr/>
        </p:nvSpPr>
        <p:spPr>
          <a:xfrm>
            <a:off x="999859" y="1649338"/>
            <a:ext cx="9708022" cy="437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林德坤：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ea typeface="微软雅黑" panose="020B0503020204020204" pitchFamily="34" charset="-122"/>
              </a:rPr>
              <a:t>以及计划书的编写，召集组员，项目背景的编写，主要功能的提出及分解，用户调查的收集。 </a:t>
            </a:r>
            <a:r>
              <a:rPr lang="en-US" altLang="zh-CN" dirty="0">
                <a:ea typeface="微软雅黑" panose="020B0503020204020204" pitchFamily="34" charset="-122"/>
              </a:rPr>
              <a:t>8/10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ea typeface="微软雅黑" panose="020B0503020204020204" pitchFamily="34" charset="-122"/>
              </a:rPr>
              <a:t>李鹏磊：</a:t>
            </a:r>
            <a:r>
              <a:rPr lang="zh-CN" altLang="en-US" dirty="0">
                <a:ea typeface="微软雅黑" panose="020B0503020204020204" pitchFamily="34" charset="-122"/>
              </a:rPr>
              <a:t>用户需求分析和可行性分析，流程图的绘制。                                       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7/10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</a:rPr>
              <a:t>梅肖玥：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甘特图以及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wbs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模型的绘制，用户调查</a:t>
            </a:r>
            <a:r>
              <a:rPr lang="zh-CN" altLang="en-US" dirty="0">
                <a:ea typeface="微软雅黑" panose="020B0503020204020204" pitchFamily="34" charset="-122"/>
              </a:rPr>
              <a:t>的问卷设计，催促工作的推进。                                           </a:t>
            </a:r>
            <a:r>
              <a:rPr lang="en-US" altLang="zh-CN" dirty="0">
                <a:ea typeface="微软雅黑" panose="020B0503020204020204" pitchFamily="34" charset="-122"/>
              </a:rPr>
              <a:t>9.5/10</a:t>
            </a:r>
            <a:r>
              <a:rPr lang="zh-CN" altLang="en-US" dirty="0">
                <a:ea typeface="微软雅黑" panose="020B0503020204020204" pitchFamily="34" charset="-122"/>
              </a:rPr>
              <a:t>分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54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42032"/>
          <a:stretch>
            <a:fillRect/>
          </a:stretch>
        </p:blipFill>
        <p:spPr>
          <a:xfrm flipH="1">
            <a:off x="7434942" y="589536"/>
            <a:ext cx="7190642" cy="5770416"/>
          </a:xfrm>
          <a:custGeom>
            <a:avLst/>
            <a:gdLst>
              <a:gd name="connsiteX0" fmla="*/ 7190642 w 7190642"/>
              <a:gd name="connsiteY0" fmla="*/ 0 h 5770416"/>
              <a:gd name="connsiteX1" fmla="*/ 0 w 7190642"/>
              <a:gd name="connsiteY1" fmla="*/ 0 h 5770416"/>
              <a:gd name="connsiteX2" fmla="*/ 0 w 7190642"/>
              <a:gd name="connsiteY2" fmla="*/ 1803599 h 5770416"/>
              <a:gd name="connsiteX3" fmla="*/ 2580541 w 7190642"/>
              <a:gd name="connsiteY3" fmla="*/ 2703393 h 5770416"/>
              <a:gd name="connsiteX4" fmla="*/ 2790091 w 7190642"/>
              <a:gd name="connsiteY4" fmla="*/ 3312993 h 5770416"/>
              <a:gd name="connsiteX5" fmla="*/ 2694841 w 7190642"/>
              <a:gd name="connsiteY5" fmla="*/ 5198943 h 5770416"/>
              <a:gd name="connsiteX6" fmla="*/ 866041 w 7190642"/>
              <a:gd name="connsiteY6" fmla="*/ 5503743 h 5770416"/>
              <a:gd name="connsiteX7" fmla="*/ 0 w 7190642"/>
              <a:gd name="connsiteY7" fmla="*/ 2710063 h 5770416"/>
              <a:gd name="connsiteX8" fmla="*/ 0 w 7190642"/>
              <a:gd name="connsiteY8" fmla="*/ 5770416 h 5770416"/>
              <a:gd name="connsiteX9" fmla="*/ 7190642 w 7190642"/>
              <a:gd name="connsiteY9" fmla="*/ 5770416 h 5770416"/>
              <a:gd name="connsiteX10" fmla="*/ 7190642 w 7190642"/>
              <a:gd name="connsiteY10" fmla="*/ 4572637 h 5770416"/>
              <a:gd name="connsiteX11" fmla="*/ 5457091 w 7190642"/>
              <a:gd name="connsiteY11" fmla="*/ 4885458 h 5770416"/>
              <a:gd name="connsiteX12" fmla="*/ 5590441 w 7190642"/>
              <a:gd name="connsiteY12" fmla="*/ 4504458 h 5770416"/>
              <a:gd name="connsiteX13" fmla="*/ 6009541 w 7190642"/>
              <a:gd name="connsiteY13" fmla="*/ 4066308 h 5770416"/>
              <a:gd name="connsiteX14" fmla="*/ 6352441 w 7190642"/>
              <a:gd name="connsiteY14" fmla="*/ 3894858 h 5770416"/>
              <a:gd name="connsiteX15" fmla="*/ 7190642 w 7190642"/>
              <a:gd name="connsiteY15" fmla="*/ 3006365 h 577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0642" h="5770416">
                <a:moveTo>
                  <a:pt x="7190642" y="0"/>
                </a:moveTo>
                <a:lnTo>
                  <a:pt x="0" y="0"/>
                </a:lnTo>
                <a:lnTo>
                  <a:pt x="0" y="1803599"/>
                </a:lnTo>
                <a:lnTo>
                  <a:pt x="2580541" y="2703393"/>
                </a:lnTo>
                <a:lnTo>
                  <a:pt x="2790091" y="3312993"/>
                </a:lnTo>
                <a:lnTo>
                  <a:pt x="2694841" y="5198943"/>
                </a:lnTo>
                <a:lnTo>
                  <a:pt x="866041" y="5503743"/>
                </a:lnTo>
                <a:lnTo>
                  <a:pt x="0" y="2710063"/>
                </a:lnTo>
                <a:lnTo>
                  <a:pt x="0" y="5770416"/>
                </a:lnTo>
                <a:lnTo>
                  <a:pt x="7190642" y="5770416"/>
                </a:lnTo>
                <a:lnTo>
                  <a:pt x="7190642" y="4572637"/>
                </a:lnTo>
                <a:lnTo>
                  <a:pt x="5457091" y="4885458"/>
                </a:lnTo>
                <a:lnTo>
                  <a:pt x="5590441" y="4504458"/>
                </a:lnTo>
                <a:lnTo>
                  <a:pt x="6009541" y="4066308"/>
                </a:lnTo>
                <a:lnTo>
                  <a:pt x="6352441" y="3894858"/>
                </a:lnTo>
                <a:lnTo>
                  <a:pt x="7190642" y="3006365"/>
                </a:lnTo>
                <a:close/>
              </a:path>
            </a:pathLst>
          </a:custGeom>
        </p:spPr>
      </p:pic>
      <p:sp>
        <p:nvSpPr>
          <p:cNvPr id="10" name="矩形 9"/>
          <p:cNvSpPr/>
          <p:nvPr/>
        </p:nvSpPr>
        <p:spPr>
          <a:xfrm rot="16200000">
            <a:off x="2933700" y="-430212"/>
            <a:ext cx="2781300" cy="8648700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457325" y="2674938"/>
            <a:ext cx="5316538" cy="1812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600" b="1">
                <a:solidFill>
                  <a:schemeClr val="bg1"/>
                </a:solidFill>
                <a:ea typeface="微软雅黑" panose="020B0503020204020204" pitchFamily="34" charset="-122"/>
              </a:rPr>
              <a:t>THANKS</a:t>
            </a:r>
            <a:endParaRPr lang="zh-CN" altLang="en-US" sz="96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11" name="矩形 10"/>
          <p:cNvSpPr/>
          <p:nvPr/>
        </p:nvSpPr>
        <p:spPr>
          <a:xfrm>
            <a:off x="196850" y="1616075"/>
            <a:ext cx="774700" cy="2301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www.1ppt.com/moban/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行业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节日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模板：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www.1ppt.com/jieri/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素材下载：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背景图片：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www.1ppt.com/beijing/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图表下载：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优秀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www.1ppt.com/xiazai/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 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www.1ppt.com/word/              Excel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资料下载：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www.1ppt.com/ziliao/        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课件下载：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范文下载：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www.1ppt.com/fanwen/             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试卷下载：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教案下载：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www.1ppt.com/jiaoan/        PPT</a:t>
            </a:r>
            <a:r>
              <a:rPr lang="zh-CN" altLang="en-US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论坛：</a:t>
            </a: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sysClr val="window" lastClr="FFFFFF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sz="100" kern="0" dirty="0">
              <a:solidFill>
                <a:sysClr val="window" lastClr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zjd\Desktop\图片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01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73553" y="1370681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项目背景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项目背景</a:t>
            </a:r>
          </a:p>
        </p:txBody>
      </p:sp>
      <p:sp>
        <p:nvSpPr>
          <p:cNvPr id="12" name="Rectangle 5"/>
          <p:cNvSpPr/>
          <p:nvPr/>
        </p:nvSpPr>
        <p:spPr bwMode="auto">
          <a:xfrm>
            <a:off x="1155389" y="1891099"/>
            <a:ext cx="9702800" cy="1000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《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怪物猎人：世界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是由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CAPCOM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制作发行的一款动作冒险游戏，曾荣获了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2018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TGA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年度最佳角色扮演游戏奖。游戏最多支持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16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人联机集会所，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人联机狩猎。在这款游戏中，有着数十种不同的魔物，要使玩家们能够熟练讨伐魔物，需要十分的了解每个怪物的弱点并且搭配出安全且高效的装备，就需要一款简单的小助手来帮助他们完成这些。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而目前市面上的各种助手，都多多少少有平台冷门，使用不方便，网络延迟大，资料不详细，花钱也得不到很好的体验的缺点。所以我们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g24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小组决定，我们的目标就是做一个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pc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端的软件来克服这些缺点，方便这些需求量很大的游戏玩家们。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我们这个项目的完成指标参数是达到我们所需要的所有功能。，预计需要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  <a:sym typeface="Gill Sans" charset="0"/>
              </a:rPr>
              <a:t>个月。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4154-F08E-496E-834F-09D890A3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AB9F3-C52C-4086-B68D-5C11B96F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7" y="1364667"/>
            <a:ext cx="4946454" cy="15647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FA2830-3ED3-4DB7-BD7A-0BC902FE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683" y="703379"/>
            <a:ext cx="4894441" cy="16340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B25D43-4665-44D5-8A0D-74F3A21E2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9" y="2847145"/>
            <a:ext cx="5229891" cy="15647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18937F-5D9F-4C58-A5EA-058BED5DA3BA}"/>
              </a:ext>
            </a:extLst>
          </p:cNvPr>
          <p:cNvSpPr txBox="1"/>
          <p:nvPr/>
        </p:nvSpPr>
        <p:spPr>
          <a:xfrm>
            <a:off x="5712643" y="3294595"/>
            <a:ext cx="5542961" cy="293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根据我们的调查显示，大部分的游戏玩家对这样一款软件有着很大的需求，但是对于市面上已有的产品褒贬不一（觉得不够方便或者在部分地方有不足之处）。并且对于自己游玩时的网络状况并没有感到很好。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对于软件的需求，大部分希望有配装器功能并且可以根据装备技能进行查询。对于公告栏，他们更多的希望能将信息分类并且可以查询。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168952-057E-4AB7-A8BF-0087A95FF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07" y="4481195"/>
            <a:ext cx="4571017" cy="15647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15A3AD-CE12-4437-994A-28A0BC140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452" y="2056246"/>
            <a:ext cx="4375245" cy="8024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89CDF3-A7C0-4990-BC88-8BD503810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182" y="956958"/>
            <a:ext cx="4312879" cy="1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2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-900113" y="4122738"/>
            <a:ext cx="4151313" cy="4149725"/>
          </a:xfrm>
          <a:prstGeom prst="ellipse">
            <a:avLst/>
          </a:prstGeom>
          <a:solidFill>
            <a:schemeClr val="accent5">
              <a:lumMod val="7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5425" y="-3948113"/>
            <a:ext cx="3917950" cy="7461251"/>
          </a:xfrm>
          <a:prstGeom prst="rect">
            <a:avLst/>
          </a:prstGeom>
          <a:solidFill>
            <a:schemeClr val="accent5">
              <a:lumMod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4225" y="4676775"/>
            <a:ext cx="1508125" cy="16811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02</a:t>
            </a:r>
            <a:endParaRPr lang="zh-CN" altLang="en-US" sz="88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5153" y="1374168"/>
            <a:ext cx="2441694" cy="8867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主要任务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</p:spTree>
  </p:cSld>
  <p:clrMapOvr>
    <a:masterClrMapping/>
  </p:clrMapOvr>
  <p:transition spd="slow" advClick="0" advTm="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33600" y="101600"/>
            <a:ext cx="1210588" cy="452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669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项目功能</a:t>
            </a: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11487150" y="-647700"/>
            <a:ext cx="8778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华文仿宋"/>
              </a:rPr>
              <a:t>延迟符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4CF67-8089-4C26-BF29-8AA791E9F1BC}"/>
              </a:ext>
            </a:extLst>
          </p:cNvPr>
          <p:cNvSpPr txBox="1"/>
          <p:nvPr/>
        </p:nvSpPr>
        <p:spPr>
          <a:xfrm>
            <a:off x="1377560" y="2151727"/>
            <a:ext cx="98779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基础的怪物弱点查找功能，在此之下添加针对不同怪物的推荐武器以及配装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方便快捷的配装器</a:t>
            </a:r>
            <a:endParaRPr lang="en-US" altLang="zh-CN" sz="2000" b="1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招募版，为玩家们临时招募团体讨伐难度极高的怪物提供便利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prstClr val="black"/>
                </a:solidFill>
                <a:ea typeface="微软雅黑" panose="020B0503020204020204" pitchFamily="34" charset="-122"/>
              </a:rPr>
              <a:t>通告栏 及时更新官方的活动内容。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190486"/>
      </p:ext>
    </p:extLst>
  </p:cSld>
  <p:clrMapOvr>
    <a:masterClrMapping/>
  </p:clrMapOvr>
  <p:transition spd="slow"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013E3-A8E4-4FF2-8975-EA8CC48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可行性分析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66956B-3027-4D42-8451-463EAE3F6D35}"/>
              </a:ext>
            </a:extLst>
          </p:cNvPr>
          <p:cNvSpPr txBox="1"/>
          <p:nvPr/>
        </p:nvSpPr>
        <p:spPr>
          <a:xfrm>
            <a:off x="627166" y="1452785"/>
            <a:ext cx="10755832" cy="285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技术：</a:t>
            </a:r>
            <a:endParaRPr lang="en-US" altLang="zh-CN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对于我们这款软件需要大量的数据整合及分析，所以用来达成的主要工具是</a:t>
            </a:r>
            <a:r>
              <a:rPr lang="en-US" altLang="zh-CN" dirty="0"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ea typeface="微软雅黑" panose="020B0503020204020204" pitchFamily="34" charset="-122"/>
              </a:rPr>
              <a:t>来完成数据库的目的。软件的质量和效率决定于对这两种语言的使用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>
                <a:ea typeface="微软雅黑" panose="020B0503020204020204" pitchFamily="34" charset="-122"/>
              </a:rPr>
              <a:t>经济：</a:t>
            </a:r>
            <a:endParaRPr lang="en-US" altLang="zh-CN" sz="2000" b="1" dirty="0"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开发软件的成本主要是服务器的租用，电费和一定的时间（人力成本忽略不计），因此开发成本也不会很昂贵</a:t>
            </a:r>
            <a:r>
              <a:rPr lang="zh-CN" altLang="en-US" sz="1400" dirty="0">
                <a:ea typeface="微软雅黑" panose="020B0503020204020204" pitchFamily="34" charset="-122"/>
              </a:rPr>
              <a:t>。</a:t>
            </a:r>
            <a:endParaRPr lang="en-US" altLang="zh-CN" sz="1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33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832E0-9524-42C2-8C39-DD2496C2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E0DAB7-E5E4-4A60-8D21-0247FE65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37404"/>
              </p:ext>
            </p:extLst>
          </p:nvPr>
        </p:nvGraphicFramePr>
        <p:xfrm>
          <a:off x="1570527" y="2223726"/>
          <a:ext cx="8128000" cy="314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38763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72502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j-ea"/>
                          <a:ea typeface="+mj-ea"/>
                        </a:rPr>
                        <a:t>经费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2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服务器租用（阿里云学生轻量服务器）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ea"/>
                          <a:ea typeface="+mj-ea"/>
                        </a:rPr>
                        <a:t>114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元</a:t>
                      </a:r>
                      <a:r>
                        <a:rPr lang="en-US" altLang="zh-CN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8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ea"/>
                          <a:ea typeface="+mj-ea"/>
                        </a:rPr>
                        <a:t>人力费用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r>
                        <a:rPr lang="zh-CN" altLang="en-US" b="1" dirty="0"/>
                        <a:t>元</a:t>
                      </a:r>
                      <a:r>
                        <a:rPr lang="en-US" altLang="zh-CN" b="1" dirty="0"/>
                        <a:t>/</a:t>
                      </a:r>
                      <a:r>
                        <a:rPr lang="zh-CN" altLang="en-US" b="1" dirty="0"/>
                        <a:t>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80540"/>
                  </a:ext>
                </a:extLst>
              </a:tr>
              <a:tr h="4403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电费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个人承担 忽略不计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6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团队建设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+mj-ea"/>
                          <a:ea typeface="+mj-ea"/>
                        </a:rPr>
                        <a:t>AA </a:t>
                      </a:r>
                      <a:r>
                        <a:rPr lang="zh-CN" altLang="en-US" b="0" dirty="0">
                          <a:latin typeface="+mj-ea"/>
                          <a:ea typeface="+mj-ea"/>
                        </a:rPr>
                        <a:t>忽略不计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03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39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9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5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387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1">
      <a:majorFont>
        <a:latin typeface="Arial"/>
        <a:ea typeface="微软雅黑"/>
        <a:cs typeface=""/>
      </a:majorFont>
      <a:minorFont>
        <a:latin typeface="Arial Black"/>
        <a:ea typeface="华文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A000120140929A68KPBG</Template>
  <TotalTime>428</TotalTime>
  <Words>1041</Words>
  <Application>Microsoft Office PowerPoint</Application>
  <PresentationFormat>宽屏</PresentationFormat>
  <Paragraphs>171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Gill Sans</vt:lpstr>
      <vt:lpstr>等线</vt:lpstr>
      <vt:lpstr>华文仿宋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用户需求分析</vt:lpstr>
      <vt:lpstr>PowerPoint 演示文稿</vt:lpstr>
      <vt:lpstr>PowerPoint 演示文稿</vt:lpstr>
      <vt:lpstr>可行性分析</vt:lpstr>
      <vt:lpstr>预算</vt:lpstr>
      <vt:lpstr>PowerPoint 演示文稿</vt:lpstr>
      <vt:lpstr>PowerPoint 演示文稿</vt:lpstr>
      <vt:lpstr>工作量评估</vt:lpstr>
      <vt:lpstr>PowerPoint 演示文稿</vt:lpstr>
      <vt:lpstr>WBS模型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本次小组分工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第一课件网www.1kejian.com</dc:title>
  <dc:subject>www.1kejian.com</dc:subject>
  <dc:creator>www.1kejian.com</dc:creator>
  <cp:keywords>www.1kejian.com</cp:keywords>
  <dc:description>www.1kejian.com</dc:description>
  <cp:lastModifiedBy>27364</cp:lastModifiedBy>
  <cp:revision>62</cp:revision>
  <dcterms:created xsi:type="dcterms:W3CDTF">2015-06-24T14:18:00Z</dcterms:created>
  <dcterms:modified xsi:type="dcterms:W3CDTF">2019-03-22T18:45:29Z</dcterms:modified>
  <cp:category>www.1kejian.com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