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87" r:id="rId8"/>
    <p:sldId id="290" r:id="rId9"/>
    <p:sldId id="267" r:id="rId10"/>
    <p:sldId id="289" r:id="rId11"/>
    <p:sldId id="288" r:id="rId12"/>
    <p:sldId id="268" r:id="rId13"/>
    <p:sldId id="291" r:id="rId14"/>
    <p:sldId id="292" r:id="rId15"/>
    <p:sldId id="293" r:id="rId16"/>
    <p:sldId id="294" r:id="rId17"/>
    <p:sldId id="295" r:id="rId18"/>
    <p:sldId id="296" r:id="rId19"/>
    <p:sldId id="274" r:id="rId20"/>
    <p:sldId id="275" r:id="rId21"/>
    <p:sldId id="280" r:id="rId22"/>
    <p:sldId id="273" r:id="rId23"/>
    <p:sldId id="286" r:id="rId24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4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DD0C1-2C49-404E-977F-73AFB834D54A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mhchinese.wiki/" TargetMode="External"/><Relationship Id="rId2" Type="http://schemas.openxmlformats.org/officeDocument/2006/relationships/hyperlink" Target="https://mhw.huijiwiki.com/wiki/" TargetMode="External"/><Relationship Id="rId1" Type="http://schemas.openxmlformats.org/officeDocument/2006/relationships/hyperlink" Target="https://wenku.baidu.com/view/a8ff08661ed9ad51f01df2cf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5168522" y="-1938029"/>
            <a:ext cx="2781301" cy="11631414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10700365" cy="28309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小组关于</a:t>
            </a:r>
            <a:r>
              <a:rPr lang="en-US" altLang="zh-CN" sz="7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MHWhelper</a:t>
            </a:r>
            <a:endParaRPr lang="en-US" altLang="zh-CN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的可行性分析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70287" cy="885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项目需求分析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15823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工作负荷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每天八小时，用时两个月 	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费用支出  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服务器租用（阿里云学生轻量服务器） </a:t>
            </a:r>
            <a:r>
              <a:rPr lang="en-US" altLang="zh-CN" dirty="0">
                <a:latin typeface="+mj-ea"/>
                <a:ea typeface="+mj-ea"/>
              </a:rPr>
              <a:t>114</a:t>
            </a:r>
            <a:r>
              <a:rPr lang="zh-CN" altLang="en-US" dirty="0">
                <a:latin typeface="+mj-ea"/>
                <a:ea typeface="+mj-ea"/>
              </a:rPr>
              <a:t>元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年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人力费用：</a:t>
            </a: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程序员工资为</a:t>
            </a:r>
            <a:r>
              <a:rPr lang="en-US" altLang="zh-CN" dirty="0">
                <a:latin typeface="+mj-ea"/>
                <a:ea typeface="+mj-ea"/>
              </a:rPr>
              <a:t>68</a:t>
            </a:r>
            <a:r>
              <a:rPr lang="zh-CN" altLang="en-US" dirty="0">
                <a:latin typeface="+mj-ea"/>
                <a:ea typeface="+mj-ea"/>
              </a:rPr>
              <a:t>元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人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时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其他费用：忽略不计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人员 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所需人员：</a:t>
            </a:r>
            <a:r>
              <a:rPr lang="en-US" altLang="zh-CN" dirty="0">
                <a:latin typeface="+mj-ea"/>
                <a:ea typeface="+mj-ea"/>
              </a:rPr>
              <a:t>3 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设备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Pc</a:t>
            </a:r>
            <a:r>
              <a:rPr lang="zh-CN" altLang="en-US" dirty="0">
                <a:latin typeface="+mj-ea"/>
                <a:ea typeface="+mj-ea"/>
              </a:rPr>
              <a:t>设备：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台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局限性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1.</a:t>
            </a:r>
            <a:r>
              <a:rPr lang="zh-CN" altLang="en-US" dirty="0">
                <a:latin typeface="+mj-ea"/>
                <a:ea typeface="+mj-ea"/>
              </a:rPr>
              <a:t>软件在</a:t>
            </a:r>
            <a:r>
              <a:rPr lang="en-US" altLang="zh-CN" dirty="0">
                <a:latin typeface="+mj-ea"/>
                <a:ea typeface="+mj-ea"/>
              </a:rPr>
              <a:t>pc</a:t>
            </a:r>
            <a:r>
              <a:rPr lang="zh-CN" altLang="en-US" dirty="0">
                <a:latin typeface="+mj-ea"/>
                <a:ea typeface="+mj-ea"/>
              </a:rPr>
              <a:t>端，不便于主机玩家使用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4813" y="1382713"/>
            <a:ext cx="3587497" cy="1767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技术可行性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分析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处理流图以及数据流图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处理流程图</a:t>
            </a:r>
            <a:endParaRPr kumimoji="0" lang="zh-CN" altLang="zh-C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381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37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9429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12449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4.2.2 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数据流程图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19802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10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0200" y="1816100"/>
            <a:ext cx="2222500" cy="292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5300" y="1879600"/>
            <a:ext cx="2374900" cy="298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94400" y="2006600"/>
            <a:ext cx="1295400" cy="304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10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47100" y="2082800"/>
            <a:ext cx="2374900" cy="300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图片 10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12903200"/>
            <a:ext cx="3771900" cy="689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图片 204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79900" y="279400"/>
            <a:ext cx="3238500" cy="590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38374" y="595847"/>
            <a:ext cx="6096000" cy="56311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对设备的影响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不会有太大影响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对用户的影响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使用户获得更好的游戏体验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对系统运行的影响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软件的目标之一是不会占用太多系统资源，所以不会影响到系统本身的运行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对开发环境的影响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开发环境是</a:t>
            </a:r>
            <a:r>
              <a:rPr lang="en-US" altLang="zh-CN" dirty="0">
                <a:latin typeface="+mj-ea"/>
                <a:ea typeface="+mj-ea"/>
              </a:rPr>
              <a:t>windows</a:t>
            </a:r>
            <a:r>
              <a:rPr lang="zh-CN" altLang="en-US" dirty="0">
                <a:latin typeface="+mj-ea"/>
                <a:ea typeface="+mj-ea"/>
              </a:rPr>
              <a:t>，因为主要采用</a:t>
            </a: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这个面向对象的独立的语言，所以影响很小。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对运行环境的影响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运行环境是</a:t>
            </a:r>
            <a:r>
              <a:rPr lang="en-US" altLang="zh-CN" dirty="0">
                <a:latin typeface="+mj-ea"/>
                <a:ea typeface="+mj-ea"/>
              </a:rPr>
              <a:t>windows</a:t>
            </a:r>
            <a:r>
              <a:rPr lang="zh-CN" altLang="en-US" dirty="0">
                <a:latin typeface="+mj-ea"/>
                <a:ea typeface="+mj-ea"/>
              </a:rPr>
              <a:t>，因为主要采用</a:t>
            </a: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这个面向对象的独立的语言，所以影响很小。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对经费支出的影响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成本较低，便于项目的推进。。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7999" y="2690336"/>
            <a:ext cx="6950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在限制条件下，功能目标能够达到；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利用现有技术，功能目标能达到；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对开发人员数据和质量的要求，并说明能满足；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在规定的期限内，开发能完成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05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b="1" dirty="0"/>
              <a:t>软件项目开发可行性分析报告模板（符合</a:t>
            </a:r>
            <a:r>
              <a:rPr lang="en-US" altLang="zh-CN" b="1" dirty="0"/>
              <a:t>ISO</a:t>
            </a:r>
            <a:r>
              <a:rPr lang="zh-CN" altLang="zh-CN" b="1" dirty="0"/>
              <a:t>标准）</a:t>
            </a:r>
            <a:r>
              <a:rPr lang="zh-CN" altLang="zh-CN" dirty="0"/>
              <a:t>（</a:t>
            </a:r>
            <a:r>
              <a:rPr lang="en-US" altLang="zh-CN" u="sng" dirty="0">
                <a:hlinkClick r:id="rId1"/>
              </a:rPr>
              <a:t>https://wenku.baidu.com/view/a8ff08661ed9ad51f01df2cf.html</a:t>
            </a:r>
            <a:r>
              <a:rPr lang="zh-CN" altLang="zh-CN" dirty="0"/>
              <a:t>）</a:t>
            </a:r>
            <a:endParaRPr lang="zh-CN" altLang="zh-CN" dirty="0"/>
          </a:p>
          <a:p>
            <a:r>
              <a:rPr lang="zh-CN" altLang="zh-CN" b="1" dirty="0"/>
              <a:t>灰机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2"/>
              </a:rPr>
              <a:t>https://mhw.huijiwiki.com/wiki/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b="1" dirty="0"/>
              <a:t>我們一起狩獵吧</a:t>
            </a:r>
            <a:r>
              <a:rPr lang="en-US" altLang="zh-CN" b="1" dirty="0"/>
              <a:t>! | MHW </a:t>
            </a:r>
            <a:r>
              <a:rPr lang="zh-CN" altLang="zh-CN" b="1" dirty="0"/>
              <a:t>魔物獵人中文攻略 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3"/>
              </a:rPr>
              <a:t>https://www.mhchinese.wiki/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App</a:t>
            </a:r>
            <a:r>
              <a:rPr lang="zh-CN" altLang="zh-CN" b="1" dirty="0"/>
              <a:t>《</a:t>
            </a:r>
            <a:r>
              <a:rPr lang="en-US" altLang="zh-CN" b="1" dirty="0" err="1"/>
              <a:t>mhw</a:t>
            </a:r>
            <a:r>
              <a:rPr lang="zh-CN" altLang="zh-CN" b="1" dirty="0"/>
              <a:t>伙伴》（</a:t>
            </a:r>
            <a:r>
              <a:rPr lang="en-US" altLang="zh-CN" dirty="0"/>
              <a:t>https://weibo.com/mhwo</a:t>
            </a:r>
            <a:r>
              <a:rPr lang="zh-CN" altLang="zh-CN" b="1" dirty="0"/>
              <a:t>）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06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2582182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引言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4736618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对现有系统的分析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4018472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项目需求分析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7847" y="4277449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847" y="3449126"/>
            <a:ext cx="437754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技术可行性分析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3063" y="5151520"/>
            <a:ext cx="3659400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reeform 15"/>
          <p:cNvSpPr/>
          <p:nvPr/>
        </p:nvSpPr>
        <p:spPr bwMode="auto">
          <a:xfrm>
            <a:off x="425450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1">
            <a:lum bright="24000"/>
          </a:blip>
          <a:srcRect t="-420"/>
          <a:stretch>
            <a:fillRect/>
          </a:stretch>
        </p:blipFill>
        <p:spPr bwMode="auto">
          <a:xfrm>
            <a:off x="4243388" y="688975"/>
            <a:ext cx="2921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 b="-420"/>
          <a:stretch>
            <a:fillRect/>
          </a:stretch>
        </p:blipFill>
        <p:spPr bwMode="auto">
          <a:xfrm>
            <a:off x="7254959" y="849480"/>
            <a:ext cx="290513" cy="348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5"/>
          <p:cNvSpPr/>
          <p:nvPr/>
        </p:nvSpPr>
        <p:spPr bwMode="auto">
          <a:xfrm>
            <a:off x="4254500" y="37798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Freeform 15"/>
          <p:cNvSpPr/>
          <p:nvPr/>
        </p:nvSpPr>
        <p:spPr bwMode="auto">
          <a:xfrm flipH="1">
            <a:off x="601345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203450" y="1692275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组长：林德坤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203450" y="2022475"/>
            <a:ext cx="203993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项目的提出，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ppt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的制作。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参考资料查找。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8/10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分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9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5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9438" y="44878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096334" y="1692275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梅肖玥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7652628" y="2022475"/>
            <a:ext cx="20399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总结要求，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word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文件初稿           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9/10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 分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2648995" y="396613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李鹏磊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2133600" y="4295775"/>
            <a:ext cx="2039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图表的绘制。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8.5/10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分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7810" y="1370681"/>
            <a:ext cx="1313180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引言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980029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编写目的及背景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488816" y="1399448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为了完成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MHWhelper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软件的制作，对软件的开发进行可行性分析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，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5136" y="3244476"/>
            <a:ext cx="8827806" cy="1857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ea typeface="微软雅黑" panose="020B0503020204020204" pitchFamily="34" charset="-122"/>
              </a:rPr>
              <a:t>怪物猎人：世界</a:t>
            </a:r>
            <a:r>
              <a:rPr lang="en-US" altLang="zh-CN" dirty="0"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ea typeface="微软雅黑" panose="020B0503020204020204" pitchFamily="34" charset="-122"/>
              </a:rPr>
              <a:t>游戏玩家众多，但游戏内容繁多，不便于新手玩家游玩，同时该游戏没有社交功能，不方便玩家与其他玩家交流、交友，所以我们想要开发一款软件来弥补它的这些缺点。所开发的软件名字为</a:t>
            </a:r>
            <a:r>
              <a:rPr lang="en-US" altLang="zh-CN" dirty="0" err="1">
                <a:ea typeface="微软雅黑" panose="020B0503020204020204" pitchFamily="34" charset="-122"/>
              </a:rPr>
              <a:t>MHWhelper</a:t>
            </a:r>
            <a:r>
              <a:rPr lang="zh-CN" altLang="en-US" dirty="0">
                <a:ea typeface="微软雅黑" panose="020B0503020204020204" pitchFamily="34" charset="-122"/>
              </a:rPr>
              <a:t>。项目提出者为林德坤，开发者是林德坤、李鹏磊、梅肖玥。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项目面向的用户为</a:t>
            </a:r>
            <a:r>
              <a:rPr lang="en-US" altLang="zh-CN" dirty="0"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ea typeface="微软雅黑" panose="020B0503020204020204" pitchFamily="34" charset="-122"/>
              </a:rPr>
              <a:t>怪物猎人：世界</a:t>
            </a:r>
            <a:r>
              <a:rPr lang="en-US" altLang="zh-CN" dirty="0"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ea typeface="微软雅黑" panose="020B0503020204020204" pitchFamily="34" charset="-122"/>
              </a:rPr>
              <a:t>的玩家们。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基础的怪物弱点查找功能，在此之下添加针对不同怪物的推荐武器以及配装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方便快捷的配装器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招募版，为玩家们临时招募团体讨伐难度极高的怪物提供便利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目标及要求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2748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目标  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完成预计功能，做到不出现</a:t>
            </a:r>
            <a:r>
              <a:rPr lang="en-US" altLang="zh-CN" dirty="0">
                <a:latin typeface="+mj-ea"/>
                <a:ea typeface="+mj-ea"/>
              </a:rPr>
              <a:t>bug</a:t>
            </a:r>
            <a:r>
              <a:rPr lang="zh-CN" altLang="en-US" dirty="0">
                <a:latin typeface="+mj-ea"/>
                <a:ea typeface="+mj-ea"/>
              </a:rPr>
              <a:t>，并且完成时间尽量少 。同时思考新的功能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条件、假定和限制 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时间限制：</a:t>
            </a:r>
            <a:r>
              <a:rPr lang="en-US" altLang="zh-CN" dirty="0">
                <a:latin typeface="+mj-ea"/>
                <a:ea typeface="+mj-ea"/>
              </a:rPr>
              <a:t>2-3</a:t>
            </a:r>
            <a:r>
              <a:rPr lang="zh-CN" altLang="en-US" dirty="0">
                <a:latin typeface="+mj-ea"/>
                <a:ea typeface="+mj-ea"/>
              </a:rPr>
              <a:t>个月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可行性研究方法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研究方法参考了书本</a:t>
            </a:r>
            <a:r>
              <a:rPr lang="en-US" altLang="zh-CN" dirty="0">
                <a:latin typeface="+mj-ea"/>
                <a:ea typeface="+mj-ea"/>
              </a:rPr>
              <a:t>《</a:t>
            </a:r>
            <a:r>
              <a:rPr lang="zh-CN" altLang="en-US" dirty="0">
                <a:latin typeface="+mj-ea"/>
                <a:ea typeface="+mj-ea"/>
              </a:rPr>
              <a:t>软件工程导论（第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版）</a:t>
            </a:r>
            <a:r>
              <a:rPr lang="en-US" altLang="zh-CN" dirty="0">
                <a:latin typeface="+mj-ea"/>
                <a:ea typeface="+mj-ea"/>
              </a:rPr>
              <a:t>》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4813" y="1382713"/>
            <a:ext cx="3587497" cy="1767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对现有系统的分析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对现有系统的分析</a:t>
            </a:r>
            <a:endParaRPr lang="zh-CN" altLang="en-US" dirty="0"/>
          </a:p>
        </p:txBody>
      </p:sp>
      <p:pic>
        <p:nvPicPr>
          <p:cNvPr id="2051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2550795"/>
            <a:ext cx="3200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74" y="2526982"/>
            <a:ext cx="32194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16" y="2550795"/>
            <a:ext cx="3038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6591" y="75866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.PingFang SC"/>
                <a:ea typeface="宋体" panose="02010600030101010101" pitchFamily="2" charset="-122"/>
                <a:cs typeface="宋体" panose="02010600030101010101" pitchFamily="2" charset="-122"/>
              </a:rPr>
              <a:t>根据想要的技能和等级进行配装（其中技能有分类）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6591" y="111299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54545"/>
                </a:solidFill>
                <a:effectLst/>
                <a:latin typeface=".PingFang SC"/>
                <a:ea typeface="宋体" panose="02010600030101010101" pitchFamily="2" charset="-122"/>
                <a:cs typeface="宋体" panose="02010600030101010101" pitchFamily="2" charset="-122"/>
              </a:rPr>
              <a:t>可设定额外镶嵌槽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54545"/>
                </a:solidFill>
                <a:effectLst/>
                <a:latin typeface="Calibri" panose="020F0502020204030204" pitchFamily="34" charset="0"/>
                <a:ea typeface=".PingFang SC"/>
                <a:cs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54545"/>
                </a:solidFill>
                <a:effectLst/>
                <a:latin typeface=".PingFang SC"/>
                <a:ea typeface="宋体" panose="02010600030101010101" pitchFamily="2" charset="-122"/>
                <a:cs typeface="宋体" panose="02010600030101010101" pitchFamily="2" charset="-122"/>
              </a:rPr>
              <a:t>可添加附加条件（性别、武器孔、防御力、耐性等）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36591" y="146732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800" y="1295400"/>
            <a:ext cx="311621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以下图所示的配装器网站为例</a:t>
            </a:r>
            <a:endParaRPr lang="zh-CN" altLang="en-US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可选择固定装备 设定装饰品珠子镶嵌槽数量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8194" y="1393371"/>
            <a:ext cx="3116217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ea typeface="微软雅黑" panose="020B0503020204020204" pitchFamily="34" charset="-122"/>
              </a:rPr>
              <a:t>根据想要的技能和等级进行配装（其中技能有分类）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5874" y="1393371"/>
            <a:ext cx="3116217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ea typeface="微软雅黑" panose="020B0503020204020204" pitchFamily="34" charset="-122"/>
              </a:rPr>
              <a:t>可设定额外镶嵌槽 可添加附加条件（性别、武器孔、防御力、耐性等）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73" y="609388"/>
            <a:ext cx="7422952" cy="29969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3600" y="101600"/>
            <a:ext cx="3005951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  <a:cs typeface="+mn-cs"/>
              </a:rPr>
              <a:t>与现有系统比较的优越性</a:t>
            </a:r>
            <a:endParaRPr lang="zh-CN" altLang="en-US" sz="2000" b="1" dirty="0">
              <a:solidFill>
                <a:srgbClr val="336699">
                  <a:lumMod val="75000"/>
                </a:srgbClr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49" y="3105437"/>
            <a:ext cx="7793764" cy="2976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4561" y="3896882"/>
            <a:ext cx="3264493" cy="146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内容齐全，其他系统的资源皆不够全面，不方便用户查找</a:t>
            </a:r>
            <a:endParaRPr lang="zh-CN" altLang="en-US" sz="1400" b="1" dirty="0">
              <a:solidFill>
                <a:srgbClr val="336699">
                  <a:lumMod val="75000"/>
                </a:srgbClr>
              </a:solidFill>
              <a:ea typeface="微软雅黑" panose="020B0503020204020204" pitchFamily="34" charset="-122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有社交功能，现有系统皆无此功能</a:t>
            </a:r>
            <a:endParaRPr lang="zh-CN" altLang="en-US" sz="1400" b="1" dirty="0">
              <a:solidFill>
                <a:srgbClr val="336699">
                  <a:lumMod val="75000"/>
                </a:srgbClr>
              </a:solidFill>
              <a:ea typeface="微软雅黑" panose="020B0503020204020204" pitchFamily="34" charset="-122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</a:rPr>
              <a:t>易于获取相关的资讯</a:t>
            </a:r>
            <a:endParaRPr lang="zh-CN" altLang="en-US" sz="1400" b="1" dirty="0">
              <a:solidFill>
                <a:srgbClr val="336699">
                  <a:lumMod val="75000"/>
                </a:srgbClr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75487" y="554545"/>
            <a:ext cx="3268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我们新增的功能：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怪物图鉴，方便用户了解怪物各方面的情况；</a:t>
            </a:r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针对特定怪物进行配装推荐。这是大部分配装器都没有的功能，而从用户调查中我们发现，大多数玩家都对这一功能有所需求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DOC_GUID" val="{4a8e578e-c18d-41ce-a73a-bf5f1398582f}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2353</Words>
  <Application>WPS 演示</Application>
  <PresentationFormat>宽屏</PresentationFormat>
  <Paragraphs>240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.PingFang SC</vt:lpstr>
      <vt:lpstr>Almonte Snow</vt:lpstr>
      <vt:lpstr>Calibri</vt:lpstr>
      <vt:lpstr>Arial Unicode MS</vt:lpstr>
      <vt:lpstr>Times New Roman</vt:lpstr>
      <vt:lpstr>楷体_GB2312</vt:lpstr>
      <vt:lpstr>新宋体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目标及要求</vt:lpstr>
      <vt:lpstr>PowerPoint 演示文稿</vt:lpstr>
      <vt:lpstr>对现有系统的分析</vt:lpstr>
      <vt:lpstr>PowerPoint 演示文稿</vt:lpstr>
      <vt:lpstr>PowerPoint 演示文稿</vt:lpstr>
      <vt:lpstr>项目需求分析</vt:lpstr>
      <vt:lpstr>PowerPoint 演示文稿</vt:lpstr>
      <vt:lpstr>处理流图以及数据流图</vt:lpstr>
      <vt:lpstr>PowerPoint 演示文稿</vt:lpstr>
      <vt:lpstr>影响</vt:lpstr>
      <vt:lpstr>评价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52</cp:revision>
  <dcterms:created xsi:type="dcterms:W3CDTF">2015-06-24T14:18:00Z</dcterms:created>
  <dcterms:modified xsi:type="dcterms:W3CDTF">2019-03-30T03:18:56Z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