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87" r:id="rId6"/>
    <p:sldId id="267" r:id="rId7"/>
    <p:sldId id="260" r:id="rId8"/>
    <p:sldId id="288" r:id="rId9"/>
    <p:sldId id="268" r:id="rId10"/>
    <p:sldId id="270" r:id="rId11"/>
    <p:sldId id="274" r:id="rId12"/>
    <p:sldId id="275" r:id="rId13"/>
    <p:sldId id="280" r:id="rId14"/>
    <p:sldId id="273" r:id="rId15"/>
    <p:sldId id="286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CB3"/>
    <a:srgbClr val="84B5D5"/>
    <a:srgbClr val="7C8DA7"/>
    <a:srgbClr val="AABAD1"/>
    <a:srgbClr val="53B7DA"/>
    <a:srgbClr val="3BA7CE"/>
    <a:srgbClr val="7A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424" autoAdjust="0"/>
  </p:normalViewPr>
  <p:slideViewPr>
    <p:cSldViewPr snapToGrid="0">
      <p:cViewPr varScale="1">
        <p:scale>
          <a:sx n="110" d="100"/>
          <a:sy n="110" d="100"/>
        </p:scale>
        <p:origin x="7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656DBE-5289-450B-8A9E-500104CEAFC2}" type="datetimeFigureOut">
              <a:rPr lang="zh-CN" altLang="en-US"/>
              <a:t>2019/3/17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22619-B4F0-4BDE-9E08-54E2C709E37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6965FE-FEFA-4611-A830-F73098A17B85}" type="slidenum">
              <a:rPr lang="zh-CN" altLang="en-US">
                <a:cs typeface="华文仿宋"/>
              </a:rPr>
              <a:t>1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63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BF37FAE-6619-4F61-9C3E-9D287D4AEFC8}" type="slidenum">
              <a:rPr lang="zh-CN" altLang="en-US">
                <a:cs typeface="华文仿宋"/>
              </a:rPr>
              <a:t>10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9C089D-4F3A-47C3-9EE1-3EEF950CA94C}" type="slidenum">
              <a:rPr lang="zh-CN" altLang="en-US">
                <a:cs typeface="华文仿宋"/>
              </a:rPr>
              <a:t>11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/>
              </a:rPr>
              <a:t>12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39A90E-17AC-4805-B6B4-2F3F3EAE56FB}" type="slidenum">
              <a:rPr lang="zh-CN" altLang="en-US">
                <a:cs typeface="华文仿宋"/>
              </a:rPr>
              <a:t>13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ADD0C1-2C49-404E-977F-73AFB834D54A}" type="slidenum">
              <a:rPr lang="zh-CN" altLang="en-US">
                <a:cs typeface="华文仿宋"/>
              </a:rPr>
              <a:t>14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90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673F91-FAB8-4031-863A-C990D71894CF}" type="slidenum">
              <a:rPr lang="zh-CN" altLang="en-US">
                <a:cs typeface="华文仿宋"/>
              </a:rPr>
              <a:t>15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DDACE3-19BE-4CE0-AA0D-EDBD8F5B56ED}" type="slidenum">
              <a:rPr lang="zh-CN" altLang="en-US">
                <a:cs typeface="华文仿宋"/>
              </a:rPr>
              <a:t>2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14B88B-12A8-47CF-B7CC-7A37EB07F95C}" type="slidenum">
              <a:rPr lang="zh-CN" altLang="en-US">
                <a:cs typeface="华文仿宋"/>
              </a:rPr>
              <a:t>3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59286A-A911-4CC7-976A-CB723D91CFE5}" type="slidenum">
              <a:rPr lang="zh-CN" altLang="en-US">
                <a:cs typeface="华文仿宋"/>
              </a:rPr>
              <a:t>4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华文仿宋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60730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FCAC48-48DD-47A0-8EA6-CC79D7CE210C}" type="slidenum">
              <a:rPr lang="zh-CN" altLang="en-US">
                <a:cs typeface="华文仿宋"/>
              </a:rPr>
              <a:t>6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C331E92-0480-4831-A8C0-73EB0C8BA041}" type="slidenum">
              <a:rPr lang="zh-CN" altLang="en-US">
                <a:cs typeface="华文仿宋"/>
              </a:rPr>
              <a:t>7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华文仿宋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481143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F2FC3-C724-4BA9-AC86-5CF83B999691}" type="slidenum">
              <a:rPr lang="zh-CN" altLang="en-US">
                <a:cs typeface="华文仿宋"/>
              </a:rPr>
              <a:t>9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  <a:t>2019/3/17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  <a:t>2019/3/17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  <a:t>2019/3/17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  <a:t>2019/3/17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  <a:t>2019/3/17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  <a:t>2019/3/17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  <a:t>2019/3/17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  <a:t>2019/3/17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4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/>
        <a:buChar char=" "/>
        <a:defRPr sz="1600" kern="1200">
          <a:solidFill>
            <a:srgbClr val="595959"/>
          </a:solidFill>
          <a:latin typeface="+mn-ea"/>
          <a:ea typeface="+mn-ea"/>
          <a:cs typeface="华文仿宋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esign.c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hw.huijiwiki.com/wiki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hchinese.wiki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91212" y="723900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3677166" y="-446672"/>
            <a:ext cx="2781300" cy="86487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85303" y="2616295"/>
            <a:ext cx="7468711" cy="13905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G24</a:t>
            </a: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小组项目介绍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431017" y="4358142"/>
            <a:ext cx="1011226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小组组员：林德坤（组长）                                     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梅肖玥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李鹏磊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5445540" y="624317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52400" y="0"/>
            <a:ext cx="184731" cy="8092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4000" b="1" dirty="0">
              <a:solidFill>
                <a:srgbClr val="188CB3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9AC773-7776-4B7C-ACBE-5CB62A020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4" y="1041091"/>
            <a:ext cx="1709239" cy="144593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723549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+mn-cs"/>
              </a:rPr>
              <a:t>软件需求分析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2203450" y="1800225"/>
            <a:ext cx="8585200" cy="936625"/>
            <a:chOff x="2454731" y="858257"/>
            <a:chExt cx="8584419" cy="937201"/>
          </a:xfrm>
        </p:grpSpPr>
        <p:grpSp>
          <p:nvGrpSpPr>
            <p:cNvPr id="55313" name="组合 4"/>
            <p:cNvGrpSpPr/>
            <p:nvPr/>
          </p:nvGrpSpPr>
          <p:grpSpPr bwMode="auto">
            <a:xfrm>
              <a:off x="2454731" y="858257"/>
              <a:ext cx="909655" cy="937201"/>
              <a:chOff x="1252331" y="973457"/>
              <a:chExt cx="909655" cy="937201"/>
            </a:xfrm>
          </p:grpSpPr>
          <p:sp>
            <p:nvSpPr>
              <p:cNvPr id="7" name="椭圆形标注 6">
                <a:hlinkClick r:id="rId3"/>
              </p:cNvPr>
              <p:cNvSpPr/>
              <p:nvPr/>
            </p:nvSpPr>
            <p:spPr>
              <a:xfrm>
                <a:off x="1252331" y="1049704"/>
                <a:ext cx="907967" cy="860954"/>
              </a:xfrm>
              <a:prstGeom prst="wedgeEllipseCallout">
                <a:avLst>
                  <a:gd name="adj1" fmla="val -71929"/>
                  <a:gd name="adj2" fmla="val -1346"/>
                </a:avLst>
              </a:prstGeom>
              <a:solidFill>
                <a:schemeClr val="accent5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5316" name="矩形 7"/>
              <p:cNvSpPr>
                <a:spLocks noChangeArrowheads="1"/>
              </p:cNvSpPr>
              <p:nvPr/>
            </p:nvSpPr>
            <p:spPr bwMode="auto">
              <a:xfrm>
                <a:off x="1343213" y="973457"/>
                <a:ext cx="818773" cy="82541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just" defTabSz="685800">
                  <a:lnSpc>
                    <a:spcPct val="150000"/>
                  </a:lnSpc>
                  <a:buClr>
                    <a:srgbClr val="0070C0"/>
                  </a:buClr>
                </a:pPr>
                <a:r>
                  <a:rPr lang="en-US" altLang="zh-CN" sz="3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zh-CN" sz="3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Text Box 11">
              <a:hlinkClick r:id="rId3"/>
            </p:cNvPr>
            <p:cNvSpPr txBox="1">
              <a:spLocks noChangeArrowheads="1"/>
            </p:cNvSpPr>
            <p:nvPr/>
          </p:nvSpPr>
          <p:spPr bwMode="auto">
            <a:xfrm>
              <a:off x="3497624" y="1001220"/>
              <a:ext cx="7541526" cy="418448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algn="just">
                <a:lnSpc>
                  <a:spcPct val="150000"/>
                </a:lnSpc>
                <a:buClr>
                  <a:srgbClr val="0070C0"/>
                </a:buClr>
                <a:defRPr sz="80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defRPr>
              </a:lvl1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软件本身并没有什么很复杂的功能开发应该不会太难。并且能够很好的控制成本。</a:t>
              </a: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1341438" y="3032125"/>
            <a:ext cx="8763000" cy="970086"/>
            <a:chOff x="-1565104" y="2054134"/>
            <a:chExt cx="8763334" cy="970411"/>
          </a:xfrm>
        </p:grpSpPr>
        <p:grpSp>
          <p:nvGrpSpPr>
            <p:cNvPr id="55309" name="组合 9"/>
            <p:cNvGrpSpPr/>
            <p:nvPr/>
          </p:nvGrpSpPr>
          <p:grpSpPr bwMode="auto">
            <a:xfrm>
              <a:off x="6290456" y="2054134"/>
              <a:ext cx="907774" cy="940115"/>
              <a:chOff x="5037656" y="2169334"/>
              <a:chExt cx="907774" cy="940115"/>
            </a:xfrm>
          </p:grpSpPr>
          <p:sp>
            <p:nvSpPr>
              <p:cNvPr id="12" name="椭圆形标注 11">
                <a:hlinkClick r:id="rId3"/>
              </p:cNvPr>
              <p:cNvSpPr/>
              <p:nvPr/>
            </p:nvSpPr>
            <p:spPr>
              <a:xfrm>
                <a:off x="5037345" y="2248736"/>
                <a:ext cx="908085" cy="860713"/>
              </a:xfrm>
              <a:prstGeom prst="wedgeEllipseCallout">
                <a:avLst>
                  <a:gd name="adj1" fmla="val 68947"/>
                  <a:gd name="adj2" fmla="val -577"/>
                </a:avLst>
              </a:prstGeom>
              <a:solidFill>
                <a:srgbClr val="84B5D5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5312" name="矩形 12">
                <a:hlinkClick r:id="rId3"/>
              </p:cNvPr>
              <p:cNvSpPr>
                <a:spLocks noChangeArrowheads="1"/>
              </p:cNvSpPr>
              <p:nvPr/>
            </p:nvSpPr>
            <p:spPr bwMode="auto">
              <a:xfrm>
                <a:off x="5133283" y="2169334"/>
                <a:ext cx="729772" cy="82541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just" defTabSz="685800">
                  <a:lnSpc>
                    <a:spcPct val="150000"/>
                  </a:lnSpc>
                  <a:buClr>
                    <a:srgbClr val="0070C0"/>
                  </a:buClr>
                </a:pPr>
                <a:r>
                  <a:rPr lang="en-US" altLang="zh-CN" sz="3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zh-CN" sz="3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矩形 18">
              <a:hlinkClick r:id="rId3"/>
            </p:cNvPr>
            <p:cNvSpPr>
              <a:spLocks noChangeArrowheads="1"/>
            </p:cNvSpPr>
            <p:nvPr/>
          </p:nvSpPr>
          <p:spPr bwMode="auto">
            <a:xfrm>
              <a:off x="-1565104" y="2236758"/>
              <a:ext cx="7723481" cy="787787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defRPr/>
              </a:pPr>
              <a:r>
                <a:rPr lang="zh-CN" altLang="en-US" sz="1600" spc="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最重要的是需要一个数据库来满足整个软件作为资料库的需求。并且需要有细致的分类来满足装备搭配的需求。</a:t>
              </a: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2203450" y="4367213"/>
            <a:ext cx="8585200" cy="966910"/>
            <a:chOff x="2454731" y="3349259"/>
            <a:chExt cx="8584419" cy="967690"/>
          </a:xfrm>
        </p:grpSpPr>
        <p:grpSp>
          <p:nvGrpSpPr>
            <p:cNvPr id="55305" name="组合 14"/>
            <p:cNvGrpSpPr/>
            <p:nvPr/>
          </p:nvGrpSpPr>
          <p:grpSpPr bwMode="auto">
            <a:xfrm>
              <a:off x="2454731" y="3349259"/>
              <a:ext cx="907774" cy="945324"/>
              <a:chOff x="1252331" y="3464459"/>
              <a:chExt cx="907774" cy="945324"/>
            </a:xfrm>
          </p:grpSpPr>
          <p:sp>
            <p:nvSpPr>
              <p:cNvPr id="17" name="椭圆形标注 16">
                <a:hlinkClick r:id="rId3"/>
              </p:cNvPr>
              <p:cNvSpPr/>
              <p:nvPr/>
            </p:nvSpPr>
            <p:spPr>
              <a:xfrm>
                <a:off x="1252331" y="3548664"/>
                <a:ext cx="907967" cy="861119"/>
              </a:xfrm>
              <a:prstGeom prst="wedgeEllipseCallout">
                <a:avLst>
                  <a:gd name="adj1" fmla="val -71929"/>
                  <a:gd name="adj2" fmla="val -1346"/>
                </a:avLst>
              </a:prstGeom>
              <a:solidFill>
                <a:schemeClr val="accent5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5308" name="矩形 17">
                <a:hlinkClick r:id="rId3"/>
              </p:cNvPr>
              <p:cNvSpPr>
                <a:spLocks noChangeArrowheads="1"/>
              </p:cNvSpPr>
              <p:nvPr/>
            </p:nvSpPr>
            <p:spPr bwMode="auto">
              <a:xfrm>
                <a:off x="1341332" y="3464459"/>
                <a:ext cx="729772" cy="82541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just" defTabSz="685800">
                  <a:lnSpc>
                    <a:spcPct val="150000"/>
                  </a:lnSpc>
                  <a:buClr>
                    <a:srgbClr val="0070C0"/>
                  </a:buClr>
                </a:pPr>
                <a:r>
                  <a:rPr lang="en-US" altLang="zh-CN" sz="3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zh-CN" sz="3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Text Box 11">
              <a:hlinkClick r:id="rId3"/>
            </p:cNvPr>
            <p:cNvSpPr txBox="1">
              <a:spLocks noChangeArrowheads="1"/>
            </p:cNvSpPr>
            <p:nvPr/>
          </p:nvSpPr>
          <p:spPr bwMode="auto">
            <a:xfrm>
              <a:off x="3497624" y="3528791"/>
              <a:ext cx="7541526" cy="788158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algn="just" defTabSz="685800">
                <a:lnSpc>
                  <a:spcPct val="150000"/>
                </a:lnSpc>
                <a:buClr>
                  <a:srgbClr val="0070C0"/>
                </a:buClr>
                <a:defRPr sz="1200" spc="5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cs"/>
                </a:rPr>
                <a:t>因为截至目前游戏本身仍在不断的更新新内容，所以对于这样一个软件来说，我们也需要及时的更新数据库并且为用户提供补丁。</a:t>
              </a:r>
            </a:p>
          </p:txBody>
        </p:sp>
      </p:grpSp>
      <p:sp>
        <p:nvSpPr>
          <p:cNvPr id="19" name="TextBox 2"/>
          <p:cNvSpPr txBox="1"/>
          <p:nvPr/>
        </p:nvSpPr>
        <p:spPr>
          <a:xfrm>
            <a:off x="633413" y="2093913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可行性</a:t>
            </a:r>
          </a:p>
        </p:txBody>
      </p:sp>
      <p:sp>
        <p:nvSpPr>
          <p:cNvPr id="20" name="TextBox 22"/>
          <p:cNvSpPr txBox="1"/>
          <p:nvPr/>
        </p:nvSpPr>
        <p:spPr>
          <a:xfrm>
            <a:off x="10363200" y="330993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软件需求</a:t>
            </a:r>
          </a:p>
        </p:txBody>
      </p:sp>
      <p:sp>
        <p:nvSpPr>
          <p:cNvPr id="21" name="TextBox 23"/>
          <p:cNvSpPr txBox="1"/>
          <p:nvPr/>
        </p:nvSpPr>
        <p:spPr>
          <a:xfrm>
            <a:off x="633413" y="4622800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软件维护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</a:p>
        </p:txBody>
      </p:sp>
      <p:pic>
        <p:nvPicPr>
          <p:cNvPr id="4" name="Picture 2" descr="C:\Users\MDG\Desktop\58pic_538680429da6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031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04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406776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参考资料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参考资料</a:t>
            </a: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14CF67-8089-4C26-BF29-8AA791E9F1BC}"/>
              </a:ext>
            </a:extLst>
          </p:cNvPr>
          <p:cNvSpPr txBox="1"/>
          <p:nvPr/>
        </p:nvSpPr>
        <p:spPr>
          <a:xfrm>
            <a:off x="1215190" y="1130968"/>
            <a:ext cx="9877926" cy="167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ct val="500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软件工程导论（第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版）（</a:t>
            </a:r>
            <a:r>
              <a:rPr lang="zh-CN" altLang="en-US" sz="2000" dirty="0"/>
              <a:t>张海藩、牟永敏 编著 </a:t>
            </a:r>
            <a:r>
              <a:rPr lang="en-US" altLang="zh-CN" sz="2000" dirty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8</a:t>
            </a:r>
            <a:r>
              <a:rPr lang="zh-CN" altLang="en-US" sz="2000" dirty="0"/>
              <a:t>月，清华大学出版社</a:t>
            </a:r>
            <a:r>
              <a:rPr lang="en-US" altLang="zh-CN" sz="2000" dirty="0"/>
              <a:t> ISBN</a:t>
            </a:r>
            <a:r>
              <a:rPr lang="zh-CN" altLang="en-US" sz="2000" dirty="0"/>
              <a:t>：</a:t>
            </a:r>
            <a:r>
              <a:rPr lang="en-US" altLang="zh-CN" sz="2000" dirty="0"/>
              <a:t>978-7-302-33098-1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灰机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wiki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ea typeface="微软雅黑" panose="020B0503020204020204" pitchFamily="34" charset="-122"/>
                <a:hlinkClick r:id="rId3"/>
              </a:rPr>
              <a:t>https://mhw.huijiwiki.com/wiki/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b="1" dirty="0">
                <a:ea typeface="微软雅黑" panose="020B0503020204020204" pitchFamily="34" charset="-122"/>
              </a:rPr>
              <a:t>我們一起狩獵吧</a:t>
            </a:r>
            <a:r>
              <a:rPr lang="en-US" altLang="zh-TW" sz="1400" b="1" dirty="0">
                <a:ea typeface="微软雅黑" panose="020B0503020204020204" pitchFamily="34" charset="-122"/>
              </a:rPr>
              <a:t>! | MHW </a:t>
            </a:r>
            <a:r>
              <a:rPr lang="zh-TW" altLang="en-US" sz="1400" b="1" dirty="0">
                <a:ea typeface="微软雅黑" panose="020B0503020204020204" pitchFamily="34" charset="-122"/>
              </a:rPr>
              <a:t>魔物獵人中文攻略 </a:t>
            </a:r>
            <a:r>
              <a:rPr lang="en-US" altLang="zh-TW" sz="1400" b="1" dirty="0">
                <a:ea typeface="微软雅黑" panose="020B0503020204020204" pitchFamily="34" charset="-122"/>
              </a:rPr>
              <a:t>wiki</a:t>
            </a:r>
            <a:r>
              <a:rPr lang="zh-CN" altLang="en-US" sz="1400" b="1" dirty="0"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ea typeface="微软雅黑" panose="020B0503020204020204" pitchFamily="34" charset="-122"/>
                <a:hlinkClick r:id="rId4"/>
              </a:rPr>
              <a:t>https://www.mhchinese.wiki/</a:t>
            </a:r>
            <a:r>
              <a:rPr lang="zh-CN" altLang="en-US" sz="1400" b="1" dirty="0"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App《mhw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伙伴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400" dirty="0"/>
              <a:t>https://weibo.com/mhwo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</a:p>
        </p:txBody>
      </p:sp>
      <p:pic>
        <p:nvPicPr>
          <p:cNvPr id="4" name="Picture 3" descr="C:\Users\MDG\Desktop\911964_12841752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05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515060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小组分工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</a:p>
        </p:txBody>
      </p:sp>
      <p:sp>
        <p:nvSpPr>
          <p:cNvPr id="4" name="Freeform 15"/>
          <p:cNvSpPr/>
          <p:nvPr/>
        </p:nvSpPr>
        <p:spPr bwMode="auto">
          <a:xfrm>
            <a:off x="4254500" y="1595438"/>
            <a:ext cx="1503363" cy="2011362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5" name="Picture 57"/>
          <p:cNvPicPr>
            <a:picLocks noChangeAspect="1" noChangeArrowheads="1"/>
          </p:cNvPicPr>
          <p:nvPr/>
        </p:nvPicPr>
        <p:blipFill>
          <a:blip r:embed="rId3">
            <a:lum bright="24000"/>
          </a:blip>
          <a:srcRect t="-420"/>
          <a:stretch>
            <a:fillRect/>
          </a:stretch>
        </p:blipFill>
        <p:spPr bwMode="auto">
          <a:xfrm>
            <a:off x="4243388" y="688975"/>
            <a:ext cx="292100" cy="582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7"/>
          <p:cNvPicPr>
            <a:picLocks noChangeAspect="1" noChangeArrowheads="1"/>
          </p:cNvPicPr>
          <p:nvPr/>
        </p:nvPicPr>
        <p:blipFill>
          <a:blip r:embed="rId4">
            <a:lum bright="24000"/>
          </a:blip>
          <a:srcRect b="-420"/>
          <a:stretch>
            <a:fillRect/>
          </a:stretch>
        </p:blipFill>
        <p:spPr bwMode="auto">
          <a:xfrm>
            <a:off x="7254959" y="849480"/>
            <a:ext cx="290513" cy="3485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15"/>
          <p:cNvSpPr/>
          <p:nvPr/>
        </p:nvSpPr>
        <p:spPr bwMode="auto">
          <a:xfrm>
            <a:off x="4254500" y="3779838"/>
            <a:ext cx="1503363" cy="2011362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rgbClr val="84B5D5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" name="Freeform 15"/>
          <p:cNvSpPr/>
          <p:nvPr/>
        </p:nvSpPr>
        <p:spPr bwMode="auto">
          <a:xfrm flipH="1">
            <a:off x="6013450" y="1595438"/>
            <a:ext cx="1503363" cy="2011362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rgbClr val="84B5D5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2203450" y="1692275"/>
            <a:ext cx="15696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组长：林德坤</a:t>
            </a:r>
          </a:p>
        </p:txBody>
      </p:sp>
      <p:sp>
        <p:nvSpPr>
          <p:cNvPr id="11" name="TextBox 12"/>
          <p:cNvSpPr txBox="1"/>
          <p:nvPr/>
        </p:nvSpPr>
        <p:spPr>
          <a:xfrm>
            <a:off x="2203450" y="2022475"/>
            <a:ext cx="2039938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项目的提出，</a:t>
            </a:r>
            <a:r>
              <a:rPr lang="en-US" altLang="zh-CN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ppt</a:t>
            </a: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的制作。</a:t>
            </a:r>
            <a:endParaRPr lang="en-US" altLang="zh-CN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参考资料查找。</a:t>
            </a:r>
            <a:endParaRPr lang="en-US" altLang="zh-CN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4389438" y="2278063"/>
            <a:ext cx="755650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01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675438" y="2278063"/>
            <a:ext cx="755650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02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4" name="TextBox 15"/>
          <p:cNvSpPr txBox="1"/>
          <p:nvPr/>
        </p:nvSpPr>
        <p:spPr>
          <a:xfrm>
            <a:off x="4389438" y="4487863"/>
            <a:ext cx="755650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03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8096334" y="1692275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梅肖玥</a:t>
            </a:r>
          </a:p>
        </p:txBody>
      </p:sp>
      <p:sp>
        <p:nvSpPr>
          <p:cNvPr id="17" name="TextBox 18"/>
          <p:cNvSpPr txBox="1"/>
          <p:nvPr/>
        </p:nvSpPr>
        <p:spPr>
          <a:xfrm>
            <a:off x="7659688" y="2022475"/>
            <a:ext cx="203993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所需要文本的编写以及润色。</a:t>
            </a:r>
          </a:p>
        </p:txBody>
      </p:sp>
      <p:sp>
        <p:nvSpPr>
          <p:cNvPr id="18" name="TextBox 19"/>
          <p:cNvSpPr txBox="1"/>
          <p:nvPr/>
        </p:nvSpPr>
        <p:spPr>
          <a:xfrm>
            <a:off x="2648995" y="396613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李鹏磊</a:t>
            </a:r>
          </a:p>
        </p:txBody>
      </p:sp>
      <p:sp>
        <p:nvSpPr>
          <p:cNvPr id="19" name="TextBox 20"/>
          <p:cNvSpPr txBox="1"/>
          <p:nvPr/>
        </p:nvSpPr>
        <p:spPr>
          <a:xfrm>
            <a:off x="2133600" y="4295775"/>
            <a:ext cx="203993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进行软件的需求分析</a:t>
            </a:r>
            <a:endParaRPr lang="en-US" altLang="zh-CN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功能的提出及分析。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34942" y="589536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2933700" y="-430212"/>
            <a:ext cx="2781300" cy="86487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457325" y="2674938"/>
            <a:ext cx="5316538" cy="1812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600" b="1">
                <a:solidFill>
                  <a:schemeClr val="bg1"/>
                </a:solidFill>
                <a:ea typeface="微软雅黑" panose="020B0503020204020204" pitchFamily="34" charset="-122"/>
              </a:rPr>
              <a:t>THANKS</a:t>
            </a:r>
            <a:endParaRPr lang="zh-CN" altLang="en-US" sz="9600" b="1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11" name="矩形 10"/>
          <p:cNvSpPr/>
          <p:nvPr/>
        </p:nvSpPr>
        <p:spPr>
          <a:xfrm>
            <a:off x="196850" y="1616075"/>
            <a:ext cx="774700" cy="2301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70535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043113" y="2108200"/>
            <a:ext cx="2032000" cy="139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8" name="矩形 7"/>
          <p:cNvSpPr/>
          <p:nvPr/>
        </p:nvSpPr>
        <p:spPr>
          <a:xfrm>
            <a:off x="1585913" y="3394075"/>
            <a:ext cx="300355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CONTENTS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53063" y="958850"/>
            <a:ext cx="3300327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01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项目选择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53063" y="1851025"/>
            <a:ext cx="4018472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02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用户需求分析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53063" y="2741613"/>
            <a:ext cx="4018472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03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软件需求分析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453063" y="3632200"/>
            <a:ext cx="3300327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04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参考资料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453063" y="4522788"/>
            <a:ext cx="3659400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05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分工及评价</a:t>
            </a: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jd\Desktop\图片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01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3553" y="1370681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项目选择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项目名称</a:t>
            </a:r>
          </a:p>
        </p:txBody>
      </p:sp>
      <p:sp>
        <p:nvSpPr>
          <p:cNvPr id="7" name="矩形 6"/>
          <p:cNvSpPr/>
          <p:nvPr/>
        </p:nvSpPr>
        <p:spPr>
          <a:xfrm>
            <a:off x="4410869" y="1797050"/>
            <a:ext cx="3370262" cy="19780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+mj-ea"/>
                <a:ea typeface="+mj-ea"/>
              </a:rPr>
              <a:t>《</a:t>
            </a:r>
            <a:r>
              <a:rPr lang="zh-CN" altLang="en-US" sz="2400" b="1" dirty="0">
                <a:latin typeface="+mj-ea"/>
                <a:ea typeface="+mj-ea"/>
              </a:rPr>
              <a:t>怪物猎人：世界</a:t>
            </a:r>
            <a:r>
              <a:rPr lang="en-US" altLang="zh-CN" sz="2400" b="1" dirty="0">
                <a:latin typeface="+mj-ea"/>
                <a:ea typeface="+mj-ea"/>
              </a:rPr>
              <a:t>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+mj-ea"/>
                <a:ea typeface="+mj-ea"/>
              </a:rPr>
              <a:t>助手</a:t>
            </a:r>
          </a:p>
        </p:txBody>
      </p:sp>
      <p:sp>
        <p:nvSpPr>
          <p:cNvPr id="12" name="Rectangle 5"/>
          <p:cNvSpPr/>
          <p:nvPr/>
        </p:nvSpPr>
        <p:spPr bwMode="auto">
          <a:xfrm>
            <a:off x="1360488" y="4249738"/>
            <a:ext cx="9702800" cy="1000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《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怪物猎人：世界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是由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CAPCOM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制作发行的一款动作冒险游戏，曾荣获了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2018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TGA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年度最佳角色扮演游戏奖。游戏最多支持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16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人联机集会所，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人联机狩猎。在这款游戏中，有着数十种不同的魔物，要使玩家们能够熟练讨伐魔物，需要十分的了解每个怪物的弱点并且搭配出安全且高效的装备，就需要一款简单的小助手来帮助他们完成这些。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Lato Light" charset="0"/>
              <a:sym typeface="Lato Light" charset="0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669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项目功能</a:t>
            </a: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14CF67-8089-4C26-BF29-8AA791E9F1BC}"/>
              </a:ext>
            </a:extLst>
          </p:cNvPr>
          <p:cNvSpPr txBox="1"/>
          <p:nvPr/>
        </p:nvSpPr>
        <p:spPr>
          <a:xfrm>
            <a:off x="1377560" y="2151727"/>
            <a:ext cx="98779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基础的怪物弱点查找功能，在此之下添加针对不同怪物的推荐武器以及配装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</a:rPr>
              <a:t>2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</a:rPr>
              <a:t>方便快捷的配装器</a:t>
            </a:r>
            <a:endParaRPr lang="en-US" altLang="zh-CN" sz="20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招募版，为玩家们临时招募团体讨伐难度极高的怪物提供便利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</a:rPr>
              <a:t>4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</a:rPr>
              <a:t>通告栏 及时更新官方的活动内容。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190486"/>
      </p:ext>
    </p:extLst>
  </p:cSld>
  <p:clrMapOvr>
    <a:masterClrMapping/>
  </p:clrMapOvr>
  <p:transition spd="slow" advClick="0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椭圆 3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02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14813" y="1382713"/>
            <a:ext cx="3570287" cy="885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用户需求分析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6497989" y="3743028"/>
            <a:ext cx="4902624" cy="1794470"/>
            <a:chOff x="6552974" y="4144262"/>
            <a:chExt cx="4820768" cy="1519904"/>
          </a:xfrm>
        </p:grpSpPr>
        <p:sp>
          <p:nvSpPr>
            <p:cNvPr id="5" name="矩形 4"/>
            <p:cNvSpPr/>
            <p:nvPr/>
          </p:nvSpPr>
          <p:spPr>
            <a:xfrm>
              <a:off x="6552974" y="4144262"/>
              <a:ext cx="1515915" cy="1516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068889" y="4147438"/>
              <a:ext cx="3304853" cy="1516728"/>
            </a:xfrm>
            <a:prstGeom prst="rect">
              <a:avLst/>
            </a:prstGeom>
            <a:solidFill>
              <a:srgbClr val="84B5D5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5400000">
              <a:off x="8007725" y="4400778"/>
              <a:ext cx="190584" cy="8412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6357374" y="1138333"/>
            <a:ext cx="5091112" cy="1941511"/>
            <a:chOff x="6555693" y="1732988"/>
            <a:chExt cx="4822213" cy="1516408"/>
          </a:xfrm>
        </p:grpSpPr>
        <p:sp>
          <p:nvSpPr>
            <p:cNvPr id="9" name="矩形 8"/>
            <p:cNvSpPr/>
            <p:nvPr/>
          </p:nvSpPr>
          <p:spPr>
            <a:xfrm>
              <a:off x="6555693" y="1732988"/>
              <a:ext cx="1515870" cy="1516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073150" y="1732988"/>
              <a:ext cx="3304756" cy="151640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8004069" y="1957685"/>
              <a:ext cx="190543" cy="841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300424" y="3642275"/>
            <a:ext cx="5571253" cy="1891919"/>
            <a:chOff x="679079" y="4148770"/>
            <a:chExt cx="4818915" cy="1517981"/>
          </a:xfrm>
        </p:grpSpPr>
        <p:sp>
          <p:nvSpPr>
            <p:cNvPr id="13" name="矩形 12"/>
            <p:cNvSpPr/>
            <p:nvPr/>
          </p:nvSpPr>
          <p:spPr>
            <a:xfrm>
              <a:off x="679079" y="4148770"/>
              <a:ext cx="1515831" cy="15163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93323" y="4150358"/>
              <a:ext cx="3304671" cy="151639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2129004" y="4400459"/>
              <a:ext cx="190542" cy="84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519112" y="1138238"/>
            <a:ext cx="5412839" cy="1941512"/>
            <a:chOff x="679079" y="1737484"/>
            <a:chExt cx="4817083" cy="1516408"/>
          </a:xfrm>
        </p:grpSpPr>
        <p:sp>
          <p:nvSpPr>
            <p:cNvPr id="17" name="矩形 16"/>
            <p:cNvSpPr/>
            <p:nvPr/>
          </p:nvSpPr>
          <p:spPr>
            <a:xfrm>
              <a:off x="679079" y="1737484"/>
              <a:ext cx="1515754" cy="1516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191659" y="1737484"/>
              <a:ext cx="3304503" cy="1516408"/>
            </a:xfrm>
            <a:prstGeom prst="rect">
              <a:avLst/>
            </a:prstGeom>
            <a:solidFill>
              <a:srgbClr val="84B5D5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5400000">
              <a:off x="2130512" y="1987590"/>
              <a:ext cx="190543" cy="841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59492" y="4272342"/>
            <a:ext cx="812596" cy="1012418"/>
            <a:chOff x="6513513" y="469107"/>
            <a:chExt cx="96838" cy="120651"/>
          </a:xfrm>
          <a:solidFill>
            <a:schemeClr val="accent5">
              <a:lumMod val="75000"/>
            </a:schemeClr>
          </a:solidFill>
        </p:grpSpPr>
        <p:sp>
          <p:nvSpPr>
            <p:cNvPr id="21" name="Freeform 2209"/>
            <p:cNvSpPr>
              <a:spLocks noEditPoints="1"/>
            </p:cNvSpPr>
            <p:nvPr/>
          </p:nvSpPr>
          <p:spPr bwMode="auto">
            <a:xfrm>
              <a:off x="6513513" y="496095"/>
              <a:ext cx="93663" cy="93663"/>
            </a:xfrm>
            <a:custGeom>
              <a:avLst/>
              <a:gdLst>
                <a:gd name="T0" fmla="*/ 14 w 28"/>
                <a:gd name="T1" fmla="*/ 0 h 28"/>
                <a:gd name="T2" fmla="*/ 0 w 28"/>
                <a:gd name="T3" fmla="*/ 14 h 28"/>
                <a:gd name="T4" fmla="*/ 14 w 28"/>
                <a:gd name="T5" fmla="*/ 28 h 28"/>
                <a:gd name="T6" fmla="*/ 28 w 28"/>
                <a:gd name="T7" fmla="*/ 14 h 28"/>
                <a:gd name="T8" fmla="*/ 14 w 28"/>
                <a:gd name="T9" fmla="*/ 0 h 28"/>
                <a:gd name="T10" fmla="*/ 14 w 28"/>
                <a:gd name="T11" fmla="*/ 25 h 28"/>
                <a:gd name="T12" fmla="*/ 3 w 28"/>
                <a:gd name="T13" fmla="*/ 14 h 28"/>
                <a:gd name="T14" fmla="*/ 14 w 28"/>
                <a:gd name="T15" fmla="*/ 3 h 28"/>
                <a:gd name="T16" fmla="*/ 25 w 28"/>
                <a:gd name="T17" fmla="*/ 14 h 28"/>
                <a:gd name="T18" fmla="*/ 14 w 28"/>
                <a:gd name="T19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lose/>
                  <a:moveTo>
                    <a:pt x="14" y="25"/>
                  </a:moveTo>
                  <a:cubicBezTo>
                    <a:pt x="8" y="25"/>
                    <a:pt x="3" y="20"/>
                    <a:pt x="3" y="14"/>
                  </a:cubicBezTo>
                  <a:cubicBezTo>
                    <a:pt x="3" y="8"/>
                    <a:pt x="8" y="3"/>
                    <a:pt x="14" y="3"/>
                  </a:cubicBezTo>
                  <a:cubicBezTo>
                    <a:pt x="20" y="3"/>
                    <a:pt x="25" y="8"/>
                    <a:pt x="25" y="14"/>
                  </a:cubicBezTo>
                  <a:cubicBezTo>
                    <a:pt x="25" y="20"/>
                    <a:pt x="20" y="25"/>
                    <a:pt x="14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2210"/>
            <p:cNvSpPr/>
            <p:nvPr/>
          </p:nvSpPr>
          <p:spPr bwMode="auto">
            <a:xfrm>
              <a:off x="6543676" y="469107"/>
              <a:ext cx="33338" cy="20638"/>
            </a:xfrm>
            <a:custGeom>
              <a:avLst/>
              <a:gdLst>
                <a:gd name="T0" fmla="*/ 7 w 10"/>
                <a:gd name="T1" fmla="*/ 6 h 6"/>
                <a:gd name="T2" fmla="*/ 7 w 10"/>
                <a:gd name="T3" fmla="*/ 4 h 6"/>
                <a:gd name="T4" fmla="*/ 9 w 10"/>
                <a:gd name="T5" fmla="*/ 4 h 6"/>
                <a:gd name="T6" fmla="*/ 10 w 10"/>
                <a:gd name="T7" fmla="*/ 2 h 6"/>
                <a:gd name="T8" fmla="*/ 10 w 10"/>
                <a:gd name="T9" fmla="*/ 1 h 6"/>
                <a:gd name="T10" fmla="*/ 9 w 10"/>
                <a:gd name="T11" fmla="*/ 0 h 6"/>
                <a:gd name="T12" fmla="*/ 2 w 10"/>
                <a:gd name="T13" fmla="*/ 0 h 6"/>
                <a:gd name="T14" fmla="*/ 0 w 10"/>
                <a:gd name="T15" fmla="*/ 1 h 6"/>
                <a:gd name="T16" fmla="*/ 0 w 10"/>
                <a:gd name="T17" fmla="*/ 2 h 6"/>
                <a:gd name="T18" fmla="*/ 2 w 10"/>
                <a:gd name="T19" fmla="*/ 4 h 6"/>
                <a:gd name="T20" fmla="*/ 3 w 10"/>
                <a:gd name="T21" fmla="*/ 4 h 6"/>
                <a:gd name="T22" fmla="*/ 3 w 10"/>
                <a:gd name="T23" fmla="*/ 6 h 6"/>
                <a:gd name="T24" fmla="*/ 5 w 10"/>
                <a:gd name="T25" fmla="*/ 6 h 6"/>
                <a:gd name="T26" fmla="*/ 7 w 10"/>
                <a:gd name="T2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6">
                  <a:moveTo>
                    <a:pt x="7" y="6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6" y="6"/>
                    <a:pt x="7" y="6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11"/>
            <p:cNvSpPr/>
            <p:nvPr/>
          </p:nvSpPr>
          <p:spPr bwMode="auto">
            <a:xfrm>
              <a:off x="6591301" y="492920"/>
              <a:ext cx="19050" cy="15875"/>
            </a:xfrm>
            <a:custGeom>
              <a:avLst/>
              <a:gdLst>
                <a:gd name="T0" fmla="*/ 3 w 6"/>
                <a:gd name="T1" fmla="*/ 5 h 5"/>
                <a:gd name="T2" fmla="*/ 5 w 6"/>
                <a:gd name="T3" fmla="*/ 3 h 5"/>
                <a:gd name="T4" fmla="*/ 5 w 6"/>
                <a:gd name="T5" fmla="*/ 1 h 5"/>
                <a:gd name="T6" fmla="*/ 4 w 6"/>
                <a:gd name="T7" fmla="*/ 0 h 5"/>
                <a:gd name="T8" fmla="*/ 2 w 6"/>
                <a:gd name="T9" fmla="*/ 0 h 5"/>
                <a:gd name="T10" fmla="*/ 0 w 6"/>
                <a:gd name="T11" fmla="*/ 2 h 5"/>
                <a:gd name="T12" fmla="*/ 3 w 6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2"/>
                    <a:pt x="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2" y="4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212"/>
            <p:cNvSpPr/>
            <p:nvPr/>
          </p:nvSpPr>
          <p:spPr bwMode="auto">
            <a:xfrm>
              <a:off x="6550026" y="532607"/>
              <a:ext cx="20638" cy="20638"/>
            </a:xfrm>
            <a:custGeom>
              <a:avLst/>
              <a:gdLst>
                <a:gd name="T0" fmla="*/ 5 w 6"/>
                <a:gd name="T1" fmla="*/ 1 h 6"/>
                <a:gd name="T2" fmla="*/ 5 w 6"/>
                <a:gd name="T3" fmla="*/ 5 h 6"/>
                <a:gd name="T4" fmla="*/ 1 w 6"/>
                <a:gd name="T5" fmla="*/ 5 h 6"/>
                <a:gd name="T6" fmla="*/ 1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6" y="4"/>
                    <a:pt x="5" y="5"/>
                  </a:cubicBezTo>
                  <a:cubicBezTo>
                    <a:pt x="4" y="6"/>
                    <a:pt x="2" y="6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2213"/>
            <p:cNvSpPr/>
            <p:nvPr/>
          </p:nvSpPr>
          <p:spPr bwMode="auto">
            <a:xfrm>
              <a:off x="6540501" y="519907"/>
              <a:ext cx="20638" cy="23813"/>
            </a:xfrm>
            <a:custGeom>
              <a:avLst/>
              <a:gdLst>
                <a:gd name="T0" fmla="*/ 6 w 6"/>
                <a:gd name="T1" fmla="*/ 5 h 7"/>
                <a:gd name="T2" fmla="*/ 6 w 6"/>
                <a:gd name="T3" fmla="*/ 6 h 7"/>
                <a:gd name="T4" fmla="*/ 6 w 6"/>
                <a:gd name="T5" fmla="*/ 6 h 7"/>
                <a:gd name="T6" fmla="*/ 4 w 6"/>
                <a:gd name="T7" fmla="*/ 6 h 7"/>
                <a:gd name="T8" fmla="*/ 0 w 6"/>
                <a:gd name="T9" fmla="*/ 2 h 7"/>
                <a:gd name="T10" fmla="*/ 0 w 6"/>
                <a:gd name="T11" fmla="*/ 1 h 7"/>
                <a:gd name="T12" fmla="*/ 0 w 6"/>
                <a:gd name="T13" fmla="*/ 1 h 7"/>
                <a:gd name="T14" fmla="*/ 2 w 6"/>
                <a:gd name="T15" fmla="*/ 1 h 7"/>
                <a:gd name="T16" fmla="*/ 6 w 6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7">
                  <a:moveTo>
                    <a:pt x="6" y="5"/>
                  </a:moveTo>
                  <a:cubicBezTo>
                    <a:pt x="6" y="5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2" y="1"/>
                  </a:cubicBez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720770" y="1851921"/>
            <a:ext cx="891390" cy="946044"/>
            <a:chOff x="8085138" y="2318680"/>
            <a:chExt cx="114300" cy="121308"/>
          </a:xfrm>
          <a:solidFill>
            <a:schemeClr val="accent5">
              <a:lumMod val="75000"/>
            </a:schemeClr>
          </a:solidFill>
        </p:grpSpPr>
        <p:sp>
          <p:nvSpPr>
            <p:cNvPr id="27" name="Oval 1728"/>
            <p:cNvSpPr>
              <a:spLocks noChangeArrowheads="1"/>
            </p:cNvSpPr>
            <p:nvPr/>
          </p:nvSpPr>
          <p:spPr bwMode="auto">
            <a:xfrm>
              <a:off x="8085138" y="2400301"/>
              <a:ext cx="17463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Oval 1729"/>
            <p:cNvSpPr>
              <a:spLocks noChangeArrowheads="1"/>
            </p:cNvSpPr>
            <p:nvPr/>
          </p:nvSpPr>
          <p:spPr bwMode="auto">
            <a:xfrm>
              <a:off x="8124826" y="2370138"/>
              <a:ext cx="26988" cy="26988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Oval 1730"/>
            <p:cNvSpPr>
              <a:spLocks noChangeArrowheads="1"/>
            </p:cNvSpPr>
            <p:nvPr/>
          </p:nvSpPr>
          <p:spPr bwMode="auto">
            <a:xfrm>
              <a:off x="8130847" y="2318680"/>
              <a:ext cx="19050" cy="20638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1731"/>
            <p:cNvSpPr/>
            <p:nvPr/>
          </p:nvSpPr>
          <p:spPr bwMode="auto">
            <a:xfrm>
              <a:off x="8112126" y="2328863"/>
              <a:ext cx="57150" cy="111125"/>
            </a:xfrm>
            <a:custGeom>
              <a:avLst/>
              <a:gdLst>
                <a:gd name="T0" fmla="*/ 15 w 17"/>
                <a:gd name="T1" fmla="*/ 3 h 33"/>
                <a:gd name="T2" fmla="*/ 12 w 17"/>
                <a:gd name="T3" fmla="*/ 0 h 33"/>
                <a:gd name="T4" fmla="*/ 11 w 17"/>
                <a:gd name="T5" fmla="*/ 2 h 33"/>
                <a:gd name="T6" fmla="*/ 15 w 17"/>
                <a:gd name="T7" fmla="*/ 16 h 33"/>
                <a:gd name="T8" fmla="*/ 8 w 17"/>
                <a:gd name="T9" fmla="*/ 31 h 33"/>
                <a:gd name="T10" fmla="*/ 2 w 17"/>
                <a:gd name="T11" fmla="*/ 16 h 33"/>
                <a:gd name="T12" fmla="*/ 5 w 17"/>
                <a:gd name="T13" fmla="*/ 2 h 33"/>
                <a:gd name="T14" fmla="*/ 5 w 17"/>
                <a:gd name="T15" fmla="*/ 0 h 33"/>
                <a:gd name="T16" fmla="*/ 2 w 17"/>
                <a:gd name="T17" fmla="*/ 3 h 33"/>
                <a:gd name="T18" fmla="*/ 0 w 17"/>
                <a:gd name="T19" fmla="*/ 16 h 33"/>
                <a:gd name="T20" fmla="*/ 2 w 17"/>
                <a:gd name="T21" fmla="*/ 28 h 33"/>
                <a:gd name="T22" fmla="*/ 8 w 17"/>
                <a:gd name="T23" fmla="*/ 33 h 33"/>
                <a:gd name="T24" fmla="*/ 15 w 17"/>
                <a:gd name="T25" fmla="*/ 28 h 33"/>
                <a:gd name="T26" fmla="*/ 17 w 17"/>
                <a:gd name="T27" fmla="*/ 16 h 33"/>
                <a:gd name="T28" fmla="*/ 15 w 17"/>
                <a:gd name="T2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33">
                  <a:moveTo>
                    <a:pt x="15" y="3"/>
                  </a:moveTo>
                  <a:cubicBezTo>
                    <a:pt x="14" y="2"/>
                    <a:pt x="13" y="1"/>
                    <a:pt x="12" y="0"/>
                  </a:cubicBezTo>
                  <a:cubicBezTo>
                    <a:pt x="12" y="1"/>
                    <a:pt x="12" y="1"/>
                    <a:pt x="11" y="2"/>
                  </a:cubicBezTo>
                  <a:cubicBezTo>
                    <a:pt x="13" y="5"/>
                    <a:pt x="15" y="10"/>
                    <a:pt x="15" y="16"/>
                  </a:cubicBezTo>
                  <a:cubicBezTo>
                    <a:pt x="15" y="25"/>
                    <a:pt x="11" y="31"/>
                    <a:pt x="8" y="31"/>
                  </a:cubicBezTo>
                  <a:cubicBezTo>
                    <a:pt x="5" y="31"/>
                    <a:pt x="2" y="25"/>
                    <a:pt x="2" y="16"/>
                  </a:cubicBezTo>
                  <a:cubicBezTo>
                    <a:pt x="2" y="10"/>
                    <a:pt x="4" y="5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1" y="7"/>
                    <a:pt x="0" y="11"/>
                    <a:pt x="0" y="16"/>
                  </a:cubicBezTo>
                  <a:cubicBezTo>
                    <a:pt x="0" y="20"/>
                    <a:pt x="1" y="24"/>
                    <a:pt x="2" y="28"/>
                  </a:cubicBezTo>
                  <a:cubicBezTo>
                    <a:pt x="4" y="31"/>
                    <a:pt x="6" y="33"/>
                    <a:pt x="8" y="33"/>
                  </a:cubicBezTo>
                  <a:cubicBezTo>
                    <a:pt x="11" y="33"/>
                    <a:pt x="13" y="31"/>
                    <a:pt x="15" y="28"/>
                  </a:cubicBezTo>
                  <a:cubicBezTo>
                    <a:pt x="16" y="24"/>
                    <a:pt x="17" y="20"/>
                    <a:pt x="17" y="16"/>
                  </a:cubicBezTo>
                  <a:cubicBezTo>
                    <a:pt x="17" y="11"/>
                    <a:pt x="16" y="7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Oval 1732"/>
            <p:cNvSpPr>
              <a:spLocks noChangeArrowheads="1"/>
            </p:cNvSpPr>
            <p:nvPr/>
          </p:nvSpPr>
          <p:spPr bwMode="auto">
            <a:xfrm>
              <a:off x="8178800" y="2400301"/>
              <a:ext cx="20638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1733"/>
            <p:cNvSpPr/>
            <p:nvPr/>
          </p:nvSpPr>
          <p:spPr bwMode="auto">
            <a:xfrm>
              <a:off x="8085138" y="2343151"/>
              <a:ext cx="107950" cy="76200"/>
            </a:xfrm>
            <a:custGeom>
              <a:avLst/>
              <a:gdLst>
                <a:gd name="T0" fmla="*/ 27 w 32"/>
                <a:gd name="T1" fmla="*/ 21 h 23"/>
                <a:gd name="T2" fmla="*/ 25 w 32"/>
                <a:gd name="T3" fmla="*/ 21 h 23"/>
                <a:gd name="T4" fmla="*/ 13 w 32"/>
                <a:gd name="T5" fmla="*/ 17 h 23"/>
                <a:gd name="T6" fmla="*/ 3 w 32"/>
                <a:gd name="T7" fmla="*/ 4 h 23"/>
                <a:gd name="T8" fmla="*/ 7 w 32"/>
                <a:gd name="T9" fmla="*/ 2 h 23"/>
                <a:gd name="T10" fmla="*/ 19 w 32"/>
                <a:gd name="T11" fmla="*/ 6 h 23"/>
                <a:gd name="T12" fmla="*/ 30 w 32"/>
                <a:gd name="T13" fmla="*/ 16 h 23"/>
                <a:gd name="T14" fmla="*/ 30 w 32"/>
                <a:gd name="T15" fmla="*/ 16 h 23"/>
                <a:gd name="T16" fmla="*/ 32 w 32"/>
                <a:gd name="T17" fmla="*/ 16 h 23"/>
                <a:gd name="T18" fmla="*/ 30 w 32"/>
                <a:gd name="T19" fmla="*/ 12 h 23"/>
                <a:gd name="T20" fmla="*/ 21 w 32"/>
                <a:gd name="T21" fmla="*/ 4 h 23"/>
                <a:gd name="T22" fmla="*/ 7 w 32"/>
                <a:gd name="T23" fmla="*/ 0 h 23"/>
                <a:gd name="T24" fmla="*/ 1 w 32"/>
                <a:gd name="T25" fmla="*/ 3 h 23"/>
                <a:gd name="T26" fmla="*/ 3 w 32"/>
                <a:gd name="T27" fmla="*/ 11 h 23"/>
                <a:gd name="T28" fmla="*/ 12 w 32"/>
                <a:gd name="T29" fmla="*/ 19 h 23"/>
                <a:gd name="T30" fmla="*/ 25 w 32"/>
                <a:gd name="T31" fmla="*/ 23 h 23"/>
                <a:gd name="T32" fmla="*/ 28 w 32"/>
                <a:gd name="T33" fmla="*/ 23 h 23"/>
                <a:gd name="T34" fmla="*/ 27 w 32"/>
                <a:gd name="T35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23">
                  <a:moveTo>
                    <a:pt x="27" y="21"/>
                  </a:moveTo>
                  <a:cubicBezTo>
                    <a:pt x="26" y="21"/>
                    <a:pt x="26" y="21"/>
                    <a:pt x="25" y="21"/>
                  </a:cubicBezTo>
                  <a:cubicBezTo>
                    <a:pt x="22" y="21"/>
                    <a:pt x="17" y="19"/>
                    <a:pt x="13" y="17"/>
                  </a:cubicBezTo>
                  <a:cubicBezTo>
                    <a:pt x="5" y="12"/>
                    <a:pt x="2" y="6"/>
                    <a:pt x="3" y="4"/>
                  </a:cubicBezTo>
                  <a:cubicBezTo>
                    <a:pt x="4" y="3"/>
                    <a:pt x="5" y="2"/>
                    <a:pt x="7" y="2"/>
                  </a:cubicBezTo>
                  <a:cubicBezTo>
                    <a:pt x="11" y="2"/>
                    <a:pt x="15" y="4"/>
                    <a:pt x="19" y="6"/>
                  </a:cubicBezTo>
                  <a:cubicBezTo>
                    <a:pt x="25" y="9"/>
                    <a:pt x="28" y="13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2" y="16"/>
                    <a:pt x="32" y="16"/>
                  </a:cubicBezTo>
                  <a:cubicBezTo>
                    <a:pt x="32" y="15"/>
                    <a:pt x="31" y="14"/>
                    <a:pt x="30" y="12"/>
                  </a:cubicBezTo>
                  <a:cubicBezTo>
                    <a:pt x="28" y="9"/>
                    <a:pt x="25" y="7"/>
                    <a:pt x="21" y="4"/>
                  </a:cubicBezTo>
                  <a:cubicBezTo>
                    <a:pt x="16" y="2"/>
                    <a:pt x="11" y="0"/>
                    <a:pt x="7" y="0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0" y="5"/>
                    <a:pt x="0" y="8"/>
                    <a:pt x="3" y="11"/>
                  </a:cubicBezTo>
                  <a:cubicBezTo>
                    <a:pt x="5" y="14"/>
                    <a:pt x="8" y="17"/>
                    <a:pt x="12" y="19"/>
                  </a:cubicBezTo>
                  <a:cubicBezTo>
                    <a:pt x="17" y="22"/>
                    <a:pt x="22" y="23"/>
                    <a:pt x="25" y="23"/>
                  </a:cubicBezTo>
                  <a:cubicBezTo>
                    <a:pt x="26" y="23"/>
                    <a:pt x="27" y="23"/>
                    <a:pt x="28" y="23"/>
                  </a:cubicBezTo>
                  <a:cubicBezTo>
                    <a:pt x="27" y="22"/>
                    <a:pt x="27" y="22"/>
                    <a:pt x="27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1734"/>
            <p:cNvSpPr/>
            <p:nvPr/>
          </p:nvSpPr>
          <p:spPr bwMode="auto">
            <a:xfrm>
              <a:off x="8088313" y="2343151"/>
              <a:ext cx="107950" cy="76200"/>
            </a:xfrm>
            <a:custGeom>
              <a:avLst/>
              <a:gdLst>
                <a:gd name="T0" fmla="*/ 31 w 32"/>
                <a:gd name="T1" fmla="*/ 3 h 23"/>
                <a:gd name="T2" fmla="*/ 24 w 32"/>
                <a:gd name="T3" fmla="*/ 0 h 23"/>
                <a:gd name="T4" fmla="*/ 11 w 32"/>
                <a:gd name="T5" fmla="*/ 4 h 23"/>
                <a:gd name="T6" fmla="*/ 2 w 32"/>
                <a:gd name="T7" fmla="*/ 12 h 23"/>
                <a:gd name="T8" fmla="*/ 0 w 32"/>
                <a:gd name="T9" fmla="*/ 17 h 23"/>
                <a:gd name="T10" fmla="*/ 1 w 32"/>
                <a:gd name="T11" fmla="*/ 16 h 23"/>
                <a:gd name="T12" fmla="*/ 2 w 32"/>
                <a:gd name="T13" fmla="*/ 16 h 23"/>
                <a:gd name="T14" fmla="*/ 12 w 32"/>
                <a:gd name="T15" fmla="*/ 6 h 23"/>
                <a:gd name="T16" fmla="*/ 24 w 32"/>
                <a:gd name="T17" fmla="*/ 2 h 23"/>
                <a:gd name="T18" fmla="*/ 29 w 32"/>
                <a:gd name="T19" fmla="*/ 4 h 23"/>
                <a:gd name="T20" fmla="*/ 18 w 32"/>
                <a:gd name="T21" fmla="*/ 17 h 23"/>
                <a:gd name="T22" fmla="*/ 6 w 32"/>
                <a:gd name="T23" fmla="*/ 21 h 23"/>
                <a:gd name="T24" fmla="*/ 5 w 32"/>
                <a:gd name="T25" fmla="*/ 21 h 23"/>
                <a:gd name="T26" fmla="*/ 4 w 32"/>
                <a:gd name="T27" fmla="*/ 23 h 23"/>
                <a:gd name="T28" fmla="*/ 6 w 32"/>
                <a:gd name="T29" fmla="*/ 23 h 23"/>
                <a:gd name="T30" fmla="*/ 20 w 32"/>
                <a:gd name="T31" fmla="*/ 19 h 23"/>
                <a:gd name="T32" fmla="*/ 29 w 32"/>
                <a:gd name="T33" fmla="*/ 11 h 23"/>
                <a:gd name="T34" fmla="*/ 31 w 32"/>
                <a:gd name="T35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23">
                  <a:moveTo>
                    <a:pt x="31" y="3"/>
                  </a:moveTo>
                  <a:cubicBezTo>
                    <a:pt x="30" y="1"/>
                    <a:pt x="27" y="0"/>
                    <a:pt x="24" y="0"/>
                  </a:cubicBezTo>
                  <a:cubicBezTo>
                    <a:pt x="21" y="0"/>
                    <a:pt x="16" y="2"/>
                    <a:pt x="11" y="4"/>
                  </a:cubicBezTo>
                  <a:cubicBezTo>
                    <a:pt x="7" y="7"/>
                    <a:pt x="4" y="9"/>
                    <a:pt x="2" y="12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3"/>
                    <a:pt x="7" y="9"/>
                    <a:pt x="12" y="6"/>
                  </a:cubicBezTo>
                  <a:cubicBezTo>
                    <a:pt x="16" y="4"/>
                    <a:pt x="21" y="2"/>
                    <a:pt x="24" y="2"/>
                  </a:cubicBezTo>
                  <a:cubicBezTo>
                    <a:pt x="27" y="2"/>
                    <a:pt x="28" y="3"/>
                    <a:pt x="29" y="4"/>
                  </a:cubicBezTo>
                  <a:cubicBezTo>
                    <a:pt x="30" y="6"/>
                    <a:pt x="26" y="12"/>
                    <a:pt x="18" y="17"/>
                  </a:cubicBezTo>
                  <a:cubicBezTo>
                    <a:pt x="14" y="19"/>
                    <a:pt x="10" y="21"/>
                    <a:pt x="6" y="21"/>
                  </a:cubicBezTo>
                  <a:cubicBezTo>
                    <a:pt x="6" y="21"/>
                    <a:pt x="6" y="21"/>
                    <a:pt x="5" y="21"/>
                  </a:cubicBezTo>
                  <a:cubicBezTo>
                    <a:pt x="5" y="22"/>
                    <a:pt x="5" y="22"/>
                    <a:pt x="4" y="23"/>
                  </a:cubicBezTo>
                  <a:cubicBezTo>
                    <a:pt x="5" y="23"/>
                    <a:pt x="5" y="23"/>
                    <a:pt x="6" y="23"/>
                  </a:cubicBezTo>
                  <a:cubicBezTo>
                    <a:pt x="10" y="23"/>
                    <a:pt x="15" y="22"/>
                    <a:pt x="20" y="19"/>
                  </a:cubicBezTo>
                  <a:cubicBezTo>
                    <a:pt x="24" y="17"/>
                    <a:pt x="27" y="14"/>
                    <a:pt x="29" y="11"/>
                  </a:cubicBezTo>
                  <a:cubicBezTo>
                    <a:pt x="31" y="8"/>
                    <a:pt x="32" y="5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16004" y="1865878"/>
            <a:ext cx="923244" cy="923244"/>
            <a:chOff x="7599363" y="4011613"/>
            <a:chExt cx="123825" cy="123825"/>
          </a:xfrm>
          <a:solidFill>
            <a:srgbClr val="84B5D5"/>
          </a:solidFill>
        </p:grpSpPr>
        <p:sp>
          <p:nvSpPr>
            <p:cNvPr id="35" name="Freeform 984"/>
            <p:cNvSpPr/>
            <p:nvPr/>
          </p:nvSpPr>
          <p:spPr bwMode="auto">
            <a:xfrm>
              <a:off x="7659688" y="4011613"/>
              <a:ext cx="63500" cy="63500"/>
            </a:xfrm>
            <a:custGeom>
              <a:avLst/>
              <a:gdLst>
                <a:gd name="T0" fmla="*/ 14 w 19"/>
                <a:gd name="T1" fmla="*/ 5 h 19"/>
                <a:gd name="T2" fmla="*/ 14 w 19"/>
                <a:gd name="T3" fmla="*/ 0 h 19"/>
                <a:gd name="T4" fmla="*/ 9 w 19"/>
                <a:gd name="T5" fmla="*/ 5 h 19"/>
                <a:gd name="T6" fmla="*/ 9 w 19"/>
                <a:gd name="T7" fmla="*/ 8 h 19"/>
                <a:gd name="T8" fmla="*/ 0 w 19"/>
                <a:gd name="T9" fmla="*/ 17 h 19"/>
                <a:gd name="T10" fmla="*/ 0 w 19"/>
                <a:gd name="T11" fmla="*/ 19 h 19"/>
                <a:gd name="T12" fmla="*/ 2 w 19"/>
                <a:gd name="T13" fmla="*/ 19 h 19"/>
                <a:gd name="T14" fmla="*/ 10 w 19"/>
                <a:gd name="T15" fmla="*/ 10 h 19"/>
                <a:gd name="T16" fmla="*/ 14 w 19"/>
                <a:gd name="T17" fmla="*/ 10 h 19"/>
                <a:gd name="T18" fmla="*/ 19 w 19"/>
                <a:gd name="T19" fmla="*/ 5 h 19"/>
                <a:gd name="T20" fmla="*/ 14 w 19"/>
                <a:gd name="T21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9">
                  <a:moveTo>
                    <a:pt x="14" y="5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9"/>
                    <a:pt x="0" y="19"/>
                  </a:cubicBezTo>
                  <a:cubicBezTo>
                    <a:pt x="0" y="19"/>
                    <a:pt x="2" y="19"/>
                    <a:pt x="2" y="1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9" y="5"/>
                    <a:pt x="19" y="5"/>
                    <a:pt x="19" y="5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Freeform 985"/>
            <p:cNvSpPr/>
            <p:nvPr/>
          </p:nvSpPr>
          <p:spPr bwMode="auto">
            <a:xfrm>
              <a:off x="7599363" y="4011613"/>
              <a:ext cx="123825" cy="123825"/>
            </a:xfrm>
            <a:custGeom>
              <a:avLst/>
              <a:gdLst>
                <a:gd name="T0" fmla="*/ 32 w 37"/>
                <a:gd name="T1" fmla="*/ 12 h 37"/>
                <a:gd name="T2" fmla="*/ 33 w 37"/>
                <a:gd name="T3" fmla="*/ 19 h 37"/>
                <a:gd name="T4" fmla="*/ 18 w 37"/>
                <a:gd name="T5" fmla="*/ 33 h 37"/>
                <a:gd name="T6" fmla="*/ 3 w 37"/>
                <a:gd name="T7" fmla="*/ 19 h 37"/>
                <a:gd name="T8" fmla="*/ 18 w 37"/>
                <a:gd name="T9" fmla="*/ 4 h 37"/>
                <a:gd name="T10" fmla="*/ 25 w 37"/>
                <a:gd name="T11" fmla="*/ 5 h 37"/>
                <a:gd name="T12" fmla="*/ 25 w 37"/>
                <a:gd name="T13" fmla="*/ 4 h 37"/>
                <a:gd name="T14" fmla="*/ 27 w 37"/>
                <a:gd name="T15" fmla="*/ 2 h 37"/>
                <a:gd name="T16" fmla="*/ 18 w 37"/>
                <a:gd name="T17" fmla="*/ 0 h 37"/>
                <a:gd name="T18" fmla="*/ 0 w 37"/>
                <a:gd name="T19" fmla="*/ 19 h 37"/>
                <a:gd name="T20" fmla="*/ 18 w 37"/>
                <a:gd name="T21" fmla="*/ 37 h 37"/>
                <a:gd name="T22" fmla="*/ 37 w 37"/>
                <a:gd name="T23" fmla="*/ 19 h 37"/>
                <a:gd name="T24" fmla="*/ 35 w 37"/>
                <a:gd name="T25" fmla="*/ 10 h 37"/>
                <a:gd name="T26" fmla="*/ 33 w 37"/>
                <a:gd name="T27" fmla="*/ 12 h 37"/>
                <a:gd name="T28" fmla="*/ 32 w 37"/>
                <a:gd name="T2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37">
                  <a:moveTo>
                    <a:pt x="32" y="12"/>
                  </a:moveTo>
                  <a:cubicBezTo>
                    <a:pt x="33" y="14"/>
                    <a:pt x="33" y="16"/>
                    <a:pt x="33" y="19"/>
                  </a:cubicBezTo>
                  <a:cubicBezTo>
                    <a:pt x="33" y="27"/>
                    <a:pt x="26" y="33"/>
                    <a:pt x="18" y="33"/>
                  </a:cubicBezTo>
                  <a:cubicBezTo>
                    <a:pt x="10" y="33"/>
                    <a:pt x="3" y="27"/>
                    <a:pt x="3" y="19"/>
                  </a:cubicBezTo>
                  <a:cubicBezTo>
                    <a:pt x="3" y="10"/>
                    <a:pt x="10" y="4"/>
                    <a:pt x="18" y="4"/>
                  </a:cubicBezTo>
                  <a:cubicBezTo>
                    <a:pt x="21" y="4"/>
                    <a:pt x="23" y="4"/>
                    <a:pt x="25" y="5"/>
                  </a:cubicBezTo>
                  <a:cubicBezTo>
                    <a:pt x="25" y="5"/>
                    <a:pt x="25" y="4"/>
                    <a:pt x="25" y="4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1"/>
                    <a:pt x="21" y="0"/>
                    <a:pt x="18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7" y="29"/>
                    <a:pt x="37" y="19"/>
                  </a:cubicBezTo>
                  <a:cubicBezTo>
                    <a:pt x="37" y="16"/>
                    <a:pt x="36" y="13"/>
                    <a:pt x="35" y="10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2" y="12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Freeform 986"/>
            <p:cNvSpPr/>
            <p:nvPr/>
          </p:nvSpPr>
          <p:spPr bwMode="auto">
            <a:xfrm>
              <a:off x="7623176" y="4035426"/>
              <a:ext cx="76200" cy="76200"/>
            </a:xfrm>
            <a:custGeom>
              <a:avLst/>
              <a:gdLst>
                <a:gd name="T0" fmla="*/ 20 w 23"/>
                <a:gd name="T1" fmla="*/ 12 h 23"/>
                <a:gd name="T2" fmla="*/ 11 w 23"/>
                <a:gd name="T3" fmla="*/ 20 h 23"/>
                <a:gd name="T4" fmla="*/ 3 w 23"/>
                <a:gd name="T5" fmla="*/ 12 h 23"/>
                <a:gd name="T6" fmla="*/ 11 w 23"/>
                <a:gd name="T7" fmla="*/ 3 h 23"/>
                <a:gd name="T8" fmla="*/ 14 w 23"/>
                <a:gd name="T9" fmla="*/ 4 h 23"/>
                <a:gd name="T10" fmla="*/ 17 w 23"/>
                <a:gd name="T11" fmla="*/ 1 h 23"/>
                <a:gd name="T12" fmla="*/ 11 w 23"/>
                <a:gd name="T13" fmla="*/ 0 h 23"/>
                <a:gd name="T14" fmla="*/ 0 w 23"/>
                <a:gd name="T15" fmla="*/ 12 h 23"/>
                <a:gd name="T16" fmla="*/ 11 w 23"/>
                <a:gd name="T17" fmla="*/ 23 h 23"/>
                <a:gd name="T18" fmla="*/ 23 w 23"/>
                <a:gd name="T19" fmla="*/ 12 h 23"/>
                <a:gd name="T20" fmla="*/ 21 w 23"/>
                <a:gd name="T21" fmla="*/ 6 h 23"/>
                <a:gd name="T22" fmla="*/ 19 w 23"/>
                <a:gd name="T23" fmla="*/ 9 h 23"/>
                <a:gd name="T24" fmla="*/ 20 w 23"/>
                <a:gd name="T2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3">
                  <a:moveTo>
                    <a:pt x="20" y="12"/>
                  </a:moveTo>
                  <a:cubicBezTo>
                    <a:pt x="20" y="16"/>
                    <a:pt x="16" y="20"/>
                    <a:pt x="11" y="20"/>
                  </a:cubicBezTo>
                  <a:cubicBezTo>
                    <a:pt x="7" y="20"/>
                    <a:pt x="3" y="16"/>
                    <a:pt x="3" y="12"/>
                  </a:cubicBezTo>
                  <a:cubicBezTo>
                    <a:pt x="3" y="7"/>
                    <a:pt x="7" y="3"/>
                    <a:pt x="11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5" y="1"/>
                    <a:pt x="13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10"/>
                    <a:pt x="22" y="8"/>
                    <a:pt x="21" y="6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0"/>
                    <a:pt x="20" y="11"/>
                    <a:pt x="2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Freeform 987"/>
            <p:cNvSpPr/>
            <p:nvPr/>
          </p:nvSpPr>
          <p:spPr bwMode="auto">
            <a:xfrm>
              <a:off x="7642226" y="4054476"/>
              <a:ext cx="34925" cy="38100"/>
            </a:xfrm>
            <a:custGeom>
              <a:avLst/>
              <a:gdLst>
                <a:gd name="T0" fmla="*/ 8 w 10"/>
                <a:gd name="T1" fmla="*/ 7 h 11"/>
                <a:gd name="T2" fmla="*/ 6 w 10"/>
                <a:gd name="T3" fmla="*/ 8 h 11"/>
                <a:gd name="T4" fmla="*/ 3 w 10"/>
                <a:gd name="T5" fmla="*/ 7 h 11"/>
                <a:gd name="T6" fmla="*/ 3 w 10"/>
                <a:gd name="T7" fmla="*/ 5 h 11"/>
                <a:gd name="T8" fmla="*/ 4 w 10"/>
                <a:gd name="T9" fmla="*/ 2 h 11"/>
                <a:gd name="T10" fmla="*/ 4 w 10"/>
                <a:gd name="T11" fmla="*/ 2 h 11"/>
                <a:gd name="T12" fmla="*/ 6 w 10"/>
                <a:gd name="T13" fmla="*/ 0 h 11"/>
                <a:gd name="T14" fmla="*/ 5 w 10"/>
                <a:gd name="T15" fmla="*/ 0 h 11"/>
                <a:gd name="T16" fmla="*/ 0 w 10"/>
                <a:gd name="T17" fmla="*/ 6 h 11"/>
                <a:gd name="T18" fmla="*/ 5 w 10"/>
                <a:gd name="T19" fmla="*/ 11 h 11"/>
                <a:gd name="T20" fmla="*/ 10 w 10"/>
                <a:gd name="T21" fmla="*/ 6 h 11"/>
                <a:gd name="T22" fmla="*/ 10 w 10"/>
                <a:gd name="T23" fmla="*/ 5 h 11"/>
                <a:gd name="T24" fmla="*/ 8 w 10"/>
                <a:gd name="T25" fmla="*/ 7 h 11"/>
                <a:gd name="T26" fmla="*/ 8 w 1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1">
                  <a:moveTo>
                    <a:pt x="8" y="7"/>
                  </a:moveTo>
                  <a:cubicBezTo>
                    <a:pt x="8" y="8"/>
                    <a:pt x="6" y="8"/>
                    <a:pt x="6" y="8"/>
                  </a:cubicBezTo>
                  <a:cubicBezTo>
                    <a:pt x="4" y="8"/>
                    <a:pt x="4" y="8"/>
                    <a:pt x="3" y="7"/>
                  </a:cubicBezTo>
                  <a:cubicBezTo>
                    <a:pt x="3" y="7"/>
                    <a:pt x="3" y="6"/>
                    <a:pt x="3" y="5"/>
                  </a:cubicBezTo>
                  <a:cubicBezTo>
                    <a:pt x="3" y="4"/>
                    <a:pt x="3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" y="11"/>
                    <a:pt x="10" y="8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715607" y="4301370"/>
            <a:ext cx="923773" cy="923773"/>
            <a:chOff x="7599363" y="5221288"/>
            <a:chExt cx="123825" cy="123825"/>
          </a:xfrm>
          <a:solidFill>
            <a:srgbClr val="84B5D5"/>
          </a:solidFill>
        </p:grpSpPr>
        <p:sp>
          <p:nvSpPr>
            <p:cNvPr id="40" name="Freeform 438"/>
            <p:cNvSpPr/>
            <p:nvPr/>
          </p:nvSpPr>
          <p:spPr bwMode="auto">
            <a:xfrm>
              <a:off x="7620001" y="5251451"/>
              <a:ext cx="3175" cy="47625"/>
            </a:xfrm>
            <a:custGeom>
              <a:avLst/>
              <a:gdLst>
                <a:gd name="T0" fmla="*/ 1 w 1"/>
                <a:gd name="T1" fmla="*/ 14 h 14"/>
                <a:gd name="T2" fmla="*/ 0 w 1"/>
                <a:gd name="T3" fmla="*/ 14 h 14"/>
                <a:gd name="T4" fmla="*/ 0 w 1"/>
                <a:gd name="T5" fmla="*/ 14 h 14"/>
                <a:gd name="T6" fmla="*/ 0 w 1"/>
                <a:gd name="T7" fmla="*/ 14 h 14"/>
                <a:gd name="T8" fmla="*/ 0 w 1"/>
                <a:gd name="T9" fmla="*/ 0 h 14"/>
                <a:gd name="T10" fmla="*/ 0 w 1"/>
                <a:gd name="T11" fmla="*/ 0 h 14"/>
                <a:gd name="T12" fmla="*/ 0 w 1"/>
                <a:gd name="T13" fmla="*/ 0 h 14"/>
                <a:gd name="T14" fmla="*/ 1 w 1"/>
                <a:gd name="T15" fmla="*/ 0 h 14"/>
                <a:gd name="T16" fmla="*/ 1 w 1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4">
                  <a:moveTo>
                    <a:pt x="1" y="14"/>
                  </a:moveTo>
                  <a:cubicBezTo>
                    <a:pt x="1" y="14"/>
                    <a:pt x="1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Freeform 439"/>
            <p:cNvSpPr/>
            <p:nvPr/>
          </p:nvSpPr>
          <p:spPr bwMode="auto">
            <a:xfrm>
              <a:off x="7620001" y="5294313"/>
              <a:ext cx="63500" cy="4763"/>
            </a:xfrm>
            <a:custGeom>
              <a:avLst/>
              <a:gdLst>
                <a:gd name="T0" fmla="*/ 19 w 19"/>
                <a:gd name="T1" fmla="*/ 0 h 1"/>
                <a:gd name="T2" fmla="*/ 19 w 19"/>
                <a:gd name="T3" fmla="*/ 1 h 1"/>
                <a:gd name="T4" fmla="*/ 19 w 19"/>
                <a:gd name="T5" fmla="*/ 1 h 1"/>
                <a:gd name="T6" fmla="*/ 19 w 19"/>
                <a:gd name="T7" fmla="*/ 1 h 1"/>
                <a:gd name="T8" fmla="*/ 0 w 19"/>
                <a:gd name="T9" fmla="*/ 1 h 1"/>
                <a:gd name="T10" fmla="*/ 0 w 19"/>
                <a:gd name="T11" fmla="*/ 1 h 1"/>
                <a:gd name="T12" fmla="*/ 0 w 19"/>
                <a:gd name="T13" fmla="*/ 1 h 1"/>
                <a:gd name="T14" fmla="*/ 0 w 19"/>
                <a:gd name="T15" fmla="*/ 0 h 1"/>
                <a:gd name="T16" fmla="*/ 19 w 19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">
                  <a:moveTo>
                    <a:pt x="19" y="0"/>
                  </a:moveTo>
                  <a:cubicBezTo>
                    <a:pt x="19" y="0"/>
                    <a:pt x="19" y="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Freeform 440"/>
            <p:cNvSpPr/>
            <p:nvPr/>
          </p:nvSpPr>
          <p:spPr bwMode="auto">
            <a:xfrm>
              <a:off x="7656513" y="5278438"/>
              <a:ext cx="6350" cy="20638"/>
            </a:xfrm>
            <a:custGeom>
              <a:avLst/>
              <a:gdLst>
                <a:gd name="T0" fmla="*/ 2 w 2"/>
                <a:gd name="T1" fmla="*/ 0 h 6"/>
                <a:gd name="T2" fmla="*/ 1 w 2"/>
                <a:gd name="T3" fmla="*/ 0 h 6"/>
                <a:gd name="T4" fmla="*/ 0 w 2"/>
                <a:gd name="T5" fmla="*/ 0 h 6"/>
                <a:gd name="T6" fmla="*/ 0 w 2"/>
                <a:gd name="T7" fmla="*/ 6 h 6"/>
                <a:gd name="T8" fmla="*/ 2 w 2"/>
                <a:gd name="T9" fmla="*/ 6 h 6"/>
                <a:gd name="T10" fmla="*/ 2 w 2"/>
                <a:gd name="T11" fmla="*/ 0 h 6"/>
                <a:gd name="T12" fmla="*/ 2 w 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Freeform 441"/>
            <p:cNvSpPr/>
            <p:nvPr/>
          </p:nvSpPr>
          <p:spPr bwMode="auto">
            <a:xfrm>
              <a:off x="7642226" y="5268913"/>
              <a:ext cx="7938" cy="30163"/>
            </a:xfrm>
            <a:custGeom>
              <a:avLst/>
              <a:gdLst>
                <a:gd name="T0" fmla="*/ 2 w 2"/>
                <a:gd name="T1" fmla="*/ 0 h 9"/>
                <a:gd name="T2" fmla="*/ 0 w 2"/>
                <a:gd name="T3" fmla="*/ 0 h 9"/>
                <a:gd name="T4" fmla="*/ 0 w 2"/>
                <a:gd name="T5" fmla="*/ 1 h 9"/>
                <a:gd name="T6" fmla="*/ 0 w 2"/>
                <a:gd name="T7" fmla="*/ 9 h 9"/>
                <a:gd name="T8" fmla="*/ 2 w 2"/>
                <a:gd name="T9" fmla="*/ 9 h 9"/>
                <a:gd name="T10" fmla="*/ 2 w 2"/>
                <a:gd name="T11" fmla="*/ 1 h 9"/>
                <a:gd name="T12" fmla="*/ 2 w 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9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Freeform 442"/>
            <p:cNvSpPr/>
            <p:nvPr/>
          </p:nvSpPr>
          <p:spPr bwMode="auto">
            <a:xfrm>
              <a:off x="7669213" y="5264151"/>
              <a:ext cx="7938" cy="34925"/>
            </a:xfrm>
            <a:custGeom>
              <a:avLst/>
              <a:gdLst>
                <a:gd name="T0" fmla="*/ 2 w 2"/>
                <a:gd name="T1" fmla="*/ 0 h 10"/>
                <a:gd name="T2" fmla="*/ 1 w 2"/>
                <a:gd name="T3" fmla="*/ 0 h 10"/>
                <a:gd name="T4" fmla="*/ 0 w 2"/>
                <a:gd name="T5" fmla="*/ 1 h 10"/>
                <a:gd name="T6" fmla="*/ 0 w 2"/>
                <a:gd name="T7" fmla="*/ 10 h 10"/>
                <a:gd name="T8" fmla="*/ 2 w 2"/>
                <a:gd name="T9" fmla="*/ 10 h 10"/>
                <a:gd name="T10" fmla="*/ 2 w 2"/>
                <a:gd name="T11" fmla="*/ 1 h 10"/>
                <a:gd name="T12" fmla="*/ 2 w 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3"/>
            <p:cNvSpPr/>
            <p:nvPr/>
          </p:nvSpPr>
          <p:spPr bwMode="auto">
            <a:xfrm>
              <a:off x="7629526" y="5284788"/>
              <a:ext cx="6350" cy="14288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0 h 4"/>
                <a:gd name="T4" fmla="*/ 0 w 2"/>
                <a:gd name="T5" fmla="*/ 0 h 4"/>
                <a:gd name="T6" fmla="*/ 0 w 2"/>
                <a:gd name="T7" fmla="*/ 4 h 4"/>
                <a:gd name="T8" fmla="*/ 2 w 2"/>
                <a:gd name="T9" fmla="*/ 4 h 4"/>
                <a:gd name="T10" fmla="*/ 2 w 2"/>
                <a:gd name="T11" fmla="*/ 0 h 4"/>
                <a:gd name="T12" fmla="*/ 2 w 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Freeform 444"/>
            <p:cNvSpPr/>
            <p:nvPr/>
          </p:nvSpPr>
          <p:spPr bwMode="auto">
            <a:xfrm>
              <a:off x="7629526" y="5257801"/>
              <a:ext cx="17463" cy="17463"/>
            </a:xfrm>
            <a:custGeom>
              <a:avLst/>
              <a:gdLst>
                <a:gd name="T0" fmla="*/ 11 w 11"/>
                <a:gd name="T1" fmla="*/ 2 h 11"/>
                <a:gd name="T2" fmla="*/ 2 w 11"/>
                <a:gd name="T3" fmla="*/ 11 h 11"/>
                <a:gd name="T4" fmla="*/ 0 w 11"/>
                <a:gd name="T5" fmla="*/ 11 h 11"/>
                <a:gd name="T6" fmla="*/ 8 w 11"/>
                <a:gd name="T7" fmla="*/ 0 h 11"/>
                <a:gd name="T8" fmla="*/ 11 w 11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1" y="2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8" y="0"/>
                  </a:lnTo>
                  <a:lnTo>
                    <a:pt x="11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Freeform 445"/>
            <p:cNvSpPr/>
            <p:nvPr/>
          </p:nvSpPr>
          <p:spPr bwMode="auto">
            <a:xfrm>
              <a:off x="7642226" y="5254626"/>
              <a:ext cx="20638" cy="20638"/>
            </a:xfrm>
            <a:custGeom>
              <a:avLst/>
              <a:gdLst>
                <a:gd name="T0" fmla="*/ 11 w 13"/>
                <a:gd name="T1" fmla="*/ 13 h 13"/>
                <a:gd name="T2" fmla="*/ 0 w 13"/>
                <a:gd name="T3" fmla="*/ 2 h 13"/>
                <a:gd name="T4" fmla="*/ 3 w 13"/>
                <a:gd name="T5" fmla="*/ 0 h 13"/>
                <a:gd name="T6" fmla="*/ 13 w 13"/>
                <a:gd name="T7" fmla="*/ 11 h 13"/>
                <a:gd name="T8" fmla="*/ 11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1" y="13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3" y="11"/>
                  </a:lnTo>
                  <a:lnTo>
                    <a:pt x="11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Freeform 446"/>
            <p:cNvSpPr/>
            <p:nvPr/>
          </p:nvSpPr>
          <p:spPr bwMode="auto">
            <a:xfrm>
              <a:off x="7656513" y="5254626"/>
              <a:ext cx="20638" cy="20638"/>
            </a:xfrm>
            <a:custGeom>
              <a:avLst/>
              <a:gdLst>
                <a:gd name="T0" fmla="*/ 13 w 13"/>
                <a:gd name="T1" fmla="*/ 0 h 13"/>
                <a:gd name="T2" fmla="*/ 2 w 13"/>
                <a:gd name="T3" fmla="*/ 13 h 13"/>
                <a:gd name="T4" fmla="*/ 0 w 13"/>
                <a:gd name="T5" fmla="*/ 11 h 13"/>
                <a:gd name="T6" fmla="*/ 10 w 13"/>
                <a:gd name="T7" fmla="*/ 0 h 13"/>
                <a:gd name="T8" fmla="*/ 13 w 1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0"/>
                  </a:moveTo>
                  <a:lnTo>
                    <a:pt x="2" y="13"/>
                  </a:lnTo>
                  <a:lnTo>
                    <a:pt x="0" y="11"/>
                  </a:lnTo>
                  <a:lnTo>
                    <a:pt x="1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Freeform 447"/>
            <p:cNvSpPr/>
            <p:nvPr/>
          </p:nvSpPr>
          <p:spPr bwMode="auto">
            <a:xfrm>
              <a:off x="7666038" y="5251451"/>
              <a:ext cx="10489" cy="9525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3 w 3"/>
                <a:gd name="T5" fmla="*/ 1 h 3"/>
                <a:gd name="T6" fmla="*/ 3 w 3"/>
                <a:gd name="T7" fmla="*/ 2 h 3"/>
                <a:gd name="T8" fmla="*/ 3 w 3"/>
                <a:gd name="T9" fmla="*/ 3 h 3"/>
                <a:gd name="T10" fmla="*/ 2 w 3"/>
                <a:gd name="T11" fmla="*/ 3 h 3"/>
                <a:gd name="T12" fmla="*/ 2 w 3"/>
                <a:gd name="T13" fmla="*/ 2 h 3"/>
                <a:gd name="T14" fmla="*/ 1 w 3"/>
                <a:gd name="T15" fmla="*/ 2 h 3"/>
                <a:gd name="T16" fmla="*/ 0 w 3"/>
                <a:gd name="T17" fmla="*/ 1 h 3"/>
                <a:gd name="T18" fmla="*/ 1 w 3"/>
                <a:gd name="T19" fmla="*/ 1 h 3"/>
                <a:gd name="T20" fmla="*/ 1 w 3"/>
                <a:gd name="T21" fmla="*/ 0 h 3"/>
                <a:gd name="T22" fmla="*/ 2 w 3"/>
                <a:gd name="T23" fmla="*/ 0 h 3"/>
                <a:gd name="T24" fmla="*/ 3 w 3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Freeform 448"/>
            <p:cNvSpPr>
              <a:spLocks noEditPoints="1"/>
            </p:cNvSpPr>
            <p:nvPr/>
          </p:nvSpPr>
          <p:spPr bwMode="auto">
            <a:xfrm>
              <a:off x="7599363" y="5221288"/>
              <a:ext cx="123825" cy="123825"/>
            </a:xfrm>
            <a:custGeom>
              <a:avLst/>
              <a:gdLst>
                <a:gd name="T0" fmla="*/ 35 w 37"/>
                <a:gd name="T1" fmla="*/ 35 h 37"/>
                <a:gd name="T2" fmla="*/ 32 w 37"/>
                <a:gd name="T3" fmla="*/ 37 h 37"/>
                <a:gd name="T4" fmla="*/ 28 w 37"/>
                <a:gd name="T5" fmla="*/ 35 h 37"/>
                <a:gd name="T6" fmla="*/ 23 w 37"/>
                <a:gd name="T7" fmla="*/ 30 h 37"/>
                <a:gd name="T8" fmla="*/ 16 w 37"/>
                <a:gd name="T9" fmla="*/ 32 h 37"/>
                <a:gd name="T10" fmla="*/ 0 w 37"/>
                <a:gd name="T11" fmla="*/ 16 h 37"/>
                <a:gd name="T12" fmla="*/ 16 w 37"/>
                <a:gd name="T13" fmla="*/ 0 h 37"/>
                <a:gd name="T14" fmla="*/ 31 w 37"/>
                <a:gd name="T15" fmla="*/ 16 h 37"/>
                <a:gd name="T16" fmla="*/ 29 w 37"/>
                <a:gd name="T17" fmla="*/ 23 h 37"/>
                <a:gd name="T18" fmla="*/ 35 w 37"/>
                <a:gd name="T19" fmla="*/ 29 h 37"/>
                <a:gd name="T20" fmla="*/ 35 w 37"/>
                <a:gd name="T21" fmla="*/ 35 h 37"/>
                <a:gd name="T22" fmla="*/ 16 w 37"/>
                <a:gd name="T23" fmla="*/ 30 h 37"/>
                <a:gd name="T24" fmla="*/ 29 w 37"/>
                <a:gd name="T25" fmla="*/ 16 h 37"/>
                <a:gd name="T26" fmla="*/ 16 w 37"/>
                <a:gd name="T27" fmla="*/ 2 h 37"/>
                <a:gd name="T28" fmla="*/ 2 w 37"/>
                <a:gd name="T29" fmla="*/ 16 h 37"/>
                <a:gd name="T30" fmla="*/ 16 w 37"/>
                <a:gd name="T31" fmla="*/ 3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37">
                  <a:moveTo>
                    <a:pt x="35" y="35"/>
                  </a:moveTo>
                  <a:cubicBezTo>
                    <a:pt x="34" y="36"/>
                    <a:pt x="33" y="37"/>
                    <a:pt x="32" y="37"/>
                  </a:cubicBezTo>
                  <a:cubicBezTo>
                    <a:pt x="31" y="37"/>
                    <a:pt x="29" y="36"/>
                    <a:pt x="28" y="35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1" y="31"/>
                    <a:pt x="18" y="32"/>
                    <a:pt x="16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19"/>
                    <a:pt x="31" y="21"/>
                    <a:pt x="29" y="23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7" y="31"/>
                    <a:pt x="37" y="34"/>
                    <a:pt x="35" y="35"/>
                  </a:cubicBezTo>
                  <a:close/>
                  <a:moveTo>
                    <a:pt x="16" y="30"/>
                  </a:moveTo>
                  <a:cubicBezTo>
                    <a:pt x="23" y="30"/>
                    <a:pt x="29" y="24"/>
                    <a:pt x="29" y="16"/>
                  </a:cubicBezTo>
                  <a:cubicBezTo>
                    <a:pt x="29" y="9"/>
                    <a:pt x="23" y="2"/>
                    <a:pt x="16" y="2"/>
                  </a:cubicBezTo>
                  <a:cubicBezTo>
                    <a:pt x="8" y="2"/>
                    <a:pt x="2" y="9"/>
                    <a:pt x="2" y="16"/>
                  </a:cubicBezTo>
                  <a:cubicBezTo>
                    <a:pt x="2" y="24"/>
                    <a:pt x="8" y="30"/>
                    <a:pt x="16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522123" y="1637173"/>
            <a:ext cx="2816640" cy="45719"/>
            <a:chOff x="1182170" y="836478"/>
            <a:chExt cx="2816640" cy="45719"/>
          </a:xfrm>
          <a:solidFill>
            <a:srgbClr val="F9F9F9"/>
          </a:solidFill>
        </p:grpSpPr>
        <p:sp>
          <p:nvSpPr>
            <p:cNvPr id="52" name="矩形 51"/>
            <p:cNvSpPr/>
            <p:nvPr/>
          </p:nvSpPr>
          <p:spPr>
            <a:xfrm>
              <a:off x="1182170" y="836478"/>
              <a:ext cx="54503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1717675" y="871084"/>
              <a:ext cx="2281135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395240" y="4202089"/>
            <a:ext cx="2816640" cy="45719"/>
            <a:chOff x="1182170" y="836478"/>
            <a:chExt cx="2816640" cy="45719"/>
          </a:xfrm>
          <a:solidFill>
            <a:srgbClr val="F9F9F9"/>
          </a:solidFill>
        </p:grpSpPr>
        <p:sp>
          <p:nvSpPr>
            <p:cNvPr id="55" name="矩形 54"/>
            <p:cNvSpPr/>
            <p:nvPr/>
          </p:nvSpPr>
          <p:spPr>
            <a:xfrm>
              <a:off x="1182170" y="836478"/>
              <a:ext cx="54503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717675" y="871084"/>
              <a:ext cx="2281135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8208821" y="4352747"/>
            <a:ext cx="2816640" cy="45719"/>
            <a:chOff x="1182170" y="836478"/>
            <a:chExt cx="2816640" cy="45719"/>
          </a:xfrm>
          <a:solidFill>
            <a:srgbClr val="F9F9F9"/>
          </a:solidFill>
        </p:grpSpPr>
        <p:sp>
          <p:nvSpPr>
            <p:cNvPr id="58" name="矩形 57"/>
            <p:cNvSpPr/>
            <p:nvPr/>
          </p:nvSpPr>
          <p:spPr>
            <a:xfrm>
              <a:off x="1182170" y="836478"/>
              <a:ext cx="54503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1717675" y="871084"/>
              <a:ext cx="2281135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8238718" y="1751364"/>
            <a:ext cx="2816640" cy="45719"/>
            <a:chOff x="1182170" y="836478"/>
            <a:chExt cx="2816640" cy="45719"/>
          </a:xfrm>
          <a:solidFill>
            <a:srgbClr val="F9F9F9"/>
          </a:solidFill>
        </p:grpSpPr>
        <p:sp>
          <p:nvSpPr>
            <p:cNvPr id="61" name="矩形 60"/>
            <p:cNvSpPr/>
            <p:nvPr/>
          </p:nvSpPr>
          <p:spPr>
            <a:xfrm>
              <a:off x="1182170" y="836478"/>
              <a:ext cx="54503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1717675" y="871084"/>
              <a:ext cx="2281135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>
            <a:off x="2927753" y="1210441"/>
            <a:ext cx="172354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使用方便快捷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8845045" y="1234764"/>
            <a:ext cx="146706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不占用网络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8126705" y="3858708"/>
            <a:ext cx="300595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可以和游戏本身一起使用</a:t>
            </a:r>
          </a:p>
        </p:txBody>
      </p:sp>
      <p:sp>
        <p:nvSpPr>
          <p:cNvPr id="34834" name="文本框 66"/>
          <p:cNvSpPr txBox="1">
            <a:spLocks noChangeArrowheads="1"/>
          </p:cNvSpPr>
          <p:nvPr/>
        </p:nvSpPr>
        <p:spPr bwMode="auto">
          <a:xfrm>
            <a:off x="2275543" y="1800934"/>
            <a:ext cx="3456697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Arial Black" panose="020B0A04020102020204" pitchFamily="34" charset="0"/>
                <a:ea typeface="华文仿宋"/>
              </a:rPr>
              <a:t>国内玩家使用较多的</a:t>
            </a:r>
            <a:r>
              <a:rPr lang="en-US" altLang="zh-CN" b="1" dirty="0" err="1">
                <a:solidFill>
                  <a:schemeClr val="bg1"/>
                </a:solidFill>
                <a:latin typeface="Arial Black" panose="020B0A04020102020204" pitchFamily="34" charset="0"/>
                <a:ea typeface="华文仿宋"/>
              </a:rPr>
              <a:t>app《mhw</a:t>
            </a:r>
            <a:r>
              <a:rPr lang="zh-CN" altLang="en-US" b="1" dirty="0">
                <a:solidFill>
                  <a:schemeClr val="bg1"/>
                </a:solidFill>
                <a:latin typeface="Arial Black" panose="020B0A04020102020204" pitchFamily="34" charset="0"/>
                <a:ea typeface="华文仿宋"/>
              </a:rPr>
              <a:t>伙伴</a:t>
            </a:r>
            <a:r>
              <a:rPr lang="en-US" altLang="zh-CN" b="1" dirty="0">
                <a:solidFill>
                  <a:schemeClr val="bg1"/>
                </a:solidFill>
                <a:latin typeface="Arial Black" panose="020B0A04020102020204" pitchFamily="34" charset="0"/>
                <a:ea typeface="华文仿宋"/>
              </a:rPr>
              <a:t>》</a:t>
            </a:r>
            <a:r>
              <a:rPr lang="zh-CN" altLang="en-US" b="1" dirty="0">
                <a:solidFill>
                  <a:schemeClr val="bg1"/>
                </a:solidFill>
                <a:latin typeface="Arial Black" panose="020B0A04020102020204" pitchFamily="34" charset="0"/>
                <a:ea typeface="华文仿宋"/>
              </a:rPr>
              <a:t>的配装器功能部分一直被诟病操</a:t>
            </a:r>
            <a:endParaRPr lang="en-US" altLang="zh-CN" b="1" dirty="0">
              <a:solidFill>
                <a:schemeClr val="bg1"/>
              </a:solidFill>
              <a:latin typeface="Arial Black" panose="020B0A04020102020204" pitchFamily="34" charset="0"/>
              <a:ea typeface="华文仿宋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 Black" panose="020B0A04020102020204" pitchFamily="34" charset="0"/>
                <a:ea typeface="华文仿宋"/>
              </a:rPr>
              <a:t>作繁琐且缓慢</a:t>
            </a:r>
            <a:endParaRPr lang="zh-CN" altLang="en-US" b="1" dirty="0">
              <a:latin typeface="Arial Black" panose="020B0A04020102020204" pitchFamily="34" charset="0"/>
              <a:ea typeface="华文仿宋"/>
            </a:endParaRPr>
          </a:p>
        </p:txBody>
      </p:sp>
      <p:sp>
        <p:nvSpPr>
          <p:cNvPr id="34835" name="文本框 67"/>
          <p:cNvSpPr txBox="1">
            <a:spLocks noChangeArrowheads="1"/>
          </p:cNvSpPr>
          <p:nvPr/>
        </p:nvSpPr>
        <p:spPr bwMode="auto">
          <a:xfrm>
            <a:off x="8004335" y="1874680"/>
            <a:ext cx="3371661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Arial Black" panose="020B0A04020102020204" pitchFamily="34" charset="0"/>
                <a:ea typeface="华文仿宋"/>
              </a:rPr>
              <a:t>因为游戏自身需要连接海外服务器，因此在游玩同时助手占用网络小，甚至没有都成了一个很必要的需求。</a:t>
            </a:r>
            <a:endParaRPr lang="zh-CN" altLang="en-US" b="1" dirty="0">
              <a:latin typeface="Arial Black" panose="020B0A04020102020204" pitchFamily="34" charset="0"/>
              <a:ea typeface="华文仿宋"/>
            </a:endParaRPr>
          </a:p>
        </p:txBody>
      </p:sp>
      <p:sp>
        <p:nvSpPr>
          <p:cNvPr id="34836" name="文本框 68"/>
          <p:cNvSpPr txBox="1">
            <a:spLocks noChangeArrowheads="1"/>
          </p:cNvSpPr>
          <p:nvPr/>
        </p:nvSpPr>
        <p:spPr bwMode="auto">
          <a:xfrm>
            <a:off x="2100274" y="4296757"/>
            <a:ext cx="3544741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Arial Black" panose="020B0A04020102020204" pitchFamily="34" charset="0"/>
                <a:ea typeface="华文仿宋"/>
              </a:rPr>
              <a:t>繁中的</a:t>
            </a:r>
            <a:r>
              <a:rPr lang="en-US" altLang="zh-CN" b="1" dirty="0">
                <a:solidFill>
                  <a:schemeClr val="bg1"/>
                </a:solidFill>
                <a:latin typeface="Arial Black" panose="020B0A04020102020204" pitchFamily="34" charset="0"/>
                <a:ea typeface="华文仿宋"/>
              </a:rPr>
              <a:t>wiki</a:t>
            </a:r>
            <a:r>
              <a:rPr lang="zh-CN" altLang="en-US" b="1" dirty="0">
                <a:solidFill>
                  <a:schemeClr val="bg1"/>
                </a:solidFill>
                <a:latin typeface="Arial Black" panose="020B0A04020102020204" pitchFamily="34" charset="0"/>
                <a:ea typeface="华文仿宋"/>
              </a:rPr>
              <a:t>服务器也在海外连接缓慢并且界面十分不整洁，而国内常见的飞机</a:t>
            </a:r>
            <a:r>
              <a:rPr lang="en-US" altLang="zh-CN" b="1" dirty="0">
                <a:solidFill>
                  <a:schemeClr val="bg1"/>
                </a:solidFill>
                <a:latin typeface="Arial Black" panose="020B0A04020102020204" pitchFamily="34" charset="0"/>
                <a:ea typeface="华文仿宋"/>
              </a:rPr>
              <a:t>wiki</a:t>
            </a:r>
            <a:r>
              <a:rPr lang="zh-CN" altLang="en-US" b="1" dirty="0">
                <a:solidFill>
                  <a:schemeClr val="bg1"/>
                </a:solidFill>
                <a:latin typeface="Arial Black" panose="020B0A04020102020204" pitchFamily="34" charset="0"/>
                <a:ea typeface="华文仿宋"/>
              </a:rPr>
              <a:t>经过一年仍内容空缺。</a:t>
            </a:r>
            <a:endParaRPr lang="zh-CN" altLang="en-US" b="1" dirty="0">
              <a:latin typeface="Arial Black" panose="020B0A04020102020204" pitchFamily="34" charset="0"/>
              <a:ea typeface="华文仿宋"/>
            </a:endParaRPr>
          </a:p>
        </p:txBody>
      </p:sp>
      <p:sp>
        <p:nvSpPr>
          <p:cNvPr id="34837" name="文本框 69"/>
          <p:cNvSpPr txBox="1">
            <a:spLocks noChangeArrowheads="1"/>
          </p:cNvSpPr>
          <p:nvPr/>
        </p:nvSpPr>
        <p:spPr bwMode="auto">
          <a:xfrm>
            <a:off x="8030302" y="4465763"/>
            <a:ext cx="322450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Arial Black" panose="020B0A04020102020204" pitchFamily="34" charset="0"/>
                <a:ea typeface="华文仿宋"/>
              </a:rPr>
              <a:t>软件自身需要不能占用太多资源以免影响到用户的使用</a:t>
            </a:r>
            <a:endParaRPr lang="zh-CN" altLang="en-US" b="1" dirty="0">
              <a:latin typeface="Arial Black" panose="020B0A04020102020204" pitchFamily="34" charset="0"/>
              <a:ea typeface="华文仿宋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A955032-DE30-45C2-87E1-3A00F3A11648}"/>
              </a:ext>
            </a:extLst>
          </p:cNvPr>
          <p:cNvSpPr txBox="1"/>
          <p:nvPr/>
        </p:nvSpPr>
        <p:spPr>
          <a:xfrm>
            <a:off x="2936313" y="3742446"/>
            <a:ext cx="146706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不占用网络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723549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336699">
                    <a:lumMod val="75000"/>
                  </a:srgbClr>
                </a:solidFill>
                <a:ea typeface="微软雅黑" panose="020B0503020204020204" pitchFamily="34" charset="-122"/>
                <a:cs typeface="+mn-cs"/>
              </a:rPr>
              <a:t>同类产品比较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29D98C-0036-4317-87F5-D0CF1566E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73" y="609388"/>
            <a:ext cx="7422952" cy="29969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66D9AA-45B6-431E-B541-23CA30856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149" y="3105437"/>
            <a:ext cx="7793764" cy="297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60392"/>
      </p:ext>
    </p:extLst>
  </p:cSld>
  <p:clrMapOvr>
    <a:masterClrMapping/>
  </p:clrMapOvr>
  <p:transition spd="slow" advClick="0" advTm="0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5400" y="-17463"/>
            <a:ext cx="122174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03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813" y="1382713"/>
            <a:ext cx="3570287" cy="885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软件需求分析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A000120140929A68KPBG</Template>
  <TotalTime>109</TotalTime>
  <Words>791</Words>
  <Application>Microsoft Office PowerPoint</Application>
  <PresentationFormat>宽屏</PresentationFormat>
  <Paragraphs>111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Gill Sans</vt:lpstr>
      <vt:lpstr>Lato Light</vt:lpstr>
      <vt:lpstr>华文仿宋</vt:lpstr>
      <vt:lpstr>楷体_GB2312</vt:lpstr>
      <vt:lpstr>宋体</vt:lpstr>
      <vt:lpstr>微软雅黑</vt:lpstr>
      <vt:lpstr>幼圆</vt:lpstr>
      <vt:lpstr>Arial</vt:lpstr>
      <vt:lpstr>Arial Black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第一课件网www.1kejian.com</dc:title>
  <dc:subject>www.1kejian.com</dc:subject>
  <dc:creator>www.1kejian.com</dc:creator>
  <cp:keywords>www.1kejian.com</cp:keywords>
  <dc:description>www.1kejian.com</dc:description>
  <cp:lastModifiedBy>27364</cp:lastModifiedBy>
  <cp:revision>46</cp:revision>
  <dcterms:created xsi:type="dcterms:W3CDTF">2015-06-24T14:18:00Z</dcterms:created>
  <dcterms:modified xsi:type="dcterms:W3CDTF">2019-03-17T09:40:27Z</dcterms:modified>
  <cp:category>www.1kejian.com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