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9"/>
  </p:notesMasterIdLst>
  <p:sldIdLst>
    <p:sldId id="256" r:id="rId8"/>
    <p:sldId id="258" r:id="rId10"/>
    <p:sldId id="257" r:id="rId11"/>
    <p:sldId id="259" r:id="rId12"/>
    <p:sldId id="267" r:id="rId13"/>
    <p:sldId id="337" r:id="rId14"/>
    <p:sldId id="268" r:id="rId15"/>
    <p:sldId id="306" r:id="rId16"/>
    <p:sldId id="336" r:id="rId17"/>
    <p:sldId id="298" r:id="rId18"/>
    <p:sldId id="307" r:id="rId19"/>
    <p:sldId id="274" r:id="rId20"/>
    <p:sldId id="275" r:id="rId21"/>
    <p:sldId id="280" r:id="rId22"/>
    <p:sldId id="299" r:id="rId23"/>
    <p:sldId id="334" r:id="rId24"/>
    <p:sldId id="286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hchinese.wiki/" TargetMode="External"/><Relationship Id="rId1" Type="http://schemas.openxmlformats.org/officeDocument/2006/relationships/hyperlink" Target="https://mhw.huijiwiki.com/wiki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4956175" y="-1725930"/>
            <a:ext cx="2781300" cy="11207115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9226550" cy="1531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小组总体设计报告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31017" y="43581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291719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 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软件结构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软件结构</a:t>
            </a:r>
            <a:endParaRPr lang="zh-CN" altLang="en-US" sz="2000" b="1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3800" y="707390"/>
            <a:ext cx="1444625" cy="62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Mhwhelper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544445" y="1865630"/>
            <a:ext cx="1444625" cy="62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怪物资料查找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5003800" y="1865630"/>
            <a:ext cx="1444625" cy="62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装备搭配</a:t>
            </a:r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7463155" y="1865630"/>
            <a:ext cx="1444625" cy="62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论坛</a:t>
            </a:r>
            <a:r>
              <a:rPr lang="en-US" altLang="zh-CN"/>
              <a:t>BBS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2432685" y="2808605"/>
            <a:ext cx="1668145" cy="1598930"/>
            <a:chOff x="3425" y="4438"/>
            <a:chExt cx="2627" cy="2518"/>
          </a:xfrm>
        </p:grpSpPr>
        <p:sp>
          <p:nvSpPr>
            <p:cNvPr id="10" name="矩形 9"/>
            <p:cNvSpPr/>
            <p:nvPr/>
          </p:nvSpPr>
          <p:spPr>
            <a:xfrm>
              <a:off x="3425" y="4438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输入</a:t>
              </a:r>
              <a:endParaRPr lang="zh-CN" altLang="en-US" b="1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85" y="4438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搜索</a:t>
              </a:r>
              <a:endParaRPr lang="zh-CN" altLang="en-US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5338" y="4438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输出</a:t>
              </a:r>
              <a:endParaRPr lang="zh-CN" altLang="en-US" b="1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92040" y="2808605"/>
            <a:ext cx="1668145" cy="1598930"/>
            <a:chOff x="3425" y="4438"/>
            <a:chExt cx="2627" cy="2518"/>
          </a:xfrm>
        </p:grpSpPr>
        <p:sp>
          <p:nvSpPr>
            <p:cNvPr id="16" name="矩形 15"/>
            <p:cNvSpPr/>
            <p:nvPr/>
          </p:nvSpPr>
          <p:spPr>
            <a:xfrm>
              <a:off x="3425" y="4438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输入</a:t>
              </a:r>
              <a:endParaRPr lang="zh-CN" altLang="en-US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4385" y="4438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搜索</a:t>
              </a:r>
              <a:endParaRPr lang="zh-CN" altLang="en-US" b="1"/>
            </a:p>
          </p:txBody>
        </p:sp>
        <p:sp>
          <p:nvSpPr>
            <p:cNvPr id="18" name="矩形 17"/>
            <p:cNvSpPr/>
            <p:nvPr/>
          </p:nvSpPr>
          <p:spPr>
            <a:xfrm>
              <a:off x="5338" y="4438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输出</a:t>
              </a:r>
              <a:endParaRPr lang="zh-CN" altLang="en-US" b="1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72580" y="4794250"/>
            <a:ext cx="1668145" cy="1598930"/>
            <a:chOff x="11577" y="4423"/>
            <a:chExt cx="2627" cy="2518"/>
          </a:xfrm>
        </p:grpSpPr>
        <p:sp>
          <p:nvSpPr>
            <p:cNvPr id="20" name="矩形 19"/>
            <p:cNvSpPr/>
            <p:nvPr/>
          </p:nvSpPr>
          <p:spPr>
            <a:xfrm>
              <a:off x="11577" y="4423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输入</a:t>
              </a:r>
              <a:endParaRPr lang="zh-CN" altLang="en-US" b="1"/>
            </a:p>
          </p:txBody>
        </p:sp>
        <p:sp>
          <p:nvSpPr>
            <p:cNvPr id="21" name="矩形 20"/>
            <p:cNvSpPr/>
            <p:nvPr/>
          </p:nvSpPr>
          <p:spPr>
            <a:xfrm>
              <a:off x="12537" y="4423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记录并储存</a:t>
              </a:r>
              <a:endParaRPr lang="zh-CN" altLang="en-US" b="1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490" y="4423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输出</a:t>
              </a:r>
              <a:endParaRPr lang="zh-CN" altLang="en-US" b="1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315835" y="2808605"/>
            <a:ext cx="1739900" cy="1598930"/>
            <a:chOff x="11348" y="4423"/>
            <a:chExt cx="2740" cy="2518"/>
          </a:xfrm>
        </p:grpSpPr>
        <p:sp>
          <p:nvSpPr>
            <p:cNvPr id="24" name="矩形 23"/>
            <p:cNvSpPr/>
            <p:nvPr/>
          </p:nvSpPr>
          <p:spPr>
            <a:xfrm>
              <a:off x="11348" y="4423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注册</a:t>
              </a:r>
              <a:endParaRPr lang="zh-CN" altLang="en-US" b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12361" y="4423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登录</a:t>
              </a:r>
              <a:endParaRPr lang="zh-CN" altLang="en-US" b="1"/>
            </a:p>
          </p:txBody>
        </p:sp>
        <p:sp>
          <p:nvSpPr>
            <p:cNvPr id="26" name="矩形 25"/>
            <p:cNvSpPr/>
            <p:nvPr/>
          </p:nvSpPr>
          <p:spPr>
            <a:xfrm>
              <a:off x="13374" y="4423"/>
              <a:ext cx="715" cy="2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发表</a:t>
              </a:r>
              <a:endParaRPr lang="zh-CN" altLang="en-US" b="1"/>
            </a:p>
          </p:txBody>
        </p:sp>
      </p:grpSp>
      <p:cxnSp>
        <p:nvCxnSpPr>
          <p:cNvPr id="28" name="肘形连接符 27"/>
          <p:cNvCxnSpPr>
            <a:stCxn id="4" idx="2"/>
            <a:endCxn id="5" idx="0"/>
          </p:cNvCxnSpPr>
          <p:nvPr/>
        </p:nvCxnSpPr>
        <p:spPr>
          <a:xfrm rot="5400000">
            <a:off x="4229735" y="368935"/>
            <a:ext cx="533400" cy="2459355"/>
          </a:xfrm>
          <a:prstGeom prst="bentConnector3">
            <a:avLst>
              <a:gd name="adj1" fmla="val 499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2"/>
            <a:endCxn id="6" idx="0"/>
          </p:cNvCxnSpPr>
          <p:nvPr/>
        </p:nvCxnSpPr>
        <p:spPr>
          <a:xfrm>
            <a:off x="5726430" y="133223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4" idx="2"/>
            <a:endCxn id="7" idx="0"/>
          </p:cNvCxnSpPr>
          <p:nvPr/>
        </p:nvCxnSpPr>
        <p:spPr>
          <a:xfrm rot="5400000" flipV="1">
            <a:off x="6689090" y="368935"/>
            <a:ext cx="533400" cy="2459355"/>
          </a:xfrm>
          <a:prstGeom prst="bentConnector3">
            <a:avLst>
              <a:gd name="adj1" fmla="val 499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5" idx="2"/>
            <a:endCxn id="11" idx="0"/>
          </p:cNvCxnSpPr>
          <p:nvPr/>
        </p:nvCxnSpPr>
        <p:spPr>
          <a:xfrm rot="5400000" flipV="1">
            <a:off x="3109595" y="2647950"/>
            <a:ext cx="318135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2"/>
            <a:endCxn id="10" idx="0"/>
          </p:cNvCxnSpPr>
          <p:nvPr/>
        </p:nvCxnSpPr>
        <p:spPr>
          <a:xfrm rot="5400000">
            <a:off x="2804795" y="2345690"/>
            <a:ext cx="318135" cy="6070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5" idx="2"/>
            <a:endCxn id="12" idx="0"/>
          </p:cNvCxnSpPr>
          <p:nvPr/>
        </p:nvCxnSpPr>
        <p:spPr>
          <a:xfrm rot="5400000" flipV="1">
            <a:off x="3411855" y="2345055"/>
            <a:ext cx="318135" cy="60769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6" idx="2"/>
            <a:endCxn id="16" idx="0"/>
          </p:cNvCxnSpPr>
          <p:nvPr/>
        </p:nvCxnSpPr>
        <p:spPr>
          <a:xfrm rot="5400000">
            <a:off x="5264150" y="2345690"/>
            <a:ext cx="318135" cy="6070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6" idx="2"/>
            <a:endCxn id="17" idx="0"/>
          </p:cNvCxnSpPr>
          <p:nvPr/>
        </p:nvCxnSpPr>
        <p:spPr>
          <a:xfrm rot="5400000" flipV="1">
            <a:off x="5568950" y="2647950"/>
            <a:ext cx="318135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6" idx="2"/>
            <a:endCxn id="18" idx="0"/>
          </p:cNvCxnSpPr>
          <p:nvPr/>
        </p:nvCxnSpPr>
        <p:spPr>
          <a:xfrm rot="5400000" flipV="1">
            <a:off x="5871210" y="2345055"/>
            <a:ext cx="318135" cy="60769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7" idx="2"/>
            <a:endCxn id="24" idx="0"/>
          </p:cNvCxnSpPr>
          <p:nvPr/>
        </p:nvCxnSpPr>
        <p:spPr>
          <a:xfrm rot="5400000">
            <a:off x="7705725" y="2327910"/>
            <a:ext cx="318135" cy="642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7" idx="2"/>
            <a:endCxn id="25" idx="0"/>
          </p:cNvCxnSpPr>
          <p:nvPr/>
        </p:nvCxnSpPr>
        <p:spPr>
          <a:xfrm rot="5400000" flipV="1">
            <a:off x="8027035" y="2648585"/>
            <a:ext cx="318135" cy="317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7" idx="2"/>
            <a:endCxn id="26" idx="0"/>
          </p:cNvCxnSpPr>
          <p:nvPr/>
        </p:nvCxnSpPr>
        <p:spPr>
          <a:xfrm rot="5400000" flipV="1">
            <a:off x="8348980" y="2327275"/>
            <a:ext cx="318135" cy="643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4" idx="2"/>
            <a:endCxn id="20" idx="0"/>
          </p:cNvCxnSpPr>
          <p:nvPr/>
        </p:nvCxnSpPr>
        <p:spPr>
          <a:xfrm rot="5400000">
            <a:off x="7028180" y="4278630"/>
            <a:ext cx="386715" cy="643255"/>
          </a:xfrm>
          <a:prstGeom prst="bentConnector3">
            <a:avLst>
              <a:gd name="adj1" fmla="val 5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4" idx="2"/>
            <a:endCxn id="21" idx="0"/>
          </p:cNvCxnSpPr>
          <p:nvPr/>
        </p:nvCxnSpPr>
        <p:spPr>
          <a:xfrm rot="5400000">
            <a:off x="7332980" y="4583430"/>
            <a:ext cx="386715" cy="33655"/>
          </a:xfrm>
          <a:prstGeom prst="bentConnector3">
            <a:avLst>
              <a:gd name="adj1" fmla="val 5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4" idx="2"/>
            <a:endCxn id="22" idx="0"/>
          </p:cNvCxnSpPr>
          <p:nvPr/>
        </p:nvCxnSpPr>
        <p:spPr>
          <a:xfrm rot="5400000" flipV="1">
            <a:off x="7635875" y="4314825"/>
            <a:ext cx="386715" cy="571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5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90" y="1130968"/>
            <a:ext cx="9877926" cy="22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软件工程导论（第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版）（</a:t>
            </a:r>
            <a:r>
              <a:rPr lang="zh-CN" altLang="en-US" sz="2000" dirty="0"/>
              <a:t>张海藩、牟永敏 编著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月，清华大学出版社</a:t>
            </a:r>
            <a:r>
              <a:rPr lang="en-US" altLang="zh-CN" sz="2000" dirty="0"/>
              <a:t> ISBN</a:t>
            </a:r>
            <a:r>
              <a:rPr lang="zh-CN" altLang="en-US" sz="2000" dirty="0"/>
              <a:t>：</a:t>
            </a:r>
            <a:r>
              <a:rPr lang="en-US" altLang="zh-CN" sz="2000" dirty="0"/>
              <a:t>978-7-302-33098-1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灰机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1"/>
              </a:rPr>
              <a:t>https://mhw.huijiwiki.com/wiki/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>
                <a:ea typeface="微软雅黑" panose="020B0503020204020204" pitchFamily="34" charset="-122"/>
              </a:rPr>
              <a:t>我們一起狩獵吧</a:t>
            </a:r>
            <a:r>
              <a:rPr lang="en-US" altLang="zh-TW" sz="1400" b="1" dirty="0">
                <a:ea typeface="微软雅黑" panose="020B0503020204020204" pitchFamily="34" charset="-122"/>
              </a:rPr>
              <a:t>! | MHW </a:t>
            </a:r>
            <a:r>
              <a:rPr lang="zh-TW" altLang="en-US" sz="1400" b="1" dirty="0">
                <a:ea typeface="微软雅黑" panose="020B0503020204020204" pitchFamily="34" charset="-122"/>
              </a:rPr>
              <a:t>魔物獵人中文攻略 </a:t>
            </a:r>
            <a:r>
              <a:rPr lang="en-US" altLang="zh-TW" sz="1400" b="1" dirty="0"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2"/>
              </a:rPr>
              <a:t>https://www.mhchinese.wiki/</a:t>
            </a:r>
            <a:r>
              <a:rPr lang="zh-CN" altLang="en-US" sz="1400" b="1" dirty="0"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App《mhw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伙伴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/>
              <a:t>https://weibo.com/mhwo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参考界面（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wegame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6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小组分工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9859" y="1649338"/>
            <a:ext cx="9708022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的编写，召集组员。</a:t>
            </a:r>
            <a:r>
              <a:rPr lang="en-US" dirty="0">
                <a:ea typeface="微软雅黑" panose="020B0503020204020204" pitchFamily="34" charset="-122"/>
              </a:rPr>
              <a:t>9</a:t>
            </a:r>
            <a:r>
              <a:rPr lang="en-US" altLang="zh-CN" dirty="0">
                <a:ea typeface="微软雅黑" panose="020B0503020204020204" pitchFamily="34" charset="-122"/>
              </a:rPr>
              <a:t>.5/10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所有需要修改部分的重新绘制  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7</a:t>
            </a:r>
            <a:r>
              <a:rPr lang="en-US" altLang="zh-CN" dirty="0">
                <a:ea typeface="微软雅黑" panose="020B0503020204020204" pitchFamily="34" charset="-122"/>
              </a:rPr>
              <a:t>.5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hipo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图的绘制</a:t>
            </a:r>
            <a:r>
              <a:rPr lang="zh-CN" altLang="en-US" dirty="0">
                <a:ea typeface="微软雅黑" panose="020B0503020204020204" pitchFamily="34" charset="-122"/>
              </a:rPr>
              <a:t>，催促工作的推进。                                          </a:t>
            </a:r>
            <a:r>
              <a:rPr lang="en-US" dirty="0">
                <a:ea typeface="微软雅黑" panose="020B0503020204020204" pitchFamily="34" charset="-122"/>
              </a:rPr>
              <a:t>8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2473325"/>
            <a:ext cx="5314315" cy="3322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672590"/>
            <a:ext cx="4970145" cy="4589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2690" y="419100"/>
            <a:ext cx="272288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配置管理以及会议记录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z="7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3063" y="190754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3063" y="2674938"/>
            <a:ext cx="39782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3063" y="41497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02593" y="4919028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分工及评价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063" y="3498533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软件结构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5360" y="1370681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项目介绍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1244283" y="2137093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043" y="1366203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基础的怪物弱点查找功能，在此之下添加针对不同怪物的推荐武器以及配装。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方便快捷的配装器，提供关键字查找，并且玩家可以把自己的配装上传供他人参考。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招募版，为玩家们临时招募团体讨伐难度极高的怪物提供便利，并包含讨论板功能。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356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450" y="638175"/>
            <a:ext cx="2697480" cy="4914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硬件约束（</a:t>
            </a:r>
            <a:r>
              <a:rPr lang="zh-CN" altLang="en-US" sz="1400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考虑</a:t>
            </a:r>
            <a:r>
              <a:rPr lang="zh-CN" altLang="en-US" sz="1400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了游戏本身</a:t>
            </a:r>
            <a:endParaRPr lang="zh-CN" altLang="en-US" sz="1400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8980" y="1286510"/>
            <a:ext cx="6115050" cy="4284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操作系统：WINDOWS 7 / 8 / 8.1 / 10 (必须为64-BIT)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处理器：Intel Core i5-4460 3.20GHz / AMD FX-6300以上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内存：8 GB RAM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图形：NVIDIA GeForce GTX 760 / AMD Radeon R7 260x(VRAM 2GB以上)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DirectX 版本：11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网络：宽带互联网连接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存储空间：需要20 GB可用空间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声卡：对应 DirectSound(DirectX 9.0c以上)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8360" y="73596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使用方案</a:t>
            </a:r>
            <a:endParaRPr lang="zh-CN" altLang="en-US" sz="1400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7315" y="2637790"/>
            <a:ext cx="929259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整体采用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java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进行设计，完成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1 2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功能的数据库和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3 4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功能的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bbs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。这个是在考虑了小组成员技术水平以后的最佳方案。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0</TotalTime>
  <Words>1987</Words>
  <Application>WPS 演示</Application>
  <PresentationFormat>宽屏</PresentationFormat>
  <Paragraphs>162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宋体</vt:lpstr>
      <vt:lpstr>Wingdings</vt:lpstr>
      <vt:lpstr>华文仿宋</vt:lpstr>
      <vt:lpstr>微软雅黑</vt:lpstr>
      <vt:lpstr>Arial Black</vt:lpstr>
      <vt:lpstr>幼圆</vt:lpstr>
      <vt:lpstr>Gill Sans</vt:lpstr>
      <vt:lpstr>Gill Sans MT</vt:lpstr>
      <vt:lpstr>Lato Light</vt:lpstr>
      <vt:lpstr>Calibri</vt:lpstr>
      <vt:lpstr>Arial Unicode MS</vt:lpstr>
      <vt:lpstr>楷体_GB2312</vt:lpstr>
      <vt:lpstr>新宋体</vt:lpstr>
      <vt:lpstr>Almonte Snow</vt:lpstr>
      <vt:lpstr>第一PPT，www.1ppt.com</vt:lpstr>
      <vt:lpstr>1_第一PPT，www.1ppt.com</vt:lpstr>
      <vt:lpstr>8_第一PPT，www.1ppt.com</vt:lpstr>
      <vt:lpstr>9_第一PPT，www.1ppt.com</vt:lpstr>
      <vt:lpstr>12_第一PPT，www.1ppt.com</vt:lpstr>
      <vt:lpstr>2_第一PPT，www.1ppt.com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本次小组分工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creator>www.1kejian.com</dc:creator>
  <cp:keywords>www.1kejian.com</cp:keywords>
  <dc:description>www.1kejian.com</dc:description>
  <dc:subject>www.1kejian.com</dc:subject>
  <cp:category>www.1kejian.com</cp:category>
  <cp:lastModifiedBy>M S I</cp:lastModifiedBy>
  <cp:revision>59</cp:revision>
  <dcterms:created xsi:type="dcterms:W3CDTF">2015-06-24T14:18:00Z</dcterms:created>
  <dcterms:modified xsi:type="dcterms:W3CDTF">2019-05-16T07:05:42Z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