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68" r:id="rId4"/>
    <p:sldId id="275" r:id="rId5"/>
    <p:sldId id="290" r:id="rId6"/>
    <p:sldId id="294" r:id="rId7"/>
    <p:sldId id="291" r:id="rId8"/>
    <p:sldId id="302" r:id="rId9"/>
    <p:sldId id="270" r:id="rId10"/>
    <p:sldId id="278" r:id="rId11"/>
    <p:sldId id="271" r:id="rId12"/>
    <p:sldId id="280" r:id="rId13"/>
    <p:sldId id="296" r:id="rId14"/>
    <p:sldId id="279" r:id="rId15"/>
    <p:sldId id="272" r:id="rId16"/>
    <p:sldId id="299" r:id="rId17"/>
    <p:sldId id="297" r:id="rId18"/>
    <p:sldId id="298" r:id="rId19"/>
    <p:sldId id="273" r:id="rId20"/>
    <p:sldId id="283" r:id="rId21"/>
    <p:sldId id="274" r:id="rId22"/>
    <p:sldId id="284" r:id="rId23"/>
    <p:sldId id="300" r:id="rId24"/>
    <p:sldId id="301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Number of Breweries Per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2-4C8F-858B-B95C4FAED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907440"/>
        <c:axId val="455910392"/>
      </c:barChart>
      <c:catAx>
        <c:axId val="45590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10392"/>
        <c:crosses val="autoZero"/>
        <c:auto val="1"/>
        <c:lblAlgn val="ctr"/>
        <c:lblOffset val="100"/>
        <c:noMultiLvlLbl val="0"/>
      </c:catAx>
      <c:valAx>
        <c:axId val="455910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0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10E2-BF59-4998-8902-4C0CABB6C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The Pursuit of Hoppiness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E7C5-9DBA-4936-9C05-B2C2175A0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Hannah Kosinovsky, John Yan, &amp; David Nguyen</a:t>
            </a:r>
          </a:p>
        </p:txBody>
      </p:sp>
    </p:spTree>
    <p:extLst>
      <p:ext uri="{BB962C8B-B14F-4D97-AF65-F5344CB8AC3E}">
        <p14:creationId xmlns:p14="http://schemas.microsoft.com/office/powerpoint/2010/main" val="40454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A113AA-9811-4636-B308-67E682A6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69679"/>
              </p:ext>
            </p:extLst>
          </p:nvPr>
        </p:nvGraphicFramePr>
        <p:xfrm>
          <a:off x="667130" y="2984500"/>
          <a:ext cx="1085774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74">
                  <a:extLst>
                    <a:ext uri="{9D8B030D-6E8A-4147-A177-3AD203B41FA5}">
                      <a16:colId xmlns:a16="http://schemas.microsoft.com/office/drawing/2014/main" val="2566030041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21115345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466258242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09274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9248468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763139794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66103878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728328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81634837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5492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Brewery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Brewery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5843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3CB1265-DFFC-4FA3-BF4C-3B3F0CF0832B}"/>
              </a:ext>
            </a:extLst>
          </p:cNvPr>
          <p:cNvSpPr txBox="1">
            <a:spLocks/>
          </p:cNvSpPr>
          <p:nvPr/>
        </p:nvSpPr>
        <p:spPr>
          <a:xfrm>
            <a:off x="1295402" y="794844"/>
            <a:ext cx="9601196" cy="4520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Number of NA’s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388134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median alcohol content (ABV) for each state?</a:t>
            </a:r>
          </a:p>
        </p:txBody>
      </p:sp>
    </p:spTree>
    <p:extLst>
      <p:ext uri="{BB962C8B-B14F-4D97-AF65-F5344CB8AC3E}">
        <p14:creationId xmlns:p14="http://schemas.microsoft.com/office/powerpoint/2010/main" val="147700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FCB50-2D2B-43B7-AD5E-F8A27CB8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39" y="795528"/>
            <a:ext cx="7373722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median international bitterness unit (IBU) for each state?</a:t>
            </a:r>
          </a:p>
        </p:txBody>
      </p:sp>
    </p:spTree>
    <p:extLst>
      <p:ext uri="{BB962C8B-B14F-4D97-AF65-F5344CB8AC3E}">
        <p14:creationId xmlns:p14="http://schemas.microsoft.com/office/powerpoint/2010/main" val="217188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D0EC4-3F3E-4AEB-8F01-F49B23D2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32" y="797237"/>
            <a:ext cx="7368936" cy="5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5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Which state has the maximum alcoholic (ABV) beer?</a:t>
            </a:r>
          </a:p>
        </p:txBody>
      </p:sp>
    </p:spTree>
    <p:extLst>
      <p:ext uri="{BB962C8B-B14F-4D97-AF65-F5344CB8AC3E}">
        <p14:creationId xmlns:p14="http://schemas.microsoft.com/office/powerpoint/2010/main" val="194293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B747-0E99-4A0F-8A4B-BFC90908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Colorado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2B795D-3900-45B0-9D3B-ACA169E57C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528" b="16528"/>
          <a:stretch>
            <a:fillRect/>
          </a:stretch>
        </p:blipFill>
        <p:spPr>
          <a:xfrm>
            <a:off x="8083550" y="1041400"/>
            <a:ext cx="3062288" cy="4775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DBF70-A69C-462A-B388-F29CC0E8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Colorado has the maximum alcoholic (ABV) beer at 0.128 for Lee Hill Series Vol. 5 – Belgian Style Quadrupel Ale.</a:t>
            </a:r>
          </a:p>
        </p:txBody>
      </p:sp>
    </p:spTree>
    <p:extLst>
      <p:ext uri="{BB962C8B-B14F-4D97-AF65-F5344CB8AC3E}">
        <p14:creationId xmlns:p14="http://schemas.microsoft.com/office/powerpoint/2010/main" val="247419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Which state has the most bitter (IBU) beer?</a:t>
            </a:r>
          </a:p>
        </p:txBody>
      </p:sp>
    </p:spTree>
    <p:extLst>
      <p:ext uri="{BB962C8B-B14F-4D97-AF65-F5344CB8AC3E}">
        <p14:creationId xmlns:p14="http://schemas.microsoft.com/office/powerpoint/2010/main" val="61539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B747-0E99-4A0F-8A4B-BFC90908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Oregon</a:t>
            </a:r>
          </a:p>
        </p:txBody>
      </p:sp>
      <p:pic>
        <p:nvPicPr>
          <p:cNvPr id="6" name="Picture Placeholder 5" descr="A bottle of wine and a glass of beer&#10;&#10;Description generated with high confidence">
            <a:extLst>
              <a:ext uri="{FF2B5EF4-FFF2-40B4-BE49-F238E27FC236}">
                <a16:creationId xmlns:a16="http://schemas.microsoft.com/office/drawing/2014/main" id="{216B2D11-4307-4CC1-9069-F813760FFF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25" r="722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DBF70-A69C-462A-B388-F29CC0E8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Oregon has the most bitter (IBU) beer at 138 for 3745 Bitter Bitch Imperial IPA.</a:t>
            </a:r>
          </a:p>
        </p:txBody>
      </p:sp>
    </p:spTree>
    <p:extLst>
      <p:ext uri="{BB962C8B-B14F-4D97-AF65-F5344CB8AC3E}">
        <p14:creationId xmlns:p14="http://schemas.microsoft.com/office/powerpoint/2010/main" val="248949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the summary statistics for ABV?</a:t>
            </a:r>
          </a:p>
        </p:txBody>
      </p:sp>
    </p:spTree>
    <p:extLst>
      <p:ext uri="{BB962C8B-B14F-4D97-AF65-F5344CB8AC3E}">
        <p14:creationId xmlns:p14="http://schemas.microsoft.com/office/powerpoint/2010/main" val="189851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29E1-2E2A-4452-A15C-E16C217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31D2-1BAB-4EF1-815E-A0A4A9FC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analyzed the provided data to determine:</a:t>
            </a:r>
          </a:p>
          <a:p>
            <a:r>
              <a:rPr lang="en-US" sz="3000" dirty="0"/>
              <a:t>What state would be the best to open a new brewery?</a:t>
            </a:r>
          </a:p>
          <a:p>
            <a:r>
              <a:rPr lang="en-US" sz="3000" dirty="0"/>
              <a:t>What type of beer should it brew?</a:t>
            </a:r>
          </a:p>
        </p:txBody>
      </p:sp>
    </p:spTree>
    <p:extLst>
      <p:ext uri="{BB962C8B-B14F-4D97-AF65-F5344CB8AC3E}">
        <p14:creationId xmlns:p14="http://schemas.microsoft.com/office/powerpoint/2010/main" val="241941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0AD6EE-7ACC-4294-99B4-A81B382F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020"/>
              </p:ext>
            </p:extLst>
          </p:nvPr>
        </p:nvGraphicFramePr>
        <p:xfrm>
          <a:off x="203200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2430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48599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0093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60961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944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0.05977342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0.01354173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5961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E8FA170-E2C0-460C-B5D4-8432DF32222F}"/>
              </a:ext>
            </a:extLst>
          </p:cNvPr>
          <p:cNvSpPr txBox="1">
            <a:spLocks/>
          </p:cNvSpPr>
          <p:nvPr/>
        </p:nvSpPr>
        <p:spPr>
          <a:xfrm>
            <a:off x="1295402" y="794844"/>
            <a:ext cx="9601196" cy="4520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Summary Statistics for ABV</a:t>
            </a:r>
          </a:p>
        </p:txBody>
      </p:sp>
    </p:spTree>
    <p:extLst>
      <p:ext uri="{BB962C8B-B14F-4D97-AF65-F5344CB8AC3E}">
        <p14:creationId xmlns:p14="http://schemas.microsoft.com/office/powerpoint/2010/main" val="181238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Is there an apparent relationship between ABV and IBU?</a:t>
            </a:r>
          </a:p>
        </p:txBody>
      </p:sp>
    </p:spTree>
    <p:extLst>
      <p:ext uri="{BB962C8B-B14F-4D97-AF65-F5344CB8AC3E}">
        <p14:creationId xmlns:p14="http://schemas.microsoft.com/office/powerpoint/2010/main" val="323496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B3766D-7AB7-4D06-9A81-23F1047E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43" y="840047"/>
            <a:ext cx="7090347" cy="5177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45853-69DA-4B18-AAE1-5394324094CB}"/>
              </a:ext>
            </a:extLst>
          </p:cNvPr>
          <p:cNvSpPr txBox="1"/>
          <p:nvPr/>
        </p:nvSpPr>
        <p:spPr>
          <a:xfrm>
            <a:off x="8772718" y="2459504"/>
            <a:ext cx="225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correlation coefficient is 0.67 and that indicates a positive strong relationship between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291760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the Arkansas beer market like?</a:t>
            </a:r>
          </a:p>
        </p:txBody>
      </p:sp>
    </p:spTree>
    <p:extLst>
      <p:ext uri="{BB962C8B-B14F-4D97-AF65-F5344CB8AC3E}">
        <p14:creationId xmlns:p14="http://schemas.microsoft.com/office/powerpoint/2010/main" val="337522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C3C79A-8093-4ED2-8CB5-0D3F130AC8EF}"/>
              </a:ext>
            </a:extLst>
          </p:cNvPr>
          <p:cNvSpPr txBox="1">
            <a:spLocks/>
          </p:cNvSpPr>
          <p:nvPr/>
        </p:nvSpPr>
        <p:spPr>
          <a:xfrm>
            <a:off x="1295402" y="676094"/>
            <a:ext cx="9601196" cy="4520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Arkansas Beer Market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148E29-3593-4E73-B06A-1F915EE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58145"/>
              </p:ext>
            </p:extLst>
          </p:nvPr>
        </p:nvGraphicFramePr>
        <p:xfrm>
          <a:off x="2032000" y="1643380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9942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3019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8735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57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6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Brewing &amp; Distilling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Core ESB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Brewing &amp; Distilling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Brewing &amp; Distilling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Arkansas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4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Brewing &amp; Distilling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Behemoth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1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Ozark Beer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Ozark 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6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2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29E1-2E2A-4452-A15C-E16C217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31D2-1BAB-4EF1-815E-A0A4A9FC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conclude from the analysis that:</a:t>
            </a:r>
          </a:p>
          <a:p>
            <a:r>
              <a:rPr lang="en-US" sz="3000" dirty="0"/>
              <a:t>Arkansas would be the best state to open a new brewery because it has a population of 3 million and only 2 breweries.</a:t>
            </a:r>
          </a:p>
          <a:p>
            <a:r>
              <a:rPr lang="en-US" sz="3000" dirty="0"/>
              <a:t>Since the 2 breweries offer beers with low alcohol and bitter content, the new brewery should offer beer with higher alcohol and bitter content to fill that niche/void.</a:t>
            </a:r>
          </a:p>
        </p:txBody>
      </p:sp>
    </p:spTree>
    <p:extLst>
      <p:ext uri="{BB962C8B-B14F-4D97-AF65-F5344CB8AC3E}">
        <p14:creationId xmlns:p14="http://schemas.microsoft.com/office/powerpoint/2010/main" val="71686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many breweries are present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35324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2DAB12-14EA-4565-B09C-3DA1E47FE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97573"/>
              </p:ext>
            </p:extLst>
          </p:nvPr>
        </p:nvGraphicFramePr>
        <p:xfrm>
          <a:off x="649995" y="719666"/>
          <a:ext cx="1089568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3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are the first six observations of the merged beer and breweries data?</a:t>
            </a:r>
          </a:p>
        </p:txBody>
      </p:sp>
    </p:spTree>
    <p:extLst>
      <p:ext uri="{BB962C8B-B14F-4D97-AF65-F5344CB8AC3E}">
        <p14:creationId xmlns:p14="http://schemas.microsoft.com/office/powerpoint/2010/main" val="21396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321DE-93B4-4C32-9E72-CB1532642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76804"/>
              </p:ext>
            </p:extLst>
          </p:nvPr>
        </p:nvGraphicFramePr>
        <p:xfrm>
          <a:off x="667130" y="1402080"/>
          <a:ext cx="1085774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74">
                  <a:extLst>
                    <a:ext uri="{9D8B030D-6E8A-4147-A177-3AD203B41FA5}">
                      <a16:colId xmlns:a16="http://schemas.microsoft.com/office/drawing/2014/main" val="2566030041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21115345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466258242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09274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9248468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763139794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66103878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728328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81634837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5492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Brewery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Brewery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IPA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NorthGate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Maggie’ Leap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Milk / Sweet Stout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NorthGate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Wall’s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English Brown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NorthGate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Pumpkin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NorthGate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Stronghold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Porter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NorthGate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Parapet ESB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Extra Special / Strong Bitter (ESB)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NorthGate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7335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14CB2F9-D121-40BD-BD70-471F5AEA20C0}"/>
              </a:ext>
            </a:extLst>
          </p:cNvPr>
          <p:cNvSpPr txBox="1">
            <a:spLocks/>
          </p:cNvSpPr>
          <p:nvPr/>
        </p:nvSpPr>
        <p:spPr>
          <a:xfrm>
            <a:off x="1295402" y="794844"/>
            <a:ext cx="9601196" cy="4520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First Six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8885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the last six observations of the merged beer and breweries data?</a:t>
            </a:r>
          </a:p>
        </p:txBody>
      </p:sp>
    </p:spTree>
    <p:extLst>
      <p:ext uri="{BB962C8B-B14F-4D97-AF65-F5344CB8AC3E}">
        <p14:creationId xmlns:p14="http://schemas.microsoft.com/office/powerpoint/2010/main" val="384432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4CB2F9-D121-40BD-BD70-471F5AEA20C0}"/>
              </a:ext>
            </a:extLst>
          </p:cNvPr>
          <p:cNvSpPr txBox="1">
            <a:spLocks/>
          </p:cNvSpPr>
          <p:nvPr/>
        </p:nvSpPr>
        <p:spPr>
          <a:xfrm>
            <a:off x="1295402" y="794844"/>
            <a:ext cx="9601196" cy="4520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Last Six Observations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23308A-59AD-4E56-BB50-54788C2A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68035"/>
              </p:ext>
            </p:extLst>
          </p:nvPr>
        </p:nvGraphicFramePr>
        <p:xfrm>
          <a:off x="667130" y="1295400"/>
          <a:ext cx="1085774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74">
                  <a:extLst>
                    <a:ext uri="{9D8B030D-6E8A-4147-A177-3AD203B41FA5}">
                      <a16:colId xmlns:a16="http://schemas.microsoft.com/office/drawing/2014/main" val="2566030041"/>
                    </a:ext>
                  </a:extLst>
                </a:gridCol>
                <a:gridCol w="1188600">
                  <a:extLst>
                    <a:ext uri="{9D8B030D-6E8A-4147-A177-3AD203B41FA5}">
                      <a16:colId xmlns:a16="http://schemas.microsoft.com/office/drawing/2014/main" val="2211153453"/>
                    </a:ext>
                  </a:extLst>
                </a:gridCol>
                <a:gridCol w="982948">
                  <a:extLst>
                    <a:ext uri="{9D8B030D-6E8A-4147-A177-3AD203B41FA5}">
                      <a16:colId xmlns:a16="http://schemas.microsoft.com/office/drawing/2014/main" val="3466258242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09274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9248468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763139794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661038780"/>
                    </a:ext>
                  </a:extLst>
                </a:gridCol>
                <a:gridCol w="1151874">
                  <a:extLst>
                    <a:ext uri="{9D8B030D-6E8A-4147-A177-3AD203B41FA5}">
                      <a16:colId xmlns:a16="http://schemas.microsoft.com/office/drawing/2014/main" val="72832869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816348373"/>
                    </a:ext>
                  </a:extLst>
                </a:gridCol>
                <a:gridCol w="1058846">
                  <a:extLst>
                    <a:ext uri="{9D8B030D-6E8A-4147-A177-3AD203B41FA5}">
                      <a16:colId xmlns:a16="http://schemas.microsoft.com/office/drawing/2014/main" val="15492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Brewery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Brewery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Pilsner Ukiah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German Pilsener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Ukiah Brewing Company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Ukiah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Heinnieweisse Weissebier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Hefeweizen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Snapperhead IPA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IPA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Moo Thunder Stout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Milk / Sweet Stout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Porkslap Pale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Pale Ale (APA)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Urban Wilderness Pale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English Pale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Sleeping Lady Brewing Company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Anchorage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number of NA's in each column?</a:t>
            </a:r>
          </a:p>
        </p:txBody>
      </p:sp>
    </p:spTree>
    <p:extLst>
      <p:ext uri="{BB962C8B-B14F-4D97-AF65-F5344CB8AC3E}">
        <p14:creationId xmlns:p14="http://schemas.microsoft.com/office/powerpoint/2010/main" val="1777987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621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The Pursuit of Hoppiness</vt:lpstr>
      <vt:lpstr>Introduction</vt:lpstr>
      <vt:lpstr>How many breweries are present in each state?</vt:lpstr>
      <vt:lpstr>PowerPoint Presentation</vt:lpstr>
      <vt:lpstr>What are the first six observations of the merged beer and breweries data?</vt:lpstr>
      <vt:lpstr>PowerPoint Presentation</vt:lpstr>
      <vt:lpstr>What are the last six observations of the merged beer and breweries data?</vt:lpstr>
      <vt:lpstr>PowerPoint Presentation</vt:lpstr>
      <vt:lpstr>What is the number of NA's in each column?</vt:lpstr>
      <vt:lpstr>PowerPoint Presentation</vt:lpstr>
      <vt:lpstr>What is the median alcohol content (ABV) for each state?</vt:lpstr>
      <vt:lpstr>PowerPoint Presentation</vt:lpstr>
      <vt:lpstr>What is the median international bitterness unit (IBU) for each state?</vt:lpstr>
      <vt:lpstr>PowerPoint Presentation</vt:lpstr>
      <vt:lpstr>Which state has the maximum alcoholic (ABV) beer?</vt:lpstr>
      <vt:lpstr>Colorado</vt:lpstr>
      <vt:lpstr>Which state has the most bitter (IBU) beer?</vt:lpstr>
      <vt:lpstr>Oregon</vt:lpstr>
      <vt:lpstr>What are the summary statistics for ABV?</vt:lpstr>
      <vt:lpstr>PowerPoint Presentation</vt:lpstr>
      <vt:lpstr>Is there an apparent relationship between ABV and IBU?</vt:lpstr>
      <vt:lpstr>PowerPoint Presentation</vt:lpstr>
      <vt:lpstr>What is the Arkansas beer market like?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Hoppiness</dc:title>
  <dc:creator>David Nguyen</dc:creator>
  <cp:lastModifiedBy>David Nguyen</cp:lastModifiedBy>
  <cp:revision>25</cp:revision>
  <dcterms:created xsi:type="dcterms:W3CDTF">2018-10-09T23:50:08Z</dcterms:created>
  <dcterms:modified xsi:type="dcterms:W3CDTF">2018-10-16T04:54:14Z</dcterms:modified>
</cp:coreProperties>
</file>