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5244" autoAdjust="0"/>
  </p:normalViewPr>
  <p:slideViewPr>
    <p:cSldViewPr snapToGrid="0">
      <p:cViewPr>
        <p:scale>
          <a:sx n="90" d="100"/>
          <a:sy n="90" d="100"/>
        </p:scale>
        <p:origin x="212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28EC-FCA0-9C4D-AC4F-4CF2932FC90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2866-7DEA-CC4A-98FE-3A2463EC3B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1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28EC-FCA0-9C4D-AC4F-4CF2932FC90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2866-7DEA-CC4A-98FE-3A2463EC3B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28EC-FCA0-9C4D-AC4F-4CF2932FC90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2866-7DEA-CC4A-98FE-3A2463EC3B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8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28EC-FCA0-9C4D-AC4F-4CF2932FC90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2866-7DEA-CC4A-98FE-3A2463EC3B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9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28EC-FCA0-9C4D-AC4F-4CF2932FC90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2866-7DEA-CC4A-98FE-3A2463EC3B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1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28EC-FCA0-9C4D-AC4F-4CF2932FC90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2866-7DEA-CC4A-98FE-3A2463EC3B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1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28EC-FCA0-9C4D-AC4F-4CF2932FC90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2866-7DEA-CC4A-98FE-3A2463EC3B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1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28EC-FCA0-9C4D-AC4F-4CF2932FC90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2866-7DEA-CC4A-98FE-3A2463EC3B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4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28EC-FCA0-9C4D-AC4F-4CF2932FC90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2866-7DEA-CC4A-98FE-3A2463EC3B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28EC-FCA0-9C4D-AC4F-4CF2932FC90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2866-7DEA-CC4A-98FE-3A2463EC3B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3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28EC-FCA0-9C4D-AC4F-4CF2932FC90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2866-7DEA-CC4A-98FE-3A2463EC3B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1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128EC-FCA0-9C4D-AC4F-4CF2932FC90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32866-7DEA-CC4A-98FE-3A2463EC3B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1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26387" y="-797018"/>
            <a:ext cx="201084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bg1"/>
                </a:solidFill>
              </a:rPr>
              <a:t>TOG</a:t>
            </a:r>
          </a:p>
        </p:txBody>
      </p:sp>
      <p:sp>
        <p:nvSpPr>
          <p:cNvPr id="5" name="Rectangle 4"/>
          <p:cNvSpPr/>
          <p:nvPr/>
        </p:nvSpPr>
        <p:spPr>
          <a:xfrm>
            <a:off x="-338122" y="-11618"/>
            <a:ext cx="1367555" cy="416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bg1"/>
                </a:solidFill>
              </a:rPr>
              <a:t>IDI 1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49014" y="567016"/>
            <a:ext cx="3589338" cy="193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fontAlgn="ctr"/>
            <a:r>
              <a:rPr lang="es-ES" sz="1200" dirty="0"/>
              <a:t>TOG</a:t>
            </a:r>
          </a:p>
          <a:p>
            <a:pPr marL="342900" indent="-342900" fontAlgn="ctr">
              <a:buAutoNum type="arabicPeriod"/>
            </a:pPr>
            <a:r>
              <a:rPr lang="es-ES" sz="1200" dirty="0"/>
              <a:t>Plan de administración del proyecto</a:t>
            </a:r>
          </a:p>
          <a:p>
            <a:pPr fontAlgn="ctr"/>
            <a:endParaRPr lang="es-ES" sz="1200" dirty="0"/>
          </a:p>
          <a:p>
            <a:pPr fontAlgn="ctr"/>
            <a:r>
              <a:rPr lang="es-ES" sz="1200" dirty="0"/>
              <a:t>Proyecto:</a:t>
            </a:r>
          </a:p>
          <a:p>
            <a:pPr marL="342900" indent="-342900" fontAlgn="ctr">
              <a:buAutoNum type="arabicPeriod"/>
            </a:pPr>
            <a:r>
              <a:rPr lang="es-ES" sz="1200" dirty="0"/>
              <a:t>Método para obtener el JSon de Twitter</a:t>
            </a:r>
            <a:endParaRPr lang="en-US" sz="1200" dirty="0"/>
          </a:p>
          <a:p>
            <a:pPr marL="342900" indent="-342900" fontAlgn="ctr">
              <a:buAutoNum type="arabicPeriod"/>
            </a:pPr>
            <a:r>
              <a:rPr lang="es-ES" sz="1200" dirty="0"/>
              <a:t>Método para insertar información del JSon a la base de datos</a:t>
            </a:r>
            <a:endParaRPr lang="en-US" sz="1200" dirty="0"/>
          </a:p>
          <a:p>
            <a:pPr marL="342900" indent="-342900" fontAlgn="ctr">
              <a:buAutoNum type="arabicPeriod"/>
            </a:pPr>
            <a:r>
              <a:rPr lang="es-ES" sz="1200" dirty="0"/>
              <a:t>Método para extraer toda la información de la base de datos</a:t>
            </a:r>
            <a:endParaRPr lang="es-ES" dirty="0"/>
          </a:p>
          <a:p>
            <a:pPr marL="342900" indent="-342900" fontAlgn="ctr">
              <a:buAutoNum type="arabicPeriod"/>
            </a:pPr>
            <a:r>
              <a:rPr lang="es-ES" sz="1200" dirty="0"/>
              <a:t>Método para crear la matriz de adyacencia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04406" y="567016"/>
            <a:ext cx="3590957" cy="507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s-ES" sz="1200" dirty="0"/>
              <a:t>TOG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s-ES" sz="1200" dirty="0"/>
              <a:t>Capítulo 1: Introducción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s-ES" sz="1200" dirty="0"/>
              <a:t>Capítulo 2: Estado del arte 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s-ES" sz="1200" dirty="0"/>
              <a:t>Capítulo 3: Marco Teórico</a:t>
            </a:r>
          </a:p>
          <a:p>
            <a:endParaRPr lang="es-ES" sz="1200" dirty="0"/>
          </a:p>
          <a:p>
            <a:r>
              <a:rPr lang="es-ES" sz="1200" dirty="0"/>
              <a:t>Proyecto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s-ES" sz="1200" dirty="0"/>
              <a:t>Métodos básicos</a:t>
            </a:r>
          </a:p>
          <a:p>
            <a:pPr marL="800100" lvl="1" indent="-342900" fontAlgn="ctr">
              <a:buAutoNum type="arabicPeriod"/>
            </a:pPr>
            <a:r>
              <a:rPr lang="es-ES" sz="1200" dirty="0"/>
              <a:t>Método que regrese una N cantidad de nodos</a:t>
            </a:r>
          </a:p>
          <a:p>
            <a:pPr marL="800100" lvl="1" indent="-342900" fontAlgn="ctr">
              <a:buAutoNum type="arabicPeriod"/>
            </a:pPr>
            <a:r>
              <a:rPr lang="es-ES" sz="1200" dirty="0"/>
              <a:t>Método que regrese una N cantidad de aristas</a:t>
            </a:r>
          </a:p>
          <a:p>
            <a:pPr marL="800100" lvl="1" indent="-342900" fontAlgn="ctr">
              <a:buAutoNum type="arabicPeriod"/>
            </a:pPr>
            <a:r>
              <a:rPr lang="es-ES" sz="1200" dirty="0"/>
              <a:t>Método para regresar un estructura que represente el Grafo</a:t>
            </a:r>
          </a:p>
          <a:p>
            <a:pPr marL="342900" indent="-342900" fontAlgn="ctr">
              <a:buAutoNum type="arabicPeriod"/>
            </a:pPr>
            <a:r>
              <a:rPr lang="es-ES" sz="1200" dirty="0"/>
              <a:t>Filtros básicos</a:t>
            </a:r>
          </a:p>
          <a:p>
            <a:pPr marL="800100" lvl="1" indent="-342900" fontAlgn="ctr">
              <a:buAutoNum type="arabicPeriod"/>
            </a:pPr>
            <a:r>
              <a:rPr lang="es-ES" sz="1200" dirty="0"/>
              <a:t>Método básico (por definir con el asesor)</a:t>
            </a:r>
          </a:p>
          <a:p>
            <a:pPr marL="342900" indent="-342900" fontAlgn="ctr">
              <a:buAutoNum type="arabicPeriod"/>
            </a:pPr>
            <a:r>
              <a:rPr lang="es-ES" sz="1200" dirty="0"/>
              <a:t>Análisis avanzando (parte uno):</a:t>
            </a:r>
          </a:p>
          <a:p>
            <a:pPr marL="800100" lvl="1" indent="-342900" fontAlgn="ctr">
              <a:buAutoNum type="arabicPeriod"/>
            </a:pPr>
            <a:r>
              <a:rPr lang="es-ES" sz="1200" dirty="0"/>
              <a:t>Método para relacionar una N cantidad de grafos</a:t>
            </a:r>
          </a:p>
          <a:p>
            <a:pPr marL="800100" lvl="1" indent="-342900" fontAlgn="ctr">
              <a:buAutoNum type="arabicPeriod"/>
            </a:pPr>
            <a:r>
              <a:rPr lang="es-ES" sz="1200" dirty="0"/>
              <a:t>Método para calcular la probabilidad de que un usuario sea un bot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s-ES" sz="1200" dirty="0"/>
              <a:t>Interacción básica</a:t>
            </a:r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Método para encontrar un camino entre dos nodos</a:t>
            </a:r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Primera fase para ubicar circuitos que comuniquen sub-comunidades</a:t>
            </a:r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Primera fase de filtros (por definir)</a:t>
            </a:r>
          </a:p>
          <a:p>
            <a:pPr marL="800100" lvl="1" indent="-342900" fontAlgn="ctr">
              <a:buAutoNum type="arabicPeriod"/>
            </a:pPr>
            <a:endParaRPr lang="es-ES" sz="1200" dirty="0"/>
          </a:p>
        </p:txBody>
      </p:sp>
      <p:sp>
        <p:nvSpPr>
          <p:cNvPr id="11" name="Rectangle 10"/>
          <p:cNvSpPr/>
          <p:nvPr/>
        </p:nvSpPr>
        <p:spPr>
          <a:xfrm>
            <a:off x="3874279" y="-8385"/>
            <a:ext cx="1367555" cy="41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bg1"/>
                </a:solidFill>
              </a:rPr>
              <a:t>IDI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30246" y="568832"/>
            <a:ext cx="3590957" cy="7663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s-ES" sz="1200" dirty="0"/>
              <a:t>TOG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s-ES" sz="1200" dirty="0"/>
              <a:t>Capítulo 2: Estado del arte 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s-ES" sz="1200" dirty="0"/>
              <a:t>Capítulo 3: Marco Teórico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s-ES" sz="1200" dirty="0"/>
              <a:t>Capítulo 4: Desarrollo metodológico</a:t>
            </a:r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Requerimientos</a:t>
            </a:r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Diseño y propuesta del sistema</a:t>
            </a:r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Diseño y análisis a priori de los algoritmos</a:t>
            </a:r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Análisis de algoritmo para reconocer usuarios tipo bot dentro de las comunidades</a:t>
            </a:r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Validación a posteriori del algoritmo para reconocer usuarios tipo bot dentro de las comunidades</a:t>
            </a:r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Análisis de algoritmo para reconocer emociones en Tweets</a:t>
            </a:r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Validación a posteriori del algoritmo para reconocer emociones en Tweets</a:t>
            </a:r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Análisis de algoritmo para reconocer patrones dentro de comunidades</a:t>
            </a:r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Validación a posteriori del algoritmo para reconocer patrones dentro de comunidades</a:t>
            </a:r>
          </a:p>
          <a:p>
            <a:r>
              <a:rPr lang="es-ES" sz="1200" dirty="0"/>
              <a:t>Proyecto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s-ES" sz="1200" dirty="0"/>
              <a:t>Comprensión matemática</a:t>
            </a:r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Crear los métodos para las siguientes operaciones:</a:t>
            </a:r>
          </a:p>
          <a:p>
            <a:pPr marL="1257300" lvl="2" indent="-342900" fontAlgn="ctr">
              <a:buFont typeface="+mj-lt"/>
              <a:buAutoNum type="arabicPeriod"/>
            </a:pPr>
            <a:r>
              <a:rPr lang="es-ES" sz="1200" dirty="0"/>
              <a:t>Longitud del grafo</a:t>
            </a:r>
          </a:p>
          <a:p>
            <a:pPr marL="1257300" lvl="2" indent="-342900" fontAlgn="ctr">
              <a:buFont typeface="+mj-lt"/>
              <a:buAutoNum type="arabicPeriod"/>
            </a:pPr>
            <a:r>
              <a:rPr lang="es-ES" sz="1200" dirty="0"/>
              <a:t>Diámetro del grafo</a:t>
            </a:r>
          </a:p>
          <a:p>
            <a:pPr marL="1257300" lvl="2" indent="-342900" fontAlgn="ctr">
              <a:buFont typeface="+mj-lt"/>
              <a:buAutoNum type="arabicPeriod"/>
            </a:pPr>
            <a:r>
              <a:rPr lang="es-ES" sz="1200" dirty="0"/>
              <a:t>Grado de los nodos</a:t>
            </a:r>
          </a:p>
          <a:p>
            <a:pPr marL="1257300" lvl="2" indent="-342900" fontAlgn="ctr">
              <a:buFont typeface="+mj-lt"/>
              <a:buAutoNum type="arabicPeriod"/>
            </a:pPr>
            <a:r>
              <a:rPr lang="es-ES" sz="1200" dirty="0"/>
              <a:t>Densidad de los nodos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s-ES" sz="1200" dirty="0"/>
              <a:t>Filtros avanzados</a:t>
            </a:r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Método para generar sub-comunidades</a:t>
            </a:r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Método para generar sub-comunidades en base a criterios y filtros</a:t>
            </a:r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Procesar filtros avanzados (por definir)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s-ES" sz="1200" dirty="0"/>
              <a:t>Análisis avanzado (parte dos)</a:t>
            </a:r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Métodos para reconocer patrones en automático (ML/DL)</a:t>
            </a:r>
          </a:p>
          <a:p>
            <a:pPr marL="800100" lvl="1" indent="-342900" fontAlgn="ctr">
              <a:buFont typeface="+mj-lt"/>
              <a:buAutoNum type="arabicPeriod"/>
            </a:pPr>
            <a:r>
              <a:rPr lang="es-ES" sz="1200" dirty="0"/>
              <a:t>Algoritmo para reconocer sentimientos básicos (feliz, triste y enojado) y ponerle etiqueta a cada nodo/aristas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37231" y="-8385"/>
            <a:ext cx="1367555" cy="41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bg1"/>
                </a:solidFill>
              </a:rPr>
              <a:t>IDI 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351417" y="567016"/>
            <a:ext cx="3590957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s-ES" sz="1200" dirty="0"/>
              <a:t>TOG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s-ES" sz="1200" dirty="0"/>
              <a:t>Capítulo 4: Desarrollo metodológico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s-ES" sz="1200" dirty="0"/>
              <a:t>Capítulo 5: Resultados y discusión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s-ES" sz="1200" dirty="0"/>
              <a:t>Capítulo 6: Conclusiones</a:t>
            </a:r>
          </a:p>
          <a:p>
            <a:pPr marL="342900" indent="-342900" fontAlgn="ctr">
              <a:buFont typeface="+mj-lt"/>
              <a:buAutoNum type="arabicPeriod"/>
            </a:pPr>
            <a:endParaRPr lang="es-ES" sz="1200" dirty="0"/>
          </a:p>
          <a:p>
            <a:r>
              <a:rPr lang="es-ES" sz="1200" dirty="0"/>
              <a:t>Proyecto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1200" dirty="0"/>
              <a:t>Integración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1200" dirty="0"/>
              <a:t>Pr</a:t>
            </a:r>
            <a:r>
              <a:rPr lang="es-ES" sz="1200" dirty="0"/>
              <a:t>uebas y validaciones</a:t>
            </a:r>
          </a:p>
          <a:p>
            <a:pPr marL="342900" indent="-342900" fontAlgn="ctr">
              <a:buFont typeface="+mj-lt"/>
              <a:buAutoNum type="arabicPeriod"/>
            </a:pPr>
            <a:endParaRPr lang="es-ES" sz="1200" dirty="0"/>
          </a:p>
        </p:txBody>
      </p:sp>
      <p:sp>
        <p:nvSpPr>
          <p:cNvPr id="16" name="Rectangle 15"/>
          <p:cNvSpPr/>
          <p:nvPr/>
        </p:nvSpPr>
        <p:spPr>
          <a:xfrm>
            <a:off x="11467880" y="-8386"/>
            <a:ext cx="1367555" cy="41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bg1"/>
                </a:solidFill>
              </a:rPr>
              <a:t>IDI 4</a:t>
            </a:r>
          </a:p>
        </p:txBody>
      </p:sp>
      <p:cxnSp>
        <p:nvCxnSpPr>
          <p:cNvPr id="18" name="Straight Arrow Connector 17"/>
          <p:cNvCxnSpPr>
            <a:cxnSpLocks/>
            <a:stCxn id="4" idx="2"/>
            <a:endCxn id="5" idx="0"/>
          </p:cNvCxnSpPr>
          <p:nvPr/>
        </p:nvCxnSpPr>
        <p:spPr>
          <a:xfrm rot="5400000">
            <a:off x="3364085" y="-3179342"/>
            <a:ext cx="149296" cy="6186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1" idx="0"/>
          </p:cNvCxnSpPr>
          <p:nvPr/>
        </p:nvCxnSpPr>
        <p:spPr>
          <a:xfrm rot="5400000">
            <a:off x="5468669" y="-1071526"/>
            <a:ext cx="152529" cy="1973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14" idx="0"/>
          </p:cNvCxnSpPr>
          <p:nvPr/>
        </p:nvCxnSpPr>
        <p:spPr>
          <a:xfrm rot="16200000" flipH="1">
            <a:off x="7300145" y="-929250"/>
            <a:ext cx="152529" cy="1689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16" idx="0"/>
          </p:cNvCxnSpPr>
          <p:nvPr/>
        </p:nvCxnSpPr>
        <p:spPr>
          <a:xfrm rot="16200000" flipH="1">
            <a:off x="9265469" y="-2894575"/>
            <a:ext cx="152528" cy="56198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5" idx="2"/>
          </p:cNvCxnSpPr>
          <p:nvPr/>
        </p:nvCxnSpPr>
        <p:spPr>
          <a:xfrm>
            <a:off x="345656" y="404847"/>
            <a:ext cx="0" cy="40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2"/>
          </p:cNvCxnSpPr>
          <p:nvPr/>
        </p:nvCxnSpPr>
        <p:spPr>
          <a:xfrm flipH="1">
            <a:off x="4558056" y="408081"/>
            <a:ext cx="1" cy="32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4" idx="2"/>
          </p:cNvCxnSpPr>
          <p:nvPr/>
        </p:nvCxnSpPr>
        <p:spPr>
          <a:xfrm>
            <a:off x="8221009" y="408081"/>
            <a:ext cx="0" cy="404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16" idx="2"/>
          </p:cNvCxnSpPr>
          <p:nvPr/>
        </p:nvCxnSpPr>
        <p:spPr>
          <a:xfrm>
            <a:off x="12151658" y="408080"/>
            <a:ext cx="0" cy="61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90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Primera fase (generación del nodo)</a:t>
            </a:r>
          </a:p>
          <a:p>
            <a:pPr fontAlgn="ctr"/>
            <a:r>
              <a:rPr lang="es-ES" dirty="0"/>
              <a:t>Pasar información del JSON a la base de datos</a:t>
            </a:r>
          </a:p>
          <a:p>
            <a:pPr lvl="1" fontAlgn="ctr"/>
            <a:r>
              <a:rPr lang="es-ES" dirty="0"/>
              <a:t>Método para pasar la información de </a:t>
            </a:r>
            <a:r>
              <a:rPr lang="es-ES" dirty="0" err="1"/>
              <a:t>Thoth</a:t>
            </a:r>
            <a:r>
              <a:rPr lang="es-ES" dirty="0"/>
              <a:t> a NeoJ4</a:t>
            </a:r>
          </a:p>
          <a:p>
            <a:pPr lvl="1" fontAlgn="ctr"/>
            <a:r>
              <a:rPr lang="es-ES" dirty="0"/>
              <a:t>Método para procesar </a:t>
            </a:r>
            <a:r>
              <a:rPr lang="es-ES" dirty="0" err="1"/>
              <a:t>queries</a:t>
            </a:r>
            <a:r>
              <a:rPr lang="es-ES" dirty="0"/>
              <a:t> de NeoJ4 (acepte un </a:t>
            </a:r>
            <a:r>
              <a:rPr lang="es-ES" dirty="0" err="1"/>
              <a:t>string</a:t>
            </a:r>
            <a:r>
              <a:rPr lang="es-ES" dirty="0"/>
              <a:t> y regrese una estructura) </a:t>
            </a:r>
          </a:p>
          <a:p>
            <a:pPr fontAlgn="ctr"/>
            <a:r>
              <a:rPr lang="es-ES" dirty="0"/>
              <a:t>Generar los componentes básicos</a:t>
            </a:r>
          </a:p>
          <a:p>
            <a:pPr lvl="1" fontAlgn="ctr"/>
            <a:r>
              <a:rPr lang="es-ES" dirty="0"/>
              <a:t>Tener una clase tipo Nodo</a:t>
            </a:r>
          </a:p>
          <a:p>
            <a:pPr lvl="1" fontAlgn="ctr"/>
            <a:r>
              <a:rPr lang="es-ES" dirty="0"/>
              <a:t>Tener una clase tipo Arista</a:t>
            </a:r>
          </a:p>
          <a:p>
            <a:pPr lvl="1" fontAlgn="ctr"/>
            <a:r>
              <a:rPr lang="es-ES" dirty="0"/>
              <a:t>Una estructura que maneja la matriz de adyacencia</a:t>
            </a:r>
          </a:p>
          <a:p>
            <a:pPr lvl="1" fontAlgn="ctr"/>
            <a:r>
              <a:rPr lang="es-ES" dirty="0"/>
              <a:t>Una estructura que maneja el grafo como tal (compuesto de aristas o simplemente la matriz de adyacencia)</a:t>
            </a:r>
          </a:p>
          <a:p>
            <a:pPr fontAlgn="ctr"/>
            <a:r>
              <a:rPr lang="es-ES" dirty="0"/>
              <a:t>Hacer la interacción básica con mis compañeros</a:t>
            </a:r>
          </a:p>
          <a:p>
            <a:pPr lvl="1" fontAlgn="ctr"/>
            <a:r>
              <a:rPr lang="es-ES" dirty="0"/>
              <a:t>Método para regresar todos los nodos encontrados</a:t>
            </a:r>
          </a:p>
          <a:p>
            <a:pPr lvl="1" fontAlgn="ctr"/>
            <a:r>
              <a:rPr lang="es-ES" dirty="0"/>
              <a:t>Una forma de regresar únicamente las relaciones</a:t>
            </a:r>
          </a:p>
          <a:p>
            <a:pPr lvl="1" fontAlgn="ctr"/>
            <a:r>
              <a:rPr lang="es-ES" dirty="0"/>
              <a:t>El regresar todo el grafo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6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fontAlgn="ctr"/>
            <a:r>
              <a:rPr lang="es-ES" dirty="0"/>
              <a:t>Operaciones básicas</a:t>
            </a:r>
          </a:p>
          <a:p>
            <a:pPr lvl="1" fontAlgn="ctr"/>
            <a:r>
              <a:rPr lang="es-ES" dirty="0"/>
              <a:t>Calcular longitud</a:t>
            </a:r>
          </a:p>
          <a:p>
            <a:pPr lvl="1" fontAlgn="ctr"/>
            <a:r>
              <a:rPr lang="es-ES" dirty="0"/>
              <a:t>Calcular diámetro</a:t>
            </a:r>
          </a:p>
          <a:p>
            <a:pPr lvl="1" fontAlgn="ctr"/>
            <a:r>
              <a:rPr lang="es-ES" dirty="0"/>
              <a:t>El grado los grados</a:t>
            </a:r>
          </a:p>
          <a:p>
            <a:pPr lvl="1" fontAlgn="ctr"/>
            <a:r>
              <a:rPr lang="es-ES" dirty="0"/>
              <a:t>Calcular la densidad del grafo</a:t>
            </a:r>
          </a:p>
          <a:p>
            <a:pPr lvl="1" fontAlgn="ctr"/>
            <a:r>
              <a:rPr lang="es-ES" dirty="0"/>
              <a:t>Primera fase de encontrar/marcar sub-comunidades</a:t>
            </a:r>
          </a:p>
          <a:p>
            <a:endParaRPr lang="es-ES" dirty="0"/>
          </a:p>
          <a:p>
            <a:pPr fontAlgn="ctr"/>
            <a:r>
              <a:rPr lang="es-ES" dirty="0"/>
              <a:t>Interacción</a:t>
            </a:r>
          </a:p>
          <a:p>
            <a:pPr lvl="1" fontAlgn="ctr"/>
            <a:r>
              <a:rPr lang="es-ES" dirty="0"/>
              <a:t>Mostrar caminos entre dos nodos (considerar una lista de nodos)</a:t>
            </a:r>
          </a:p>
          <a:p>
            <a:pPr lvl="1" fontAlgn="ctr"/>
            <a:r>
              <a:rPr lang="es-ES" dirty="0"/>
              <a:t>Primera fase de ubicar circuitos que comuniquen sub-comunidades</a:t>
            </a:r>
          </a:p>
          <a:p>
            <a:pPr lvl="1" fontAlgn="ctr"/>
            <a:r>
              <a:rPr lang="es-ES" dirty="0"/>
              <a:t>Primera fase de filtros (por definir)</a:t>
            </a:r>
          </a:p>
          <a:p>
            <a:pPr lvl="1" fontAlgn="ctr"/>
            <a:endParaRPr lang="es-ES" dirty="0"/>
          </a:p>
          <a:p>
            <a:pPr fontAlgn="ctr"/>
            <a:r>
              <a:rPr lang="es-ES" dirty="0" err="1"/>
              <a:t>Nice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:</a:t>
            </a:r>
          </a:p>
          <a:p>
            <a:pPr lvl="1" fontAlgn="ctr"/>
            <a:r>
              <a:rPr lang="es-ES" dirty="0"/>
              <a:t>Relacionar N cantidad de grafos (ahorita el tope estaría en 3)</a:t>
            </a:r>
          </a:p>
          <a:p>
            <a:pPr lvl="1" fontAlgn="ctr"/>
            <a:r>
              <a:rPr lang="es-ES" dirty="0"/>
              <a:t>Métodos para calcular la probabilidad de que un usuario sea un bot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8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pPr fontAlgn="ctr"/>
            <a:r>
              <a:rPr lang="es-ES"/>
              <a:t>Operaciones</a:t>
            </a:r>
          </a:p>
          <a:p>
            <a:pPr lvl="1" fontAlgn="ctr"/>
            <a:r>
              <a:rPr lang="es-ES"/>
              <a:t>Generación de sub comunidades</a:t>
            </a:r>
          </a:p>
          <a:p>
            <a:pPr lvl="1" fontAlgn="ctr"/>
            <a:r>
              <a:rPr lang="es-ES"/>
              <a:t>Generación de sub-comunidades con criterio</a:t>
            </a:r>
          </a:p>
          <a:p>
            <a:endParaRPr lang="es-ES"/>
          </a:p>
          <a:p>
            <a:pPr fontAlgn="ctr"/>
            <a:r>
              <a:rPr lang="es-ES"/>
              <a:t>Interacción</a:t>
            </a:r>
          </a:p>
          <a:p>
            <a:pPr lvl="1" fontAlgn="ctr"/>
            <a:r>
              <a:rPr lang="es-ES"/>
              <a:t>Generación de caminos con criterios</a:t>
            </a:r>
          </a:p>
          <a:p>
            <a:pPr lvl="1" fontAlgn="ctr"/>
            <a:r>
              <a:rPr lang="es-ES"/>
              <a:t>Procesar filtros avanzados (por definir) </a:t>
            </a:r>
          </a:p>
          <a:p>
            <a:pPr fontAlgn="ctr"/>
            <a:endParaRPr lang="es-ES"/>
          </a:p>
          <a:p>
            <a:pPr fontAlgn="ctr"/>
            <a:r>
              <a:rPr lang="es-ES" err="1"/>
              <a:t>Nice</a:t>
            </a:r>
            <a:r>
              <a:rPr lang="es-ES"/>
              <a:t> to </a:t>
            </a:r>
            <a:r>
              <a:rPr lang="es-ES" err="1"/>
              <a:t>have</a:t>
            </a:r>
            <a:r>
              <a:rPr lang="es-ES"/>
              <a:t>:</a:t>
            </a:r>
          </a:p>
          <a:p>
            <a:pPr lvl="1" fontAlgn="ctr"/>
            <a:r>
              <a:rPr lang="es-ES"/>
              <a:t>Métodos para reconocer patrones en automático (ML/DL)</a:t>
            </a:r>
          </a:p>
          <a:p>
            <a:pPr lvl="1" fontAlgn="ctr"/>
            <a:r>
              <a:rPr lang="es-ES"/>
              <a:t>Algoritmo para re-conocer sentimientos básicos (feliz, triste y enojado) y ponerle etiqueta a cada Nodo/Arista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8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637A2A7B050C4F955EB34FF539B89F" ma:contentTypeVersion="2" ma:contentTypeDescription="Crear nuevo documento." ma:contentTypeScope="" ma:versionID="a4f4682f4d4232949a37eb15fe79af4c">
  <xsd:schema xmlns:xsd="http://www.w3.org/2001/XMLSchema" xmlns:xs="http://www.w3.org/2001/XMLSchema" xmlns:p="http://schemas.microsoft.com/office/2006/metadata/properties" xmlns:ns2="8e8715b1-4f74-49a5-a4ef-72274251f188" targetNamespace="http://schemas.microsoft.com/office/2006/metadata/properties" ma:root="true" ma:fieldsID="868eb3e0bcc51ee244ea906b083b0d86" ns2:_="">
    <xsd:import namespace="8e8715b1-4f74-49a5-a4ef-72274251f1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715b1-4f74-49a5-a4ef-72274251f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3C8C93-0188-4111-86A3-0B940EAA7701}">
  <ds:schemaRefs>
    <ds:schemaRef ds:uri="8e8715b1-4f74-49a5-a4ef-72274251f1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E4CE4B5-A942-4EA8-B40A-B91EBFC026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B46767-C95B-46EF-9C85-FE51199EF5AD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8e8715b1-4f74-49a5-a4ef-72274251f18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236</Words>
  <Application>Microsoft Office PowerPoint</Application>
  <PresentationFormat>Panorámica</PresentationFormat>
  <Paragraphs>106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Poncho Velasco</dc:creator>
  <cp:lastModifiedBy>David Poncho Velasco</cp:lastModifiedBy>
  <cp:revision>10</cp:revision>
  <dcterms:modified xsi:type="dcterms:W3CDTF">2017-11-30T07:10:26Z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0x01010066637A2A7B050C4F955EB34FF539B89F</vt:lpwstr>
  </property>
</Properties>
</file>