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heme/theme2.xml" ContentType="application/vnd.openxmlformats-officedocument.theme+xml"/>
  <Override PartName="/ppt/tags/tag4.xml" ContentType="application/vnd.openxmlformats-officedocument.presentationml.tags+xml"/>
  <Override PartName="/ppt/notesSlides/notesSlide1.xml" ContentType="application/vnd.openxmlformats-officedocument.presentationml.notesSlide+xml"/>
  <Override PartName="/ppt/tags/tag5.xml" ContentType="application/vnd.openxmlformats-officedocument.presentationml.tags+xml"/>
  <Override PartName="/ppt/notesSlides/notesSlide2.xml" ContentType="application/vnd.openxmlformats-officedocument.presentationml.notesSlide+xml"/>
  <Override PartName="/ppt/tags/tag6.xml" ContentType="application/vnd.openxmlformats-officedocument.presentationml.tags+xml"/>
  <Override PartName="/ppt/notesSlides/notesSlide3.xml" ContentType="application/vnd.openxmlformats-officedocument.presentationml.notesSlide+xml"/>
  <Override PartName="/ppt/tags/tag7.xml" ContentType="application/vnd.openxmlformats-officedocument.presentationml.tags+xml"/>
  <Override PartName="/ppt/notesSlides/notesSlide4.xml" ContentType="application/vnd.openxmlformats-officedocument.presentationml.notesSlide+xml"/>
  <Override PartName="/ppt/tags/tag8.xml" ContentType="application/vnd.openxmlformats-officedocument.presentationml.tags+xml"/>
  <Override PartName="/ppt/notesSlides/notesSlide5.xml" ContentType="application/vnd.openxmlformats-officedocument.presentationml.notesSlide+xml"/>
  <Override PartName="/ppt/tags/tag9.xml" ContentType="application/vnd.openxmlformats-officedocument.presentationml.tags+xml"/>
  <Override PartName="/ppt/notesSlides/notesSlide6.xml" ContentType="application/vnd.openxmlformats-officedocument.presentationml.notesSlide+xml"/>
  <Override PartName="/ppt/tags/tag10.xml" ContentType="application/vnd.openxmlformats-officedocument.presentationml.tags+xml"/>
  <Override PartName="/ppt/notesSlides/notesSlide7.xml" ContentType="application/vnd.openxmlformats-officedocument.presentationml.notesSlide+xml"/>
  <Override PartName="/ppt/comments/comment1.xml" ContentType="application/vnd.openxmlformats-officedocument.presentationml.comments+xml"/>
  <Override PartName="/ppt/tags/tag11.xml" ContentType="application/vnd.openxmlformats-officedocument.presentationml.tags+xml"/>
  <Override PartName="/ppt/notesSlides/notesSlide8.xml" ContentType="application/vnd.openxmlformats-officedocument.presentationml.notesSlide+xml"/>
  <Override PartName="/ppt/tags/tag12.xml" ContentType="application/vnd.openxmlformats-officedocument.presentationml.tags+xml"/>
  <Override PartName="/ppt/notesSlides/notesSlide9.xml" ContentType="application/vnd.openxmlformats-officedocument.presentationml.notesSlide+xml"/>
  <Override PartName="/ppt/tags/tag13.xml" ContentType="application/vnd.openxmlformats-officedocument.presentationml.tags+xml"/>
  <Override PartName="/ppt/notesSlides/notesSlide10.xml" ContentType="application/vnd.openxmlformats-officedocument.presentationml.notesSlide+xml"/>
  <Override PartName="/ppt/tags/tag14.xml" ContentType="application/vnd.openxmlformats-officedocument.presentationml.tags+xml"/>
  <Override PartName="/ppt/notesSlides/notesSlide11.xml" ContentType="application/vnd.openxmlformats-officedocument.presentationml.notesSlide+xml"/>
  <Override PartName="/ppt/tags/tag15.xml" ContentType="application/vnd.openxmlformats-officedocument.presentationml.tags+xml"/>
  <Override PartName="/ppt/notesSlides/notesSlide12.xml" ContentType="application/vnd.openxmlformats-officedocument.presentationml.notesSlide+xml"/>
  <Override PartName="/ppt/tags/tag16.xml" ContentType="application/vnd.openxmlformats-officedocument.presentationml.tags+xml"/>
  <Override PartName="/ppt/notesSlides/notesSlide13.xml" ContentType="application/vnd.openxmlformats-officedocument.presentationml.notesSlide+xml"/>
  <Override PartName="/ppt/tags/tag17.xml" ContentType="application/vnd.openxmlformats-officedocument.presentationml.tags+xml"/>
  <Override PartName="/ppt/notesSlides/notesSlide14.xml" ContentType="application/vnd.openxmlformats-officedocument.presentationml.notesSlide+xml"/>
  <Override PartName="/ppt/tags/tag18.xml" ContentType="application/vnd.openxmlformats-officedocument.presentationml.tags+xml"/>
  <Override PartName="/ppt/notesSlides/notesSlide15.xml" ContentType="application/vnd.openxmlformats-officedocument.presentationml.notesSlide+xml"/>
  <Override PartName="/ppt/tags/tag19.xml" ContentType="application/vnd.openxmlformats-officedocument.presentationml.tags+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8"/>
  </p:notesMasterIdLst>
  <p:sldIdLst>
    <p:sldId id="259" r:id="rId2"/>
    <p:sldId id="272" r:id="rId3"/>
    <p:sldId id="271" r:id="rId4"/>
    <p:sldId id="273" r:id="rId5"/>
    <p:sldId id="274" r:id="rId6"/>
    <p:sldId id="266" r:id="rId7"/>
    <p:sldId id="276" r:id="rId8"/>
    <p:sldId id="267" r:id="rId9"/>
    <p:sldId id="281" r:id="rId10"/>
    <p:sldId id="277" r:id="rId11"/>
    <p:sldId id="278" r:id="rId12"/>
    <p:sldId id="279" r:id="rId13"/>
    <p:sldId id="284" r:id="rId14"/>
    <p:sldId id="282" r:id="rId15"/>
    <p:sldId id="283" r:id="rId16"/>
    <p:sldId id="280" r:id="rId17"/>
  </p:sldIdLst>
  <p:sldSz cx="12192000" cy="6858000"/>
  <p:notesSz cx="7104063" cy="10234613"/>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rosoft Office User" initials="MOU" lastIdx="1" clrIdx="0">
    <p:extLst>
      <p:ext uri="{19B8F6BF-5375-455C-9EA6-DF929625EA0E}">
        <p15:presenceInfo xmlns:p15="http://schemas.microsoft.com/office/powerpoint/2012/main" userId="Microsoft Office Us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662" autoAdjust="0"/>
    <p:restoredTop sz="87294"/>
  </p:normalViewPr>
  <p:slideViewPr>
    <p:cSldViewPr snapToGrid="0">
      <p:cViewPr varScale="1">
        <p:scale>
          <a:sx n="106" d="100"/>
          <a:sy n="106" d="100"/>
        </p:scale>
        <p:origin x="216" y="256"/>
      </p:cViewPr>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9-01-11T11:07:15.343" idx="1">
    <p:pos x="10" y="10"/>
    <p:text>((2[0-4]\d|25[0-5]|[01]?\d\d?)\.){3}(2[0-4]\d|25[0-5]|[01]?\d\d?)</p:text>
    <p:extLst>
      <p:ext uri="{C676402C-5697-4E1C-873F-D02D1690AC5C}">
        <p15:threadingInfo xmlns:p15="http://schemas.microsoft.com/office/powerpoint/2012/main" timeZoneBias="-48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3812" y="0"/>
            <a:ext cx="3078290" cy="513492"/>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2019/11/7</a:t>
            </a:fld>
            <a:endParaRPr lang="zh-CN" altLang="en-US"/>
          </a:p>
        </p:txBody>
      </p:sp>
      <p:sp>
        <p:nvSpPr>
          <p:cNvPr id="4" name="幻灯片图像占位符 3"/>
          <p:cNvSpPr>
            <a:spLocks noGrp="1" noRot="1" noChangeAspect="1"/>
          </p:cNvSpPr>
          <p:nvPr>
            <p:ph type="sldImg" idx="2"/>
          </p:nvPr>
        </p:nvSpPr>
        <p:spPr>
          <a:xfrm>
            <a:off x="481584" y="1279287"/>
            <a:ext cx="6140577" cy="34540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0375" y="4925254"/>
            <a:ext cx="5682996" cy="4029754"/>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9720804"/>
            <a:ext cx="3078290" cy="513491"/>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3812" y="9720804"/>
            <a:ext cx="3078290" cy="513491"/>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3F734D4-7744-4A3F-B8B1-68F03F15C299}"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3F734D4-7744-4A3F-B8B1-68F03F15C299}" type="slidenum">
              <a:rPr lang="zh-CN" altLang="en-US" smtClean="0"/>
              <a:t>10</a:t>
            </a:fld>
            <a:endParaRPr lang="zh-CN" altLang="en-US"/>
          </a:p>
        </p:txBody>
      </p:sp>
    </p:spTree>
    <p:extLst>
      <p:ext uri="{BB962C8B-B14F-4D97-AF65-F5344CB8AC3E}">
        <p14:creationId xmlns:p14="http://schemas.microsoft.com/office/powerpoint/2010/main" val="28725266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3F734D4-7744-4A3F-B8B1-68F03F15C299}" type="slidenum">
              <a:rPr lang="zh-CN" altLang="en-US" smtClean="0"/>
              <a:t>11</a:t>
            </a:fld>
            <a:endParaRPr lang="zh-CN" altLang="en-US"/>
          </a:p>
        </p:txBody>
      </p:sp>
    </p:spTree>
    <p:extLst>
      <p:ext uri="{BB962C8B-B14F-4D97-AF65-F5344CB8AC3E}">
        <p14:creationId xmlns:p14="http://schemas.microsoft.com/office/powerpoint/2010/main" val="8218819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l" altLang="zh-CN" sz="1200" kern="1200" dirty="0">
                <a:solidFill>
                  <a:schemeClr val="tx1"/>
                </a:solidFill>
                <a:effectLst/>
                <a:latin typeface="+mn-lt"/>
                <a:ea typeface="+mn-ea"/>
                <a:cs typeface="+mn-cs"/>
              </a:rPr>
              <a:t>\b\w*q(?!u)\w*\b</a:t>
            </a:r>
            <a:endParaRPr lang="pl" altLang="zh-CN" dirty="0">
              <a:effectLst/>
            </a:endParaRPr>
          </a:p>
        </p:txBody>
      </p:sp>
      <p:sp>
        <p:nvSpPr>
          <p:cNvPr id="4" name="灯片编号占位符 3"/>
          <p:cNvSpPr>
            <a:spLocks noGrp="1"/>
          </p:cNvSpPr>
          <p:nvPr>
            <p:ph type="sldNum" sz="quarter" idx="10"/>
          </p:nvPr>
        </p:nvSpPr>
        <p:spPr/>
        <p:txBody>
          <a:bodyPr/>
          <a:lstStyle/>
          <a:p>
            <a:fld id="{03F734D4-7744-4A3F-B8B1-68F03F15C299}" type="slidenum">
              <a:rPr lang="zh-CN" altLang="en-US" smtClean="0"/>
              <a:t>12</a:t>
            </a:fld>
            <a:endParaRPr lang="zh-CN" altLang="en-US"/>
          </a:p>
        </p:txBody>
      </p:sp>
    </p:spTree>
    <p:extLst>
      <p:ext uri="{BB962C8B-B14F-4D97-AF65-F5344CB8AC3E}">
        <p14:creationId xmlns:p14="http://schemas.microsoft.com/office/powerpoint/2010/main" val="970746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l" altLang="zh-CN" sz="1200" kern="1200" dirty="0">
                <a:solidFill>
                  <a:schemeClr val="tx1"/>
                </a:solidFill>
                <a:effectLst/>
                <a:latin typeface="+mn-lt"/>
                <a:ea typeface="+mn-ea"/>
                <a:cs typeface="+mn-cs"/>
              </a:rPr>
              <a:t>\b\w*q(?!u)\w*\b</a:t>
            </a:r>
            <a:endParaRPr lang="pl" altLang="zh-CN" dirty="0">
              <a:effectLst/>
            </a:endParaRPr>
          </a:p>
        </p:txBody>
      </p:sp>
      <p:sp>
        <p:nvSpPr>
          <p:cNvPr id="4" name="灯片编号占位符 3"/>
          <p:cNvSpPr>
            <a:spLocks noGrp="1"/>
          </p:cNvSpPr>
          <p:nvPr>
            <p:ph type="sldNum" sz="quarter" idx="10"/>
          </p:nvPr>
        </p:nvSpPr>
        <p:spPr/>
        <p:txBody>
          <a:bodyPr/>
          <a:lstStyle/>
          <a:p>
            <a:fld id="{03F734D4-7744-4A3F-B8B1-68F03F15C299}" type="slidenum">
              <a:rPr lang="zh-CN" altLang="en-US" smtClean="0"/>
              <a:t>13</a:t>
            </a:fld>
            <a:endParaRPr lang="zh-CN" altLang="en-US"/>
          </a:p>
        </p:txBody>
      </p:sp>
    </p:spTree>
    <p:extLst>
      <p:ext uri="{BB962C8B-B14F-4D97-AF65-F5344CB8AC3E}">
        <p14:creationId xmlns:p14="http://schemas.microsoft.com/office/powerpoint/2010/main" val="8516874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l" altLang="zh-CN" sz="1200" kern="1200" dirty="0">
                <a:solidFill>
                  <a:schemeClr val="tx1"/>
                </a:solidFill>
                <a:effectLst/>
                <a:latin typeface="+mn-lt"/>
                <a:ea typeface="+mn-ea"/>
                <a:cs typeface="+mn-cs"/>
              </a:rPr>
              <a:t>\b\w*q(?!u)\w*\b</a:t>
            </a:r>
            <a:endParaRPr lang="pl" altLang="zh-CN" dirty="0">
              <a:effectLst/>
            </a:endParaRPr>
          </a:p>
        </p:txBody>
      </p:sp>
      <p:sp>
        <p:nvSpPr>
          <p:cNvPr id="4" name="灯片编号占位符 3"/>
          <p:cNvSpPr>
            <a:spLocks noGrp="1"/>
          </p:cNvSpPr>
          <p:nvPr>
            <p:ph type="sldNum" sz="quarter" idx="10"/>
          </p:nvPr>
        </p:nvSpPr>
        <p:spPr/>
        <p:txBody>
          <a:bodyPr/>
          <a:lstStyle/>
          <a:p>
            <a:fld id="{03F734D4-7744-4A3F-B8B1-68F03F15C299}" type="slidenum">
              <a:rPr lang="zh-CN" altLang="en-US" smtClean="0"/>
              <a:t>14</a:t>
            </a:fld>
            <a:endParaRPr lang="zh-CN" altLang="en-US"/>
          </a:p>
        </p:txBody>
      </p:sp>
    </p:spTree>
    <p:extLst>
      <p:ext uri="{BB962C8B-B14F-4D97-AF65-F5344CB8AC3E}">
        <p14:creationId xmlns:p14="http://schemas.microsoft.com/office/powerpoint/2010/main" val="25807447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l" altLang="zh-CN" sz="1200" kern="1200" dirty="0">
                <a:solidFill>
                  <a:schemeClr val="tx1"/>
                </a:solidFill>
                <a:effectLst/>
                <a:latin typeface="+mn-lt"/>
                <a:ea typeface="+mn-ea"/>
                <a:cs typeface="+mn-cs"/>
              </a:rPr>
              <a:t>\b\w*q(?!u)\w*\b</a:t>
            </a:r>
            <a:endParaRPr lang="pl" altLang="zh-CN" dirty="0">
              <a:effectLst/>
            </a:endParaRPr>
          </a:p>
        </p:txBody>
      </p:sp>
      <p:sp>
        <p:nvSpPr>
          <p:cNvPr id="4" name="灯片编号占位符 3"/>
          <p:cNvSpPr>
            <a:spLocks noGrp="1"/>
          </p:cNvSpPr>
          <p:nvPr>
            <p:ph type="sldNum" sz="quarter" idx="10"/>
          </p:nvPr>
        </p:nvSpPr>
        <p:spPr/>
        <p:txBody>
          <a:bodyPr/>
          <a:lstStyle/>
          <a:p>
            <a:fld id="{03F734D4-7744-4A3F-B8B1-68F03F15C299}" type="slidenum">
              <a:rPr lang="zh-CN" altLang="en-US" smtClean="0"/>
              <a:t>15</a:t>
            </a:fld>
            <a:endParaRPr lang="zh-CN" altLang="en-US"/>
          </a:p>
        </p:txBody>
      </p:sp>
    </p:spTree>
    <p:extLst>
      <p:ext uri="{BB962C8B-B14F-4D97-AF65-F5344CB8AC3E}">
        <p14:creationId xmlns:p14="http://schemas.microsoft.com/office/powerpoint/2010/main" val="31229443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3F734D4-7744-4A3F-B8B1-68F03F15C299}" type="slidenum">
              <a:rPr lang="zh-CN" altLang="en-US" smtClean="0"/>
              <a:t>16</a:t>
            </a:fld>
            <a:endParaRPr lang="zh-CN" altLang="en-US"/>
          </a:p>
        </p:txBody>
      </p:sp>
    </p:spTree>
    <p:extLst>
      <p:ext uri="{BB962C8B-B14F-4D97-AF65-F5344CB8AC3E}">
        <p14:creationId xmlns:p14="http://schemas.microsoft.com/office/powerpoint/2010/main" val="4278980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r>
              <a:rPr lang="zh-CN" altLang="en-US">
                <a:sym typeface="+mn-ea"/>
              </a:rPr>
              <a:t>某个字符串匹配某个正则表达式，通常是指这个字符串里有一部分（或几部分分别）能满足表达式给出的条件。</a:t>
            </a:r>
            <a:endParaRPr lang="zh-CN" altLang="en-US"/>
          </a:p>
          <a:p>
            <a:endParaRPr lang="zh-CN" altLang="en-US"/>
          </a:p>
        </p:txBody>
      </p:sp>
      <p:sp>
        <p:nvSpPr>
          <p:cNvPr id="4" name="灯片编号占位符 3"/>
          <p:cNvSpPr>
            <a:spLocks noGrp="1"/>
          </p:cNvSpPr>
          <p:nvPr>
            <p:ph type="sldNum" sz="quarter" idx="10"/>
          </p:nvPr>
        </p:nvSpPr>
        <p:spPr/>
        <p:txBody>
          <a:bodyPr/>
          <a:lstStyle/>
          <a:p>
            <a:fld id="{03F734D4-7744-4A3F-B8B1-68F03F15C299}" type="slidenum">
              <a:rPr lang="zh-CN" altLang="en-US" smtClean="0"/>
              <a:t>2</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3F734D4-7744-4A3F-B8B1-68F03F15C299}" type="slidenum">
              <a:rPr lang="zh-CN" altLang="en-US" smtClean="0"/>
              <a:t>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3F734D4-7744-4A3F-B8B1-68F03F15C299}" type="slidenum">
              <a:rPr lang="zh-CN" altLang="en-US" smtClean="0"/>
              <a:t>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3F734D4-7744-4A3F-B8B1-68F03F15C299}" type="slidenum">
              <a:rPr lang="zh-CN" altLang="en-US" smtClean="0"/>
              <a:t>5</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3F734D4-7744-4A3F-B8B1-68F03F15C299}" type="slidenum">
              <a:rPr lang="zh-CN" altLang="en-US" smtClean="0"/>
              <a:t>6</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3F734D4-7744-4A3F-B8B1-68F03F15C299}" type="slidenum">
              <a:rPr lang="zh-CN" altLang="en-US" smtClean="0"/>
              <a:t>7</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r>
              <a:rPr lang="en" altLang="zh-CN" sz="1200" b="1" i="1" kern="1200" dirty="0" err="1">
                <a:solidFill>
                  <a:schemeClr val="tx1"/>
                </a:solidFill>
                <a:effectLst/>
                <a:latin typeface="+mn-lt"/>
                <a:ea typeface="+mn-ea"/>
                <a:cs typeface="+mn-cs"/>
              </a:rPr>
              <a:t>var</a:t>
            </a:r>
            <a:r>
              <a:rPr lang="en" altLang="zh-CN" sz="1200" b="1" i="1" kern="1200" dirty="0">
                <a:solidFill>
                  <a:schemeClr val="tx1"/>
                </a:solidFill>
                <a:effectLst/>
                <a:latin typeface="+mn-lt"/>
                <a:ea typeface="+mn-ea"/>
                <a:cs typeface="+mn-cs"/>
              </a:rPr>
              <a:t> re = /(?&lt;year&gt;\d{4})-(?&lt;date&gt;\d{2}-(?&lt;day&gt;\d\d))/</a:t>
            </a:r>
          </a:p>
          <a:p>
            <a:r>
              <a:rPr lang="en" altLang="zh-CN" dirty="0" err="1"/>
              <a:t>re.exec</a:t>
            </a:r>
            <a:r>
              <a:rPr lang="en" altLang="zh-CN" dirty="0"/>
              <a:t>('</a:t>
            </a:r>
            <a:r>
              <a:rPr lang="zh-CN" altLang="en-US" dirty="0"/>
              <a:t>今天是</a:t>
            </a:r>
            <a:r>
              <a:rPr lang="en-US" altLang="zh-CN" dirty="0"/>
              <a:t>2019-01-02</a:t>
            </a:r>
            <a:r>
              <a:rPr lang="zh-CN" altLang="en-US" dirty="0"/>
              <a:t>，开心不？</a:t>
            </a:r>
            <a:r>
              <a:rPr lang="en-US" altLang="zh-CN" dirty="0"/>
              <a:t>')</a:t>
            </a:r>
            <a:endParaRPr lang="zh-CN" altLang="en-US" dirty="0"/>
          </a:p>
        </p:txBody>
      </p:sp>
      <p:sp>
        <p:nvSpPr>
          <p:cNvPr id="4" name="灯片编号占位符 3"/>
          <p:cNvSpPr>
            <a:spLocks noGrp="1"/>
          </p:cNvSpPr>
          <p:nvPr>
            <p:ph type="sldNum" sz="quarter" idx="10"/>
          </p:nvPr>
        </p:nvSpPr>
        <p:spPr/>
        <p:txBody>
          <a:bodyPr/>
          <a:lstStyle/>
          <a:p>
            <a:fld id="{03F734D4-7744-4A3F-B8B1-68F03F15C299}" type="slidenum">
              <a:rPr lang="zh-CN" altLang="en-US" smtClean="0"/>
              <a:t>8</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r>
              <a:rPr lang="en" altLang="zh-CN" sz="1200" b="1" i="1" kern="1200" dirty="0" err="1">
                <a:solidFill>
                  <a:schemeClr val="tx1"/>
                </a:solidFill>
                <a:effectLst/>
                <a:latin typeface="+mn-lt"/>
                <a:ea typeface="+mn-ea"/>
                <a:cs typeface="+mn-cs"/>
              </a:rPr>
              <a:t>var</a:t>
            </a:r>
            <a:r>
              <a:rPr lang="en" altLang="zh-CN" sz="1200" b="1" i="1" kern="1200" dirty="0">
                <a:solidFill>
                  <a:schemeClr val="tx1"/>
                </a:solidFill>
                <a:effectLst/>
                <a:latin typeface="+mn-lt"/>
                <a:ea typeface="+mn-ea"/>
                <a:cs typeface="+mn-cs"/>
              </a:rPr>
              <a:t> re = /(?&lt;year&gt;\d{4})-(?&lt;date&gt;\d{2}-(?&lt;day&gt;\d\d))/</a:t>
            </a:r>
          </a:p>
          <a:p>
            <a:r>
              <a:rPr lang="en" altLang="zh-CN" dirty="0" err="1"/>
              <a:t>re.exec</a:t>
            </a:r>
            <a:r>
              <a:rPr lang="en" altLang="zh-CN" dirty="0"/>
              <a:t>('</a:t>
            </a:r>
            <a:r>
              <a:rPr lang="zh-CN" altLang="en-US" dirty="0"/>
              <a:t>今天是</a:t>
            </a:r>
            <a:r>
              <a:rPr lang="en-US" altLang="zh-CN" dirty="0"/>
              <a:t>2019-01-02</a:t>
            </a:r>
            <a:r>
              <a:rPr lang="zh-CN" altLang="en-US" dirty="0"/>
              <a:t>，开心不？</a:t>
            </a:r>
            <a:r>
              <a:rPr lang="en-US" altLang="zh-CN" dirty="0"/>
              <a:t>')</a:t>
            </a:r>
            <a:endParaRPr lang="zh-CN" altLang="en-US" dirty="0"/>
          </a:p>
        </p:txBody>
      </p:sp>
      <p:sp>
        <p:nvSpPr>
          <p:cNvPr id="4" name="灯片编号占位符 3"/>
          <p:cNvSpPr>
            <a:spLocks noGrp="1"/>
          </p:cNvSpPr>
          <p:nvPr>
            <p:ph type="sldNum" sz="quarter" idx="10"/>
          </p:nvPr>
        </p:nvSpPr>
        <p:spPr/>
        <p:txBody>
          <a:bodyPr/>
          <a:lstStyle/>
          <a:p>
            <a:fld id="{03F734D4-7744-4A3F-B8B1-68F03F15C299}" type="slidenum">
              <a:rPr lang="zh-CN" altLang="en-US" smtClean="0"/>
              <a:t>9</a:t>
            </a:fld>
            <a:endParaRPr lang="zh-CN" altLang="en-US"/>
          </a:p>
        </p:txBody>
      </p:sp>
    </p:spTree>
    <p:extLst>
      <p:ext uri="{BB962C8B-B14F-4D97-AF65-F5344CB8AC3E}">
        <p14:creationId xmlns:p14="http://schemas.microsoft.com/office/powerpoint/2010/main" val="84634822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13" name="任意多边形: 形状 12"/>
          <p:cNvSpPr/>
          <p:nvPr/>
        </p:nvSpPr>
        <p:spPr>
          <a:xfrm rot="10800000">
            <a:off x="3244802" y="0"/>
            <a:ext cx="8946988" cy="6858000"/>
          </a:xfrm>
          <a:custGeom>
            <a:avLst/>
            <a:gdLst>
              <a:gd name="connsiteX0" fmla="*/ 8946988 w 8946988"/>
              <a:gd name="connsiteY0" fmla="*/ 6858000 h 6858000"/>
              <a:gd name="connsiteX1" fmla="*/ 0 w 8946988"/>
              <a:gd name="connsiteY1" fmla="*/ 6858000 h 6858000"/>
              <a:gd name="connsiteX2" fmla="*/ 9315 w 8946988"/>
              <a:gd name="connsiteY2" fmla="*/ 0 h 6858000"/>
              <a:gd name="connsiteX3" fmla="*/ 2685840 w 8946988"/>
              <a:gd name="connsiteY3" fmla="*/ 0 h 6858000"/>
            </a:gdLst>
            <a:ahLst/>
            <a:cxnLst>
              <a:cxn ang="0">
                <a:pos x="connsiteX0" y="connsiteY0"/>
              </a:cxn>
              <a:cxn ang="0">
                <a:pos x="connsiteX1" y="connsiteY1"/>
              </a:cxn>
              <a:cxn ang="0">
                <a:pos x="connsiteX2" y="connsiteY2"/>
              </a:cxn>
              <a:cxn ang="0">
                <a:pos x="connsiteX3" y="connsiteY3"/>
              </a:cxn>
            </a:cxnLst>
            <a:rect l="l" t="t" r="r" b="b"/>
            <a:pathLst>
              <a:path w="8946988" h="6858000">
                <a:moveTo>
                  <a:pt x="8946988" y="6858000"/>
                </a:moveTo>
                <a:lnTo>
                  <a:pt x="0" y="6858000"/>
                </a:lnTo>
                <a:lnTo>
                  <a:pt x="9315" y="0"/>
                </a:lnTo>
                <a:lnTo>
                  <a:pt x="2685840" y="0"/>
                </a:lnTo>
                <a:close/>
              </a:path>
            </a:pathLst>
          </a:custGeom>
          <a:blipFill dpi="0" rotWithShape="0">
            <a:blip r:embed="rId2" cstate="screen"/>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600"/>
          </a:p>
        </p:txBody>
      </p:sp>
      <p:sp>
        <p:nvSpPr>
          <p:cNvPr id="14" name="任意多边形: 形状 13"/>
          <p:cNvSpPr/>
          <p:nvPr/>
        </p:nvSpPr>
        <p:spPr>
          <a:xfrm rot="10800000">
            <a:off x="3244802" y="-2918"/>
            <a:ext cx="8976698" cy="6862757"/>
          </a:xfrm>
          <a:custGeom>
            <a:avLst/>
            <a:gdLst>
              <a:gd name="connsiteX0" fmla="*/ 8976698 w 8976698"/>
              <a:gd name="connsiteY0" fmla="*/ 6862757 h 6862757"/>
              <a:gd name="connsiteX1" fmla="*/ 0 w 8976698"/>
              <a:gd name="connsiteY1" fmla="*/ 6862757 h 6862757"/>
              <a:gd name="connsiteX2" fmla="*/ 9359 w 8976698"/>
              <a:gd name="connsiteY2" fmla="*/ 0 h 6862757"/>
              <a:gd name="connsiteX3" fmla="*/ 2685884 w 8976698"/>
              <a:gd name="connsiteY3" fmla="*/ 0 h 6862757"/>
            </a:gdLst>
            <a:ahLst/>
            <a:cxnLst>
              <a:cxn ang="0">
                <a:pos x="connsiteX0" y="connsiteY0"/>
              </a:cxn>
              <a:cxn ang="0">
                <a:pos x="connsiteX1" y="connsiteY1"/>
              </a:cxn>
              <a:cxn ang="0">
                <a:pos x="connsiteX2" y="connsiteY2"/>
              </a:cxn>
              <a:cxn ang="0">
                <a:pos x="connsiteX3" y="connsiteY3"/>
              </a:cxn>
            </a:cxnLst>
            <a:rect l="l" t="t" r="r" b="b"/>
            <a:pathLst>
              <a:path w="8976698" h="6862757">
                <a:moveTo>
                  <a:pt x="8976698" y="6862757"/>
                </a:moveTo>
                <a:lnTo>
                  <a:pt x="0" y="6862757"/>
                </a:lnTo>
                <a:lnTo>
                  <a:pt x="9359" y="0"/>
                </a:lnTo>
                <a:lnTo>
                  <a:pt x="2685884" y="0"/>
                </a:lnTo>
                <a:close/>
              </a:path>
            </a:pathLst>
          </a:custGeom>
          <a:solidFill>
            <a:srgbClr val="455171">
              <a:alpha val="6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nvGrpSpPr>
          <p:cNvPr id="12" name="组合 11"/>
          <p:cNvGrpSpPr/>
          <p:nvPr/>
        </p:nvGrpSpPr>
        <p:grpSpPr>
          <a:xfrm>
            <a:off x="557881" y="3882916"/>
            <a:ext cx="1633414" cy="614561"/>
            <a:chOff x="949766" y="3882916"/>
            <a:chExt cx="2002973" cy="753605"/>
          </a:xfrm>
        </p:grpSpPr>
        <p:sp>
          <p:nvSpPr>
            <p:cNvPr id="8" name="矩形 7"/>
            <p:cNvSpPr/>
            <p:nvPr/>
          </p:nvSpPr>
          <p:spPr>
            <a:xfrm>
              <a:off x="949766" y="3882916"/>
              <a:ext cx="2002973" cy="70788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949766" y="4590802"/>
              <a:ext cx="2002973" cy="4571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标题 1"/>
          <p:cNvSpPr>
            <a:spLocks noGrp="1"/>
          </p:cNvSpPr>
          <p:nvPr>
            <p:ph type="ctrTitle" hasCustomPrompt="1"/>
          </p:nvPr>
        </p:nvSpPr>
        <p:spPr>
          <a:xfrm>
            <a:off x="472073" y="2579256"/>
            <a:ext cx="4782098" cy="757130"/>
          </a:xfrm>
        </p:spPr>
        <p:txBody>
          <a:bodyPr wrap="square" anchor="b">
            <a:noAutofit/>
          </a:bodyPr>
          <a:lstStyle>
            <a:lvl1pPr algn="l">
              <a:defRPr sz="4400">
                <a:solidFill>
                  <a:schemeClr val="tx2"/>
                </a:solidFill>
              </a:defRPr>
            </a:lvl1pPr>
          </a:lstStyle>
          <a:p>
            <a:r>
              <a:rPr lang="zh-CN" altLang="en-US" dirty="0"/>
              <a:t>单击此处编辑标题</a:t>
            </a:r>
          </a:p>
        </p:txBody>
      </p:sp>
      <p:sp>
        <p:nvSpPr>
          <p:cNvPr id="3" name="副标题 2"/>
          <p:cNvSpPr>
            <a:spLocks noGrp="1"/>
          </p:cNvSpPr>
          <p:nvPr>
            <p:ph type="subTitle" idx="1"/>
          </p:nvPr>
        </p:nvSpPr>
        <p:spPr>
          <a:xfrm>
            <a:off x="472073" y="3428461"/>
            <a:ext cx="4782098" cy="286232"/>
          </a:xfrm>
        </p:spPr>
        <p:txBody>
          <a:bodyPr wrap="square">
            <a:noAutofit/>
          </a:bodyPr>
          <a:lstStyle>
            <a:lvl1pPr marL="0" indent="0" algn="l">
              <a:buNone/>
              <a:defRPr sz="1600">
                <a:solidFill>
                  <a:schemeClr val="tx1">
                    <a:lumMod val="65000"/>
                    <a:lumOff val="3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p>
        </p:txBody>
      </p:sp>
      <p:sp>
        <p:nvSpPr>
          <p:cNvPr id="4" name="日期占位符 3"/>
          <p:cNvSpPr>
            <a:spLocks noGrp="1"/>
          </p:cNvSpPr>
          <p:nvPr>
            <p:ph type="dt" sz="half" idx="10"/>
          </p:nvPr>
        </p:nvSpPr>
        <p:spPr/>
        <p:txBody>
          <a:bodyPr/>
          <a:lstStyle/>
          <a:p>
            <a:fld id="{760FBDFE-C587-4B4C-A407-44438C67B59E}" type="datetimeFigureOut">
              <a:rPr lang="zh-CN" altLang="en-US" smtClean="0"/>
              <a:t>2019/11/7</a:t>
            </a:fld>
            <a:endParaRPr lang="zh-CN" altLang="en-US"/>
          </a:p>
        </p:txBody>
      </p:sp>
      <p:sp>
        <p:nvSpPr>
          <p:cNvPr id="5" name="页脚占位符 4"/>
          <p:cNvSpPr>
            <a:spLocks noGrp="1"/>
          </p:cNvSpPr>
          <p:nvPr>
            <p:ph type="ftr" sz="quarter" idx="11"/>
          </p:nvPr>
        </p:nvSpPr>
        <p:spPr>
          <a:xfrm>
            <a:off x="4038600" y="6346825"/>
            <a:ext cx="4114800" cy="365125"/>
          </a:xfrm>
        </p:spPr>
        <p:txBody>
          <a:bodyPr/>
          <a:lstStyle/>
          <a:p>
            <a:endParaRPr lang="zh-CN" altLang="en-US"/>
          </a:p>
        </p:txBody>
      </p:sp>
      <p:sp>
        <p:nvSpPr>
          <p:cNvPr id="6" name="灯片编号占位符 5"/>
          <p:cNvSpPr>
            <a:spLocks noGrp="1"/>
          </p:cNvSpPr>
          <p:nvPr>
            <p:ph type="sldNum" sz="quarter" idx="12"/>
          </p:nvPr>
        </p:nvSpPr>
        <p:spPr>
          <a:xfrm>
            <a:off x="8610600" y="6346825"/>
            <a:ext cx="2743200" cy="365125"/>
          </a:xfrm>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60FBDFE-C587-4B4C-A407-44438C67B59E}" type="datetimeFigureOut">
              <a:rPr lang="zh-CN" altLang="en-US" smtClean="0"/>
              <a:t>2019/11/7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t>‹#›</a:t>
            </a:fld>
            <a:endParaRPr lang="zh-CN" altLang="en-US"/>
          </a:p>
        </p:txBody>
      </p:sp>
      <p:sp>
        <p:nvSpPr>
          <p:cNvPr id="7" name="内容占位符 6"/>
          <p:cNvSpPr>
            <a:spLocks noGrp="1"/>
          </p:cNvSpPr>
          <p:nvPr>
            <p:ph sz="quarter" idx="13"/>
          </p:nvPr>
        </p:nvSpPr>
        <p:spPr>
          <a:xfrm>
            <a:off x="838200" y="551543"/>
            <a:ext cx="10515600" cy="5558971"/>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p>
        </p:txBody>
      </p:sp>
      <p:sp>
        <p:nvSpPr>
          <p:cNvPr id="3" name="内容占位符 2"/>
          <p:cNvSpPr>
            <a:spLocks noGrp="1"/>
          </p:cNvSpPr>
          <p:nvPr>
            <p:ph idx="1"/>
          </p:nvPr>
        </p:nvSpPr>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p>
            <a:fld id="{760FBDFE-C587-4B4C-A407-44438C67B59E}" type="datetimeFigureOut">
              <a:rPr lang="zh-CN" altLang="en-US" smtClean="0"/>
              <a:t>2019/11/7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7" name="等腰三角形 6"/>
          <p:cNvSpPr/>
          <p:nvPr/>
        </p:nvSpPr>
        <p:spPr>
          <a:xfrm rot="5400000">
            <a:off x="384629" y="-384630"/>
            <a:ext cx="3106057" cy="3875317"/>
          </a:xfrm>
          <a:prstGeom prst="triangle">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等腰三角形 7"/>
          <p:cNvSpPr/>
          <p:nvPr/>
        </p:nvSpPr>
        <p:spPr>
          <a:xfrm rot="16200000">
            <a:off x="8701313" y="3367313"/>
            <a:ext cx="3106057" cy="3875317"/>
          </a:xfrm>
          <a:prstGeom prst="triangle">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12"/>
          <p:cNvSpPr/>
          <p:nvPr/>
        </p:nvSpPr>
        <p:spPr>
          <a:xfrm rot="19299726">
            <a:off x="6760142" y="4812139"/>
            <a:ext cx="6346464" cy="695922"/>
          </a:xfrm>
          <a:custGeom>
            <a:avLst/>
            <a:gdLst>
              <a:gd name="connsiteX0" fmla="*/ 0 w 5892800"/>
              <a:gd name="connsiteY0" fmla="*/ 0 h 707886"/>
              <a:gd name="connsiteX1" fmla="*/ 5892800 w 5892800"/>
              <a:gd name="connsiteY1" fmla="*/ 0 h 707886"/>
              <a:gd name="connsiteX2" fmla="*/ 5892800 w 5892800"/>
              <a:gd name="connsiteY2" fmla="*/ 707886 h 707886"/>
              <a:gd name="connsiteX3" fmla="*/ 0 w 5892800"/>
              <a:gd name="connsiteY3" fmla="*/ 707886 h 707886"/>
              <a:gd name="connsiteX4" fmla="*/ 0 w 5892800"/>
              <a:gd name="connsiteY4" fmla="*/ 0 h 707886"/>
              <a:gd name="connsiteX0-1" fmla="*/ 0 w 6244155"/>
              <a:gd name="connsiteY0-2" fmla="*/ 0 h 707886"/>
              <a:gd name="connsiteX1-3" fmla="*/ 6244155 w 6244155"/>
              <a:gd name="connsiteY1-4" fmla="*/ 293 h 707886"/>
              <a:gd name="connsiteX2-5" fmla="*/ 5892800 w 6244155"/>
              <a:gd name="connsiteY2-6" fmla="*/ 707886 h 707886"/>
              <a:gd name="connsiteX3-7" fmla="*/ 0 w 6244155"/>
              <a:gd name="connsiteY3-8" fmla="*/ 707886 h 707886"/>
              <a:gd name="connsiteX4-9" fmla="*/ 0 w 6244155"/>
              <a:gd name="connsiteY4-10" fmla="*/ 0 h 707886"/>
              <a:gd name="connsiteX0-11" fmla="*/ 0 w 6244155"/>
              <a:gd name="connsiteY0-12" fmla="*/ 0 h 707886"/>
              <a:gd name="connsiteX1-13" fmla="*/ 6244155 w 6244155"/>
              <a:gd name="connsiteY1-14" fmla="*/ 293 h 707886"/>
              <a:gd name="connsiteX2-15" fmla="*/ 5654769 w 6244155"/>
              <a:gd name="connsiteY2-16" fmla="*/ 704690 h 707886"/>
              <a:gd name="connsiteX3-17" fmla="*/ 0 w 6244155"/>
              <a:gd name="connsiteY3-18" fmla="*/ 707886 h 707886"/>
              <a:gd name="connsiteX4-19" fmla="*/ 0 w 6244155"/>
              <a:gd name="connsiteY4-20" fmla="*/ 0 h 707886"/>
              <a:gd name="connsiteX0-21" fmla="*/ 0 w 6201341"/>
              <a:gd name="connsiteY0-22" fmla="*/ 0 h 707886"/>
              <a:gd name="connsiteX1-23" fmla="*/ 6201341 w 6201341"/>
              <a:gd name="connsiteY1-24" fmla="*/ 5293 h 707886"/>
              <a:gd name="connsiteX2-25" fmla="*/ 5654769 w 6201341"/>
              <a:gd name="connsiteY2-26" fmla="*/ 704690 h 707886"/>
              <a:gd name="connsiteX3-27" fmla="*/ 0 w 6201341"/>
              <a:gd name="connsiteY3-28" fmla="*/ 707886 h 707886"/>
              <a:gd name="connsiteX4-29" fmla="*/ 0 w 6201341"/>
              <a:gd name="connsiteY4-30" fmla="*/ 0 h 707886"/>
              <a:gd name="connsiteX0-31" fmla="*/ 0 w 6201341"/>
              <a:gd name="connsiteY0-32" fmla="*/ 0 h 707886"/>
              <a:gd name="connsiteX1-33" fmla="*/ 6201341 w 6201341"/>
              <a:gd name="connsiteY1-34" fmla="*/ 5293 h 707886"/>
              <a:gd name="connsiteX2-35" fmla="*/ 5638088 w 6201341"/>
              <a:gd name="connsiteY2-36" fmla="*/ 701215 h 707886"/>
              <a:gd name="connsiteX3-37" fmla="*/ 0 w 6201341"/>
              <a:gd name="connsiteY3-38" fmla="*/ 707886 h 707886"/>
              <a:gd name="connsiteX4-39" fmla="*/ 0 w 6201341"/>
              <a:gd name="connsiteY4-40" fmla="*/ 0 h 707886"/>
              <a:gd name="connsiteX0-41" fmla="*/ 0 w 6201341"/>
              <a:gd name="connsiteY0-42" fmla="*/ 0 h 701215"/>
              <a:gd name="connsiteX1-43" fmla="*/ 6201341 w 6201341"/>
              <a:gd name="connsiteY1-44" fmla="*/ 5293 h 701215"/>
              <a:gd name="connsiteX2-45" fmla="*/ 5638088 w 6201341"/>
              <a:gd name="connsiteY2-46" fmla="*/ 701215 h 701215"/>
              <a:gd name="connsiteX3-47" fmla="*/ 719912 w 6201341"/>
              <a:gd name="connsiteY3-48" fmla="*/ 694321 h 701215"/>
              <a:gd name="connsiteX4-49" fmla="*/ 0 w 6201341"/>
              <a:gd name="connsiteY4-50" fmla="*/ 0 h 701215"/>
              <a:gd name="connsiteX0-51" fmla="*/ 0 w 6346464"/>
              <a:gd name="connsiteY0-52" fmla="*/ 6233 h 695922"/>
              <a:gd name="connsiteX1-53" fmla="*/ 6346464 w 6346464"/>
              <a:gd name="connsiteY1-54" fmla="*/ 0 h 695922"/>
              <a:gd name="connsiteX2-55" fmla="*/ 5783211 w 6346464"/>
              <a:gd name="connsiteY2-56" fmla="*/ 695922 h 695922"/>
              <a:gd name="connsiteX3-57" fmla="*/ 865035 w 6346464"/>
              <a:gd name="connsiteY3-58" fmla="*/ 689028 h 695922"/>
              <a:gd name="connsiteX4-59" fmla="*/ 0 w 6346464"/>
              <a:gd name="connsiteY4-60" fmla="*/ 6233 h 69592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346464" h="695922">
                <a:moveTo>
                  <a:pt x="0" y="6233"/>
                </a:moveTo>
                <a:lnTo>
                  <a:pt x="6346464" y="0"/>
                </a:lnTo>
                <a:lnTo>
                  <a:pt x="5783211" y="695922"/>
                </a:lnTo>
                <a:lnTo>
                  <a:pt x="865035" y="689028"/>
                </a:lnTo>
                <a:lnTo>
                  <a:pt x="0" y="6233"/>
                </a:lnTo>
                <a:close/>
              </a:path>
            </a:pathLst>
          </a:custGeom>
          <a:solidFill>
            <a:schemeClr val="accent1">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12"/>
          <p:cNvSpPr/>
          <p:nvPr/>
        </p:nvSpPr>
        <p:spPr>
          <a:xfrm rot="8445098">
            <a:off x="-941536" y="1383138"/>
            <a:ext cx="6346464" cy="695922"/>
          </a:xfrm>
          <a:custGeom>
            <a:avLst/>
            <a:gdLst>
              <a:gd name="connsiteX0" fmla="*/ 0 w 5892800"/>
              <a:gd name="connsiteY0" fmla="*/ 0 h 707886"/>
              <a:gd name="connsiteX1" fmla="*/ 5892800 w 5892800"/>
              <a:gd name="connsiteY1" fmla="*/ 0 h 707886"/>
              <a:gd name="connsiteX2" fmla="*/ 5892800 w 5892800"/>
              <a:gd name="connsiteY2" fmla="*/ 707886 h 707886"/>
              <a:gd name="connsiteX3" fmla="*/ 0 w 5892800"/>
              <a:gd name="connsiteY3" fmla="*/ 707886 h 707886"/>
              <a:gd name="connsiteX4" fmla="*/ 0 w 5892800"/>
              <a:gd name="connsiteY4" fmla="*/ 0 h 707886"/>
              <a:gd name="connsiteX0-1" fmla="*/ 0 w 6244155"/>
              <a:gd name="connsiteY0-2" fmla="*/ 0 h 707886"/>
              <a:gd name="connsiteX1-3" fmla="*/ 6244155 w 6244155"/>
              <a:gd name="connsiteY1-4" fmla="*/ 293 h 707886"/>
              <a:gd name="connsiteX2-5" fmla="*/ 5892800 w 6244155"/>
              <a:gd name="connsiteY2-6" fmla="*/ 707886 h 707886"/>
              <a:gd name="connsiteX3-7" fmla="*/ 0 w 6244155"/>
              <a:gd name="connsiteY3-8" fmla="*/ 707886 h 707886"/>
              <a:gd name="connsiteX4-9" fmla="*/ 0 w 6244155"/>
              <a:gd name="connsiteY4-10" fmla="*/ 0 h 707886"/>
              <a:gd name="connsiteX0-11" fmla="*/ 0 w 6244155"/>
              <a:gd name="connsiteY0-12" fmla="*/ 0 h 707886"/>
              <a:gd name="connsiteX1-13" fmla="*/ 6244155 w 6244155"/>
              <a:gd name="connsiteY1-14" fmla="*/ 293 h 707886"/>
              <a:gd name="connsiteX2-15" fmla="*/ 5654769 w 6244155"/>
              <a:gd name="connsiteY2-16" fmla="*/ 704690 h 707886"/>
              <a:gd name="connsiteX3-17" fmla="*/ 0 w 6244155"/>
              <a:gd name="connsiteY3-18" fmla="*/ 707886 h 707886"/>
              <a:gd name="connsiteX4-19" fmla="*/ 0 w 6244155"/>
              <a:gd name="connsiteY4-20" fmla="*/ 0 h 707886"/>
              <a:gd name="connsiteX0-21" fmla="*/ 0 w 6201341"/>
              <a:gd name="connsiteY0-22" fmla="*/ 0 h 707886"/>
              <a:gd name="connsiteX1-23" fmla="*/ 6201341 w 6201341"/>
              <a:gd name="connsiteY1-24" fmla="*/ 5293 h 707886"/>
              <a:gd name="connsiteX2-25" fmla="*/ 5654769 w 6201341"/>
              <a:gd name="connsiteY2-26" fmla="*/ 704690 h 707886"/>
              <a:gd name="connsiteX3-27" fmla="*/ 0 w 6201341"/>
              <a:gd name="connsiteY3-28" fmla="*/ 707886 h 707886"/>
              <a:gd name="connsiteX4-29" fmla="*/ 0 w 6201341"/>
              <a:gd name="connsiteY4-30" fmla="*/ 0 h 707886"/>
              <a:gd name="connsiteX0-31" fmla="*/ 0 w 6201341"/>
              <a:gd name="connsiteY0-32" fmla="*/ 0 h 707886"/>
              <a:gd name="connsiteX1-33" fmla="*/ 6201341 w 6201341"/>
              <a:gd name="connsiteY1-34" fmla="*/ 5293 h 707886"/>
              <a:gd name="connsiteX2-35" fmla="*/ 5638088 w 6201341"/>
              <a:gd name="connsiteY2-36" fmla="*/ 701215 h 707886"/>
              <a:gd name="connsiteX3-37" fmla="*/ 0 w 6201341"/>
              <a:gd name="connsiteY3-38" fmla="*/ 707886 h 707886"/>
              <a:gd name="connsiteX4-39" fmla="*/ 0 w 6201341"/>
              <a:gd name="connsiteY4-40" fmla="*/ 0 h 707886"/>
              <a:gd name="connsiteX0-41" fmla="*/ 0 w 6201341"/>
              <a:gd name="connsiteY0-42" fmla="*/ 0 h 701215"/>
              <a:gd name="connsiteX1-43" fmla="*/ 6201341 w 6201341"/>
              <a:gd name="connsiteY1-44" fmla="*/ 5293 h 701215"/>
              <a:gd name="connsiteX2-45" fmla="*/ 5638088 w 6201341"/>
              <a:gd name="connsiteY2-46" fmla="*/ 701215 h 701215"/>
              <a:gd name="connsiteX3-47" fmla="*/ 719912 w 6201341"/>
              <a:gd name="connsiteY3-48" fmla="*/ 694321 h 701215"/>
              <a:gd name="connsiteX4-49" fmla="*/ 0 w 6201341"/>
              <a:gd name="connsiteY4-50" fmla="*/ 0 h 701215"/>
              <a:gd name="connsiteX0-51" fmla="*/ 0 w 6346464"/>
              <a:gd name="connsiteY0-52" fmla="*/ 6233 h 695922"/>
              <a:gd name="connsiteX1-53" fmla="*/ 6346464 w 6346464"/>
              <a:gd name="connsiteY1-54" fmla="*/ 0 h 695922"/>
              <a:gd name="connsiteX2-55" fmla="*/ 5783211 w 6346464"/>
              <a:gd name="connsiteY2-56" fmla="*/ 695922 h 695922"/>
              <a:gd name="connsiteX3-57" fmla="*/ 865035 w 6346464"/>
              <a:gd name="connsiteY3-58" fmla="*/ 689028 h 695922"/>
              <a:gd name="connsiteX4-59" fmla="*/ 0 w 6346464"/>
              <a:gd name="connsiteY4-60" fmla="*/ 6233 h 69592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346464" h="695922">
                <a:moveTo>
                  <a:pt x="0" y="6233"/>
                </a:moveTo>
                <a:lnTo>
                  <a:pt x="6346464" y="0"/>
                </a:lnTo>
                <a:lnTo>
                  <a:pt x="5783211" y="695922"/>
                </a:lnTo>
                <a:lnTo>
                  <a:pt x="865035" y="689028"/>
                </a:lnTo>
                <a:lnTo>
                  <a:pt x="0" y="6233"/>
                </a:lnTo>
                <a:close/>
              </a:path>
            </a:pathLst>
          </a:custGeom>
          <a:solidFill>
            <a:schemeClr val="accent1">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hasCustomPrompt="1"/>
          </p:nvPr>
        </p:nvSpPr>
        <p:spPr>
          <a:xfrm>
            <a:off x="4850087" y="2804984"/>
            <a:ext cx="5529587" cy="898493"/>
          </a:xfrm>
        </p:spPr>
        <p:txBody>
          <a:bodyPr anchor="ctr" anchorCtr="0">
            <a:normAutofit/>
          </a:bodyPr>
          <a:lstStyle>
            <a:lvl1pPr>
              <a:defRPr sz="4000">
                <a:solidFill>
                  <a:schemeClr val="tx1">
                    <a:lumMod val="65000"/>
                    <a:lumOff val="35000"/>
                  </a:schemeClr>
                </a:solidFill>
              </a:defRPr>
            </a:lvl1pPr>
          </a:lstStyle>
          <a:p>
            <a:r>
              <a:rPr lang="zh-CN" altLang="en-US" dirty="0"/>
              <a:t>单击此处编辑标题</a:t>
            </a:r>
          </a:p>
        </p:txBody>
      </p:sp>
      <p:sp>
        <p:nvSpPr>
          <p:cNvPr id="3" name="文本占位符 2"/>
          <p:cNvSpPr>
            <a:spLocks noGrp="1"/>
          </p:cNvSpPr>
          <p:nvPr>
            <p:ph type="body" idx="1" hasCustomPrompt="1"/>
          </p:nvPr>
        </p:nvSpPr>
        <p:spPr>
          <a:xfrm>
            <a:off x="3317769" y="2804984"/>
            <a:ext cx="1466507" cy="898493"/>
          </a:xfrm>
        </p:spPr>
        <p:txBody>
          <a:bodyPr wrap="square" anchor="ctr" anchorCtr="0">
            <a:normAutofit/>
          </a:bodyPr>
          <a:lstStyle>
            <a:lvl1pPr marL="0" indent="0" algn="r">
              <a:buNone/>
              <a:defRPr sz="4400" b="1">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文本</a:t>
            </a:r>
          </a:p>
        </p:txBody>
      </p:sp>
      <p:sp>
        <p:nvSpPr>
          <p:cNvPr id="4" name="日期占位符 3"/>
          <p:cNvSpPr>
            <a:spLocks noGrp="1"/>
          </p:cNvSpPr>
          <p:nvPr>
            <p:ph type="dt" sz="half" idx="10"/>
          </p:nvPr>
        </p:nvSpPr>
        <p:spPr/>
        <p:txBody>
          <a:bodyPr/>
          <a:lstStyle/>
          <a:p>
            <a:fld id="{760FBDFE-C587-4B4C-A407-44438C67B59E}" type="datetimeFigureOut">
              <a:rPr lang="zh-CN" altLang="en-US" smtClean="0"/>
              <a:t>2019/11/7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nvPr>
        </p:nvSpPr>
        <p:spPr/>
        <p:txBody>
          <a:bodyPr/>
          <a:lstStyle/>
          <a:p>
            <a:fld id="{760FBDFE-C587-4B4C-A407-44438C67B59E}" type="datetimeFigureOut">
              <a:rPr lang="zh-CN" altLang="en-US" smtClean="0"/>
              <a:t>2019/11/7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744961"/>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4" name="内容占位符 3"/>
          <p:cNvSpPr>
            <a:spLocks noGrp="1"/>
          </p:cNvSpPr>
          <p:nvPr>
            <p:ph sz="half" idx="2"/>
          </p:nvPr>
        </p:nvSpPr>
        <p:spPr>
          <a:xfrm>
            <a:off x="839788" y="2615609"/>
            <a:ext cx="5157787" cy="3574054"/>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文本占位符 4"/>
          <p:cNvSpPr>
            <a:spLocks noGrp="1"/>
          </p:cNvSpPr>
          <p:nvPr>
            <p:ph type="body" sz="quarter" idx="3"/>
          </p:nvPr>
        </p:nvSpPr>
        <p:spPr>
          <a:xfrm>
            <a:off x="6172200" y="1744961"/>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6" name="内容占位符 5"/>
          <p:cNvSpPr>
            <a:spLocks noGrp="1"/>
          </p:cNvSpPr>
          <p:nvPr>
            <p:ph sz="quarter" idx="4"/>
          </p:nvPr>
        </p:nvSpPr>
        <p:spPr>
          <a:xfrm>
            <a:off x="6172200" y="2615609"/>
            <a:ext cx="5183188" cy="3574054"/>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7" name="日期占位符 6"/>
          <p:cNvSpPr>
            <a:spLocks noGrp="1"/>
          </p:cNvSpPr>
          <p:nvPr>
            <p:ph type="dt" sz="half" idx="10"/>
          </p:nvPr>
        </p:nvSpPr>
        <p:spPr/>
        <p:txBody>
          <a:bodyPr/>
          <a:lstStyle/>
          <a:p>
            <a:fld id="{760FBDFE-C587-4B4C-A407-44438C67B59E}" type="datetimeFigureOut">
              <a:rPr lang="zh-CN" altLang="en-US" smtClean="0"/>
              <a:t>2019/11/7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6" name="矩形 5"/>
          <p:cNvSpPr/>
          <p:nvPr/>
        </p:nvSpPr>
        <p:spPr>
          <a:xfrm>
            <a:off x="3314762" y="2383064"/>
            <a:ext cx="5562475" cy="1699079"/>
          </a:xfrm>
          <a:prstGeom prst="rect">
            <a:avLst/>
          </a:prstGeom>
          <a:solidFill>
            <a:schemeClr val="accent4"/>
          </a:solidFill>
          <a:ln>
            <a:noFill/>
          </a:ln>
          <a:effectLst>
            <a:outerShdw blurRad="508000" dist="50800" dir="2700000" sx="104000" sy="104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 name="组合 6"/>
          <p:cNvGrpSpPr/>
          <p:nvPr/>
        </p:nvGrpSpPr>
        <p:grpSpPr>
          <a:xfrm rot="5400000">
            <a:off x="5773057" y="468083"/>
            <a:ext cx="645888" cy="12192002"/>
            <a:chOff x="9775372" y="0"/>
            <a:chExt cx="832755" cy="6858000"/>
          </a:xfrm>
        </p:grpSpPr>
        <p:sp>
          <p:nvSpPr>
            <p:cNvPr id="8" name="矩形 7"/>
            <p:cNvSpPr/>
            <p:nvPr/>
          </p:nvSpPr>
          <p:spPr>
            <a:xfrm>
              <a:off x="9775372" y="0"/>
              <a:ext cx="653143"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10428514" y="0"/>
              <a:ext cx="17961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标题 1"/>
          <p:cNvSpPr>
            <a:spLocks noGrp="1"/>
          </p:cNvSpPr>
          <p:nvPr>
            <p:ph type="title" hasCustomPrompt="1"/>
          </p:nvPr>
        </p:nvSpPr>
        <p:spPr>
          <a:xfrm>
            <a:off x="3314763" y="2569821"/>
            <a:ext cx="5562474" cy="1325563"/>
          </a:xfrm>
        </p:spPr>
        <p:txBody>
          <a:bodyPr>
            <a:normAutofit/>
          </a:bodyPr>
          <a:lstStyle>
            <a:lvl1pPr algn="ctr">
              <a:defRPr sz="5400" b="1">
                <a:solidFill>
                  <a:schemeClr val="tx2"/>
                </a:solidFill>
              </a:defRPr>
            </a:lvl1pPr>
          </a:lstStyle>
          <a:p>
            <a:r>
              <a:rPr lang="zh-CN" altLang="en-US" dirty="0"/>
              <a:t>编辑标题</a:t>
            </a:r>
          </a:p>
        </p:txBody>
      </p:sp>
      <p:sp>
        <p:nvSpPr>
          <p:cNvPr id="3" name="日期占位符 2"/>
          <p:cNvSpPr>
            <a:spLocks noGrp="1"/>
          </p:cNvSpPr>
          <p:nvPr>
            <p:ph type="dt" sz="half" idx="10"/>
          </p:nvPr>
        </p:nvSpPr>
        <p:spPr/>
        <p:txBody>
          <a:bodyPr/>
          <a:lstStyle/>
          <a:p>
            <a:fld id="{760FBDFE-C587-4B4C-A407-44438C67B59E}" type="datetimeFigureOut">
              <a:rPr lang="zh-CN" altLang="en-US" smtClean="0"/>
              <a:t>2019/11/7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60FBDFE-C587-4B4C-A407-44438C67B59E}" type="datetimeFigureOut">
              <a:rPr lang="zh-CN" altLang="en-US" smtClean="0"/>
              <a:t>2019/11/7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7" y="457200"/>
            <a:ext cx="4165200" cy="1600200"/>
          </a:xfrm>
        </p:spPr>
        <p:txBody>
          <a:bodyPr anchor="t" anchorCtr="0">
            <a:normAutofit/>
          </a:bodyPr>
          <a:lstStyle>
            <a:lvl1pPr>
              <a:defRPr sz="3600"/>
            </a:lvl1pPr>
          </a:lstStyle>
          <a:p>
            <a:r>
              <a:rPr lang="zh-CN" altLang="en-US" dirty="0"/>
              <a:t>单击此处编辑母版标题样式</a:t>
            </a:r>
          </a:p>
        </p:txBody>
      </p:sp>
      <p:sp>
        <p:nvSpPr>
          <p:cNvPr id="3" name="图片占位符 2"/>
          <p:cNvSpPr>
            <a:spLocks noGrp="1" noChangeAspect="1"/>
          </p:cNvSpPr>
          <p:nvPr>
            <p:ph type="pic" idx="1"/>
          </p:nvPr>
        </p:nvSpPr>
        <p:spPr>
          <a:xfrm>
            <a:off x="5184000" y="457200"/>
            <a:ext cx="6170400" cy="540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nvPr>
        </p:nvSpPr>
        <p:spPr>
          <a:xfrm>
            <a:off x="839787" y="2057400"/>
            <a:ext cx="4165200" cy="38115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p>
        </p:txBody>
      </p:sp>
      <p:sp>
        <p:nvSpPr>
          <p:cNvPr id="5" name="日期占位符 4"/>
          <p:cNvSpPr>
            <a:spLocks noGrp="1"/>
          </p:cNvSpPr>
          <p:nvPr>
            <p:ph type="dt" sz="half" idx="10"/>
          </p:nvPr>
        </p:nvSpPr>
        <p:spPr/>
        <p:txBody>
          <a:bodyPr/>
          <a:lstStyle/>
          <a:p>
            <a:fld id="{9EFD9D74-47D9-4702-A33C-335B63B48DBF}" type="datetimeFigureOut">
              <a:rPr lang="zh-CN" altLang="en-US" smtClean="0"/>
              <a:t>2019/11/7</a:t>
            </a:fld>
            <a:endParaRPr lang="zh-CN" altLang="en-US" dirty="0"/>
          </a:p>
        </p:txBody>
      </p:sp>
      <p:sp>
        <p:nvSpPr>
          <p:cNvPr id="6" name="页脚占位符 5"/>
          <p:cNvSpPr>
            <a:spLocks noGrp="1"/>
          </p:cNvSpPr>
          <p:nvPr>
            <p:ph type="ftr" sz="quarter" idx="11"/>
          </p:nvPr>
        </p:nvSpPr>
        <p:spPr/>
        <p:txBody>
          <a:bodyPr/>
          <a:lstStyle/>
          <a:p>
            <a:endParaRPr lang="zh-CN" altLang="en-US" dirty="0"/>
          </a:p>
        </p:txBody>
      </p:sp>
      <p:sp>
        <p:nvSpPr>
          <p:cNvPr id="7" name="灯片编号占位符 6"/>
          <p:cNvSpPr>
            <a:spLocks noGrp="1"/>
          </p:cNvSpPr>
          <p:nvPr>
            <p:ph type="sldNum" sz="quarter" idx="12"/>
          </p:nvPr>
        </p:nvSpPr>
        <p:spPr/>
        <p:txBody>
          <a:bodyPr/>
          <a:lstStyle/>
          <a:p>
            <a:fld id="{FABC47A4-756D-490B-A52F-7D9E2C9FC05F}"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824484" y="365125"/>
            <a:ext cx="1529316" cy="5811838"/>
          </a:xfrm>
        </p:spPr>
        <p:txBody>
          <a:bodyPr vert="eaVert">
            <a:normAutofit/>
          </a:bodyPr>
          <a:lstStyle>
            <a:lvl1pPr>
              <a:defRPr sz="3600"/>
            </a:lvl1pPr>
          </a:lstStyle>
          <a:p>
            <a:r>
              <a:rPr lang="zh-CN" altLang="en-US"/>
              <a:t>单击此处编辑母版标题样式</a:t>
            </a:r>
          </a:p>
        </p:txBody>
      </p:sp>
      <p:sp>
        <p:nvSpPr>
          <p:cNvPr id="3" name="竖排文字占位符 2"/>
          <p:cNvSpPr>
            <a:spLocks noGrp="1"/>
          </p:cNvSpPr>
          <p:nvPr>
            <p:ph type="body" orient="vert" idx="1"/>
          </p:nvPr>
        </p:nvSpPr>
        <p:spPr>
          <a:xfrm>
            <a:off x="838200" y="365125"/>
            <a:ext cx="8879958" cy="5811838"/>
          </a:xfrm>
        </p:spPr>
        <p:txBody>
          <a:bodyPr vert="eaVert"/>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p>
            <a:fld id="{760FBDFE-C587-4B4C-A407-44438C67B59E}" type="datetimeFigureOut">
              <a:rPr lang="zh-CN" altLang="en-US" smtClean="0"/>
              <a:t>2019/11/7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2.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ags" Target="../tags/tag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lumMod val="95000"/>
            <a:alpha val="39000"/>
          </a:schemeClr>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custDataLst>
              <p:tags r:id="rId13"/>
            </p:custDataLst>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200">
                <a:solidFill>
                  <a:schemeClr val="bg1">
                    <a:lumMod val="50000"/>
                  </a:schemeClr>
                </a:solidFill>
              </a:defRPr>
            </a:lvl1pPr>
          </a:lstStyle>
          <a:p>
            <a:fld id="{760FBDFE-C587-4B4C-A407-44438C67B59E}" type="datetimeFigureOut">
              <a:rPr lang="zh-CN" altLang="en-US" smtClean="0"/>
              <a:t>2019/11/7</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bg1">
                    <a:lumMod val="50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bg1">
                    <a:lumMod val="50000"/>
                  </a:schemeClr>
                </a:solidFill>
              </a:defRPr>
            </a:lvl1pPr>
          </a:lstStyle>
          <a:p>
            <a:fld id="{49AE70B2-8BF9-45C0-BB95-33D1B9D3A854}" type="slidenum">
              <a:rPr lang="zh-CN" altLang="en-US" smtClean="0"/>
              <a:t>‹#›</a:t>
            </a:fld>
            <a:endParaRPr lang="zh-CN" altLang="en-US"/>
          </a:p>
        </p:txBody>
      </p:sp>
      <p:sp>
        <p:nvSpPr>
          <p:cNvPr id="7" name="KSO_TEMPLATE" hidden="1"/>
          <p:cNvSpPr/>
          <p:nvPr>
            <p:custDataLst>
              <p:tags r:id="rId1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3.xml"/><Relationship Id="rId1" Type="http://schemas.openxmlformats.org/officeDocument/2006/relationships/tags" Target="../tags/tag4.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3.xml"/><Relationship Id="rId1" Type="http://schemas.openxmlformats.org/officeDocument/2006/relationships/tags" Target="../tags/tag13.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3.xml"/><Relationship Id="rId1" Type="http://schemas.openxmlformats.org/officeDocument/2006/relationships/tags" Target="../tags/tag14.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3.xml"/><Relationship Id="rId1" Type="http://schemas.openxmlformats.org/officeDocument/2006/relationships/tags" Target="../tags/tag15.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3.xml"/><Relationship Id="rId1" Type="http://schemas.openxmlformats.org/officeDocument/2006/relationships/tags" Target="../tags/tag16.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3.xml"/><Relationship Id="rId1" Type="http://schemas.openxmlformats.org/officeDocument/2006/relationships/tags" Target="../tags/tag17.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3.xml"/><Relationship Id="rId1" Type="http://schemas.openxmlformats.org/officeDocument/2006/relationships/tags" Target="../tags/tag18.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3.xml"/><Relationship Id="rId1" Type="http://schemas.openxmlformats.org/officeDocument/2006/relationships/tags" Target="../tags/tag19.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3.xml"/><Relationship Id="rId1" Type="http://schemas.openxmlformats.org/officeDocument/2006/relationships/tags" Target="../tags/tag5.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3.xml"/><Relationship Id="rId1" Type="http://schemas.openxmlformats.org/officeDocument/2006/relationships/tags" Target="../tags/tag6.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3.xml"/><Relationship Id="rId1" Type="http://schemas.openxmlformats.org/officeDocument/2006/relationships/tags" Target="../tags/tag7.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3.xml"/><Relationship Id="rId1" Type="http://schemas.openxmlformats.org/officeDocument/2006/relationships/tags" Target="../tags/tag8.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3.xml"/><Relationship Id="rId1" Type="http://schemas.openxmlformats.org/officeDocument/2006/relationships/tags" Target="../tags/tag9.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3.xml"/><Relationship Id="rId1" Type="http://schemas.openxmlformats.org/officeDocument/2006/relationships/tags" Target="../tags/tag10.xml"/><Relationship Id="rId4" Type="http://schemas.openxmlformats.org/officeDocument/2006/relationships/comments" Target="../comments/comment1.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3.xml"/><Relationship Id="rId1" Type="http://schemas.openxmlformats.org/officeDocument/2006/relationships/tags" Target="../tags/tag11.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3.xml"/><Relationship Id="rId1" Type="http://schemas.openxmlformats.org/officeDocument/2006/relationships/tags" Target="../tags/tag1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4382770" y="693420"/>
            <a:ext cx="36469320" cy="1753235"/>
          </a:xfrm>
          <a:prstGeom prst="rect">
            <a:avLst/>
          </a:prstGeom>
          <a:noFill/>
        </p:spPr>
        <p:txBody>
          <a:bodyPr wrap="square" rtlCol="0">
            <a:spAutoFit/>
          </a:bodyPr>
          <a:lstStyle/>
          <a:p>
            <a:pPr algn="l"/>
            <a:r>
              <a:rPr lang="zh-CN" altLang="en-US"/>
              <a:t>在1951 年,一位名叫Stephen Kleene的数学科学家，</a:t>
            </a:r>
          </a:p>
          <a:p>
            <a:pPr algn="l"/>
            <a:r>
              <a:rPr lang="zh-CN" altLang="en-US"/>
              <a:t>他在Warren McCulloch和Walter Pitts早期工作的基础之上，</a:t>
            </a:r>
          </a:p>
          <a:p>
            <a:pPr algn="l"/>
            <a:r>
              <a:rPr lang="zh-CN" altLang="en-US"/>
              <a:t>发表了一篇题目是《神经网事件的表示法》的论文，</a:t>
            </a:r>
          </a:p>
          <a:p>
            <a:pPr algn="l"/>
            <a:r>
              <a:rPr lang="zh-CN" altLang="en-US"/>
              <a:t>利用称之为正则集合的数学符号来描述此模型，引入了正则表达式的概念。</a:t>
            </a:r>
          </a:p>
          <a:p>
            <a:pPr algn="l"/>
            <a:r>
              <a:rPr lang="zh-CN" altLang="en-US">
                <a:sym typeface="+mn-ea"/>
              </a:rPr>
              <a:t>正则表达式被作为用来描述其称之为“正则集的代数”的一种表达式，</a:t>
            </a:r>
          </a:p>
          <a:p>
            <a:pPr algn="l"/>
            <a:r>
              <a:rPr lang="zh-CN" altLang="en-US">
                <a:sym typeface="+mn-ea"/>
              </a:rPr>
              <a:t>因而采用了“正则表达式”这个术语。</a:t>
            </a:r>
            <a:endParaRPr lang="zh-CN" altLang="en-US"/>
          </a:p>
        </p:txBody>
      </p:sp>
      <p:sp>
        <p:nvSpPr>
          <p:cNvPr id="7" name="文本框 6"/>
          <p:cNvSpPr txBox="1"/>
          <p:nvPr/>
        </p:nvSpPr>
        <p:spPr>
          <a:xfrm>
            <a:off x="2210435" y="2608580"/>
            <a:ext cx="6903720" cy="1476375"/>
          </a:xfrm>
          <a:prstGeom prst="rect">
            <a:avLst/>
          </a:prstGeom>
          <a:noFill/>
        </p:spPr>
        <p:txBody>
          <a:bodyPr wrap="square" rtlCol="0">
            <a:spAutoFit/>
          </a:bodyPr>
          <a:lstStyle/>
          <a:p>
            <a:pPr algn="l"/>
            <a:r>
              <a:rPr lang="zh-CN" altLang="en-US">
                <a:sym typeface="+mn-ea"/>
              </a:rPr>
              <a:t>之后一段时间，人们发现可以将这一工作成果应用于其他方面。Ken Thompson就把这一成果应用于计算搜索算法的一些早期研究，Ken Thompson是 Unix的主要发明人，也就是大名鼎鼎的Unix之父。Unix之父将此符号系统引入编辑器QED，然后是Unix上的编辑器ed，并最终引入grep。</a:t>
            </a:r>
            <a:endParaRPr lang="zh-CN" altLang="en-US"/>
          </a:p>
        </p:txBody>
      </p:sp>
      <p:sp>
        <p:nvSpPr>
          <p:cNvPr id="8" name="文本框 7"/>
          <p:cNvSpPr txBox="1"/>
          <p:nvPr/>
        </p:nvSpPr>
        <p:spPr>
          <a:xfrm>
            <a:off x="163195" y="4406265"/>
            <a:ext cx="7748270" cy="2584450"/>
          </a:xfrm>
          <a:prstGeom prst="rect">
            <a:avLst/>
          </a:prstGeom>
          <a:noFill/>
        </p:spPr>
        <p:txBody>
          <a:bodyPr wrap="square" rtlCol="0">
            <a:spAutoFit/>
          </a:bodyPr>
          <a:lstStyle/>
          <a:p>
            <a:pPr algn="l"/>
            <a:r>
              <a:rPr lang="zh-CN" altLang="en-US">
                <a:sym typeface="+mn-ea"/>
              </a:rPr>
              <a:t>自此以后，正则表达式被广泛地应用到各种UNIX或类似于UNIX的工具中，如大家熟知的Perl。Perl的正则表达式源自于Henry Spencer编写的regex，之后已演化成了pcre（Perl兼容正则表达式Perl Compatible Regular Expressions），pcre是一个由Philip Hazel开发的、为很多现代工具所使用的库。正则表达式的第一个实用应用程序即为Unix中的 qed 编辑器。</a:t>
            </a:r>
          </a:p>
          <a:p>
            <a:pPr algn="l"/>
            <a:endParaRPr lang="zh-CN" altLang="en-US"/>
          </a:p>
          <a:p>
            <a:pPr algn="l"/>
            <a:r>
              <a:rPr lang="zh-CN" altLang="en-US">
                <a:sym typeface="+mn-ea"/>
              </a:rPr>
              <a:t>然后，正则表达式在各种计算机语言或各种应用领域得到了广大的应用和发展，演变成为计算机技术森林中的一只形神美丽且声音动听的百灵鸟。</a:t>
            </a:r>
            <a:endParaRPr lang="zh-CN" altLang="en-US"/>
          </a:p>
          <a:p>
            <a:endParaRPr lang="zh-CN" altLang="en-US"/>
          </a:p>
        </p:txBody>
      </p:sp>
      <p:sp>
        <p:nvSpPr>
          <p:cNvPr id="9" name="文本框 8"/>
          <p:cNvSpPr txBox="1"/>
          <p:nvPr/>
        </p:nvSpPr>
        <p:spPr>
          <a:xfrm>
            <a:off x="10041890" y="6110605"/>
            <a:ext cx="2214880" cy="460375"/>
          </a:xfrm>
          <a:prstGeom prst="rect">
            <a:avLst/>
          </a:prstGeom>
          <a:noFill/>
        </p:spPr>
        <p:txBody>
          <a:bodyPr wrap="none" rtlCol="0">
            <a:spAutoFit/>
          </a:bodyPr>
          <a:lstStyle/>
          <a:p>
            <a:r>
              <a:rPr lang="en-US" altLang="zh-CN" sz="2400"/>
              <a:t>--</a:t>
            </a:r>
            <a:r>
              <a:rPr lang="zh-CN" altLang="en-US" sz="2400"/>
              <a:t>来自百度百科</a:t>
            </a:r>
          </a:p>
        </p:txBody>
      </p:sp>
      <p:pic>
        <p:nvPicPr>
          <p:cNvPr id="10" name="图片 9"/>
          <p:cNvPicPr>
            <a:picLocks noChangeAspect="1"/>
          </p:cNvPicPr>
          <p:nvPr/>
        </p:nvPicPr>
        <p:blipFill>
          <a:blip r:embed="rId4"/>
          <a:stretch>
            <a:fillRect/>
          </a:stretch>
        </p:blipFill>
        <p:spPr>
          <a:xfrm>
            <a:off x="156210" y="265430"/>
            <a:ext cx="2926080" cy="1369695"/>
          </a:xfrm>
          <a:prstGeom prst="rect">
            <a:avLst/>
          </a:prstGeom>
        </p:spPr>
      </p:pic>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D7D5C4BB-2195-7342-A707-AEBD50AE87BC}"/>
              </a:ext>
            </a:extLst>
          </p:cNvPr>
          <p:cNvSpPr/>
          <p:nvPr/>
        </p:nvSpPr>
        <p:spPr>
          <a:xfrm>
            <a:off x="225094" y="324496"/>
            <a:ext cx="2954655" cy="923330"/>
          </a:xfrm>
          <a:prstGeom prst="rect">
            <a:avLst/>
          </a:prstGeom>
          <a:noFill/>
        </p:spPr>
        <p:txBody>
          <a:bodyPr wrap="none" lIns="91440" tIns="45720" rIns="91440" bIns="45720">
            <a:spAutoFit/>
          </a:bodyPr>
          <a:lstStyle/>
          <a:p>
            <a:pPr algn="ctr"/>
            <a:r>
              <a:rPr lang="zh-CN" altLang="en-US" sz="54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零宽断言</a:t>
            </a:r>
            <a:endParaRPr lang="en-US" altLang="zh-CN" sz="54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sp>
        <p:nvSpPr>
          <p:cNvPr id="3" name="矩形 2">
            <a:extLst>
              <a:ext uri="{FF2B5EF4-FFF2-40B4-BE49-F238E27FC236}">
                <a16:creationId xmlns:a16="http://schemas.microsoft.com/office/drawing/2014/main" id="{1F8A8D7C-78EC-DA4B-9CF8-A6A3C95B3D13}"/>
              </a:ext>
            </a:extLst>
          </p:cNvPr>
          <p:cNvSpPr/>
          <p:nvPr/>
        </p:nvSpPr>
        <p:spPr>
          <a:xfrm>
            <a:off x="4620322" y="565138"/>
            <a:ext cx="6096000" cy="1323439"/>
          </a:xfrm>
          <a:prstGeom prst="rect">
            <a:avLst/>
          </a:prstGeom>
        </p:spPr>
        <p:txBody>
          <a:bodyPr>
            <a:spAutoFit/>
          </a:bodyPr>
          <a:lstStyle/>
          <a:p>
            <a:r>
              <a:rPr lang="zh-CN" altLang="en-US" sz="2000" dirty="0">
                <a:latin typeface="Verdana" panose="020B0604030504040204" pitchFamily="34" charset="0"/>
              </a:rPr>
              <a:t>查找在某些内容</a:t>
            </a:r>
            <a:r>
              <a:rPr lang="en-US" altLang="zh-CN" sz="2000" dirty="0">
                <a:latin typeface="Verdana" panose="020B0604030504040204" pitchFamily="34" charset="0"/>
              </a:rPr>
              <a:t>(</a:t>
            </a:r>
            <a:r>
              <a:rPr lang="zh-CN" altLang="en-US" sz="2000" dirty="0">
                <a:latin typeface="Verdana" panose="020B0604030504040204" pitchFamily="34" charset="0"/>
              </a:rPr>
              <a:t>但并不包括这些内容</a:t>
            </a:r>
            <a:r>
              <a:rPr lang="en-US" altLang="zh-CN" sz="2000" dirty="0">
                <a:latin typeface="Verdana" panose="020B0604030504040204" pitchFamily="34" charset="0"/>
              </a:rPr>
              <a:t>)</a:t>
            </a:r>
            <a:r>
              <a:rPr lang="zh-CN" altLang="en-US" sz="2000" dirty="0">
                <a:latin typeface="Verdana" panose="020B0604030504040204" pitchFamily="34" charset="0"/>
              </a:rPr>
              <a:t>之前或之后的东西，也就是说它们像</a:t>
            </a:r>
            <a:r>
              <a:rPr lang="en-US" altLang="zh-CN" sz="2000" dirty="0">
                <a:solidFill>
                  <a:srgbClr val="0000FF"/>
                </a:solidFill>
                <a:latin typeface="Verdana" panose="020B0604030504040204" pitchFamily="34" charset="0"/>
              </a:rPr>
              <a:t>\b</a:t>
            </a:r>
            <a:r>
              <a:rPr lang="en-US" altLang="zh-CN" sz="2000" dirty="0">
                <a:latin typeface="Verdana" panose="020B0604030504040204" pitchFamily="34" charset="0"/>
              </a:rPr>
              <a:t>,</a:t>
            </a:r>
            <a:r>
              <a:rPr lang="en-US" altLang="zh-CN" sz="2000" dirty="0">
                <a:solidFill>
                  <a:srgbClr val="0000FF"/>
                </a:solidFill>
                <a:latin typeface="Verdana" panose="020B0604030504040204" pitchFamily="34" charset="0"/>
              </a:rPr>
              <a:t>^</a:t>
            </a:r>
            <a:r>
              <a:rPr lang="en-US" altLang="zh-CN" sz="2000" dirty="0">
                <a:latin typeface="Verdana" panose="020B0604030504040204" pitchFamily="34" charset="0"/>
              </a:rPr>
              <a:t>,</a:t>
            </a:r>
            <a:r>
              <a:rPr lang="en-US" altLang="zh-CN" sz="2000" dirty="0">
                <a:solidFill>
                  <a:srgbClr val="0000FF"/>
                </a:solidFill>
                <a:latin typeface="Verdana" panose="020B0604030504040204" pitchFamily="34" charset="0"/>
              </a:rPr>
              <a:t>$</a:t>
            </a:r>
            <a:r>
              <a:rPr lang="zh-CN" altLang="en-US" sz="2000" dirty="0">
                <a:latin typeface="Verdana" panose="020B0604030504040204" pitchFamily="34" charset="0"/>
              </a:rPr>
              <a:t>那样用于指定一个位置，这个位置应该满足一定的条件</a:t>
            </a:r>
            <a:r>
              <a:rPr lang="en-US" altLang="zh-CN" sz="2000" dirty="0">
                <a:latin typeface="Verdana" panose="020B0604030504040204" pitchFamily="34" charset="0"/>
              </a:rPr>
              <a:t>(</a:t>
            </a:r>
            <a:r>
              <a:rPr lang="zh-CN" altLang="en-US" sz="2000" dirty="0">
                <a:latin typeface="Verdana" panose="020B0604030504040204" pitchFamily="34" charset="0"/>
              </a:rPr>
              <a:t>即断言</a:t>
            </a:r>
            <a:r>
              <a:rPr lang="en-US" altLang="zh-CN" sz="2000" dirty="0">
                <a:latin typeface="Verdana" panose="020B0604030504040204" pitchFamily="34" charset="0"/>
              </a:rPr>
              <a:t>)</a:t>
            </a:r>
            <a:r>
              <a:rPr lang="zh-CN" altLang="en-US" sz="2000" dirty="0">
                <a:latin typeface="Verdana" panose="020B0604030504040204" pitchFamily="34" charset="0"/>
              </a:rPr>
              <a:t>，因此它们也被称为</a:t>
            </a:r>
            <a:r>
              <a:rPr lang="zh-CN" altLang="en-US" sz="2000" b="1" dirty="0">
                <a:latin typeface="Verdana" panose="020B0604030504040204" pitchFamily="34" charset="0"/>
              </a:rPr>
              <a:t>零宽断言</a:t>
            </a:r>
            <a:r>
              <a:rPr lang="zh-CN" altLang="en-US" sz="2000" dirty="0">
                <a:latin typeface="Verdana" panose="020B0604030504040204" pitchFamily="34" charset="0"/>
              </a:rPr>
              <a:t>。</a:t>
            </a:r>
            <a:endParaRPr lang="zh-CN" altLang="en-US" sz="2000" dirty="0">
              <a:effectLst/>
            </a:endParaRPr>
          </a:p>
        </p:txBody>
      </p:sp>
      <p:sp>
        <p:nvSpPr>
          <p:cNvPr id="5" name="矩形 4">
            <a:extLst>
              <a:ext uri="{FF2B5EF4-FFF2-40B4-BE49-F238E27FC236}">
                <a16:creationId xmlns:a16="http://schemas.microsoft.com/office/drawing/2014/main" id="{61D37A54-1A88-4049-8CB2-DC5EE8FD5A8D}"/>
              </a:ext>
            </a:extLst>
          </p:cNvPr>
          <p:cNvSpPr/>
          <p:nvPr/>
        </p:nvSpPr>
        <p:spPr>
          <a:xfrm>
            <a:off x="1564887" y="2809117"/>
            <a:ext cx="8738839" cy="1754326"/>
          </a:xfrm>
          <a:prstGeom prst="rect">
            <a:avLst/>
          </a:prstGeom>
        </p:spPr>
        <p:txBody>
          <a:bodyPr wrap="square">
            <a:spAutoFit/>
          </a:bodyPr>
          <a:lstStyle/>
          <a:p>
            <a:r>
              <a:rPr lang="en" altLang="zh-CN" dirty="0">
                <a:solidFill>
                  <a:srgbClr val="0000FF"/>
                </a:solidFill>
                <a:latin typeface="Verdana" panose="020B0604030504040204" pitchFamily="34" charset="0"/>
              </a:rPr>
              <a:t>(?=</a:t>
            </a:r>
            <a:r>
              <a:rPr lang="en" altLang="zh-CN" dirty="0" err="1">
                <a:solidFill>
                  <a:srgbClr val="0000FF"/>
                </a:solidFill>
                <a:latin typeface="Verdana" panose="020B0604030504040204" pitchFamily="34" charset="0"/>
              </a:rPr>
              <a:t>exp</a:t>
            </a:r>
            <a:r>
              <a:rPr lang="en" altLang="zh-CN" dirty="0">
                <a:solidFill>
                  <a:srgbClr val="0000FF"/>
                </a:solidFill>
                <a:latin typeface="Verdana" panose="020B0604030504040204" pitchFamily="34" charset="0"/>
              </a:rPr>
              <a:t>)</a:t>
            </a:r>
            <a:r>
              <a:rPr lang="zh-CN" altLang="en-US" dirty="0">
                <a:latin typeface="Verdana" panose="020B0604030504040204" pitchFamily="34" charset="0"/>
              </a:rPr>
              <a:t>叫</a:t>
            </a:r>
            <a:r>
              <a:rPr lang="zh-CN" altLang="en-US" b="1" dirty="0">
                <a:latin typeface="Verdana" panose="020B0604030504040204" pitchFamily="34" charset="0"/>
              </a:rPr>
              <a:t>零宽度正预测先行断言</a:t>
            </a:r>
            <a:r>
              <a:rPr lang="zh-CN" altLang="en-US" dirty="0">
                <a:latin typeface="Verdana" panose="020B0604030504040204" pitchFamily="34" charset="0"/>
              </a:rPr>
              <a:t>，它</a:t>
            </a:r>
            <a:r>
              <a:rPr lang="zh-CN" altLang="en-US" u="sng" dirty="0">
                <a:latin typeface="Verdana" panose="020B0604030504040204" pitchFamily="34" charset="0"/>
              </a:rPr>
              <a:t>断言自身出现的位置的后面能匹配表达式</a:t>
            </a:r>
            <a:r>
              <a:rPr lang="en" altLang="zh-CN" u="sng" dirty="0" err="1">
                <a:latin typeface="Verdana" panose="020B0604030504040204" pitchFamily="34" charset="0"/>
              </a:rPr>
              <a:t>exp</a:t>
            </a:r>
            <a:r>
              <a:rPr lang="zh-CN" altLang="en" dirty="0">
                <a:latin typeface="Verdana" panose="020B0604030504040204" pitchFamily="34" charset="0"/>
              </a:rPr>
              <a:t>。</a:t>
            </a:r>
            <a:r>
              <a:rPr lang="zh-CN" altLang="en-US" dirty="0">
                <a:latin typeface="Verdana" panose="020B0604030504040204" pitchFamily="34" charset="0"/>
              </a:rPr>
              <a:t>比如</a:t>
            </a:r>
            <a:r>
              <a:rPr lang="en-US" altLang="zh-CN" dirty="0">
                <a:solidFill>
                  <a:srgbClr val="FF0000"/>
                </a:solidFill>
                <a:latin typeface="Verdana" panose="020B0604030504040204" pitchFamily="34" charset="0"/>
              </a:rPr>
              <a:t>\</a:t>
            </a:r>
            <a:r>
              <a:rPr lang="en" altLang="zh-CN" dirty="0">
                <a:solidFill>
                  <a:srgbClr val="FF0000"/>
                </a:solidFill>
                <a:latin typeface="Verdana" panose="020B0604030504040204" pitchFamily="34" charset="0"/>
              </a:rPr>
              <a:t>b\w+(?=</a:t>
            </a:r>
            <a:r>
              <a:rPr lang="en" altLang="zh-CN" dirty="0" err="1">
                <a:solidFill>
                  <a:srgbClr val="FF0000"/>
                </a:solidFill>
                <a:latin typeface="Verdana" panose="020B0604030504040204" pitchFamily="34" charset="0"/>
              </a:rPr>
              <a:t>ing</a:t>
            </a:r>
            <a:r>
              <a:rPr lang="en" altLang="zh-CN" dirty="0">
                <a:solidFill>
                  <a:srgbClr val="FF0000"/>
                </a:solidFill>
                <a:latin typeface="Verdana" panose="020B0604030504040204" pitchFamily="34" charset="0"/>
              </a:rPr>
              <a:t>\b)</a:t>
            </a:r>
            <a:r>
              <a:rPr lang="zh-CN" altLang="en" dirty="0">
                <a:latin typeface="Verdana" panose="020B0604030504040204" pitchFamily="34" charset="0"/>
              </a:rPr>
              <a:t>，</a:t>
            </a:r>
            <a:r>
              <a:rPr lang="zh-CN" altLang="en-US" dirty="0">
                <a:latin typeface="Verdana" panose="020B0604030504040204" pitchFamily="34" charset="0"/>
              </a:rPr>
              <a:t>匹配</a:t>
            </a:r>
            <a:r>
              <a:rPr lang="zh-CN" altLang="en-US" u="sng" dirty="0">
                <a:latin typeface="Verdana" panose="020B0604030504040204" pitchFamily="34" charset="0"/>
              </a:rPr>
              <a:t>以</a:t>
            </a:r>
            <a:r>
              <a:rPr lang="en" altLang="zh-CN" u="sng" dirty="0" err="1">
                <a:latin typeface="Verdana" panose="020B0604030504040204" pitchFamily="34" charset="0"/>
              </a:rPr>
              <a:t>ing</a:t>
            </a:r>
            <a:r>
              <a:rPr lang="zh-CN" altLang="en-US" u="sng" dirty="0">
                <a:latin typeface="Verdana" panose="020B0604030504040204" pitchFamily="34" charset="0"/>
              </a:rPr>
              <a:t>结尾的单词的前面部分，</a:t>
            </a:r>
            <a:r>
              <a:rPr lang="zh-CN" altLang="en-US" dirty="0">
                <a:latin typeface="Verdana" panose="020B0604030504040204" pitchFamily="34" charset="0"/>
              </a:rPr>
              <a:t>如查找</a:t>
            </a:r>
            <a:r>
              <a:rPr lang="en" altLang="zh-CN" i="1" dirty="0">
                <a:latin typeface="Verdana" panose="020B0604030504040204" pitchFamily="34" charset="0"/>
              </a:rPr>
              <a:t>I'm singing while you're dancing.</a:t>
            </a:r>
            <a:r>
              <a:rPr lang="zh-CN" altLang="en-US" dirty="0">
                <a:latin typeface="Verdana" panose="020B0604030504040204" pitchFamily="34" charset="0"/>
              </a:rPr>
              <a:t>时，它会匹配</a:t>
            </a:r>
            <a:r>
              <a:rPr lang="en" altLang="zh-CN" u="sng" dirty="0">
                <a:latin typeface="Verdana" panose="020B0604030504040204" pitchFamily="34" charset="0"/>
              </a:rPr>
              <a:t>sing</a:t>
            </a:r>
            <a:r>
              <a:rPr lang="zh-CN" altLang="en-US" dirty="0">
                <a:latin typeface="Verdana" panose="020B0604030504040204" pitchFamily="34" charset="0"/>
              </a:rPr>
              <a:t>和</a:t>
            </a:r>
            <a:r>
              <a:rPr lang="en" altLang="zh-CN" u="sng" dirty="0" err="1">
                <a:latin typeface="Verdana" panose="020B0604030504040204" pitchFamily="34" charset="0"/>
              </a:rPr>
              <a:t>danc</a:t>
            </a:r>
            <a:r>
              <a:rPr lang="zh-CN" altLang="en" dirty="0">
                <a:latin typeface="Verdana" panose="020B0604030504040204" pitchFamily="34" charset="0"/>
              </a:rPr>
              <a:t>。</a:t>
            </a:r>
            <a:endParaRPr lang="en" altLang="zh-CN" dirty="0"/>
          </a:p>
          <a:p>
            <a:r>
              <a:rPr lang="en" altLang="zh-CN" dirty="0">
                <a:solidFill>
                  <a:srgbClr val="0000FF"/>
                </a:solidFill>
                <a:latin typeface="Verdana" panose="020B0604030504040204" pitchFamily="34" charset="0"/>
              </a:rPr>
              <a:t>(?&lt;=</a:t>
            </a:r>
            <a:r>
              <a:rPr lang="en" altLang="zh-CN" dirty="0" err="1">
                <a:solidFill>
                  <a:srgbClr val="0000FF"/>
                </a:solidFill>
                <a:latin typeface="Verdana" panose="020B0604030504040204" pitchFamily="34" charset="0"/>
              </a:rPr>
              <a:t>exp</a:t>
            </a:r>
            <a:r>
              <a:rPr lang="en" altLang="zh-CN" dirty="0">
                <a:solidFill>
                  <a:srgbClr val="0000FF"/>
                </a:solidFill>
                <a:latin typeface="Verdana" panose="020B0604030504040204" pitchFamily="34" charset="0"/>
              </a:rPr>
              <a:t>)</a:t>
            </a:r>
            <a:r>
              <a:rPr lang="zh-CN" altLang="en-US" dirty="0">
                <a:latin typeface="Verdana" panose="020B0604030504040204" pitchFamily="34" charset="0"/>
              </a:rPr>
              <a:t>叫</a:t>
            </a:r>
            <a:r>
              <a:rPr lang="zh-CN" altLang="en-US" b="1" dirty="0">
                <a:latin typeface="Verdana" panose="020B0604030504040204" pitchFamily="34" charset="0"/>
              </a:rPr>
              <a:t>零宽度正回顾后发断言</a:t>
            </a:r>
            <a:r>
              <a:rPr lang="zh-CN" altLang="en-US" dirty="0">
                <a:latin typeface="Verdana" panose="020B0604030504040204" pitchFamily="34" charset="0"/>
              </a:rPr>
              <a:t>，它</a:t>
            </a:r>
            <a:r>
              <a:rPr lang="zh-CN" altLang="en-US" u="sng" dirty="0">
                <a:latin typeface="Verdana" panose="020B0604030504040204" pitchFamily="34" charset="0"/>
              </a:rPr>
              <a:t>断言自身出现的位置的前面能匹配表达式</a:t>
            </a:r>
            <a:r>
              <a:rPr lang="en" altLang="zh-CN" u="sng" dirty="0" err="1">
                <a:latin typeface="Verdana" panose="020B0604030504040204" pitchFamily="34" charset="0"/>
              </a:rPr>
              <a:t>exp</a:t>
            </a:r>
            <a:r>
              <a:rPr lang="zh-CN" altLang="en" dirty="0">
                <a:latin typeface="Verdana" panose="020B0604030504040204" pitchFamily="34" charset="0"/>
              </a:rPr>
              <a:t>。</a:t>
            </a:r>
            <a:r>
              <a:rPr lang="zh-CN" altLang="en-US" dirty="0">
                <a:latin typeface="Verdana" panose="020B0604030504040204" pitchFamily="34" charset="0"/>
              </a:rPr>
              <a:t>比如</a:t>
            </a:r>
            <a:r>
              <a:rPr lang="en-US" altLang="zh-CN" dirty="0">
                <a:solidFill>
                  <a:srgbClr val="FF0000"/>
                </a:solidFill>
                <a:latin typeface="Verdana" panose="020B0604030504040204" pitchFamily="34" charset="0"/>
              </a:rPr>
              <a:t>(?&lt;=\</a:t>
            </a:r>
            <a:r>
              <a:rPr lang="en" altLang="zh-CN" dirty="0" err="1">
                <a:solidFill>
                  <a:srgbClr val="FF0000"/>
                </a:solidFill>
                <a:latin typeface="Verdana" panose="020B0604030504040204" pitchFamily="34" charset="0"/>
              </a:rPr>
              <a:t>bre</a:t>
            </a:r>
            <a:r>
              <a:rPr lang="en" altLang="zh-CN" dirty="0">
                <a:solidFill>
                  <a:srgbClr val="FF0000"/>
                </a:solidFill>
                <a:latin typeface="Verdana" panose="020B0604030504040204" pitchFamily="34" charset="0"/>
              </a:rPr>
              <a:t>)\w+\b</a:t>
            </a:r>
            <a:r>
              <a:rPr lang="zh-CN" altLang="en-US" dirty="0">
                <a:latin typeface="Verdana" panose="020B0604030504040204" pitchFamily="34" charset="0"/>
              </a:rPr>
              <a:t>会匹配</a:t>
            </a:r>
            <a:r>
              <a:rPr lang="zh-CN" altLang="en-US" u="sng" dirty="0">
                <a:latin typeface="Verdana" panose="020B0604030504040204" pitchFamily="34" charset="0"/>
              </a:rPr>
              <a:t>以</a:t>
            </a:r>
            <a:r>
              <a:rPr lang="en" altLang="zh-CN" u="sng" dirty="0">
                <a:latin typeface="Verdana" panose="020B0604030504040204" pitchFamily="34" charset="0"/>
              </a:rPr>
              <a:t>re</a:t>
            </a:r>
            <a:r>
              <a:rPr lang="zh-CN" altLang="en-US" u="sng" dirty="0">
                <a:latin typeface="Verdana" panose="020B0604030504040204" pitchFamily="34" charset="0"/>
              </a:rPr>
              <a:t>开头的单词的后半部分</a:t>
            </a:r>
            <a:r>
              <a:rPr lang="en-US" altLang="zh-CN" u="sng" dirty="0">
                <a:latin typeface="Verdana" panose="020B0604030504040204" pitchFamily="34" charset="0"/>
              </a:rPr>
              <a:t>(</a:t>
            </a:r>
            <a:r>
              <a:rPr lang="zh-CN" altLang="en-US" u="sng" dirty="0">
                <a:latin typeface="Verdana" panose="020B0604030504040204" pitchFamily="34" charset="0"/>
              </a:rPr>
              <a:t>除了</a:t>
            </a:r>
            <a:r>
              <a:rPr lang="en" altLang="zh-CN" u="sng" dirty="0">
                <a:latin typeface="Verdana" panose="020B0604030504040204" pitchFamily="34" charset="0"/>
              </a:rPr>
              <a:t>re</a:t>
            </a:r>
            <a:r>
              <a:rPr lang="zh-CN" altLang="en-US" u="sng" dirty="0">
                <a:latin typeface="Verdana" panose="020B0604030504040204" pitchFamily="34" charset="0"/>
              </a:rPr>
              <a:t>以外的部分</a:t>
            </a:r>
            <a:r>
              <a:rPr lang="en-US" altLang="zh-CN" u="sng" dirty="0">
                <a:latin typeface="Verdana" panose="020B0604030504040204" pitchFamily="34" charset="0"/>
              </a:rPr>
              <a:t>)</a:t>
            </a:r>
            <a:r>
              <a:rPr lang="zh-CN" altLang="en-US" dirty="0">
                <a:latin typeface="Verdana" panose="020B0604030504040204" pitchFamily="34" charset="0"/>
              </a:rPr>
              <a:t>，例如在查找</a:t>
            </a:r>
            <a:r>
              <a:rPr lang="en" altLang="zh-CN" i="1" dirty="0">
                <a:latin typeface="Verdana" panose="020B0604030504040204" pitchFamily="34" charset="0"/>
              </a:rPr>
              <a:t>reading a book</a:t>
            </a:r>
            <a:r>
              <a:rPr lang="zh-CN" altLang="en-US" dirty="0">
                <a:latin typeface="Verdana" panose="020B0604030504040204" pitchFamily="34" charset="0"/>
              </a:rPr>
              <a:t>时，它匹配</a:t>
            </a:r>
            <a:r>
              <a:rPr lang="en" altLang="zh-CN" u="sng" dirty="0" err="1">
                <a:latin typeface="Verdana" panose="020B0604030504040204" pitchFamily="34" charset="0"/>
              </a:rPr>
              <a:t>ading</a:t>
            </a:r>
            <a:r>
              <a:rPr lang="zh-CN" altLang="en" dirty="0">
                <a:latin typeface="Verdana" panose="020B0604030504040204" pitchFamily="34" charset="0"/>
              </a:rPr>
              <a:t>。</a:t>
            </a:r>
            <a:endParaRPr lang="en" altLang="zh-CN" dirty="0">
              <a:effectLst/>
            </a:endParaRPr>
          </a:p>
        </p:txBody>
      </p:sp>
      <p:sp>
        <p:nvSpPr>
          <p:cNvPr id="7" name="爆炸形 2 6">
            <a:extLst>
              <a:ext uri="{FF2B5EF4-FFF2-40B4-BE49-F238E27FC236}">
                <a16:creationId xmlns:a16="http://schemas.microsoft.com/office/drawing/2014/main" id="{BCD36164-FD13-B94C-B390-868EB3DF309C}"/>
              </a:ext>
            </a:extLst>
          </p:cNvPr>
          <p:cNvSpPr/>
          <p:nvPr/>
        </p:nvSpPr>
        <p:spPr>
          <a:xfrm>
            <a:off x="10023794" y="2533921"/>
            <a:ext cx="2509025" cy="2029522"/>
          </a:xfrm>
          <a:prstGeom prst="irregularSeal2">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zh-CN" altLang="en-US" sz="1400" dirty="0"/>
              <a:t>思考：</a:t>
            </a:r>
            <a:r>
              <a:rPr kumimoji="1" lang="en" altLang="zh-CN" sz="1400" dirty="0"/>
              <a:t> (?=</a:t>
            </a:r>
            <a:r>
              <a:rPr kumimoji="1" lang="en" altLang="zh-CN" sz="1400" dirty="0" err="1"/>
              <a:t>ing</a:t>
            </a:r>
            <a:r>
              <a:rPr kumimoji="1" lang="en" altLang="zh-CN" sz="1400" dirty="0"/>
              <a:t>\b)\w</a:t>
            </a:r>
            <a:r>
              <a:rPr kumimoji="1" lang="zh-CN" altLang="en-US" sz="1400" dirty="0"/>
              <a:t>能捕获什么</a:t>
            </a:r>
          </a:p>
        </p:txBody>
      </p:sp>
      <p:sp>
        <p:nvSpPr>
          <p:cNvPr id="8" name="文本框 7">
            <a:extLst>
              <a:ext uri="{FF2B5EF4-FFF2-40B4-BE49-F238E27FC236}">
                <a16:creationId xmlns:a16="http://schemas.microsoft.com/office/drawing/2014/main" id="{862C27EA-60B1-2145-816B-37E18BBE3C19}"/>
              </a:ext>
            </a:extLst>
          </p:cNvPr>
          <p:cNvSpPr txBox="1"/>
          <p:nvPr/>
        </p:nvSpPr>
        <p:spPr>
          <a:xfrm>
            <a:off x="225094" y="1245036"/>
            <a:ext cx="2262158" cy="646331"/>
          </a:xfrm>
          <a:prstGeom prst="rect">
            <a:avLst/>
          </a:prstGeom>
          <a:noFill/>
        </p:spPr>
        <p:txBody>
          <a:bodyPr wrap="none" rtlCol="0">
            <a:spAutoFit/>
          </a:bodyPr>
          <a:lstStyle/>
          <a:p>
            <a:r>
              <a:rPr kumimoji="1" lang="zh-CN" altLang="en-US" dirty="0">
                <a:solidFill>
                  <a:srgbClr val="FF0000"/>
                </a:solidFill>
              </a:rPr>
              <a:t>零宽断言是新特性</a:t>
            </a:r>
            <a:endParaRPr kumimoji="1" lang="en-US" altLang="zh-CN" dirty="0">
              <a:solidFill>
                <a:srgbClr val="FF0000"/>
              </a:solidFill>
            </a:endParaRPr>
          </a:p>
          <a:p>
            <a:r>
              <a:rPr kumimoji="1" lang="zh-CN" altLang="en-US" dirty="0">
                <a:solidFill>
                  <a:srgbClr val="FF0000"/>
                </a:solidFill>
              </a:rPr>
              <a:t>可能有编辑器不支持</a:t>
            </a:r>
          </a:p>
        </p:txBody>
      </p:sp>
      <p:pic>
        <p:nvPicPr>
          <p:cNvPr id="9" name="图片 8">
            <a:extLst>
              <a:ext uri="{FF2B5EF4-FFF2-40B4-BE49-F238E27FC236}">
                <a16:creationId xmlns:a16="http://schemas.microsoft.com/office/drawing/2014/main" id="{8870E6C9-7941-E240-9EA9-74E00E3D1EE1}"/>
              </a:ext>
            </a:extLst>
          </p:cNvPr>
          <p:cNvPicPr>
            <a:picLocks noChangeAspect="1"/>
          </p:cNvPicPr>
          <p:nvPr/>
        </p:nvPicPr>
        <p:blipFill>
          <a:blip r:embed="rId4"/>
          <a:stretch>
            <a:fillRect/>
          </a:stretch>
        </p:blipFill>
        <p:spPr>
          <a:xfrm>
            <a:off x="4718823" y="1835456"/>
            <a:ext cx="3073400" cy="889000"/>
          </a:xfrm>
          <a:prstGeom prst="rect">
            <a:avLst/>
          </a:prstGeom>
        </p:spPr>
      </p:pic>
      <p:grpSp>
        <p:nvGrpSpPr>
          <p:cNvPr id="12" name="组合 11">
            <a:extLst>
              <a:ext uri="{FF2B5EF4-FFF2-40B4-BE49-F238E27FC236}">
                <a16:creationId xmlns:a16="http://schemas.microsoft.com/office/drawing/2014/main" id="{C44776CD-93AF-6648-889F-B52E240B21EB}"/>
              </a:ext>
            </a:extLst>
          </p:cNvPr>
          <p:cNvGrpSpPr/>
          <p:nvPr/>
        </p:nvGrpSpPr>
        <p:grpSpPr>
          <a:xfrm>
            <a:off x="225094" y="4919034"/>
            <a:ext cx="11424914" cy="1759697"/>
            <a:chOff x="225094" y="4919034"/>
            <a:chExt cx="11424914" cy="1759697"/>
          </a:xfrm>
        </p:grpSpPr>
        <p:sp>
          <p:nvSpPr>
            <p:cNvPr id="10" name="矩形 9">
              <a:extLst>
                <a:ext uri="{FF2B5EF4-FFF2-40B4-BE49-F238E27FC236}">
                  <a16:creationId xmlns:a16="http://schemas.microsoft.com/office/drawing/2014/main" id="{7AC17AA3-044E-9B46-9C25-86F44B29CC11}"/>
                </a:ext>
              </a:extLst>
            </p:cNvPr>
            <p:cNvSpPr/>
            <p:nvPr/>
          </p:nvSpPr>
          <p:spPr>
            <a:xfrm>
              <a:off x="225094" y="4924405"/>
              <a:ext cx="6096000" cy="1754326"/>
            </a:xfrm>
            <a:prstGeom prst="rect">
              <a:avLst/>
            </a:prstGeom>
          </p:spPr>
          <p:txBody>
            <a:bodyPr>
              <a:spAutoFit/>
            </a:bodyPr>
            <a:lstStyle/>
            <a:p>
              <a:r>
                <a:rPr lang="zh-CN" altLang="en-US" dirty="0">
                  <a:latin typeface="Verdana" panose="020B0604030504040204" pitchFamily="34" charset="0"/>
                </a:rPr>
                <a:t>假如要给一个很长的数字中每三位间加一个逗号</a:t>
              </a:r>
              <a:r>
                <a:rPr lang="en-US" altLang="zh-CN" dirty="0">
                  <a:latin typeface="Verdana" panose="020B0604030504040204" pitchFamily="34" charset="0"/>
                </a:rPr>
                <a:t>(</a:t>
              </a:r>
              <a:r>
                <a:rPr lang="zh-CN" altLang="en-US" dirty="0">
                  <a:latin typeface="Verdana" panose="020B0604030504040204" pitchFamily="34" charset="0"/>
                </a:rPr>
                <a:t>当然是从右边加起</a:t>
              </a:r>
              <a:r>
                <a:rPr lang="en-US" altLang="zh-CN" dirty="0">
                  <a:latin typeface="Verdana" panose="020B0604030504040204" pitchFamily="34" charset="0"/>
                </a:rPr>
                <a:t>)</a:t>
              </a:r>
              <a:r>
                <a:rPr lang="zh-CN" altLang="en-US" dirty="0">
                  <a:latin typeface="Verdana" panose="020B0604030504040204" pitchFamily="34" charset="0"/>
                </a:rPr>
                <a:t>，可以这样查找需要在前面和里面添加逗号的部分：</a:t>
              </a:r>
              <a:r>
                <a:rPr lang="en-US" altLang="zh-CN" dirty="0">
                  <a:solidFill>
                    <a:srgbClr val="FF0000"/>
                  </a:solidFill>
                  <a:latin typeface="Verdana" panose="020B0604030504040204" pitchFamily="34" charset="0"/>
                </a:rPr>
                <a:t>((?&lt;=\d)\d{3})+\b</a:t>
              </a:r>
              <a:r>
                <a:rPr lang="zh-CN" altLang="en-US" dirty="0">
                  <a:latin typeface="Verdana" panose="020B0604030504040204" pitchFamily="34" charset="0"/>
                </a:rPr>
                <a:t>，用它对</a:t>
              </a:r>
              <a:r>
                <a:rPr lang="en-US" altLang="zh-CN" i="1" dirty="0">
                  <a:latin typeface="Verdana" panose="020B0604030504040204" pitchFamily="34" charset="0"/>
                </a:rPr>
                <a:t>1234567890</a:t>
              </a:r>
              <a:r>
                <a:rPr lang="zh-CN" altLang="en-US" dirty="0">
                  <a:latin typeface="Verdana" panose="020B0604030504040204" pitchFamily="34" charset="0"/>
                </a:rPr>
                <a:t>进行查找结果是</a:t>
              </a:r>
              <a:r>
                <a:rPr lang="en-US" altLang="zh-CN" u="sng" dirty="0">
                  <a:latin typeface="Verdana" panose="020B0604030504040204" pitchFamily="34" charset="0"/>
                </a:rPr>
                <a:t>234567890</a:t>
              </a:r>
            </a:p>
            <a:p>
              <a:endParaRPr lang="en-US" altLang="zh-CN" u="sng" dirty="0">
                <a:effectLst/>
                <a:latin typeface="Verdana" panose="020B0604030504040204" pitchFamily="34" charset="0"/>
              </a:endParaRPr>
            </a:p>
            <a:p>
              <a:r>
                <a:rPr lang="en" altLang="zh-CN" dirty="0">
                  <a:solidFill>
                    <a:srgbClr val="FF0000"/>
                  </a:solidFill>
                </a:rPr>
                <a:t>(?&lt;=\s)\d+(?=\s)</a:t>
              </a:r>
              <a:r>
                <a:rPr lang="zh-CN" altLang="en" dirty="0"/>
                <a:t>的</a:t>
              </a:r>
              <a:r>
                <a:rPr lang="zh-CN" altLang="en-US" dirty="0"/>
                <a:t>意图？</a:t>
              </a:r>
              <a:endParaRPr lang="en" altLang="zh-CN" dirty="0"/>
            </a:p>
          </p:txBody>
        </p:sp>
        <p:sp>
          <p:nvSpPr>
            <p:cNvPr id="11" name="爆炸形 2 10">
              <a:extLst>
                <a:ext uri="{FF2B5EF4-FFF2-40B4-BE49-F238E27FC236}">
                  <a16:creationId xmlns:a16="http://schemas.microsoft.com/office/drawing/2014/main" id="{C3F6BC4D-B708-2D47-96AC-066B6E6D3086}"/>
                </a:ext>
              </a:extLst>
            </p:cNvPr>
            <p:cNvSpPr/>
            <p:nvPr/>
          </p:nvSpPr>
          <p:spPr>
            <a:xfrm>
              <a:off x="7377193" y="4919034"/>
              <a:ext cx="4272815" cy="1708870"/>
            </a:xfrm>
            <a:prstGeom prst="irregularSeal2">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zh-CN" altLang="en-US" sz="1400" dirty="0"/>
                <a:t>思考：为什么不是捕获的</a:t>
              </a:r>
              <a:r>
                <a:rPr kumimoji="1" lang="en-US" altLang="zh-CN" sz="1400" dirty="0"/>
                <a:t>123456789</a:t>
              </a:r>
              <a:r>
                <a:rPr kumimoji="1" lang="zh-CN" altLang="en-US" sz="1400" dirty="0"/>
                <a:t>？</a:t>
              </a:r>
            </a:p>
          </p:txBody>
        </p:sp>
      </p:grpSp>
    </p:spTree>
    <p:custDataLst>
      <p:tags r:id="rId1"/>
    </p:custDataLst>
    <p:extLst>
      <p:ext uri="{BB962C8B-B14F-4D97-AF65-F5344CB8AC3E}">
        <p14:creationId xmlns:p14="http://schemas.microsoft.com/office/powerpoint/2010/main" val="1375729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1"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2"/>
                                        </p:tgtEl>
                                        <p:attrNameLst>
                                          <p:attrName>style.visibility</p:attrName>
                                        </p:attrNameLst>
                                      </p:cBhvr>
                                      <p:to>
                                        <p:strVal val="visible"/>
                                      </p:to>
                                    </p:set>
                                    <p:anim calcmode="lin" valueType="num">
                                      <p:cBhvr additive="base">
                                        <p:cTn id="13" dur="500" fill="hold"/>
                                        <p:tgtEl>
                                          <p:spTgt spid="12"/>
                                        </p:tgtEl>
                                        <p:attrNameLst>
                                          <p:attrName>ppt_x</p:attrName>
                                        </p:attrNameLst>
                                      </p:cBhvr>
                                      <p:tavLst>
                                        <p:tav tm="0">
                                          <p:val>
                                            <p:strVal val="#ppt_x"/>
                                          </p:val>
                                        </p:tav>
                                        <p:tav tm="100000">
                                          <p:val>
                                            <p:strVal val="#ppt_x"/>
                                          </p:val>
                                        </p:tav>
                                      </p:tavLst>
                                    </p:anim>
                                    <p:anim calcmode="lin" valueType="num">
                                      <p:cBhvr additive="base">
                                        <p:cTn id="1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1"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601864F2-7702-3940-B401-6715A4EDCC10}"/>
              </a:ext>
            </a:extLst>
          </p:cNvPr>
          <p:cNvSpPr/>
          <p:nvPr/>
        </p:nvSpPr>
        <p:spPr>
          <a:xfrm>
            <a:off x="225094" y="324496"/>
            <a:ext cx="2954655" cy="923330"/>
          </a:xfrm>
          <a:prstGeom prst="rect">
            <a:avLst/>
          </a:prstGeom>
          <a:noFill/>
        </p:spPr>
        <p:txBody>
          <a:bodyPr wrap="none" lIns="91440" tIns="45720" rIns="91440" bIns="45720">
            <a:spAutoFit/>
          </a:bodyPr>
          <a:lstStyle/>
          <a:p>
            <a:pPr algn="ctr"/>
            <a:r>
              <a:rPr lang="zh-CN" altLang="en-US" sz="54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零宽断言</a:t>
            </a:r>
            <a:endParaRPr lang="en-US" altLang="zh-CN" sz="54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sp>
        <p:nvSpPr>
          <p:cNvPr id="3" name="矩形 2">
            <a:extLst>
              <a:ext uri="{FF2B5EF4-FFF2-40B4-BE49-F238E27FC236}">
                <a16:creationId xmlns:a16="http://schemas.microsoft.com/office/drawing/2014/main" id="{9CB701E0-56CF-7A4F-97FE-F9B0484CBE8F}"/>
              </a:ext>
            </a:extLst>
          </p:cNvPr>
          <p:cNvSpPr/>
          <p:nvPr/>
        </p:nvSpPr>
        <p:spPr>
          <a:xfrm>
            <a:off x="4024393" y="521559"/>
            <a:ext cx="7924800" cy="1754326"/>
          </a:xfrm>
          <a:prstGeom prst="rect">
            <a:avLst/>
          </a:prstGeom>
        </p:spPr>
        <p:txBody>
          <a:bodyPr wrap="square">
            <a:spAutoFit/>
          </a:bodyPr>
          <a:lstStyle/>
          <a:p>
            <a:r>
              <a:rPr lang="zh-CN" altLang="en-US" dirty="0">
                <a:latin typeface="Verdana" panose="020B0604030504040204" pitchFamily="34" charset="0"/>
              </a:rPr>
              <a:t>前面提到过怎么查找</a:t>
            </a:r>
            <a:r>
              <a:rPr lang="zh-CN" altLang="en-US" b="1" dirty="0">
                <a:latin typeface="Verdana" panose="020B0604030504040204" pitchFamily="34" charset="0"/>
              </a:rPr>
              <a:t>不是某个字符或不在某个字符类里</a:t>
            </a:r>
            <a:r>
              <a:rPr lang="zh-CN" altLang="en-US" dirty="0">
                <a:latin typeface="Verdana" panose="020B0604030504040204" pitchFamily="34" charset="0"/>
              </a:rPr>
              <a:t>的字符的方法</a:t>
            </a:r>
            <a:r>
              <a:rPr lang="en-US" altLang="zh-CN" dirty="0">
                <a:latin typeface="Verdana" panose="020B0604030504040204" pitchFamily="34" charset="0"/>
              </a:rPr>
              <a:t>(</a:t>
            </a:r>
            <a:r>
              <a:rPr lang="zh-CN" altLang="en-US" dirty="0">
                <a:latin typeface="Verdana" panose="020B0604030504040204" pitchFamily="34" charset="0"/>
              </a:rPr>
              <a:t>反义</a:t>
            </a:r>
            <a:r>
              <a:rPr lang="en-US" altLang="zh-CN" dirty="0">
                <a:latin typeface="Verdana" panose="020B0604030504040204" pitchFamily="34" charset="0"/>
              </a:rPr>
              <a:t>)</a:t>
            </a:r>
            <a:r>
              <a:rPr lang="zh-CN" altLang="en-US" dirty="0">
                <a:latin typeface="Verdana" panose="020B0604030504040204" pitchFamily="34" charset="0"/>
              </a:rPr>
              <a:t>。如果只想要</a:t>
            </a:r>
            <a:r>
              <a:rPr lang="zh-CN" altLang="en-US" b="1" dirty="0">
                <a:latin typeface="Verdana" panose="020B0604030504040204" pitchFamily="34" charset="0"/>
              </a:rPr>
              <a:t>确保某个字符没有出现，但并不想去匹配它</a:t>
            </a:r>
            <a:r>
              <a:rPr lang="zh-CN" altLang="en-US" dirty="0">
                <a:latin typeface="Verdana" panose="020B0604030504040204" pitchFamily="34" charset="0"/>
              </a:rPr>
              <a:t>时怎么办？</a:t>
            </a:r>
            <a:endParaRPr lang="en-US" altLang="zh-CN" dirty="0">
              <a:latin typeface="Verdana" panose="020B0604030504040204" pitchFamily="34" charset="0"/>
            </a:endParaRPr>
          </a:p>
          <a:p>
            <a:endParaRPr lang="en-US" altLang="zh-CN" dirty="0">
              <a:latin typeface="Verdana" panose="020B0604030504040204" pitchFamily="34" charset="0"/>
            </a:endParaRPr>
          </a:p>
          <a:p>
            <a:r>
              <a:rPr lang="zh-CN" altLang="en-US" dirty="0">
                <a:latin typeface="Verdana" panose="020B0604030504040204" pitchFamily="34" charset="0"/>
              </a:rPr>
              <a:t>例如，我们想查找这样的单词</a:t>
            </a:r>
            <a:r>
              <a:rPr lang="en-US" altLang="zh-CN" dirty="0">
                <a:latin typeface="Verdana" panose="020B0604030504040204" pitchFamily="34" charset="0"/>
              </a:rPr>
              <a:t>:</a:t>
            </a:r>
            <a:r>
              <a:rPr lang="zh-CN" altLang="en-US" dirty="0">
                <a:latin typeface="Verdana" panose="020B0604030504040204" pitchFamily="34" charset="0"/>
              </a:rPr>
              <a:t>它里面出现了字母</a:t>
            </a:r>
            <a:r>
              <a:rPr lang="en-US" altLang="zh-CN" dirty="0">
                <a:latin typeface="Verdana" panose="020B0604030504040204" pitchFamily="34" charset="0"/>
              </a:rPr>
              <a:t>q,</a:t>
            </a:r>
            <a:r>
              <a:rPr lang="zh-CN" altLang="en-US" dirty="0">
                <a:latin typeface="Verdana" panose="020B0604030504040204" pitchFamily="34" charset="0"/>
              </a:rPr>
              <a:t>但是</a:t>
            </a:r>
            <a:r>
              <a:rPr lang="en-US" altLang="zh-CN" dirty="0">
                <a:latin typeface="Verdana" panose="020B0604030504040204" pitchFamily="34" charset="0"/>
              </a:rPr>
              <a:t>q</a:t>
            </a:r>
            <a:r>
              <a:rPr lang="zh-CN" altLang="en-US" dirty="0">
                <a:latin typeface="Verdana" panose="020B0604030504040204" pitchFamily="34" charset="0"/>
              </a:rPr>
              <a:t>后面跟的不是字母</a:t>
            </a:r>
            <a:r>
              <a:rPr lang="en-US" altLang="zh-CN" dirty="0">
                <a:latin typeface="Verdana" panose="020B0604030504040204" pitchFamily="34" charset="0"/>
              </a:rPr>
              <a:t>u,</a:t>
            </a:r>
            <a:r>
              <a:rPr lang="zh-CN" altLang="en-US" dirty="0">
                <a:latin typeface="Verdana" panose="020B0604030504040204" pitchFamily="34" charset="0"/>
              </a:rPr>
              <a:t>我们可以尝试这样：</a:t>
            </a:r>
            <a:r>
              <a:rPr lang="en-US" altLang="zh-CN" dirty="0">
                <a:solidFill>
                  <a:srgbClr val="FF0000"/>
                </a:solidFill>
                <a:latin typeface="Verdana" panose="020B0604030504040204" pitchFamily="34" charset="0"/>
              </a:rPr>
              <a:t>\b\w*q[^u]\w*\b</a:t>
            </a:r>
            <a:r>
              <a:rPr lang="zh-CN" altLang="en-US" dirty="0">
                <a:latin typeface="Verdana" panose="020B0604030504040204" pitchFamily="34" charset="0"/>
              </a:rPr>
              <a:t>匹配</a:t>
            </a:r>
            <a:r>
              <a:rPr lang="zh-CN" altLang="en-US" u="sng" dirty="0">
                <a:latin typeface="Verdana" panose="020B0604030504040204" pitchFamily="34" charset="0"/>
              </a:rPr>
              <a:t>包含</a:t>
            </a:r>
            <a:r>
              <a:rPr lang="zh-CN" altLang="en-US" b="1" u="sng" dirty="0">
                <a:latin typeface="Verdana" panose="020B0604030504040204" pitchFamily="34" charset="0"/>
              </a:rPr>
              <a:t>后面不是字母</a:t>
            </a:r>
            <a:r>
              <a:rPr lang="en-US" altLang="zh-CN" b="1" u="sng" dirty="0">
                <a:latin typeface="Verdana" panose="020B0604030504040204" pitchFamily="34" charset="0"/>
              </a:rPr>
              <a:t>u</a:t>
            </a:r>
            <a:r>
              <a:rPr lang="zh-CN" altLang="en-US" b="1" u="sng" dirty="0">
                <a:latin typeface="Verdana" panose="020B0604030504040204" pitchFamily="34" charset="0"/>
              </a:rPr>
              <a:t>的字母</a:t>
            </a:r>
            <a:r>
              <a:rPr lang="en-US" altLang="zh-CN" b="1" u="sng" dirty="0">
                <a:latin typeface="Verdana" panose="020B0604030504040204" pitchFamily="34" charset="0"/>
              </a:rPr>
              <a:t>q</a:t>
            </a:r>
            <a:r>
              <a:rPr lang="zh-CN" altLang="en-US" u="sng" dirty="0">
                <a:latin typeface="Verdana" panose="020B0604030504040204" pitchFamily="34" charset="0"/>
              </a:rPr>
              <a:t>的单词</a:t>
            </a:r>
            <a:r>
              <a:rPr lang="zh-CN" altLang="en-US" dirty="0">
                <a:latin typeface="Verdana" panose="020B0604030504040204" pitchFamily="34" charset="0"/>
              </a:rPr>
              <a:t>。</a:t>
            </a:r>
            <a:endParaRPr lang="zh-CN" altLang="en-US" dirty="0">
              <a:effectLst/>
            </a:endParaRPr>
          </a:p>
        </p:txBody>
      </p:sp>
      <p:sp>
        <p:nvSpPr>
          <p:cNvPr id="4" name="矩形 3">
            <a:extLst>
              <a:ext uri="{FF2B5EF4-FFF2-40B4-BE49-F238E27FC236}">
                <a16:creationId xmlns:a16="http://schemas.microsoft.com/office/drawing/2014/main" id="{96067322-D183-CF4C-8F33-04F2998E2331}"/>
              </a:ext>
            </a:extLst>
          </p:cNvPr>
          <p:cNvSpPr/>
          <p:nvPr/>
        </p:nvSpPr>
        <p:spPr>
          <a:xfrm>
            <a:off x="1921790" y="2551837"/>
            <a:ext cx="8865030" cy="1200329"/>
          </a:xfrm>
          <a:prstGeom prst="rect">
            <a:avLst/>
          </a:prstGeom>
        </p:spPr>
        <p:txBody>
          <a:bodyPr wrap="square">
            <a:spAutoFit/>
          </a:bodyPr>
          <a:lstStyle/>
          <a:p>
            <a:r>
              <a:rPr lang="zh-CN" altLang="en-US" dirty="0">
                <a:latin typeface="Verdana" panose="020B0604030504040204" pitchFamily="34" charset="0"/>
              </a:rPr>
              <a:t>如果</a:t>
            </a:r>
            <a:r>
              <a:rPr lang="en-US" altLang="zh-CN" dirty="0">
                <a:latin typeface="Verdana" panose="020B0604030504040204" pitchFamily="34" charset="0"/>
              </a:rPr>
              <a:t>q</a:t>
            </a:r>
            <a:r>
              <a:rPr lang="zh-CN" altLang="en-US" dirty="0">
                <a:latin typeface="Verdana" panose="020B0604030504040204" pitchFamily="34" charset="0"/>
              </a:rPr>
              <a:t>出现在单词的结尾的话，像</a:t>
            </a:r>
            <a:r>
              <a:rPr lang="en-US" altLang="zh-CN" b="1" dirty="0" err="1">
                <a:latin typeface="Verdana" panose="020B0604030504040204" pitchFamily="34" charset="0"/>
              </a:rPr>
              <a:t>Iraq</a:t>
            </a:r>
            <a:r>
              <a:rPr lang="en-US" altLang="zh-CN" dirty="0" err="1">
                <a:latin typeface="Verdana" panose="020B0604030504040204" pitchFamily="34" charset="0"/>
              </a:rPr>
              <a:t>,</a:t>
            </a:r>
            <a:r>
              <a:rPr lang="en-US" altLang="zh-CN" b="1" dirty="0" err="1">
                <a:latin typeface="Verdana" panose="020B0604030504040204" pitchFamily="34" charset="0"/>
              </a:rPr>
              <a:t>Benq</a:t>
            </a:r>
            <a:r>
              <a:rPr lang="zh-CN" altLang="en-US" dirty="0">
                <a:latin typeface="Verdana" panose="020B0604030504040204" pitchFamily="34" charset="0"/>
              </a:rPr>
              <a:t>，这个表达式就会出错。这是因为</a:t>
            </a:r>
            <a:r>
              <a:rPr lang="en-US" altLang="zh-CN" dirty="0">
                <a:solidFill>
                  <a:srgbClr val="008000"/>
                </a:solidFill>
                <a:latin typeface="Verdana" panose="020B0604030504040204" pitchFamily="34" charset="0"/>
              </a:rPr>
              <a:t>[^u]</a:t>
            </a:r>
            <a:r>
              <a:rPr lang="zh-CN" altLang="en-US" dirty="0">
                <a:latin typeface="Verdana" panose="020B0604030504040204" pitchFamily="34" charset="0"/>
              </a:rPr>
              <a:t>总要匹配一个字符，所以如果</a:t>
            </a:r>
            <a:r>
              <a:rPr lang="en-US" altLang="zh-CN" dirty="0">
                <a:latin typeface="Verdana" panose="020B0604030504040204" pitchFamily="34" charset="0"/>
              </a:rPr>
              <a:t>q</a:t>
            </a:r>
            <a:r>
              <a:rPr lang="zh-CN" altLang="en-US" dirty="0">
                <a:latin typeface="Verdana" panose="020B0604030504040204" pitchFamily="34" charset="0"/>
              </a:rPr>
              <a:t>是单词的最后一个字符的话，后面的</a:t>
            </a:r>
            <a:r>
              <a:rPr lang="en-US" altLang="zh-CN" dirty="0">
                <a:solidFill>
                  <a:srgbClr val="008000"/>
                </a:solidFill>
                <a:latin typeface="Verdana" panose="020B0604030504040204" pitchFamily="34" charset="0"/>
              </a:rPr>
              <a:t>[^u]</a:t>
            </a:r>
            <a:r>
              <a:rPr lang="zh-CN" altLang="en-US" dirty="0">
                <a:latin typeface="Verdana" panose="020B0604030504040204" pitchFamily="34" charset="0"/>
              </a:rPr>
              <a:t>将会匹配</a:t>
            </a:r>
            <a:r>
              <a:rPr lang="en-US" altLang="zh-CN" dirty="0">
                <a:latin typeface="Verdana" panose="020B0604030504040204" pitchFamily="34" charset="0"/>
              </a:rPr>
              <a:t>q</a:t>
            </a:r>
            <a:r>
              <a:rPr lang="zh-CN" altLang="en-US" dirty="0">
                <a:latin typeface="Verdana" panose="020B0604030504040204" pitchFamily="34" charset="0"/>
              </a:rPr>
              <a:t>后面的单词分隔符</a:t>
            </a:r>
            <a:r>
              <a:rPr lang="en-US" altLang="zh-CN" dirty="0">
                <a:latin typeface="Verdana" panose="020B0604030504040204" pitchFamily="34" charset="0"/>
              </a:rPr>
              <a:t>(</a:t>
            </a:r>
            <a:r>
              <a:rPr lang="zh-CN" altLang="en-US" dirty="0">
                <a:latin typeface="Verdana" panose="020B0604030504040204" pitchFamily="34" charset="0"/>
              </a:rPr>
              <a:t>可能是空格，或者是句号或其它的什么</a:t>
            </a:r>
            <a:r>
              <a:rPr lang="en-US" altLang="zh-CN" dirty="0">
                <a:latin typeface="Verdana" panose="020B0604030504040204" pitchFamily="34" charset="0"/>
              </a:rPr>
              <a:t>)</a:t>
            </a:r>
            <a:r>
              <a:rPr lang="zh-CN" altLang="en-US" dirty="0">
                <a:latin typeface="Verdana" panose="020B0604030504040204" pitchFamily="34" charset="0"/>
              </a:rPr>
              <a:t>，后面的</a:t>
            </a:r>
            <a:r>
              <a:rPr lang="en-US" altLang="zh-CN" dirty="0">
                <a:solidFill>
                  <a:srgbClr val="008000"/>
                </a:solidFill>
                <a:latin typeface="Verdana" panose="020B0604030504040204" pitchFamily="34" charset="0"/>
              </a:rPr>
              <a:t>\w*\b</a:t>
            </a:r>
            <a:r>
              <a:rPr lang="zh-CN" altLang="en-US" dirty="0">
                <a:latin typeface="Verdana" panose="020B0604030504040204" pitchFamily="34" charset="0"/>
              </a:rPr>
              <a:t>将会匹配下一个单词，于是</a:t>
            </a:r>
            <a:r>
              <a:rPr lang="en-US" altLang="zh-CN" dirty="0">
                <a:solidFill>
                  <a:srgbClr val="FF0000"/>
                </a:solidFill>
                <a:latin typeface="Verdana" panose="020B0604030504040204" pitchFamily="34" charset="0"/>
              </a:rPr>
              <a:t>\b\w*q[^u]\w*\b</a:t>
            </a:r>
            <a:r>
              <a:rPr lang="zh-CN" altLang="en-US" dirty="0">
                <a:latin typeface="Verdana" panose="020B0604030504040204" pitchFamily="34" charset="0"/>
              </a:rPr>
              <a:t>就能匹配整个</a:t>
            </a:r>
            <a:r>
              <a:rPr lang="en-US" altLang="zh-CN" i="1" dirty="0">
                <a:latin typeface="Verdana" panose="020B0604030504040204" pitchFamily="34" charset="0"/>
              </a:rPr>
              <a:t>Iraq war</a:t>
            </a:r>
            <a:endParaRPr lang="zh-CN" altLang="en-US" dirty="0">
              <a:effectLst/>
            </a:endParaRPr>
          </a:p>
        </p:txBody>
      </p:sp>
      <p:pic>
        <p:nvPicPr>
          <p:cNvPr id="5" name="图片 4">
            <a:extLst>
              <a:ext uri="{FF2B5EF4-FFF2-40B4-BE49-F238E27FC236}">
                <a16:creationId xmlns:a16="http://schemas.microsoft.com/office/drawing/2014/main" id="{E3B593E2-83B2-2349-BD8D-32E1D9AC456B}"/>
              </a:ext>
            </a:extLst>
          </p:cNvPr>
          <p:cNvPicPr>
            <a:picLocks noChangeAspect="1"/>
          </p:cNvPicPr>
          <p:nvPr/>
        </p:nvPicPr>
        <p:blipFill>
          <a:blip r:embed="rId4"/>
          <a:stretch>
            <a:fillRect/>
          </a:stretch>
        </p:blipFill>
        <p:spPr>
          <a:xfrm>
            <a:off x="1921790" y="4427887"/>
            <a:ext cx="3911600" cy="977900"/>
          </a:xfrm>
          <a:prstGeom prst="rect">
            <a:avLst/>
          </a:prstGeom>
        </p:spPr>
      </p:pic>
    </p:spTree>
    <p:custDataLst>
      <p:tags r:id="rId1"/>
    </p:custDataLst>
    <p:extLst>
      <p:ext uri="{BB962C8B-B14F-4D97-AF65-F5344CB8AC3E}">
        <p14:creationId xmlns:p14="http://schemas.microsoft.com/office/powerpoint/2010/main" val="37280960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9CB30C33-958B-4D4D-8233-07A9875CC8F6}"/>
              </a:ext>
            </a:extLst>
          </p:cNvPr>
          <p:cNvSpPr/>
          <p:nvPr/>
        </p:nvSpPr>
        <p:spPr>
          <a:xfrm>
            <a:off x="225094" y="324496"/>
            <a:ext cx="2954655" cy="923330"/>
          </a:xfrm>
          <a:prstGeom prst="rect">
            <a:avLst/>
          </a:prstGeom>
          <a:noFill/>
        </p:spPr>
        <p:txBody>
          <a:bodyPr wrap="none" lIns="91440" tIns="45720" rIns="91440" bIns="45720">
            <a:spAutoFit/>
          </a:bodyPr>
          <a:lstStyle/>
          <a:p>
            <a:pPr algn="ctr"/>
            <a:r>
              <a:rPr lang="zh-CN" altLang="en-US" sz="54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零宽断言</a:t>
            </a:r>
            <a:endParaRPr lang="en-US" altLang="zh-CN" sz="54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sp>
        <p:nvSpPr>
          <p:cNvPr id="3" name="矩形 2">
            <a:extLst>
              <a:ext uri="{FF2B5EF4-FFF2-40B4-BE49-F238E27FC236}">
                <a16:creationId xmlns:a16="http://schemas.microsoft.com/office/drawing/2014/main" id="{85A398C8-1FF8-9749-9806-01931C0CBE04}"/>
              </a:ext>
            </a:extLst>
          </p:cNvPr>
          <p:cNvSpPr/>
          <p:nvPr/>
        </p:nvSpPr>
        <p:spPr>
          <a:xfrm>
            <a:off x="3838413" y="786161"/>
            <a:ext cx="8017790" cy="2308324"/>
          </a:xfrm>
          <a:prstGeom prst="rect">
            <a:avLst/>
          </a:prstGeom>
        </p:spPr>
        <p:txBody>
          <a:bodyPr wrap="square">
            <a:spAutoFit/>
          </a:bodyPr>
          <a:lstStyle/>
          <a:p>
            <a:pPr algn="ctr"/>
            <a:r>
              <a:rPr lang="zh-CN" altLang="en-US" b="1" dirty="0">
                <a:latin typeface="Verdana" panose="020B0604030504040204" pitchFamily="34" charset="0"/>
              </a:rPr>
              <a:t>零宽度负预测先行断言</a:t>
            </a:r>
            <a:r>
              <a:rPr lang="en-US" altLang="zh-CN" dirty="0">
                <a:solidFill>
                  <a:srgbClr val="0000FF"/>
                </a:solidFill>
                <a:latin typeface="Verdana" panose="020B0604030504040204" pitchFamily="34" charset="0"/>
              </a:rPr>
              <a:t>(?!</a:t>
            </a:r>
            <a:r>
              <a:rPr lang="en-US" altLang="zh-CN" dirty="0" err="1">
                <a:solidFill>
                  <a:srgbClr val="0000FF"/>
                </a:solidFill>
                <a:latin typeface="Verdana" panose="020B0604030504040204" pitchFamily="34" charset="0"/>
              </a:rPr>
              <a:t>exp</a:t>
            </a:r>
            <a:r>
              <a:rPr lang="en-US" altLang="zh-CN" dirty="0">
                <a:solidFill>
                  <a:srgbClr val="0000FF"/>
                </a:solidFill>
                <a:latin typeface="Verdana" panose="020B0604030504040204" pitchFamily="34" charset="0"/>
              </a:rPr>
              <a:t>)</a:t>
            </a:r>
            <a:r>
              <a:rPr lang="zh-CN" altLang="en-US" u="sng" dirty="0">
                <a:latin typeface="Verdana" panose="020B0604030504040204" pitchFamily="34" charset="0"/>
              </a:rPr>
              <a:t>断言此位置的后面不能匹配表达式</a:t>
            </a:r>
            <a:r>
              <a:rPr lang="en-US" altLang="zh-CN" u="sng" dirty="0" err="1">
                <a:latin typeface="Verdana" panose="020B0604030504040204" pitchFamily="34" charset="0"/>
              </a:rPr>
              <a:t>exp</a:t>
            </a:r>
            <a:r>
              <a:rPr lang="zh-CN" altLang="en-US" dirty="0">
                <a:latin typeface="Verdana" panose="020B0604030504040204" pitchFamily="34" charset="0"/>
              </a:rPr>
              <a:t>。</a:t>
            </a:r>
            <a:endParaRPr lang="en-US" altLang="zh-CN" dirty="0">
              <a:latin typeface="Verdana" panose="020B0604030504040204" pitchFamily="34" charset="0"/>
            </a:endParaRPr>
          </a:p>
          <a:p>
            <a:endParaRPr lang="en-US" altLang="zh-CN" dirty="0">
              <a:latin typeface="Verdana" panose="020B0604030504040204" pitchFamily="34" charset="0"/>
            </a:endParaRPr>
          </a:p>
          <a:p>
            <a:r>
              <a:rPr lang="zh-CN" altLang="en-US" dirty="0">
                <a:latin typeface="Verdana" panose="020B0604030504040204" pitchFamily="34" charset="0"/>
              </a:rPr>
              <a:t>例如：</a:t>
            </a:r>
            <a:r>
              <a:rPr lang="en-US" altLang="zh-CN" dirty="0">
                <a:solidFill>
                  <a:srgbClr val="FF0000"/>
                </a:solidFill>
                <a:latin typeface="Verdana" panose="020B0604030504040204" pitchFamily="34" charset="0"/>
              </a:rPr>
              <a:t>\d{3}(?!\d)</a:t>
            </a:r>
            <a:r>
              <a:rPr lang="zh-CN" altLang="en-US" dirty="0">
                <a:latin typeface="Verdana" panose="020B0604030504040204" pitchFamily="34" charset="0"/>
              </a:rPr>
              <a:t>匹配</a:t>
            </a:r>
            <a:r>
              <a:rPr lang="zh-CN" altLang="en-US" u="sng" dirty="0">
                <a:latin typeface="Verdana" panose="020B0604030504040204" pitchFamily="34" charset="0"/>
              </a:rPr>
              <a:t>三位数字，而且这三位数字的后面不能是数字</a:t>
            </a:r>
            <a:r>
              <a:rPr lang="zh-CN" altLang="en-US" dirty="0">
                <a:latin typeface="Verdana" panose="020B0604030504040204" pitchFamily="34" charset="0"/>
              </a:rPr>
              <a:t>；</a:t>
            </a:r>
            <a:r>
              <a:rPr lang="en-US" altLang="zh-CN" dirty="0">
                <a:solidFill>
                  <a:srgbClr val="FF0000"/>
                </a:solidFill>
                <a:latin typeface="Verdana" panose="020B0604030504040204" pitchFamily="34" charset="0"/>
              </a:rPr>
              <a:t>\b((?!</a:t>
            </a:r>
            <a:r>
              <a:rPr lang="en-US" altLang="zh-CN" dirty="0" err="1">
                <a:solidFill>
                  <a:srgbClr val="FF0000"/>
                </a:solidFill>
                <a:latin typeface="Verdana" panose="020B0604030504040204" pitchFamily="34" charset="0"/>
              </a:rPr>
              <a:t>abc</a:t>
            </a:r>
            <a:r>
              <a:rPr lang="en-US" altLang="zh-CN" dirty="0">
                <a:solidFill>
                  <a:srgbClr val="FF0000"/>
                </a:solidFill>
                <a:latin typeface="Verdana" panose="020B0604030504040204" pitchFamily="34" charset="0"/>
              </a:rPr>
              <a:t>)\w)+\b</a:t>
            </a:r>
            <a:r>
              <a:rPr lang="zh-CN" altLang="en-US" dirty="0">
                <a:latin typeface="Verdana" panose="020B0604030504040204" pitchFamily="34" charset="0"/>
              </a:rPr>
              <a:t>匹配</a:t>
            </a:r>
            <a:r>
              <a:rPr lang="zh-CN" altLang="en-US" u="sng" dirty="0">
                <a:latin typeface="Verdana" panose="020B0604030504040204" pitchFamily="34" charset="0"/>
              </a:rPr>
              <a:t>不包含连续字符串</a:t>
            </a:r>
            <a:r>
              <a:rPr lang="en-US" altLang="zh-CN" u="sng" dirty="0" err="1">
                <a:latin typeface="Verdana" panose="020B0604030504040204" pitchFamily="34" charset="0"/>
              </a:rPr>
              <a:t>abc</a:t>
            </a:r>
            <a:r>
              <a:rPr lang="zh-CN" altLang="en-US" u="sng" dirty="0">
                <a:latin typeface="Verdana" panose="020B0604030504040204" pitchFamily="34" charset="0"/>
              </a:rPr>
              <a:t>的单词</a:t>
            </a:r>
            <a:r>
              <a:rPr lang="zh-CN" altLang="en-US" dirty="0">
                <a:latin typeface="Verdana" panose="020B0604030504040204" pitchFamily="34" charset="0"/>
              </a:rPr>
              <a:t>。</a:t>
            </a:r>
            <a:endParaRPr lang="en-US" altLang="zh-CN" dirty="0">
              <a:latin typeface="Verdana" panose="020B0604030504040204" pitchFamily="34" charset="0"/>
            </a:endParaRPr>
          </a:p>
          <a:p>
            <a:endParaRPr lang="zh-CN" altLang="en-US" dirty="0"/>
          </a:p>
          <a:p>
            <a:r>
              <a:rPr lang="zh-CN" altLang="en-US" b="1" dirty="0">
                <a:latin typeface="Verdana" panose="020B0604030504040204" pitchFamily="34" charset="0"/>
              </a:rPr>
              <a:t>零宽度负回顾后发断言</a:t>
            </a:r>
            <a:r>
              <a:rPr lang="en-US" altLang="zh-CN" dirty="0">
                <a:solidFill>
                  <a:srgbClr val="0000FF"/>
                </a:solidFill>
                <a:latin typeface="Verdana" panose="020B0604030504040204" pitchFamily="34" charset="0"/>
              </a:rPr>
              <a:t>(?&lt;!</a:t>
            </a:r>
            <a:r>
              <a:rPr lang="en-US" altLang="zh-CN" dirty="0" err="1">
                <a:solidFill>
                  <a:srgbClr val="0000FF"/>
                </a:solidFill>
                <a:latin typeface="Verdana" panose="020B0604030504040204" pitchFamily="34" charset="0"/>
              </a:rPr>
              <a:t>exp</a:t>
            </a:r>
            <a:r>
              <a:rPr lang="en-US" altLang="zh-CN" dirty="0">
                <a:solidFill>
                  <a:srgbClr val="0000FF"/>
                </a:solidFill>
                <a:latin typeface="Verdana" panose="020B0604030504040204" pitchFamily="34" charset="0"/>
              </a:rPr>
              <a:t>)</a:t>
            </a:r>
            <a:r>
              <a:rPr lang="zh-CN" altLang="en-US" b="1" dirty="0">
                <a:latin typeface="Verdana" panose="020B0604030504040204" pitchFamily="34" charset="0"/>
              </a:rPr>
              <a:t> </a:t>
            </a:r>
            <a:r>
              <a:rPr lang="zh-CN" altLang="en-US" u="sng" dirty="0">
                <a:latin typeface="Verdana" panose="020B0604030504040204" pitchFamily="34" charset="0"/>
              </a:rPr>
              <a:t>断言此位置的前面不能匹配表达式</a:t>
            </a:r>
            <a:r>
              <a:rPr lang="en-US" altLang="zh-CN" u="sng" dirty="0" err="1">
                <a:latin typeface="Verdana" panose="020B0604030504040204" pitchFamily="34" charset="0"/>
              </a:rPr>
              <a:t>exp</a:t>
            </a:r>
            <a:r>
              <a:rPr lang="zh-CN" altLang="en-US" u="sng" dirty="0">
                <a:latin typeface="Verdana" panose="020B0604030504040204" pitchFamily="34" charset="0"/>
              </a:rPr>
              <a:t>。</a:t>
            </a:r>
            <a:endParaRPr lang="en-US" altLang="zh-CN" u="sng" dirty="0">
              <a:latin typeface="Verdana" panose="020B0604030504040204" pitchFamily="34" charset="0"/>
            </a:endParaRPr>
          </a:p>
          <a:p>
            <a:endParaRPr lang="en-US" altLang="zh-CN" u="sng" dirty="0">
              <a:latin typeface="Verdana" panose="020B0604030504040204" pitchFamily="34" charset="0"/>
            </a:endParaRPr>
          </a:p>
          <a:p>
            <a:r>
              <a:rPr lang="en-US" altLang="zh-CN" dirty="0">
                <a:solidFill>
                  <a:srgbClr val="FF0000"/>
                </a:solidFill>
                <a:latin typeface="Verdana" panose="020B0604030504040204" pitchFamily="34" charset="0"/>
              </a:rPr>
              <a:t>(?&lt;![a-z])\d{7}</a:t>
            </a:r>
            <a:r>
              <a:rPr lang="zh-CN" altLang="en-US" dirty="0">
                <a:latin typeface="Verdana" panose="020B0604030504040204" pitchFamily="34" charset="0"/>
              </a:rPr>
              <a:t>匹配</a:t>
            </a:r>
            <a:r>
              <a:rPr lang="zh-CN" altLang="en-US" u="sng" dirty="0">
                <a:latin typeface="Verdana" panose="020B0604030504040204" pitchFamily="34" charset="0"/>
              </a:rPr>
              <a:t>前面不是小写字母的七位数字</a:t>
            </a:r>
            <a:r>
              <a:rPr lang="zh-CN" altLang="en-US" dirty="0">
                <a:latin typeface="Verdana" panose="020B0604030504040204" pitchFamily="34" charset="0"/>
              </a:rPr>
              <a:t>。</a:t>
            </a:r>
            <a:endParaRPr lang="zh-CN" altLang="en-US" dirty="0">
              <a:effectLst/>
            </a:endParaRPr>
          </a:p>
        </p:txBody>
      </p:sp>
      <p:sp>
        <p:nvSpPr>
          <p:cNvPr id="4" name="爆炸形 2 3">
            <a:extLst>
              <a:ext uri="{FF2B5EF4-FFF2-40B4-BE49-F238E27FC236}">
                <a16:creationId xmlns:a16="http://schemas.microsoft.com/office/drawing/2014/main" id="{AA57C05A-A569-FF43-BE4B-7B63B853DF82}"/>
              </a:ext>
            </a:extLst>
          </p:cNvPr>
          <p:cNvSpPr/>
          <p:nvPr/>
        </p:nvSpPr>
        <p:spPr>
          <a:xfrm>
            <a:off x="8539566" y="3094485"/>
            <a:ext cx="3099661" cy="1239864"/>
          </a:xfrm>
          <a:prstGeom prst="irregularSeal2">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zh-CN" altLang="en-US" sz="1200" dirty="0"/>
              <a:t>思考：前面查询不是</a:t>
            </a:r>
            <a:r>
              <a:rPr kumimoji="1" lang="en-US" altLang="zh-CN" sz="1200" dirty="0" err="1"/>
              <a:t>qu</a:t>
            </a:r>
            <a:r>
              <a:rPr kumimoji="1" lang="zh-CN" altLang="en-US" sz="1200" dirty="0"/>
              <a:t>单词的怎么写</a:t>
            </a:r>
          </a:p>
        </p:txBody>
      </p:sp>
      <p:sp>
        <p:nvSpPr>
          <p:cNvPr id="5" name="矩形 4">
            <a:extLst>
              <a:ext uri="{FF2B5EF4-FFF2-40B4-BE49-F238E27FC236}">
                <a16:creationId xmlns:a16="http://schemas.microsoft.com/office/drawing/2014/main" id="{569DDD00-BE7B-6648-B536-32376340102A}"/>
              </a:ext>
            </a:extLst>
          </p:cNvPr>
          <p:cNvSpPr/>
          <p:nvPr/>
        </p:nvSpPr>
        <p:spPr>
          <a:xfrm>
            <a:off x="657746" y="4692124"/>
            <a:ext cx="8667757" cy="523220"/>
          </a:xfrm>
          <a:prstGeom prst="rect">
            <a:avLst/>
          </a:prstGeom>
        </p:spPr>
        <p:txBody>
          <a:bodyPr wrap="none">
            <a:spAutoFit/>
          </a:bodyPr>
          <a:lstStyle/>
          <a:p>
            <a:r>
              <a:rPr lang="zh-CN" altLang="en-US" sz="2800" dirty="0">
                <a:latin typeface="Verdana" panose="020B0604030504040204" pitchFamily="34" charset="0"/>
              </a:rPr>
              <a:t>一个更复杂的例子：</a:t>
            </a:r>
            <a:r>
              <a:rPr lang="en-US" altLang="zh-CN" sz="2800" dirty="0">
                <a:solidFill>
                  <a:srgbClr val="FF0000"/>
                </a:solidFill>
                <a:latin typeface="Verdana" panose="020B0604030504040204" pitchFamily="34" charset="0"/>
              </a:rPr>
              <a:t>(?&lt;=&lt;(\</a:t>
            </a:r>
            <a:r>
              <a:rPr lang="en" altLang="zh-CN" sz="2800" dirty="0">
                <a:solidFill>
                  <a:srgbClr val="FF0000"/>
                </a:solidFill>
                <a:latin typeface="Verdana" panose="020B0604030504040204" pitchFamily="34" charset="0"/>
              </a:rPr>
              <a:t>w+)&gt;).*(?=&lt;\/\1&gt;)</a:t>
            </a:r>
            <a:endParaRPr lang="en" altLang="zh-CN" sz="2800" dirty="0">
              <a:effectLst/>
            </a:endParaRPr>
          </a:p>
        </p:txBody>
      </p:sp>
    </p:spTree>
    <p:custDataLst>
      <p:tags r:id="rId1"/>
    </p:custDataLst>
    <p:extLst>
      <p:ext uri="{BB962C8B-B14F-4D97-AF65-F5344CB8AC3E}">
        <p14:creationId xmlns:p14="http://schemas.microsoft.com/office/powerpoint/2010/main" val="18352381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1EA9BBAB-1E6A-7644-BC8D-139A9DE2E025}"/>
              </a:ext>
            </a:extLst>
          </p:cNvPr>
          <p:cNvSpPr/>
          <p:nvPr/>
        </p:nvSpPr>
        <p:spPr>
          <a:xfrm>
            <a:off x="225094" y="324496"/>
            <a:ext cx="2954655" cy="923330"/>
          </a:xfrm>
          <a:prstGeom prst="rect">
            <a:avLst/>
          </a:prstGeom>
          <a:noFill/>
        </p:spPr>
        <p:txBody>
          <a:bodyPr wrap="none" lIns="91440" tIns="45720" rIns="91440" bIns="45720">
            <a:spAutoFit/>
          </a:bodyPr>
          <a:lstStyle/>
          <a:p>
            <a:pPr algn="ctr"/>
            <a:r>
              <a:rPr lang="zh-CN" altLang="en-US" sz="54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零宽断言</a:t>
            </a:r>
            <a:endParaRPr lang="en-US" altLang="zh-CN" sz="54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sp>
        <p:nvSpPr>
          <p:cNvPr id="7" name="矩形 6">
            <a:extLst>
              <a:ext uri="{FF2B5EF4-FFF2-40B4-BE49-F238E27FC236}">
                <a16:creationId xmlns:a16="http://schemas.microsoft.com/office/drawing/2014/main" id="{D49801E1-110E-BF4E-A1C0-0E946972D367}"/>
              </a:ext>
            </a:extLst>
          </p:cNvPr>
          <p:cNvSpPr/>
          <p:nvPr/>
        </p:nvSpPr>
        <p:spPr>
          <a:xfrm>
            <a:off x="4318860" y="786161"/>
            <a:ext cx="6436963" cy="1323439"/>
          </a:xfrm>
          <a:prstGeom prst="rect">
            <a:avLst/>
          </a:prstGeom>
        </p:spPr>
        <p:txBody>
          <a:bodyPr wrap="square">
            <a:spAutoFit/>
          </a:bodyPr>
          <a:lstStyle/>
          <a:p>
            <a:r>
              <a:rPr lang="zh-CN" altLang="en-US" sz="2000" dirty="0">
                <a:solidFill>
                  <a:srgbClr val="C00000"/>
                </a:solidFill>
              </a:rPr>
              <a:t>需求描述</a:t>
            </a:r>
            <a:r>
              <a:rPr lang="zh-CN" altLang="en-US" sz="2000" dirty="0"/>
              <a:t>：</a:t>
            </a:r>
          </a:p>
          <a:p>
            <a:r>
              <a:rPr lang="zh-CN" altLang="en-US" sz="2000" dirty="0"/>
              <a:t>只允许</a:t>
            </a:r>
            <a:r>
              <a:rPr lang="en-US" altLang="zh-CN" sz="2000" dirty="0"/>
              <a:t>12</a:t>
            </a:r>
            <a:r>
              <a:rPr lang="zh-CN" altLang="en-US" sz="2000" dirty="0"/>
              <a:t>位数字，并且其中不能出现</a:t>
            </a:r>
            <a:r>
              <a:rPr lang="en-US" altLang="zh-CN" sz="2000" dirty="0"/>
              <a:t>6</a:t>
            </a:r>
            <a:r>
              <a:rPr lang="zh-CN" altLang="en-US" sz="2000" dirty="0"/>
              <a:t>位连续相同数字。</a:t>
            </a:r>
          </a:p>
          <a:p>
            <a:r>
              <a:rPr lang="zh-CN" altLang="en-US" sz="2000" dirty="0"/>
              <a:t>例如，</a:t>
            </a:r>
            <a:r>
              <a:rPr lang="en-US" altLang="zh-CN" sz="2000" dirty="0"/>
              <a:t>123456789012</a:t>
            </a:r>
            <a:r>
              <a:rPr lang="zh-CN" altLang="en-US" sz="2000" dirty="0"/>
              <a:t>是允许的，而</a:t>
            </a:r>
            <a:r>
              <a:rPr lang="en-US" altLang="zh-CN" sz="2000" dirty="0"/>
              <a:t>12</a:t>
            </a:r>
            <a:r>
              <a:rPr lang="en-US" altLang="zh-CN" sz="2000" dirty="0">
                <a:highlight>
                  <a:srgbClr val="FFFF00"/>
                </a:highlight>
              </a:rPr>
              <a:t>333333</a:t>
            </a:r>
            <a:r>
              <a:rPr lang="en-US" altLang="zh-CN" sz="2000" dirty="0"/>
              <a:t>4567</a:t>
            </a:r>
            <a:r>
              <a:rPr lang="zh-CN" altLang="en-US" sz="2000" dirty="0"/>
              <a:t>是不允许的。</a:t>
            </a:r>
            <a:endParaRPr lang="zh-CN" altLang="en-US" sz="2000" dirty="0">
              <a:effectLst/>
            </a:endParaRPr>
          </a:p>
        </p:txBody>
      </p:sp>
      <p:sp>
        <p:nvSpPr>
          <p:cNvPr id="8" name="矩形 7">
            <a:extLst>
              <a:ext uri="{FF2B5EF4-FFF2-40B4-BE49-F238E27FC236}">
                <a16:creationId xmlns:a16="http://schemas.microsoft.com/office/drawing/2014/main" id="{83B0B064-EBFE-DF4D-A11B-E3C4CF7E7FD7}"/>
              </a:ext>
            </a:extLst>
          </p:cNvPr>
          <p:cNvSpPr/>
          <p:nvPr/>
        </p:nvSpPr>
        <p:spPr>
          <a:xfrm>
            <a:off x="2996261" y="2810382"/>
            <a:ext cx="4153701" cy="369332"/>
          </a:xfrm>
          <a:prstGeom prst="rect">
            <a:avLst/>
          </a:prstGeom>
        </p:spPr>
        <p:txBody>
          <a:bodyPr wrap="none">
            <a:spAutoFit/>
          </a:bodyPr>
          <a:lstStyle/>
          <a:p>
            <a:r>
              <a:rPr lang="zh-CN" altLang="en-US" dirty="0"/>
              <a:t>正则表达式：</a:t>
            </a:r>
            <a:r>
              <a:rPr lang="en-US" altLang="zh-CN" b="1" dirty="0"/>
              <a:t>^(?:([0-9])(?!\1{5})){12}$</a:t>
            </a:r>
            <a:endParaRPr lang="zh-CN" altLang="en-US" dirty="0">
              <a:effectLst/>
            </a:endParaRPr>
          </a:p>
        </p:txBody>
      </p:sp>
    </p:spTree>
    <p:custDataLst>
      <p:tags r:id="rId1"/>
    </p:custDataLst>
    <p:extLst>
      <p:ext uri="{BB962C8B-B14F-4D97-AF65-F5344CB8AC3E}">
        <p14:creationId xmlns:p14="http://schemas.microsoft.com/office/powerpoint/2010/main" val="10588321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261941D2-992E-DF4E-907A-38F79AC2A1FC}"/>
              </a:ext>
            </a:extLst>
          </p:cNvPr>
          <p:cNvSpPr/>
          <p:nvPr/>
        </p:nvSpPr>
        <p:spPr>
          <a:xfrm>
            <a:off x="129451" y="270630"/>
            <a:ext cx="2262158" cy="923330"/>
          </a:xfrm>
          <a:prstGeom prst="rect">
            <a:avLst/>
          </a:prstGeom>
          <a:noFill/>
        </p:spPr>
        <p:txBody>
          <a:bodyPr wrap="none" lIns="91440" tIns="45720" rIns="91440" bIns="45720">
            <a:spAutoFit/>
          </a:bodyPr>
          <a:lstStyle/>
          <a:p>
            <a:pPr algn="ctr"/>
            <a:r>
              <a:rPr lang="zh-CN" altLang="en-US" sz="54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平衡组</a:t>
            </a:r>
            <a:endParaRPr lang="zh-CN" altLang="en-US"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7" name="文本框 6">
            <a:extLst>
              <a:ext uri="{FF2B5EF4-FFF2-40B4-BE49-F238E27FC236}">
                <a16:creationId xmlns:a16="http://schemas.microsoft.com/office/drawing/2014/main" id="{689F0130-7A7E-9E4D-9FA0-48D2746FD08C}"/>
              </a:ext>
            </a:extLst>
          </p:cNvPr>
          <p:cNvSpPr txBox="1"/>
          <p:nvPr/>
        </p:nvSpPr>
        <p:spPr>
          <a:xfrm>
            <a:off x="418454" y="1983783"/>
            <a:ext cx="2749471" cy="400110"/>
          </a:xfrm>
          <a:prstGeom prst="rect">
            <a:avLst/>
          </a:prstGeom>
          <a:noFill/>
        </p:spPr>
        <p:txBody>
          <a:bodyPr wrap="none" rtlCol="0">
            <a:spAutoFit/>
          </a:bodyPr>
          <a:lstStyle/>
          <a:p>
            <a:r>
              <a:rPr kumimoji="1" lang="zh-CN" altLang="en-US" sz="2000" dirty="0">
                <a:solidFill>
                  <a:srgbClr val="FF0000"/>
                </a:solidFill>
              </a:rPr>
              <a:t>支持平衡组的引擎不多</a:t>
            </a:r>
          </a:p>
        </p:txBody>
      </p:sp>
      <p:sp>
        <p:nvSpPr>
          <p:cNvPr id="9" name="文本框 8">
            <a:extLst>
              <a:ext uri="{FF2B5EF4-FFF2-40B4-BE49-F238E27FC236}">
                <a16:creationId xmlns:a16="http://schemas.microsoft.com/office/drawing/2014/main" id="{8444ED59-DCA2-464C-AD28-58DADCA4D260}"/>
              </a:ext>
            </a:extLst>
          </p:cNvPr>
          <p:cNvSpPr txBox="1"/>
          <p:nvPr/>
        </p:nvSpPr>
        <p:spPr>
          <a:xfrm>
            <a:off x="4246536" y="514260"/>
            <a:ext cx="3416320" cy="646331"/>
          </a:xfrm>
          <a:prstGeom prst="rect">
            <a:avLst/>
          </a:prstGeom>
          <a:noFill/>
        </p:spPr>
        <p:txBody>
          <a:bodyPr wrap="none" rtlCol="0">
            <a:spAutoFit/>
          </a:bodyPr>
          <a:lstStyle/>
          <a:p>
            <a:r>
              <a:rPr kumimoji="1" lang="zh-CN" altLang="en-US" sz="3600" dirty="0">
                <a:solidFill>
                  <a:srgbClr val="FF0000"/>
                </a:solidFill>
              </a:rPr>
              <a:t>这块请自行百度</a:t>
            </a:r>
          </a:p>
        </p:txBody>
      </p:sp>
      <p:sp>
        <p:nvSpPr>
          <p:cNvPr id="10" name="矩形 9">
            <a:extLst>
              <a:ext uri="{FF2B5EF4-FFF2-40B4-BE49-F238E27FC236}">
                <a16:creationId xmlns:a16="http://schemas.microsoft.com/office/drawing/2014/main" id="{136953B4-2221-FF4C-9CA9-315352C89A45}"/>
              </a:ext>
            </a:extLst>
          </p:cNvPr>
          <p:cNvSpPr/>
          <p:nvPr/>
        </p:nvSpPr>
        <p:spPr>
          <a:xfrm>
            <a:off x="3652434" y="1499923"/>
            <a:ext cx="7847308" cy="1477328"/>
          </a:xfrm>
          <a:prstGeom prst="rect">
            <a:avLst/>
          </a:prstGeom>
        </p:spPr>
        <p:txBody>
          <a:bodyPr wrap="square">
            <a:spAutoFit/>
          </a:bodyPr>
          <a:lstStyle/>
          <a:p>
            <a:r>
              <a:rPr lang="zh-CN" altLang="en-US" dirty="0">
                <a:latin typeface="Verdana" panose="020B0604030504040204" pitchFamily="34" charset="0"/>
              </a:rPr>
              <a:t>有时需要匹配像</a:t>
            </a:r>
            <a:r>
              <a:rPr lang="en-US" altLang="zh-CN" u="sng" dirty="0">
                <a:latin typeface="Verdana" panose="020B0604030504040204" pitchFamily="34" charset="0"/>
              </a:rPr>
              <a:t>( 100 * ( 50 + 15 ) )</a:t>
            </a:r>
            <a:r>
              <a:rPr lang="zh-CN" altLang="en-US" u="sng" dirty="0">
                <a:latin typeface="Verdana" panose="020B0604030504040204" pitchFamily="34" charset="0"/>
              </a:rPr>
              <a:t>这样的可嵌套的层次性结构</a:t>
            </a:r>
            <a:r>
              <a:rPr lang="zh-CN" altLang="en-US" dirty="0">
                <a:latin typeface="Verdana" panose="020B0604030504040204" pitchFamily="34" charset="0"/>
              </a:rPr>
              <a:t>，这时简单地使用</a:t>
            </a:r>
            <a:r>
              <a:rPr lang="en-US" altLang="zh-CN" dirty="0">
                <a:solidFill>
                  <a:srgbClr val="0000FF"/>
                </a:solidFill>
                <a:latin typeface="Verdana" panose="020B0604030504040204" pitchFamily="34" charset="0"/>
              </a:rPr>
              <a:t>\(.+\)</a:t>
            </a:r>
            <a:r>
              <a:rPr lang="zh-CN" altLang="en-US" dirty="0">
                <a:latin typeface="Verdana" panose="020B0604030504040204" pitchFamily="34" charset="0"/>
              </a:rPr>
              <a:t>则只会匹配到最左边的左括号和最右边的右括号之间的内容。假如原来的字符串里的左括号和右括号出现的次数不相等，比如</a:t>
            </a:r>
            <a:r>
              <a:rPr lang="en-US" altLang="zh-CN" i="1" dirty="0">
                <a:latin typeface="Verdana" panose="020B0604030504040204" pitchFamily="34" charset="0"/>
              </a:rPr>
              <a:t>( 5 / ( 3 + 2 ) ) )</a:t>
            </a:r>
            <a:r>
              <a:rPr lang="zh-CN" altLang="en-US" dirty="0">
                <a:latin typeface="Verdana" panose="020B0604030504040204" pitchFamily="34" charset="0"/>
              </a:rPr>
              <a:t>，那匹配结果里两者的个数也不会相等。</a:t>
            </a:r>
            <a:endParaRPr lang="en-US" altLang="zh-CN" dirty="0">
              <a:latin typeface="Verdana" panose="020B0604030504040204" pitchFamily="34" charset="0"/>
            </a:endParaRPr>
          </a:p>
          <a:p>
            <a:r>
              <a:rPr lang="zh-CN" altLang="en-US" dirty="0">
                <a:latin typeface="Verdana" panose="020B0604030504040204" pitchFamily="34" charset="0"/>
              </a:rPr>
              <a:t>有没有办法在这样的字符串里匹配到最长的，配对的括号之间的内容呢？</a:t>
            </a:r>
            <a:endParaRPr lang="zh-CN" altLang="en-US" dirty="0">
              <a:effectLst/>
            </a:endParaRPr>
          </a:p>
        </p:txBody>
      </p:sp>
      <p:sp>
        <p:nvSpPr>
          <p:cNvPr id="11" name="矩形 10">
            <a:extLst>
              <a:ext uri="{FF2B5EF4-FFF2-40B4-BE49-F238E27FC236}">
                <a16:creationId xmlns:a16="http://schemas.microsoft.com/office/drawing/2014/main" id="{BDF10C78-B5AF-0F4E-ABA6-DD33BA230A42}"/>
              </a:ext>
            </a:extLst>
          </p:cNvPr>
          <p:cNvSpPr/>
          <p:nvPr/>
        </p:nvSpPr>
        <p:spPr>
          <a:xfrm>
            <a:off x="129451" y="4974901"/>
            <a:ext cx="7831258" cy="1754326"/>
          </a:xfrm>
          <a:prstGeom prst="rect">
            <a:avLst/>
          </a:prstGeom>
        </p:spPr>
        <p:txBody>
          <a:bodyPr wrap="square">
            <a:spAutoFit/>
          </a:bodyPr>
          <a:lstStyle/>
          <a:p>
            <a:r>
              <a:rPr lang="zh-CN" altLang="en-US" dirty="0">
                <a:latin typeface="Verdana" panose="020B0604030504040204" pitchFamily="34" charset="0"/>
              </a:rPr>
              <a:t>狭义平衡组语法</a:t>
            </a:r>
            <a:endParaRPr lang="en-US" altLang="zh-CN" dirty="0">
              <a:latin typeface="Verdana" panose="020B0604030504040204" pitchFamily="34" charset="0"/>
            </a:endParaRPr>
          </a:p>
          <a:p>
            <a:pPr marL="285750" indent="-285750">
              <a:buFont typeface="Arial" panose="020B0604020202020204" pitchFamily="34" charset="0"/>
              <a:buChar char="•"/>
            </a:pPr>
            <a:r>
              <a:rPr lang="en-US" altLang="zh-CN" dirty="0">
                <a:solidFill>
                  <a:srgbClr val="FF0000"/>
                </a:solidFill>
                <a:latin typeface="Verdana" panose="020B0604030504040204" pitchFamily="34" charset="0"/>
              </a:rPr>
              <a:t>(?'group') </a:t>
            </a:r>
            <a:r>
              <a:rPr lang="zh-CN" altLang="en-US" dirty="0">
                <a:solidFill>
                  <a:srgbClr val="0000FF"/>
                </a:solidFill>
                <a:latin typeface="Verdana" panose="020B0604030504040204" pitchFamily="34" charset="0"/>
              </a:rPr>
              <a:t>把捕获的内容命名为</a:t>
            </a:r>
            <a:r>
              <a:rPr lang="en-US" altLang="zh-CN" dirty="0">
                <a:solidFill>
                  <a:srgbClr val="0000FF"/>
                </a:solidFill>
                <a:latin typeface="Verdana" panose="020B0604030504040204" pitchFamily="34" charset="0"/>
              </a:rPr>
              <a:t>group,</a:t>
            </a:r>
            <a:r>
              <a:rPr lang="zh-CN" altLang="en-US" dirty="0">
                <a:solidFill>
                  <a:srgbClr val="0000FF"/>
                </a:solidFill>
                <a:latin typeface="Verdana" panose="020B0604030504040204" pitchFamily="34" charset="0"/>
              </a:rPr>
              <a:t>并压入栈</a:t>
            </a:r>
            <a:r>
              <a:rPr lang="en-US" altLang="zh-CN" dirty="0">
                <a:solidFill>
                  <a:srgbClr val="0000FF"/>
                </a:solidFill>
                <a:latin typeface="Verdana" panose="020B0604030504040204" pitchFamily="34" charset="0"/>
              </a:rPr>
              <a:t> </a:t>
            </a:r>
          </a:p>
          <a:p>
            <a:pPr marL="285750" indent="-285750">
              <a:buFont typeface="Arial" panose="020B0604020202020204" pitchFamily="34" charset="0"/>
              <a:buChar char="•"/>
            </a:pPr>
            <a:r>
              <a:rPr lang="en-US" altLang="zh-CN" dirty="0">
                <a:solidFill>
                  <a:srgbClr val="FF0000"/>
                </a:solidFill>
                <a:latin typeface="Verdana" panose="020B0604030504040204" pitchFamily="34" charset="0"/>
              </a:rPr>
              <a:t>(?'-group') </a:t>
            </a:r>
            <a:r>
              <a:rPr lang="zh-CN" altLang="en-US" dirty="0">
                <a:solidFill>
                  <a:srgbClr val="0000FF"/>
                </a:solidFill>
                <a:latin typeface="Verdana" panose="020B0604030504040204" pitchFamily="34" charset="0"/>
              </a:rPr>
              <a:t>从栈上弹出最后入栈的名为</a:t>
            </a:r>
            <a:r>
              <a:rPr lang="en-US" altLang="zh-CN" dirty="0">
                <a:solidFill>
                  <a:srgbClr val="0000FF"/>
                </a:solidFill>
                <a:latin typeface="Verdana" panose="020B0604030504040204" pitchFamily="34" charset="0"/>
              </a:rPr>
              <a:t>group</a:t>
            </a:r>
            <a:r>
              <a:rPr lang="zh-CN" altLang="en-US" dirty="0">
                <a:solidFill>
                  <a:srgbClr val="0000FF"/>
                </a:solidFill>
                <a:latin typeface="Verdana" panose="020B0604030504040204" pitchFamily="34" charset="0"/>
              </a:rPr>
              <a:t>的捕获内容，如果栈本来为空，则本分组的匹配失败</a:t>
            </a:r>
          </a:p>
          <a:p>
            <a:pPr marL="285750" indent="-285750">
              <a:buFont typeface="Arial" panose="020B0604020202020204" pitchFamily="34" charset="0"/>
              <a:buChar char="•"/>
            </a:pPr>
            <a:r>
              <a:rPr lang="en-US" altLang="zh-CN" dirty="0">
                <a:solidFill>
                  <a:srgbClr val="FF0000"/>
                </a:solidFill>
                <a:latin typeface="Verdana" panose="020B0604030504040204" pitchFamily="34" charset="0"/>
              </a:rPr>
              <a:t>(?(group)</a:t>
            </a:r>
            <a:r>
              <a:rPr lang="en-US" altLang="zh-CN" dirty="0" err="1">
                <a:solidFill>
                  <a:srgbClr val="FF0000"/>
                </a:solidFill>
                <a:latin typeface="Verdana" panose="020B0604030504040204" pitchFamily="34" charset="0"/>
              </a:rPr>
              <a:t>yes|no</a:t>
            </a:r>
            <a:r>
              <a:rPr lang="en-US" altLang="zh-CN" dirty="0">
                <a:solidFill>
                  <a:srgbClr val="FF0000"/>
                </a:solidFill>
                <a:latin typeface="Verdana" panose="020B0604030504040204" pitchFamily="34" charset="0"/>
              </a:rPr>
              <a:t>)</a:t>
            </a:r>
            <a:r>
              <a:rPr lang="en-US" altLang="zh-CN" dirty="0">
                <a:solidFill>
                  <a:srgbClr val="0000FF"/>
                </a:solidFill>
                <a:latin typeface="Verdana" panose="020B0604030504040204" pitchFamily="34" charset="0"/>
              </a:rPr>
              <a:t> </a:t>
            </a:r>
            <a:r>
              <a:rPr lang="zh-CN" altLang="en-US" dirty="0">
                <a:solidFill>
                  <a:srgbClr val="0000FF"/>
                </a:solidFill>
                <a:latin typeface="Verdana" panose="020B0604030504040204" pitchFamily="34" charset="0"/>
              </a:rPr>
              <a:t>如果栈上存在以名为</a:t>
            </a:r>
            <a:r>
              <a:rPr lang="en-US" altLang="zh-CN" dirty="0">
                <a:solidFill>
                  <a:srgbClr val="0000FF"/>
                </a:solidFill>
                <a:latin typeface="Verdana" panose="020B0604030504040204" pitchFamily="34" charset="0"/>
              </a:rPr>
              <a:t>group</a:t>
            </a:r>
            <a:r>
              <a:rPr lang="zh-CN" altLang="en-US" dirty="0">
                <a:solidFill>
                  <a:srgbClr val="0000FF"/>
                </a:solidFill>
                <a:latin typeface="Verdana" panose="020B0604030504040204" pitchFamily="34" charset="0"/>
              </a:rPr>
              <a:t>的捕获内容的话，继续匹配</a:t>
            </a:r>
            <a:r>
              <a:rPr lang="en-US" altLang="zh-CN" dirty="0">
                <a:solidFill>
                  <a:srgbClr val="0000FF"/>
                </a:solidFill>
                <a:latin typeface="Verdana" panose="020B0604030504040204" pitchFamily="34" charset="0"/>
              </a:rPr>
              <a:t>yes</a:t>
            </a:r>
            <a:r>
              <a:rPr lang="zh-CN" altLang="en-US" dirty="0">
                <a:solidFill>
                  <a:srgbClr val="0000FF"/>
                </a:solidFill>
                <a:latin typeface="Verdana" panose="020B0604030504040204" pitchFamily="34" charset="0"/>
              </a:rPr>
              <a:t>部分的表达式，否则继续匹配</a:t>
            </a:r>
            <a:r>
              <a:rPr lang="en-US" altLang="zh-CN" dirty="0">
                <a:solidFill>
                  <a:srgbClr val="0000FF"/>
                </a:solidFill>
                <a:latin typeface="Verdana" panose="020B0604030504040204" pitchFamily="34" charset="0"/>
              </a:rPr>
              <a:t>no</a:t>
            </a:r>
            <a:r>
              <a:rPr lang="zh-CN" altLang="en-US" dirty="0">
                <a:solidFill>
                  <a:srgbClr val="0000FF"/>
                </a:solidFill>
                <a:latin typeface="Verdana" panose="020B0604030504040204" pitchFamily="34" charset="0"/>
              </a:rPr>
              <a:t>部分</a:t>
            </a:r>
            <a:endParaRPr lang="zh-CN" altLang="en-US" b="0" i="0" u="none" strike="noStrike" dirty="0">
              <a:solidFill>
                <a:srgbClr val="0000FF"/>
              </a:solidFill>
              <a:effectLst/>
              <a:latin typeface="Verdana" panose="020B0604030504040204" pitchFamily="34" charset="0"/>
            </a:endParaRPr>
          </a:p>
        </p:txBody>
      </p:sp>
      <p:sp>
        <p:nvSpPr>
          <p:cNvPr id="12" name="矩形 11">
            <a:extLst>
              <a:ext uri="{FF2B5EF4-FFF2-40B4-BE49-F238E27FC236}">
                <a16:creationId xmlns:a16="http://schemas.microsoft.com/office/drawing/2014/main" id="{F1A459B2-0F49-7348-9EA0-7E12CC153D70}"/>
              </a:ext>
            </a:extLst>
          </p:cNvPr>
          <p:cNvSpPr/>
          <p:nvPr/>
        </p:nvSpPr>
        <p:spPr>
          <a:xfrm>
            <a:off x="1402596" y="3302661"/>
            <a:ext cx="8624807" cy="1200329"/>
          </a:xfrm>
          <a:prstGeom prst="rect">
            <a:avLst/>
          </a:prstGeom>
        </p:spPr>
        <p:txBody>
          <a:bodyPr wrap="square">
            <a:spAutoFit/>
          </a:bodyPr>
          <a:lstStyle/>
          <a:p>
            <a:r>
              <a:rPr lang="zh-CN" altLang="en-US" dirty="0"/>
              <a:t>平衡组，故名思义，平衡即对称，</a:t>
            </a:r>
            <a:r>
              <a:rPr lang="zh-CN" altLang="en-US" b="1" u="sng" dirty="0">
                <a:solidFill>
                  <a:srgbClr val="009900"/>
                </a:solidFill>
              </a:rPr>
              <a:t>主要是结合几种正则语法规则，提供对配对出现的嵌套结构的匹配。</a:t>
            </a:r>
            <a:r>
              <a:rPr lang="zh-CN" altLang="en-US" dirty="0"/>
              <a:t>平衡组有狭义与广义两种定义，狭义平衡组指</a:t>
            </a:r>
            <a:r>
              <a:rPr lang="en-US" altLang="zh-CN" dirty="0">
                <a:solidFill>
                  <a:srgbClr val="FF0000"/>
                </a:solidFill>
                <a:latin typeface="Verdana" panose="020B0604030504040204" pitchFamily="34" charset="0"/>
              </a:rPr>
              <a:t>(?</a:t>
            </a:r>
            <a:r>
              <a:rPr lang="en-US" altLang="zh-CN" dirty="0" err="1">
                <a:solidFill>
                  <a:srgbClr val="FF0000"/>
                </a:solidFill>
                <a:latin typeface="Verdana" panose="020B0604030504040204" pitchFamily="34" charset="0"/>
              </a:rPr>
              <a:t>exp</a:t>
            </a:r>
            <a:r>
              <a:rPr lang="en-US" altLang="zh-CN" dirty="0">
                <a:solidFill>
                  <a:srgbClr val="FF0000"/>
                </a:solidFill>
                <a:latin typeface="Verdana" panose="020B0604030504040204" pitchFamily="34" charset="0"/>
              </a:rPr>
              <a:t>)</a:t>
            </a:r>
            <a:r>
              <a:rPr lang="zh-CN" altLang="en-US" dirty="0">
                <a:solidFill>
                  <a:srgbClr val="FF0000"/>
                </a:solidFill>
              </a:rPr>
              <a:t> </a:t>
            </a:r>
            <a:r>
              <a:rPr lang="zh-CN" altLang="en-US" dirty="0"/>
              <a:t>语法，而广义平衡组并不是固定的语法规则，而是几种语法规则的综合运用，平时所说的平衡组通常指的是广义平衡组。</a:t>
            </a:r>
            <a:endParaRPr lang="zh-CN" altLang="en-US" dirty="0">
              <a:effectLst/>
            </a:endParaRPr>
          </a:p>
        </p:txBody>
      </p:sp>
    </p:spTree>
    <p:custDataLst>
      <p:tags r:id="rId1"/>
    </p:custDataLst>
    <p:extLst>
      <p:ext uri="{BB962C8B-B14F-4D97-AF65-F5344CB8AC3E}">
        <p14:creationId xmlns:p14="http://schemas.microsoft.com/office/powerpoint/2010/main" val="34640841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261941D2-992E-DF4E-907A-38F79AC2A1FC}"/>
              </a:ext>
            </a:extLst>
          </p:cNvPr>
          <p:cNvSpPr/>
          <p:nvPr/>
        </p:nvSpPr>
        <p:spPr>
          <a:xfrm>
            <a:off x="129451" y="270630"/>
            <a:ext cx="2262158" cy="923330"/>
          </a:xfrm>
          <a:prstGeom prst="rect">
            <a:avLst/>
          </a:prstGeom>
          <a:noFill/>
        </p:spPr>
        <p:txBody>
          <a:bodyPr wrap="none" lIns="91440" tIns="45720" rIns="91440" bIns="45720">
            <a:spAutoFit/>
          </a:bodyPr>
          <a:lstStyle/>
          <a:p>
            <a:pPr algn="ctr"/>
            <a:r>
              <a:rPr lang="zh-CN" altLang="en-US" sz="54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平衡组</a:t>
            </a:r>
            <a:endParaRPr lang="zh-CN" altLang="en-US"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2" name="矩形 1">
            <a:extLst>
              <a:ext uri="{FF2B5EF4-FFF2-40B4-BE49-F238E27FC236}">
                <a16:creationId xmlns:a16="http://schemas.microsoft.com/office/drawing/2014/main" id="{B9E99D1E-49CA-2B43-BBBF-C70F452A1BD4}"/>
              </a:ext>
            </a:extLst>
          </p:cNvPr>
          <p:cNvSpPr/>
          <p:nvPr/>
        </p:nvSpPr>
        <p:spPr>
          <a:xfrm>
            <a:off x="3820798" y="963127"/>
            <a:ext cx="8371202" cy="461665"/>
          </a:xfrm>
          <a:prstGeom prst="rect">
            <a:avLst/>
          </a:prstGeom>
        </p:spPr>
        <p:txBody>
          <a:bodyPr wrap="none">
            <a:spAutoFit/>
          </a:bodyPr>
          <a:lstStyle/>
          <a:p>
            <a:r>
              <a:rPr lang="zh-CN" altLang="en-US" sz="2400" b="1" dirty="0">
                <a:solidFill>
                  <a:srgbClr val="009900"/>
                </a:solidFill>
                <a:latin typeface="Verdana" panose="020B0604030504040204" pitchFamily="34" charset="0"/>
              </a:rPr>
              <a:t>找出</a:t>
            </a:r>
            <a:r>
              <a:rPr lang="pt" altLang="zh-CN" sz="2400" b="1" dirty="0">
                <a:solidFill>
                  <a:srgbClr val="009900"/>
                </a:solidFill>
                <a:latin typeface="Verdana" panose="020B0604030504040204" pitchFamily="34" charset="0"/>
              </a:rPr>
              <a:t>a+(</a:t>
            </a:r>
            <a:r>
              <a:rPr lang="pt" altLang="zh-CN" sz="2400" b="1" dirty="0" err="1">
                <a:solidFill>
                  <a:srgbClr val="009900"/>
                </a:solidFill>
                <a:latin typeface="Verdana" panose="020B0604030504040204" pitchFamily="34" charset="0"/>
              </a:rPr>
              <a:t>b</a:t>
            </a:r>
            <a:r>
              <a:rPr lang="pt" altLang="zh-CN" sz="2400" b="1" dirty="0">
                <a:solidFill>
                  <a:srgbClr val="009900"/>
                </a:solidFill>
                <a:latin typeface="Verdana" panose="020B0604030504040204" pitchFamily="34" charset="0"/>
              </a:rPr>
              <a:t>*(</a:t>
            </a:r>
            <a:r>
              <a:rPr lang="pt" altLang="zh-CN" sz="2400" b="1" dirty="0" err="1">
                <a:solidFill>
                  <a:srgbClr val="009900"/>
                </a:solidFill>
                <a:latin typeface="Verdana" panose="020B0604030504040204" pitchFamily="34" charset="0"/>
              </a:rPr>
              <a:t>c+d</a:t>
            </a:r>
            <a:r>
              <a:rPr lang="pt" altLang="zh-CN" sz="2400" b="1" dirty="0">
                <a:solidFill>
                  <a:srgbClr val="009900"/>
                </a:solidFill>
                <a:latin typeface="Verdana" panose="020B0604030504040204" pitchFamily="34" charset="0"/>
              </a:rPr>
              <a:t>))/</a:t>
            </a:r>
            <a:r>
              <a:rPr lang="pt" altLang="zh-CN" sz="2400" b="1" dirty="0" err="1">
                <a:solidFill>
                  <a:srgbClr val="009900"/>
                </a:solidFill>
                <a:latin typeface="Verdana" panose="020B0604030504040204" pitchFamily="34" charset="0"/>
              </a:rPr>
              <a:t>e+f</a:t>
            </a:r>
            <a:r>
              <a:rPr lang="pt" altLang="zh-CN" sz="2400" b="1" dirty="0">
                <a:solidFill>
                  <a:srgbClr val="009900"/>
                </a:solidFill>
                <a:latin typeface="Verdana" panose="020B0604030504040204" pitchFamily="34" charset="0"/>
              </a:rPr>
              <a:t>-(</a:t>
            </a:r>
            <a:r>
              <a:rPr lang="pt" altLang="zh-CN" sz="2400" b="1" dirty="0" err="1">
                <a:solidFill>
                  <a:srgbClr val="009900"/>
                </a:solidFill>
                <a:latin typeface="Verdana" panose="020B0604030504040204" pitchFamily="34" charset="0"/>
              </a:rPr>
              <a:t>g</a:t>
            </a:r>
            <a:r>
              <a:rPr lang="pt" altLang="zh-CN" sz="2400" b="1" dirty="0">
                <a:solidFill>
                  <a:srgbClr val="009900"/>
                </a:solidFill>
                <a:latin typeface="Verdana" panose="020B0604030504040204" pitchFamily="34" charset="0"/>
              </a:rPr>
              <a:t>/(</a:t>
            </a:r>
            <a:r>
              <a:rPr lang="pt" altLang="zh-CN" sz="2400" b="1" dirty="0" err="1">
                <a:solidFill>
                  <a:srgbClr val="009900"/>
                </a:solidFill>
                <a:latin typeface="Verdana" panose="020B0604030504040204" pitchFamily="34" charset="0"/>
              </a:rPr>
              <a:t>h-i</a:t>
            </a:r>
            <a:r>
              <a:rPr lang="pt" altLang="zh-CN" sz="2400" b="1" dirty="0">
                <a:solidFill>
                  <a:srgbClr val="009900"/>
                </a:solidFill>
                <a:latin typeface="Verdana" panose="020B0604030504040204" pitchFamily="34" charset="0"/>
              </a:rPr>
              <a:t>))*</a:t>
            </a:r>
            <a:r>
              <a:rPr lang="pt" altLang="zh-CN" sz="2400" b="1" dirty="0" err="1">
                <a:solidFill>
                  <a:srgbClr val="009900"/>
                </a:solidFill>
                <a:latin typeface="Verdana" panose="020B0604030504040204" pitchFamily="34" charset="0"/>
              </a:rPr>
              <a:t>j</a:t>
            </a:r>
            <a:r>
              <a:rPr lang="zh-CN" altLang="pt" sz="2400" b="1" dirty="0">
                <a:solidFill>
                  <a:srgbClr val="009900"/>
                </a:solidFill>
                <a:latin typeface="Verdana" panose="020B0604030504040204" pitchFamily="34" charset="0"/>
              </a:rPr>
              <a:t>中</a:t>
            </a:r>
            <a:r>
              <a:rPr lang="zh-CN" altLang="en-US" sz="2400" b="1" dirty="0">
                <a:solidFill>
                  <a:srgbClr val="009900"/>
                </a:solidFill>
                <a:latin typeface="Verdana" panose="020B0604030504040204" pitchFamily="34" charset="0"/>
              </a:rPr>
              <a:t>的最大括号范围</a:t>
            </a:r>
            <a:endParaRPr lang="pt" altLang="zh-CN" sz="2400" dirty="0">
              <a:effectLst/>
            </a:endParaRPr>
          </a:p>
        </p:txBody>
      </p:sp>
      <p:sp>
        <p:nvSpPr>
          <p:cNvPr id="3" name="矩形 2">
            <a:extLst>
              <a:ext uri="{FF2B5EF4-FFF2-40B4-BE49-F238E27FC236}">
                <a16:creationId xmlns:a16="http://schemas.microsoft.com/office/drawing/2014/main" id="{DE3AC898-8205-B94C-8ECF-EE57B9A0C125}"/>
              </a:ext>
            </a:extLst>
          </p:cNvPr>
          <p:cNvSpPr/>
          <p:nvPr/>
        </p:nvSpPr>
        <p:spPr>
          <a:xfrm>
            <a:off x="3475224" y="1833988"/>
            <a:ext cx="5551520" cy="369332"/>
          </a:xfrm>
          <a:prstGeom prst="rect">
            <a:avLst/>
          </a:prstGeom>
        </p:spPr>
        <p:txBody>
          <a:bodyPr wrap="none">
            <a:spAutoFit/>
          </a:bodyPr>
          <a:lstStyle/>
          <a:p>
            <a:r>
              <a:rPr lang="en" altLang="zh-CN" b="1" dirty="0"/>
              <a:t>\(((?&lt;</a:t>
            </a:r>
            <a:r>
              <a:rPr lang="en" altLang="zh-CN" b="1" i="1" dirty="0"/>
              <a:t>Open</a:t>
            </a:r>
            <a:r>
              <a:rPr lang="en" altLang="zh-CN" b="1" dirty="0"/>
              <a:t>&gt;\()|(?&lt;−</a:t>
            </a:r>
            <a:r>
              <a:rPr lang="en" altLang="zh-CN" b="1" i="1" dirty="0"/>
              <a:t>Open</a:t>
            </a:r>
            <a:r>
              <a:rPr lang="en" altLang="zh-CN" b="1" dirty="0"/>
              <a:t>&gt;\))|[^()]+)*(?(Open)(?!))\)</a:t>
            </a:r>
            <a:endParaRPr lang="en" altLang="zh-CN" dirty="0">
              <a:effectLst/>
            </a:endParaRPr>
          </a:p>
        </p:txBody>
      </p:sp>
      <p:sp>
        <p:nvSpPr>
          <p:cNvPr id="4" name="矩形 3">
            <a:extLst>
              <a:ext uri="{FF2B5EF4-FFF2-40B4-BE49-F238E27FC236}">
                <a16:creationId xmlns:a16="http://schemas.microsoft.com/office/drawing/2014/main" id="{7041B5A1-AA37-754E-B38E-9F8D0B96065E}"/>
              </a:ext>
            </a:extLst>
          </p:cNvPr>
          <p:cNvSpPr/>
          <p:nvPr/>
        </p:nvSpPr>
        <p:spPr>
          <a:xfrm>
            <a:off x="2211092" y="2403751"/>
            <a:ext cx="6096000" cy="3693319"/>
          </a:xfrm>
          <a:prstGeom prst="rect">
            <a:avLst/>
          </a:prstGeom>
          <a:solidFill>
            <a:srgbClr val="92D050"/>
          </a:solidFill>
        </p:spPr>
        <p:txBody>
          <a:bodyPr>
            <a:spAutoFit/>
          </a:bodyPr>
          <a:lstStyle/>
          <a:p>
            <a:pPr marL="342900" indent="-342900">
              <a:buFont typeface="+mj-lt"/>
              <a:buAutoNum type="arabicPeriod"/>
            </a:pPr>
            <a:r>
              <a:rPr lang="en-US" altLang="zh-CN" dirty="0">
                <a:solidFill>
                  <a:srgbClr val="000000"/>
                </a:solidFill>
                <a:latin typeface="Microsoft YaHei" panose="020B0503020204020204" pitchFamily="34" charset="-122"/>
                <a:ea typeface="Microsoft YaHei" panose="020B0503020204020204" pitchFamily="34" charset="-122"/>
              </a:rPr>
              <a:t>\(               #</a:t>
            </a:r>
            <a:r>
              <a:rPr lang="zh-CN" altLang="en-US" dirty="0">
                <a:solidFill>
                  <a:srgbClr val="000000"/>
                </a:solidFill>
                <a:latin typeface="Microsoft YaHei" panose="020B0503020204020204" pitchFamily="34" charset="-122"/>
                <a:ea typeface="Microsoft YaHei" panose="020B0503020204020204" pitchFamily="34" charset="-122"/>
              </a:rPr>
              <a:t>普通字符“</a:t>
            </a:r>
            <a:r>
              <a:rPr lang="en-US" altLang="zh-CN" dirty="0">
                <a:solidFill>
                  <a:srgbClr val="000000"/>
                </a:solidFill>
                <a:latin typeface="Microsoft YaHei" panose="020B0503020204020204" pitchFamily="34" charset="-122"/>
                <a:ea typeface="Microsoft YaHei" panose="020B0503020204020204" pitchFamily="34" charset="-122"/>
              </a:rPr>
              <a:t>(”  </a:t>
            </a:r>
          </a:p>
          <a:p>
            <a:pPr marL="342900" indent="-342900">
              <a:buFont typeface="+mj-lt"/>
              <a:buAutoNum type="arabicPeriod"/>
            </a:pPr>
            <a:r>
              <a:rPr lang="en-US" altLang="zh-CN" dirty="0">
                <a:solidFill>
                  <a:srgbClr val="000000"/>
                </a:solidFill>
                <a:latin typeface="Microsoft YaHei" panose="020B0503020204020204" pitchFamily="34" charset="-122"/>
                <a:ea typeface="Microsoft YaHei" panose="020B0503020204020204" pitchFamily="34" charset="-122"/>
              </a:rPr>
              <a:t>  (              #</a:t>
            </a:r>
            <a:r>
              <a:rPr lang="zh-CN" altLang="en-US" dirty="0">
                <a:solidFill>
                  <a:srgbClr val="000000"/>
                </a:solidFill>
                <a:latin typeface="Microsoft YaHei" panose="020B0503020204020204" pitchFamily="34" charset="-122"/>
                <a:ea typeface="Microsoft YaHei" panose="020B0503020204020204" pitchFamily="34" charset="-122"/>
              </a:rPr>
              <a:t>分组构造，用来限定量词“*”修饰范围  </a:t>
            </a:r>
          </a:p>
          <a:p>
            <a:pPr marL="342900" indent="-342900">
              <a:buFont typeface="+mj-lt"/>
              <a:buAutoNum type="arabicPeriod"/>
            </a:pPr>
            <a:r>
              <a:rPr lang="zh-CN" altLang="en-US" dirty="0">
                <a:solidFill>
                  <a:srgbClr val="000000"/>
                </a:solidFill>
                <a:latin typeface="Microsoft YaHei" panose="020B0503020204020204" pitchFamily="34" charset="-122"/>
                <a:ea typeface="Microsoft YaHei" panose="020B0503020204020204" pitchFamily="34" charset="-122"/>
              </a:rPr>
              <a:t>    </a:t>
            </a:r>
            <a:r>
              <a:rPr lang="en-US" altLang="zh-CN" dirty="0">
                <a:solidFill>
                  <a:srgbClr val="000000"/>
                </a:solidFill>
                <a:latin typeface="Microsoft YaHei" panose="020B0503020204020204" pitchFamily="34" charset="-122"/>
                <a:ea typeface="Microsoft YaHei" panose="020B0503020204020204" pitchFamily="34" charset="-122"/>
              </a:rPr>
              <a:t>(?&lt;Open&gt;\()  #</a:t>
            </a:r>
            <a:r>
              <a:rPr lang="zh-CN" altLang="en-US" dirty="0">
                <a:solidFill>
                  <a:srgbClr val="000000"/>
                </a:solidFill>
                <a:latin typeface="Microsoft YaHei" panose="020B0503020204020204" pitchFamily="34" charset="-122"/>
                <a:ea typeface="Microsoft YaHei" panose="020B0503020204020204" pitchFamily="34" charset="-122"/>
              </a:rPr>
              <a:t>命名捕获组，遇到开括弧“</a:t>
            </a:r>
            <a:r>
              <a:rPr lang="en-US" altLang="zh-CN" dirty="0">
                <a:solidFill>
                  <a:srgbClr val="000000"/>
                </a:solidFill>
                <a:latin typeface="Microsoft YaHei" panose="020B0503020204020204" pitchFamily="34" charset="-122"/>
                <a:ea typeface="Microsoft YaHei" panose="020B0503020204020204" pitchFamily="34" charset="-122"/>
              </a:rPr>
              <a:t>Open”</a:t>
            </a:r>
            <a:r>
              <a:rPr lang="zh-CN" altLang="en-US" dirty="0">
                <a:solidFill>
                  <a:srgbClr val="000000"/>
                </a:solidFill>
                <a:latin typeface="Microsoft YaHei" panose="020B0503020204020204" pitchFamily="34" charset="-122"/>
                <a:ea typeface="Microsoft YaHei" panose="020B0503020204020204" pitchFamily="34" charset="-122"/>
              </a:rPr>
              <a:t>计数加</a:t>
            </a:r>
            <a:r>
              <a:rPr lang="en-US" altLang="zh-CN" dirty="0">
                <a:solidFill>
                  <a:srgbClr val="000000"/>
                </a:solidFill>
                <a:latin typeface="Microsoft YaHei" panose="020B0503020204020204" pitchFamily="34" charset="-122"/>
                <a:ea typeface="Microsoft YaHei" panose="020B0503020204020204" pitchFamily="34" charset="-122"/>
              </a:rPr>
              <a:t>1  </a:t>
            </a:r>
          </a:p>
          <a:p>
            <a:pPr marL="342900" indent="-342900">
              <a:buFont typeface="+mj-lt"/>
              <a:buAutoNum type="arabicPeriod"/>
            </a:pPr>
            <a:r>
              <a:rPr lang="en-US" altLang="zh-CN" dirty="0">
                <a:solidFill>
                  <a:srgbClr val="000000"/>
                </a:solidFill>
                <a:latin typeface="Microsoft YaHei" panose="020B0503020204020204" pitchFamily="34" charset="-122"/>
                <a:ea typeface="Microsoft YaHei" panose="020B0503020204020204" pitchFamily="34" charset="-122"/>
              </a:rPr>
              <a:t>    |            #</a:t>
            </a:r>
            <a:r>
              <a:rPr lang="zh-CN" altLang="en-US" dirty="0">
                <a:solidFill>
                  <a:srgbClr val="000000"/>
                </a:solidFill>
                <a:latin typeface="Microsoft YaHei" panose="020B0503020204020204" pitchFamily="34" charset="-122"/>
                <a:ea typeface="Microsoft YaHei" panose="020B0503020204020204" pitchFamily="34" charset="-122"/>
              </a:rPr>
              <a:t>分支结构  </a:t>
            </a:r>
          </a:p>
          <a:p>
            <a:pPr marL="342900" indent="-342900">
              <a:buFont typeface="+mj-lt"/>
              <a:buAutoNum type="arabicPeriod"/>
            </a:pPr>
            <a:r>
              <a:rPr lang="zh-CN" altLang="en-US" dirty="0">
                <a:solidFill>
                  <a:srgbClr val="000000"/>
                </a:solidFill>
                <a:latin typeface="Microsoft YaHei" panose="020B0503020204020204" pitchFamily="34" charset="-122"/>
                <a:ea typeface="Microsoft YaHei" panose="020B0503020204020204" pitchFamily="34" charset="-122"/>
              </a:rPr>
              <a:t>    </a:t>
            </a:r>
            <a:r>
              <a:rPr lang="en-US" altLang="zh-CN" dirty="0">
                <a:solidFill>
                  <a:srgbClr val="000000"/>
                </a:solidFill>
                <a:latin typeface="Microsoft YaHei" panose="020B0503020204020204" pitchFamily="34" charset="-122"/>
                <a:ea typeface="Microsoft YaHei" panose="020B0503020204020204" pitchFamily="34" charset="-122"/>
              </a:rPr>
              <a:t>(?&lt;-Open&gt;\)) #</a:t>
            </a:r>
            <a:r>
              <a:rPr lang="zh-CN" altLang="en-US" dirty="0">
                <a:solidFill>
                  <a:srgbClr val="000000"/>
                </a:solidFill>
                <a:latin typeface="Microsoft YaHei" panose="020B0503020204020204" pitchFamily="34" charset="-122"/>
                <a:ea typeface="Microsoft YaHei" panose="020B0503020204020204" pitchFamily="34" charset="-122"/>
              </a:rPr>
              <a:t>狭义平衡组，遇到闭括弧“</a:t>
            </a:r>
            <a:r>
              <a:rPr lang="en-US" altLang="zh-CN" dirty="0">
                <a:solidFill>
                  <a:srgbClr val="000000"/>
                </a:solidFill>
                <a:latin typeface="Microsoft YaHei" panose="020B0503020204020204" pitchFamily="34" charset="-122"/>
                <a:ea typeface="Microsoft YaHei" panose="020B0503020204020204" pitchFamily="34" charset="-122"/>
              </a:rPr>
              <a:t>Open”</a:t>
            </a:r>
            <a:r>
              <a:rPr lang="zh-CN" altLang="en-US" dirty="0">
                <a:solidFill>
                  <a:srgbClr val="000000"/>
                </a:solidFill>
                <a:latin typeface="Microsoft YaHei" panose="020B0503020204020204" pitchFamily="34" charset="-122"/>
                <a:ea typeface="Microsoft YaHei" panose="020B0503020204020204" pitchFamily="34" charset="-122"/>
              </a:rPr>
              <a:t>计数减</a:t>
            </a:r>
            <a:r>
              <a:rPr lang="en-US" altLang="zh-CN" dirty="0">
                <a:solidFill>
                  <a:srgbClr val="000000"/>
                </a:solidFill>
                <a:latin typeface="Microsoft YaHei" panose="020B0503020204020204" pitchFamily="34" charset="-122"/>
                <a:ea typeface="Microsoft YaHei" panose="020B0503020204020204" pitchFamily="34" charset="-122"/>
              </a:rPr>
              <a:t>1  </a:t>
            </a:r>
          </a:p>
          <a:p>
            <a:pPr marL="342900" indent="-342900">
              <a:buFont typeface="+mj-lt"/>
              <a:buAutoNum type="arabicPeriod"/>
            </a:pPr>
            <a:r>
              <a:rPr lang="en-US" altLang="zh-CN" dirty="0">
                <a:solidFill>
                  <a:srgbClr val="000000"/>
                </a:solidFill>
                <a:latin typeface="Microsoft YaHei" panose="020B0503020204020204" pitchFamily="34" charset="-122"/>
                <a:ea typeface="Microsoft YaHei" panose="020B0503020204020204" pitchFamily="34" charset="-122"/>
              </a:rPr>
              <a:t>    |            #</a:t>
            </a:r>
            <a:r>
              <a:rPr lang="zh-CN" altLang="en-US" dirty="0">
                <a:solidFill>
                  <a:srgbClr val="000000"/>
                </a:solidFill>
                <a:latin typeface="Microsoft YaHei" panose="020B0503020204020204" pitchFamily="34" charset="-122"/>
                <a:ea typeface="Microsoft YaHei" panose="020B0503020204020204" pitchFamily="34" charset="-122"/>
              </a:rPr>
              <a:t>分支结构  </a:t>
            </a:r>
          </a:p>
          <a:p>
            <a:pPr marL="342900" indent="-342900">
              <a:buFont typeface="+mj-lt"/>
              <a:buAutoNum type="arabicPeriod"/>
            </a:pPr>
            <a:r>
              <a:rPr lang="zh-CN" altLang="en-US" dirty="0">
                <a:solidFill>
                  <a:srgbClr val="000000"/>
                </a:solidFill>
                <a:latin typeface="Microsoft YaHei" panose="020B0503020204020204" pitchFamily="34" charset="-122"/>
                <a:ea typeface="Microsoft YaHei" panose="020B0503020204020204" pitchFamily="34" charset="-122"/>
              </a:rPr>
              <a:t>    </a:t>
            </a:r>
            <a:r>
              <a:rPr lang="en-US" altLang="zh-CN" dirty="0">
                <a:solidFill>
                  <a:srgbClr val="000000"/>
                </a:solidFill>
                <a:latin typeface="Microsoft YaHei" panose="020B0503020204020204" pitchFamily="34" charset="-122"/>
                <a:ea typeface="Microsoft YaHei" panose="020B0503020204020204" pitchFamily="34" charset="-122"/>
              </a:rPr>
              <a:t>[^()]+       #</a:t>
            </a:r>
            <a:r>
              <a:rPr lang="zh-CN" altLang="en-US" dirty="0">
                <a:solidFill>
                  <a:srgbClr val="000000"/>
                </a:solidFill>
                <a:latin typeface="Microsoft YaHei" panose="020B0503020204020204" pitchFamily="34" charset="-122"/>
                <a:ea typeface="Microsoft YaHei" panose="020B0503020204020204" pitchFamily="34" charset="-122"/>
              </a:rPr>
              <a:t>非括弧的其它任意字符  </a:t>
            </a:r>
          </a:p>
          <a:p>
            <a:pPr marL="342900" indent="-342900">
              <a:buFont typeface="+mj-lt"/>
              <a:buAutoNum type="arabicPeriod"/>
            </a:pPr>
            <a:r>
              <a:rPr lang="zh-CN" altLang="en-US" dirty="0">
                <a:solidFill>
                  <a:srgbClr val="000000"/>
                </a:solidFill>
                <a:latin typeface="Microsoft YaHei" panose="020B0503020204020204" pitchFamily="34" charset="-122"/>
                <a:ea typeface="Microsoft YaHei" panose="020B0503020204020204" pitchFamily="34" charset="-122"/>
              </a:rPr>
              <a:t>  </a:t>
            </a:r>
            <a:r>
              <a:rPr lang="en-US" altLang="zh-CN" dirty="0">
                <a:solidFill>
                  <a:srgbClr val="000000"/>
                </a:solidFill>
                <a:latin typeface="Microsoft YaHei" panose="020B0503020204020204" pitchFamily="34" charset="-122"/>
                <a:ea typeface="Microsoft YaHei" panose="020B0503020204020204" pitchFamily="34" charset="-122"/>
              </a:rPr>
              <a:t>)*             #</a:t>
            </a:r>
            <a:r>
              <a:rPr lang="zh-CN" altLang="en-US" dirty="0">
                <a:solidFill>
                  <a:srgbClr val="000000"/>
                </a:solidFill>
                <a:latin typeface="Microsoft YaHei" panose="020B0503020204020204" pitchFamily="34" charset="-122"/>
                <a:ea typeface="Microsoft YaHei" panose="020B0503020204020204" pitchFamily="34" charset="-122"/>
              </a:rPr>
              <a:t>以上子串出现</a:t>
            </a:r>
            <a:r>
              <a:rPr lang="en-US" altLang="zh-CN" dirty="0">
                <a:solidFill>
                  <a:srgbClr val="000000"/>
                </a:solidFill>
                <a:latin typeface="Microsoft YaHei" panose="020B0503020204020204" pitchFamily="34" charset="-122"/>
                <a:ea typeface="Microsoft YaHei" panose="020B0503020204020204" pitchFamily="34" charset="-122"/>
              </a:rPr>
              <a:t>0</a:t>
            </a:r>
            <a:r>
              <a:rPr lang="zh-CN" altLang="en-US" dirty="0">
                <a:solidFill>
                  <a:srgbClr val="000000"/>
                </a:solidFill>
                <a:latin typeface="Microsoft YaHei" panose="020B0503020204020204" pitchFamily="34" charset="-122"/>
                <a:ea typeface="Microsoft YaHei" panose="020B0503020204020204" pitchFamily="34" charset="-122"/>
              </a:rPr>
              <a:t>次或任意多次  </a:t>
            </a:r>
          </a:p>
          <a:p>
            <a:pPr marL="342900" indent="-342900">
              <a:buFont typeface="+mj-lt"/>
              <a:buAutoNum type="arabicPeriod"/>
            </a:pPr>
            <a:r>
              <a:rPr lang="zh-CN" altLang="en-US" dirty="0">
                <a:solidFill>
                  <a:srgbClr val="000000"/>
                </a:solidFill>
                <a:latin typeface="Microsoft YaHei" panose="020B0503020204020204" pitchFamily="34" charset="-122"/>
                <a:ea typeface="Microsoft YaHei" panose="020B0503020204020204" pitchFamily="34" charset="-122"/>
              </a:rPr>
              <a:t>  </a:t>
            </a:r>
            <a:r>
              <a:rPr lang="en-US" altLang="zh-CN" dirty="0">
                <a:solidFill>
                  <a:srgbClr val="000000"/>
                </a:solidFill>
                <a:latin typeface="Microsoft YaHei" panose="020B0503020204020204" pitchFamily="34" charset="-122"/>
                <a:ea typeface="Microsoft YaHei" panose="020B0503020204020204" pitchFamily="34" charset="-122"/>
              </a:rPr>
              <a:t>(?(Open)(?!))  #</a:t>
            </a:r>
            <a:r>
              <a:rPr lang="zh-CN" altLang="en-US" dirty="0">
                <a:solidFill>
                  <a:srgbClr val="000000"/>
                </a:solidFill>
                <a:latin typeface="Microsoft YaHei" panose="020B0503020204020204" pitchFamily="34" charset="-122"/>
                <a:ea typeface="Microsoft YaHei" panose="020B0503020204020204" pitchFamily="34" charset="-122"/>
              </a:rPr>
              <a:t>判断是否还有“</a:t>
            </a:r>
            <a:r>
              <a:rPr lang="en-US" altLang="zh-CN" dirty="0">
                <a:solidFill>
                  <a:srgbClr val="000000"/>
                </a:solidFill>
                <a:latin typeface="Microsoft YaHei" panose="020B0503020204020204" pitchFamily="34" charset="-122"/>
                <a:ea typeface="Microsoft YaHei" panose="020B0503020204020204" pitchFamily="34" charset="-122"/>
              </a:rPr>
              <a:t>Open”</a:t>
            </a:r>
            <a:r>
              <a:rPr lang="zh-CN" altLang="en-US" dirty="0">
                <a:solidFill>
                  <a:srgbClr val="000000"/>
                </a:solidFill>
                <a:latin typeface="Microsoft YaHei" panose="020B0503020204020204" pitchFamily="34" charset="-122"/>
                <a:ea typeface="Microsoft YaHei" panose="020B0503020204020204" pitchFamily="34" charset="-122"/>
              </a:rPr>
              <a:t>，有则说明不配对，什么都不匹配  </a:t>
            </a:r>
          </a:p>
          <a:p>
            <a:pPr marL="342900" indent="-342900">
              <a:buFont typeface="+mj-lt"/>
              <a:buAutoNum type="arabicPeriod"/>
            </a:pPr>
            <a:r>
              <a:rPr lang="en-US" altLang="zh-CN" dirty="0">
                <a:solidFill>
                  <a:srgbClr val="000000"/>
                </a:solidFill>
                <a:latin typeface="Microsoft YaHei" panose="020B0503020204020204" pitchFamily="34" charset="-122"/>
                <a:ea typeface="Microsoft YaHei" panose="020B0503020204020204" pitchFamily="34" charset="-122"/>
              </a:rPr>
              <a:t>\)              #</a:t>
            </a:r>
            <a:r>
              <a:rPr lang="zh-CN" altLang="en-US" dirty="0">
                <a:solidFill>
                  <a:srgbClr val="000000"/>
                </a:solidFill>
                <a:latin typeface="Microsoft YaHei" panose="020B0503020204020204" pitchFamily="34" charset="-122"/>
                <a:ea typeface="Microsoft YaHei" panose="020B0503020204020204" pitchFamily="34" charset="-122"/>
              </a:rPr>
              <a:t>普通闭括弧  </a:t>
            </a:r>
          </a:p>
        </p:txBody>
      </p:sp>
    </p:spTree>
    <p:custDataLst>
      <p:tags r:id="rId1"/>
    </p:custDataLst>
    <p:extLst>
      <p:ext uri="{BB962C8B-B14F-4D97-AF65-F5344CB8AC3E}">
        <p14:creationId xmlns:p14="http://schemas.microsoft.com/office/powerpoint/2010/main" val="12831793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D60FA38D-D13F-7140-ABE6-24230458A245}"/>
              </a:ext>
            </a:extLst>
          </p:cNvPr>
          <p:cNvSpPr/>
          <p:nvPr/>
        </p:nvSpPr>
        <p:spPr>
          <a:xfrm>
            <a:off x="186157" y="255132"/>
            <a:ext cx="2954655" cy="923330"/>
          </a:xfrm>
          <a:prstGeom prst="rect">
            <a:avLst/>
          </a:prstGeom>
          <a:noFill/>
        </p:spPr>
        <p:txBody>
          <a:bodyPr wrap="none" lIns="91440" tIns="45720" rIns="91440" bIns="45720">
            <a:spAutoFit/>
          </a:bodyPr>
          <a:lstStyle/>
          <a:p>
            <a:pPr algn="ctr"/>
            <a:r>
              <a:rPr lang="zh-CN" altLang="en-US" sz="54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正则配置</a:t>
            </a:r>
            <a:endParaRPr lang="zh-CN" altLang="en-US" sz="54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graphicFrame>
        <p:nvGraphicFramePr>
          <p:cNvPr id="3" name="表格 2">
            <a:extLst>
              <a:ext uri="{FF2B5EF4-FFF2-40B4-BE49-F238E27FC236}">
                <a16:creationId xmlns:a16="http://schemas.microsoft.com/office/drawing/2014/main" id="{7D2F42BE-DD5D-8944-AD78-564B57EE5367}"/>
              </a:ext>
            </a:extLst>
          </p:cNvPr>
          <p:cNvGraphicFramePr>
            <a:graphicFrameLocks noGrp="1"/>
          </p:cNvGraphicFramePr>
          <p:nvPr>
            <p:extLst>
              <p:ext uri="{D42A27DB-BD31-4B8C-83A1-F6EECF244321}">
                <p14:modId xmlns:p14="http://schemas.microsoft.com/office/powerpoint/2010/main" val="2821204183"/>
              </p:ext>
            </p:extLst>
          </p:nvPr>
        </p:nvGraphicFramePr>
        <p:xfrm>
          <a:off x="790414" y="1789050"/>
          <a:ext cx="10023958" cy="3952240"/>
        </p:xfrm>
        <a:graphic>
          <a:graphicData uri="http://schemas.openxmlformats.org/drawingml/2006/table">
            <a:tbl>
              <a:tblPr firstRow="1" bandRow="1">
                <a:tableStyleId>{93296810-A885-4BE3-A3E7-6D5BEEA58F35}</a:tableStyleId>
              </a:tblPr>
              <a:tblGrid>
                <a:gridCol w="4076054">
                  <a:extLst>
                    <a:ext uri="{9D8B030D-6E8A-4147-A177-3AD203B41FA5}">
                      <a16:colId xmlns:a16="http://schemas.microsoft.com/office/drawing/2014/main" val="1807373099"/>
                    </a:ext>
                  </a:extLst>
                </a:gridCol>
                <a:gridCol w="4788976">
                  <a:extLst>
                    <a:ext uri="{9D8B030D-6E8A-4147-A177-3AD203B41FA5}">
                      <a16:colId xmlns:a16="http://schemas.microsoft.com/office/drawing/2014/main" val="3926621204"/>
                    </a:ext>
                  </a:extLst>
                </a:gridCol>
                <a:gridCol w="1158928">
                  <a:extLst>
                    <a:ext uri="{9D8B030D-6E8A-4147-A177-3AD203B41FA5}">
                      <a16:colId xmlns:a16="http://schemas.microsoft.com/office/drawing/2014/main" val="3705658933"/>
                    </a:ext>
                  </a:extLst>
                </a:gridCol>
              </a:tblGrid>
              <a:tr h="370840">
                <a:tc>
                  <a:txBody>
                    <a:bodyPr/>
                    <a:lstStyle/>
                    <a:p>
                      <a:r>
                        <a:rPr lang="zh-CN" altLang="en-US" dirty="0"/>
                        <a:t>配置型</a:t>
                      </a:r>
                    </a:p>
                  </a:txBody>
                  <a:tcPr/>
                </a:tc>
                <a:tc>
                  <a:txBody>
                    <a:bodyPr/>
                    <a:lstStyle/>
                    <a:p>
                      <a:r>
                        <a:rPr lang="zh-CN" altLang="en-US" dirty="0"/>
                        <a:t>说明</a:t>
                      </a:r>
                    </a:p>
                  </a:txBody>
                  <a:tcPr/>
                </a:tc>
                <a:tc>
                  <a:txBody>
                    <a:bodyPr/>
                    <a:lstStyle/>
                    <a:p>
                      <a:r>
                        <a:rPr lang="zh-CN" altLang="en-US" dirty="0"/>
                        <a:t>标记</a:t>
                      </a:r>
                    </a:p>
                  </a:txBody>
                  <a:tcPr/>
                </a:tc>
                <a:extLst>
                  <a:ext uri="{0D108BD9-81ED-4DB2-BD59-A6C34878D82A}">
                    <a16:rowId xmlns:a16="http://schemas.microsoft.com/office/drawing/2014/main" val="2345262942"/>
                  </a:ext>
                </a:extLst>
              </a:tr>
              <a:tr h="370840">
                <a:tc>
                  <a:txBody>
                    <a:bodyPr/>
                    <a:lstStyle/>
                    <a:p>
                      <a:pPr fontAlgn="ctr"/>
                      <a:r>
                        <a:rPr lang="en" b="0" i="0" u="none" strike="noStrike" dirty="0" err="1">
                          <a:solidFill>
                            <a:srgbClr val="000000"/>
                          </a:solidFill>
                          <a:effectLst/>
                          <a:latin typeface="Microsoft YaHei" panose="020B0503020204020204" pitchFamily="34" charset="-122"/>
                          <a:ea typeface="Microsoft YaHei" panose="020B0503020204020204" pitchFamily="34" charset="-122"/>
                        </a:rPr>
                        <a:t>IgnoreCase</a:t>
                      </a:r>
                      <a:r>
                        <a:rPr lang="en" b="0" i="0" u="none" strike="noStrike" dirty="0">
                          <a:solidFill>
                            <a:srgbClr val="000000"/>
                          </a:solidFill>
                          <a:effectLst/>
                          <a:latin typeface="Microsoft YaHei" panose="020B0503020204020204" pitchFamily="34" charset="-122"/>
                          <a:ea typeface="Microsoft YaHei" panose="020B0503020204020204" pitchFamily="34" charset="-122"/>
                        </a:rPr>
                        <a:t>(</a:t>
                      </a:r>
                      <a:r>
                        <a:rPr lang="zh-CN" altLang="en-US" b="0" i="0" u="none" strike="noStrike" dirty="0">
                          <a:solidFill>
                            <a:srgbClr val="000000"/>
                          </a:solidFill>
                          <a:effectLst/>
                          <a:latin typeface="Microsoft YaHei" panose="020B0503020204020204" pitchFamily="34" charset="-122"/>
                          <a:ea typeface="Microsoft YaHei" panose="020B0503020204020204" pitchFamily="34" charset="-122"/>
                        </a:rPr>
                        <a:t>忽略大小写</a:t>
                      </a:r>
                      <a:r>
                        <a:rPr lang="en-US" altLang="zh-CN" b="0" i="0" u="none" strike="noStrike" dirty="0">
                          <a:solidFill>
                            <a:srgbClr val="000000"/>
                          </a:solidFill>
                          <a:effectLst/>
                          <a:latin typeface="Microsoft YaHei" panose="020B0503020204020204" pitchFamily="34" charset="-122"/>
                          <a:ea typeface="Microsoft YaHei" panose="020B0503020204020204" pitchFamily="34" charset="-122"/>
                        </a:rPr>
                        <a:t>)</a:t>
                      </a:r>
                      <a:endParaRPr lang="zh-CN" altLang="en-US" dirty="0">
                        <a:solidFill>
                          <a:srgbClr val="393939"/>
                        </a:solidFill>
                        <a:effectLst/>
                      </a:endParaRPr>
                    </a:p>
                  </a:txBody>
                  <a:tcPr anchor="ctr"/>
                </a:tc>
                <a:tc>
                  <a:txBody>
                    <a:bodyPr/>
                    <a:lstStyle/>
                    <a:p>
                      <a:pPr fontAlgn="ctr"/>
                      <a:r>
                        <a:rPr lang="zh-CN" altLang="en-US" b="0" i="0" u="none" strike="noStrike">
                          <a:solidFill>
                            <a:srgbClr val="000000"/>
                          </a:solidFill>
                          <a:effectLst/>
                          <a:latin typeface="Microsoft YaHei" panose="020B0503020204020204" pitchFamily="34" charset="-122"/>
                          <a:ea typeface="Microsoft YaHei" panose="020B0503020204020204" pitchFamily="34" charset="-122"/>
                        </a:rPr>
                        <a:t>匹配时不区分大小写。</a:t>
                      </a:r>
                      <a:endParaRPr lang="zh-CN" altLang="en-US">
                        <a:solidFill>
                          <a:srgbClr val="393939"/>
                        </a:solidFill>
                        <a:effectLst/>
                      </a:endParaRPr>
                    </a:p>
                  </a:txBody>
                  <a:tcPr anchor="ctr"/>
                </a:tc>
                <a:tc>
                  <a:txBody>
                    <a:bodyPr/>
                    <a:lstStyle/>
                    <a:p>
                      <a:r>
                        <a:rPr lang="en-US" altLang="zh-CN" dirty="0" err="1"/>
                        <a:t>i</a:t>
                      </a:r>
                      <a:endParaRPr lang="zh-CN" altLang="en-US" dirty="0"/>
                    </a:p>
                  </a:txBody>
                  <a:tcPr/>
                </a:tc>
                <a:extLst>
                  <a:ext uri="{0D108BD9-81ED-4DB2-BD59-A6C34878D82A}">
                    <a16:rowId xmlns:a16="http://schemas.microsoft.com/office/drawing/2014/main" val="679527527"/>
                  </a:ext>
                </a:extLst>
              </a:tr>
              <a:tr h="370840">
                <a:tc>
                  <a:txBody>
                    <a:bodyPr/>
                    <a:lstStyle/>
                    <a:p>
                      <a:pPr fontAlgn="ctr"/>
                      <a:r>
                        <a:rPr lang="en" b="0" i="0" u="none" strike="noStrike">
                          <a:solidFill>
                            <a:srgbClr val="000000"/>
                          </a:solidFill>
                          <a:effectLst/>
                          <a:latin typeface="Microsoft YaHei" panose="020B0503020204020204" pitchFamily="34" charset="-122"/>
                          <a:ea typeface="Microsoft YaHei" panose="020B0503020204020204" pitchFamily="34" charset="-122"/>
                        </a:rPr>
                        <a:t>Multiline(</a:t>
                      </a:r>
                      <a:r>
                        <a:rPr lang="zh-CN" altLang="en-US" b="0" i="0" u="none" strike="noStrike">
                          <a:solidFill>
                            <a:srgbClr val="000000"/>
                          </a:solidFill>
                          <a:effectLst/>
                          <a:latin typeface="Microsoft YaHei" panose="020B0503020204020204" pitchFamily="34" charset="-122"/>
                          <a:ea typeface="Microsoft YaHei" panose="020B0503020204020204" pitchFamily="34" charset="-122"/>
                        </a:rPr>
                        <a:t>多行模式</a:t>
                      </a:r>
                      <a:r>
                        <a:rPr lang="en-US" altLang="zh-CN" b="0" i="0" u="none" strike="noStrike">
                          <a:solidFill>
                            <a:srgbClr val="000000"/>
                          </a:solidFill>
                          <a:effectLst/>
                          <a:latin typeface="Microsoft YaHei" panose="020B0503020204020204" pitchFamily="34" charset="-122"/>
                          <a:ea typeface="Microsoft YaHei" panose="020B0503020204020204" pitchFamily="34" charset="-122"/>
                        </a:rPr>
                        <a:t>)</a:t>
                      </a:r>
                      <a:endParaRPr lang="zh-CN" altLang="en-US">
                        <a:solidFill>
                          <a:srgbClr val="393939"/>
                        </a:solidFill>
                        <a:effectLst/>
                      </a:endParaRPr>
                    </a:p>
                  </a:txBody>
                  <a:tcPr anchor="ctr"/>
                </a:tc>
                <a:tc>
                  <a:txBody>
                    <a:bodyPr/>
                    <a:lstStyle/>
                    <a:p>
                      <a:pPr fontAlgn="ctr"/>
                      <a:r>
                        <a:rPr lang="zh-CN" altLang="en-US" b="0" i="0" u="none" strike="noStrike">
                          <a:solidFill>
                            <a:srgbClr val="000000"/>
                          </a:solidFill>
                          <a:effectLst/>
                          <a:latin typeface="Microsoft YaHei" panose="020B0503020204020204" pitchFamily="34" charset="-122"/>
                          <a:ea typeface="Microsoft YaHei" panose="020B0503020204020204" pitchFamily="34" charset="-122"/>
                        </a:rPr>
                        <a:t>更改</a:t>
                      </a:r>
                      <a:r>
                        <a:rPr lang="en-US" altLang="zh-CN" b="0" i="0" u="none" strike="noStrike">
                          <a:solidFill>
                            <a:srgbClr val="0000FF"/>
                          </a:solidFill>
                          <a:effectLst/>
                          <a:latin typeface="Microsoft YaHei" panose="020B0503020204020204" pitchFamily="34" charset="-122"/>
                          <a:ea typeface="Microsoft YaHei" panose="020B0503020204020204" pitchFamily="34" charset="-122"/>
                        </a:rPr>
                        <a:t>^</a:t>
                      </a:r>
                      <a:r>
                        <a:rPr lang="zh-CN" altLang="en-US" b="0" i="0" u="none" strike="noStrike">
                          <a:solidFill>
                            <a:srgbClr val="000000"/>
                          </a:solidFill>
                          <a:effectLst/>
                          <a:latin typeface="Microsoft YaHei" panose="020B0503020204020204" pitchFamily="34" charset="-122"/>
                          <a:ea typeface="Microsoft YaHei" panose="020B0503020204020204" pitchFamily="34" charset="-122"/>
                        </a:rPr>
                        <a:t>和</a:t>
                      </a:r>
                      <a:r>
                        <a:rPr lang="en-US" altLang="zh-CN" b="0" i="0" u="none" strike="noStrike">
                          <a:solidFill>
                            <a:srgbClr val="0000FF"/>
                          </a:solidFill>
                          <a:effectLst/>
                          <a:latin typeface="Microsoft YaHei" panose="020B0503020204020204" pitchFamily="34" charset="-122"/>
                          <a:ea typeface="Microsoft YaHei" panose="020B0503020204020204" pitchFamily="34" charset="-122"/>
                        </a:rPr>
                        <a:t>$</a:t>
                      </a:r>
                      <a:r>
                        <a:rPr lang="zh-CN" altLang="en-US" b="0" i="0" u="none" strike="noStrike">
                          <a:solidFill>
                            <a:srgbClr val="000000"/>
                          </a:solidFill>
                          <a:effectLst/>
                          <a:latin typeface="Microsoft YaHei" panose="020B0503020204020204" pitchFamily="34" charset="-122"/>
                          <a:ea typeface="Microsoft YaHei" panose="020B0503020204020204" pitchFamily="34" charset="-122"/>
                        </a:rPr>
                        <a:t>的含义，使它们分别在任意一行的行首和行尾匹配，而不仅仅在整个字符串的开头和结尾匹配。</a:t>
                      </a:r>
                      <a:r>
                        <a:rPr lang="en-US" altLang="zh-CN" b="0" i="0" u="none" strike="noStrike">
                          <a:solidFill>
                            <a:srgbClr val="000000"/>
                          </a:solidFill>
                          <a:effectLst/>
                          <a:latin typeface="Microsoft YaHei" panose="020B0503020204020204" pitchFamily="34" charset="-122"/>
                          <a:ea typeface="Microsoft YaHei" panose="020B0503020204020204" pitchFamily="34" charset="-122"/>
                        </a:rPr>
                        <a:t>(</a:t>
                      </a:r>
                      <a:r>
                        <a:rPr lang="zh-CN" altLang="en-US" b="0" i="0" u="none" strike="noStrike">
                          <a:solidFill>
                            <a:srgbClr val="000000"/>
                          </a:solidFill>
                          <a:effectLst/>
                          <a:latin typeface="Microsoft YaHei" panose="020B0503020204020204" pitchFamily="34" charset="-122"/>
                          <a:ea typeface="Microsoft YaHei" panose="020B0503020204020204" pitchFamily="34" charset="-122"/>
                        </a:rPr>
                        <a:t>在此模式下</a:t>
                      </a:r>
                      <a:r>
                        <a:rPr lang="en-US" altLang="zh-CN" b="0" i="0" u="none" strike="noStrike">
                          <a:solidFill>
                            <a:srgbClr val="000000"/>
                          </a:solidFill>
                          <a:effectLst/>
                          <a:latin typeface="Microsoft YaHei" panose="020B0503020204020204" pitchFamily="34" charset="-122"/>
                          <a:ea typeface="Microsoft YaHei" panose="020B0503020204020204" pitchFamily="34" charset="-122"/>
                        </a:rPr>
                        <a:t>,</a:t>
                      </a:r>
                      <a:r>
                        <a:rPr lang="en-US" altLang="zh-CN" b="0" i="0" u="none" strike="noStrike">
                          <a:solidFill>
                            <a:srgbClr val="0000FF"/>
                          </a:solidFill>
                          <a:effectLst/>
                          <a:latin typeface="Microsoft YaHei" panose="020B0503020204020204" pitchFamily="34" charset="-122"/>
                          <a:ea typeface="Microsoft YaHei" panose="020B0503020204020204" pitchFamily="34" charset="-122"/>
                        </a:rPr>
                        <a:t>$</a:t>
                      </a:r>
                      <a:r>
                        <a:rPr lang="zh-CN" altLang="en-US" b="0" i="0" u="none" strike="noStrike">
                          <a:solidFill>
                            <a:srgbClr val="000000"/>
                          </a:solidFill>
                          <a:effectLst/>
                          <a:latin typeface="Microsoft YaHei" panose="020B0503020204020204" pitchFamily="34" charset="-122"/>
                          <a:ea typeface="Microsoft YaHei" panose="020B0503020204020204" pitchFamily="34" charset="-122"/>
                        </a:rPr>
                        <a:t>的精确含意是</a:t>
                      </a:r>
                      <a:r>
                        <a:rPr lang="en-US" altLang="zh-CN" b="0" i="0" u="none" strike="noStrike">
                          <a:solidFill>
                            <a:srgbClr val="000000"/>
                          </a:solidFill>
                          <a:effectLst/>
                          <a:latin typeface="Microsoft YaHei" panose="020B0503020204020204" pitchFamily="34" charset="-122"/>
                          <a:ea typeface="Microsoft YaHei" panose="020B0503020204020204" pitchFamily="34" charset="-122"/>
                        </a:rPr>
                        <a:t>:</a:t>
                      </a:r>
                      <a:r>
                        <a:rPr lang="zh-CN" altLang="en-US" b="0" i="0" u="none" strike="noStrike">
                          <a:solidFill>
                            <a:srgbClr val="000000"/>
                          </a:solidFill>
                          <a:effectLst/>
                          <a:latin typeface="Microsoft YaHei" panose="020B0503020204020204" pitchFamily="34" charset="-122"/>
                          <a:ea typeface="Microsoft YaHei" panose="020B0503020204020204" pitchFamily="34" charset="-122"/>
                        </a:rPr>
                        <a:t>匹配</a:t>
                      </a:r>
                      <a:r>
                        <a:rPr lang="en-US" altLang="zh-CN" b="0" i="0" u="none" strike="noStrike">
                          <a:solidFill>
                            <a:srgbClr val="000000"/>
                          </a:solidFill>
                          <a:effectLst/>
                          <a:latin typeface="Microsoft YaHei" panose="020B0503020204020204" pitchFamily="34" charset="-122"/>
                          <a:ea typeface="Microsoft YaHei" panose="020B0503020204020204" pitchFamily="34" charset="-122"/>
                        </a:rPr>
                        <a:t>\n</a:t>
                      </a:r>
                      <a:r>
                        <a:rPr lang="zh-CN" altLang="en-US" b="0" i="0" u="none" strike="noStrike">
                          <a:solidFill>
                            <a:srgbClr val="000000"/>
                          </a:solidFill>
                          <a:effectLst/>
                          <a:latin typeface="Microsoft YaHei" panose="020B0503020204020204" pitchFamily="34" charset="-122"/>
                          <a:ea typeface="Microsoft YaHei" panose="020B0503020204020204" pitchFamily="34" charset="-122"/>
                        </a:rPr>
                        <a:t>之前的位置以及字符串结束前的位置</a:t>
                      </a:r>
                      <a:r>
                        <a:rPr lang="en-US" altLang="zh-CN" b="0" i="0" u="none" strike="noStrike">
                          <a:solidFill>
                            <a:srgbClr val="000000"/>
                          </a:solidFill>
                          <a:effectLst/>
                          <a:latin typeface="Microsoft YaHei" panose="020B0503020204020204" pitchFamily="34" charset="-122"/>
                          <a:ea typeface="Microsoft YaHei" panose="020B0503020204020204" pitchFamily="34" charset="-122"/>
                        </a:rPr>
                        <a:t>.)</a:t>
                      </a:r>
                      <a:endParaRPr lang="zh-CN" altLang="en-US">
                        <a:solidFill>
                          <a:srgbClr val="393939"/>
                        </a:solidFill>
                        <a:effectLst/>
                      </a:endParaRPr>
                    </a:p>
                  </a:txBody>
                  <a:tcPr anchor="ctr"/>
                </a:tc>
                <a:tc>
                  <a:txBody>
                    <a:bodyPr/>
                    <a:lstStyle/>
                    <a:p>
                      <a:r>
                        <a:rPr lang="en-US" altLang="zh-CN" dirty="0"/>
                        <a:t>m</a:t>
                      </a:r>
                      <a:endParaRPr lang="zh-CN" altLang="en-US" dirty="0"/>
                    </a:p>
                  </a:txBody>
                  <a:tcPr/>
                </a:tc>
                <a:extLst>
                  <a:ext uri="{0D108BD9-81ED-4DB2-BD59-A6C34878D82A}">
                    <a16:rowId xmlns:a16="http://schemas.microsoft.com/office/drawing/2014/main" val="3073546043"/>
                  </a:ext>
                </a:extLst>
              </a:tr>
              <a:tr h="370840">
                <a:tc>
                  <a:txBody>
                    <a:bodyPr/>
                    <a:lstStyle/>
                    <a:p>
                      <a:pPr fontAlgn="ctr"/>
                      <a:r>
                        <a:rPr lang="en" b="0" i="0" u="none" strike="noStrike">
                          <a:solidFill>
                            <a:srgbClr val="000000"/>
                          </a:solidFill>
                          <a:effectLst/>
                          <a:latin typeface="Microsoft YaHei" panose="020B0503020204020204" pitchFamily="34" charset="-122"/>
                          <a:ea typeface="Microsoft YaHei" panose="020B0503020204020204" pitchFamily="34" charset="-122"/>
                        </a:rPr>
                        <a:t>Singleline(</a:t>
                      </a:r>
                      <a:r>
                        <a:rPr lang="zh-CN" altLang="en-US" b="0" i="0" u="none" strike="noStrike">
                          <a:solidFill>
                            <a:srgbClr val="000000"/>
                          </a:solidFill>
                          <a:effectLst/>
                          <a:latin typeface="Microsoft YaHei" panose="020B0503020204020204" pitchFamily="34" charset="-122"/>
                          <a:ea typeface="Microsoft YaHei" panose="020B0503020204020204" pitchFamily="34" charset="-122"/>
                        </a:rPr>
                        <a:t>单行模式</a:t>
                      </a:r>
                      <a:r>
                        <a:rPr lang="en-US" altLang="zh-CN" b="0" i="0" u="none" strike="noStrike">
                          <a:solidFill>
                            <a:srgbClr val="000000"/>
                          </a:solidFill>
                          <a:effectLst/>
                          <a:latin typeface="Microsoft YaHei" panose="020B0503020204020204" pitchFamily="34" charset="-122"/>
                          <a:ea typeface="Microsoft YaHei" panose="020B0503020204020204" pitchFamily="34" charset="-122"/>
                        </a:rPr>
                        <a:t>)</a:t>
                      </a:r>
                      <a:endParaRPr lang="zh-CN" altLang="en-US">
                        <a:solidFill>
                          <a:srgbClr val="393939"/>
                        </a:solidFill>
                        <a:effectLst/>
                      </a:endParaRPr>
                    </a:p>
                  </a:txBody>
                  <a:tcPr anchor="ctr"/>
                </a:tc>
                <a:tc>
                  <a:txBody>
                    <a:bodyPr/>
                    <a:lstStyle/>
                    <a:p>
                      <a:pPr fontAlgn="ctr"/>
                      <a:r>
                        <a:rPr lang="zh-CN" altLang="en-US" b="0" i="0" u="none" strike="noStrike">
                          <a:solidFill>
                            <a:srgbClr val="000000"/>
                          </a:solidFill>
                          <a:effectLst/>
                          <a:latin typeface="Microsoft YaHei" panose="020B0503020204020204" pitchFamily="34" charset="-122"/>
                          <a:ea typeface="Microsoft YaHei" panose="020B0503020204020204" pitchFamily="34" charset="-122"/>
                        </a:rPr>
                        <a:t>更改</a:t>
                      </a:r>
                      <a:r>
                        <a:rPr lang="en-US" altLang="zh-CN" b="0" i="0" u="none" strike="noStrike">
                          <a:solidFill>
                            <a:srgbClr val="0000FF"/>
                          </a:solidFill>
                          <a:effectLst/>
                          <a:latin typeface="Microsoft YaHei" panose="020B0503020204020204" pitchFamily="34" charset="-122"/>
                          <a:ea typeface="Microsoft YaHei" panose="020B0503020204020204" pitchFamily="34" charset="-122"/>
                        </a:rPr>
                        <a:t>.</a:t>
                      </a:r>
                      <a:r>
                        <a:rPr lang="zh-CN" altLang="en-US" b="0" i="0" u="none" strike="noStrike">
                          <a:solidFill>
                            <a:srgbClr val="000000"/>
                          </a:solidFill>
                          <a:effectLst/>
                          <a:latin typeface="Microsoft YaHei" panose="020B0503020204020204" pitchFamily="34" charset="-122"/>
                          <a:ea typeface="Microsoft YaHei" panose="020B0503020204020204" pitchFamily="34" charset="-122"/>
                        </a:rPr>
                        <a:t>的含义，使它与每一个字符匹配（包括换行符</a:t>
                      </a:r>
                      <a:r>
                        <a:rPr lang="en-US" altLang="zh-CN" b="0" i="0" u="none" strike="noStrike">
                          <a:solidFill>
                            <a:srgbClr val="000000"/>
                          </a:solidFill>
                          <a:effectLst/>
                          <a:latin typeface="Microsoft YaHei" panose="020B0503020204020204" pitchFamily="34" charset="-122"/>
                          <a:ea typeface="Microsoft YaHei" panose="020B0503020204020204" pitchFamily="34" charset="-122"/>
                        </a:rPr>
                        <a:t>\n</a:t>
                      </a:r>
                      <a:r>
                        <a:rPr lang="zh-CN" altLang="en-US" b="0" i="0" u="none" strike="noStrike">
                          <a:solidFill>
                            <a:srgbClr val="000000"/>
                          </a:solidFill>
                          <a:effectLst/>
                          <a:latin typeface="Microsoft YaHei" panose="020B0503020204020204" pitchFamily="34" charset="-122"/>
                          <a:ea typeface="Microsoft YaHei" panose="020B0503020204020204" pitchFamily="34" charset="-122"/>
                        </a:rPr>
                        <a:t>）。</a:t>
                      </a:r>
                      <a:endParaRPr lang="zh-CN" altLang="en-US">
                        <a:solidFill>
                          <a:srgbClr val="393939"/>
                        </a:solidFill>
                        <a:effectLst/>
                      </a:endParaRPr>
                    </a:p>
                  </a:txBody>
                  <a:tcPr anchor="ctr"/>
                </a:tc>
                <a:tc>
                  <a:txBody>
                    <a:bodyPr/>
                    <a:lstStyle/>
                    <a:p>
                      <a:r>
                        <a:rPr lang="en-US" altLang="zh-CN" dirty="0"/>
                        <a:t>s</a:t>
                      </a:r>
                      <a:endParaRPr lang="zh-CN" altLang="en-US" dirty="0"/>
                    </a:p>
                  </a:txBody>
                  <a:tcPr/>
                </a:tc>
                <a:extLst>
                  <a:ext uri="{0D108BD9-81ED-4DB2-BD59-A6C34878D82A}">
                    <a16:rowId xmlns:a16="http://schemas.microsoft.com/office/drawing/2014/main" val="3344204862"/>
                  </a:ext>
                </a:extLst>
              </a:tr>
              <a:tr h="370840">
                <a:tc>
                  <a:txBody>
                    <a:bodyPr/>
                    <a:lstStyle/>
                    <a:p>
                      <a:pPr fontAlgn="ctr"/>
                      <a:r>
                        <a:rPr lang="en" b="0" i="0" u="none" strike="noStrike">
                          <a:solidFill>
                            <a:srgbClr val="000000"/>
                          </a:solidFill>
                          <a:effectLst/>
                          <a:latin typeface="Microsoft YaHei" panose="020B0503020204020204" pitchFamily="34" charset="-122"/>
                          <a:ea typeface="Microsoft YaHei" panose="020B0503020204020204" pitchFamily="34" charset="-122"/>
                        </a:rPr>
                        <a:t>IgnorePatternWhitespace(</a:t>
                      </a:r>
                      <a:r>
                        <a:rPr lang="zh-CN" altLang="en-US" b="0" i="0" u="none" strike="noStrike">
                          <a:solidFill>
                            <a:srgbClr val="000000"/>
                          </a:solidFill>
                          <a:effectLst/>
                          <a:latin typeface="Microsoft YaHei" panose="020B0503020204020204" pitchFamily="34" charset="-122"/>
                          <a:ea typeface="Microsoft YaHei" panose="020B0503020204020204" pitchFamily="34" charset="-122"/>
                        </a:rPr>
                        <a:t>忽略空白</a:t>
                      </a:r>
                      <a:r>
                        <a:rPr lang="en-US" altLang="zh-CN" b="0" i="0" u="none" strike="noStrike">
                          <a:solidFill>
                            <a:srgbClr val="000000"/>
                          </a:solidFill>
                          <a:effectLst/>
                          <a:latin typeface="Microsoft YaHei" panose="020B0503020204020204" pitchFamily="34" charset="-122"/>
                          <a:ea typeface="Microsoft YaHei" panose="020B0503020204020204" pitchFamily="34" charset="-122"/>
                        </a:rPr>
                        <a:t>)</a:t>
                      </a:r>
                      <a:endParaRPr lang="zh-CN" altLang="en-US">
                        <a:solidFill>
                          <a:srgbClr val="393939"/>
                        </a:solidFill>
                        <a:effectLst/>
                      </a:endParaRPr>
                    </a:p>
                  </a:txBody>
                  <a:tcPr anchor="ctr"/>
                </a:tc>
                <a:tc>
                  <a:txBody>
                    <a:bodyPr/>
                    <a:lstStyle/>
                    <a:p>
                      <a:pPr fontAlgn="ctr"/>
                      <a:r>
                        <a:rPr lang="zh-CN" altLang="en-US" b="0" i="0" u="none" strike="noStrike" dirty="0">
                          <a:solidFill>
                            <a:srgbClr val="000000"/>
                          </a:solidFill>
                          <a:effectLst/>
                          <a:latin typeface="Microsoft YaHei" panose="020B0503020204020204" pitchFamily="34" charset="-122"/>
                          <a:ea typeface="Microsoft YaHei" panose="020B0503020204020204" pitchFamily="34" charset="-122"/>
                        </a:rPr>
                        <a:t>忽略表达式中的非转义空白并启用由</a:t>
                      </a:r>
                      <a:r>
                        <a:rPr lang="en-US" altLang="zh-CN" b="0" i="0" u="none" strike="noStrike" dirty="0">
                          <a:solidFill>
                            <a:srgbClr val="0000FF"/>
                          </a:solidFill>
                          <a:effectLst/>
                          <a:latin typeface="Microsoft YaHei" panose="020B0503020204020204" pitchFamily="34" charset="-122"/>
                          <a:ea typeface="Microsoft YaHei" panose="020B0503020204020204" pitchFamily="34" charset="-122"/>
                        </a:rPr>
                        <a:t>#</a:t>
                      </a:r>
                      <a:r>
                        <a:rPr lang="zh-CN" altLang="en-US" b="0" i="0" u="none" strike="noStrike" dirty="0">
                          <a:solidFill>
                            <a:srgbClr val="000000"/>
                          </a:solidFill>
                          <a:effectLst/>
                          <a:latin typeface="Microsoft YaHei" panose="020B0503020204020204" pitchFamily="34" charset="-122"/>
                          <a:ea typeface="Microsoft YaHei" panose="020B0503020204020204" pitchFamily="34" charset="-122"/>
                        </a:rPr>
                        <a:t>标记的注释。</a:t>
                      </a:r>
                      <a:endParaRPr lang="zh-CN" altLang="en-US" dirty="0">
                        <a:solidFill>
                          <a:srgbClr val="393939"/>
                        </a:solidFill>
                        <a:effectLst/>
                      </a:endParaRPr>
                    </a:p>
                  </a:txBody>
                  <a:tcPr anchor="ctr"/>
                </a:tc>
                <a:tc>
                  <a:txBody>
                    <a:bodyPr/>
                    <a:lstStyle/>
                    <a:p>
                      <a:r>
                        <a:rPr lang="en-US" altLang="zh-CN" dirty="0"/>
                        <a:t>x</a:t>
                      </a:r>
                      <a:endParaRPr lang="zh-CN" altLang="en-US" dirty="0"/>
                    </a:p>
                  </a:txBody>
                  <a:tcPr/>
                </a:tc>
                <a:extLst>
                  <a:ext uri="{0D108BD9-81ED-4DB2-BD59-A6C34878D82A}">
                    <a16:rowId xmlns:a16="http://schemas.microsoft.com/office/drawing/2014/main" val="1192493226"/>
                  </a:ext>
                </a:extLst>
              </a:tr>
              <a:tr h="370840">
                <a:tc>
                  <a:txBody>
                    <a:bodyPr/>
                    <a:lstStyle/>
                    <a:p>
                      <a:pPr fontAlgn="ctr"/>
                      <a:r>
                        <a:rPr lang="en" b="0" i="0" u="none" strike="noStrike" dirty="0" err="1">
                          <a:solidFill>
                            <a:srgbClr val="000000"/>
                          </a:solidFill>
                          <a:effectLst/>
                          <a:latin typeface="Microsoft YaHei" panose="020B0503020204020204" pitchFamily="34" charset="-122"/>
                          <a:ea typeface="Microsoft YaHei" panose="020B0503020204020204" pitchFamily="34" charset="-122"/>
                        </a:rPr>
                        <a:t>ExplicitCapture</a:t>
                      </a:r>
                      <a:r>
                        <a:rPr lang="en" b="0" i="0" u="none" strike="noStrike" dirty="0">
                          <a:solidFill>
                            <a:srgbClr val="000000"/>
                          </a:solidFill>
                          <a:effectLst/>
                          <a:latin typeface="Microsoft YaHei" panose="020B0503020204020204" pitchFamily="34" charset="-122"/>
                          <a:ea typeface="Microsoft YaHei" panose="020B0503020204020204" pitchFamily="34" charset="-122"/>
                        </a:rPr>
                        <a:t>(</a:t>
                      </a:r>
                      <a:r>
                        <a:rPr lang="zh-CN" altLang="en-US" b="0" i="0" u="none" strike="noStrike" dirty="0">
                          <a:solidFill>
                            <a:srgbClr val="000000"/>
                          </a:solidFill>
                          <a:effectLst/>
                          <a:latin typeface="Microsoft YaHei" panose="020B0503020204020204" pitchFamily="34" charset="-122"/>
                          <a:ea typeface="Microsoft YaHei" panose="020B0503020204020204" pitchFamily="34" charset="-122"/>
                        </a:rPr>
                        <a:t>显式捕获</a:t>
                      </a:r>
                      <a:r>
                        <a:rPr lang="en-US" altLang="zh-CN" b="0" i="0" u="none" strike="noStrike" dirty="0">
                          <a:solidFill>
                            <a:srgbClr val="000000"/>
                          </a:solidFill>
                          <a:effectLst/>
                          <a:latin typeface="Microsoft YaHei" panose="020B0503020204020204" pitchFamily="34" charset="-122"/>
                          <a:ea typeface="Microsoft YaHei" panose="020B0503020204020204" pitchFamily="34" charset="-122"/>
                        </a:rPr>
                        <a:t>)</a:t>
                      </a:r>
                      <a:endParaRPr lang="zh-CN" altLang="en-US" dirty="0">
                        <a:solidFill>
                          <a:srgbClr val="393939"/>
                        </a:solidFill>
                        <a:effectLst/>
                      </a:endParaRPr>
                    </a:p>
                  </a:txBody>
                  <a:tcPr anchor="ctr"/>
                </a:tc>
                <a:tc>
                  <a:txBody>
                    <a:bodyPr/>
                    <a:lstStyle/>
                    <a:p>
                      <a:pPr fontAlgn="ctr"/>
                      <a:r>
                        <a:rPr lang="zh-CN" altLang="en-US" b="0" i="0" u="none" strike="noStrike" dirty="0">
                          <a:solidFill>
                            <a:srgbClr val="000000"/>
                          </a:solidFill>
                          <a:effectLst/>
                          <a:latin typeface="Microsoft YaHei" panose="020B0503020204020204" pitchFamily="34" charset="-122"/>
                          <a:ea typeface="Microsoft YaHei" panose="020B0503020204020204" pitchFamily="34" charset="-122"/>
                        </a:rPr>
                        <a:t>仅捕获已被显式命名的组。</a:t>
                      </a:r>
                      <a:endParaRPr lang="zh-CN" altLang="en-US" dirty="0">
                        <a:solidFill>
                          <a:srgbClr val="393939"/>
                        </a:solidFill>
                        <a:effectLst/>
                      </a:endParaRPr>
                    </a:p>
                  </a:txBody>
                  <a:tcPr anchor="ctr"/>
                </a:tc>
                <a:tc>
                  <a:txBody>
                    <a:bodyPr/>
                    <a:lstStyle/>
                    <a:p>
                      <a:endParaRPr lang="zh-CN" altLang="en-US" dirty="0"/>
                    </a:p>
                  </a:txBody>
                  <a:tcPr/>
                </a:tc>
                <a:extLst>
                  <a:ext uri="{0D108BD9-81ED-4DB2-BD59-A6C34878D82A}">
                    <a16:rowId xmlns:a16="http://schemas.microsoft.com/office/drawing/2014/main" val="3142431018"/>
                  </a:ext>
                </a:extLst>
              </a:tr>
              <a:tr h="370840">
                <a:tc>
                  <a:txBody>
                    <a:bodyPr/>
                    <a:lstStyle/>
                    <a:p>
                      <a:pPr fontAlgn="ctr"/>
                      <a:r>
                        <a:rPr lang="zh-CN" altLang="en-US" dirty="0">
                          <a:solidFill>
                            <a:srgbClr val="393939"/>
                          </a:solidFill>
                          <a:effectLst/>
                        </a:rPr>
                        <a:t>全局模式</a:t>
                      </a:r>
                    </a:p>
                  </a:txBody>
                  <a:tcPr anchor="ctr"/>
                </a:tc>
                <a:tc>
                  <a:txBody>
                    <a:bodyPr/>
                    <a:lstStyle/>
                    <a:p>
                      <a:pPr fontAlgn="ctr"/>
                      <a:r>
                        <a:rPr lang="zh-CN" altLang="en-US" dirty="0">
                          <a:solidFill>
                            <a:srgbClr val="393939"/>
                          </a:solidFill>
                          <a:effectLst/>
                        </a:rPr>
                        <a:t>捕获所有可捕获的组</a:t>
                      </a:r>
                    </a:p>
                  </a:txBody>
                  <a:tcPr anchor="ctr"/>
                </a:tc>
                <a:tc>
                  <a:txBody>
                    <a:bodyPr/>
                    <a:lstStyle/>
                    <a:p>
                      <a:r>
                        <a:rPr lang="en-US" altLang="zh-CN" dirty="0"/>
                        <a:t>g</a:t>
                      </a:r>
                      <a:endParaRPr lang="zh-CN" altLang="en-US" dirty="0"/>
                    </a:p>
                  </a:txBody>
                  <a:tcPr/>
                </a:tc>
                <a:extLst>
                  <a:ext uri="{0D108BD9-81ED-4DB2-BD59-A6C34878D82A}">
                    <a16:rowId xmlns:a16="http://schemas.microsoft.com/office/drawing/2014/main" val="342764843"/>
                  </a:ext>
                </a:extLst>
              </a:tr>
            </a:tbl>
          </a:graphicData>
        </a:graphic>
      </p:graphicFrame>
      <p:sp>
        <p:nvSpPr>
          <p:cNvPr id="4" name="文本框 3">
            <a:extLst>
              <a:ext uri="{FF2B5EF4-FFF2-40B4-BE49-F238E27FC236}">
                <a16:creationId xmlns:a16="http://schemas.microsoft.com/office/drawing/2014/main" id="{AA9426B9-D9AE-C946-9881-E5635E8CCCED}"/>
              </a:ext>
            </a:extLst>
          </p:cNvPr>
          <p:cNvSpPr txBox="1"/>
          <p:nvPr/>
        </p:nvSpPr>
        <p:spPr>
          <a:xfrm>
            <a:off x="4246536" y="514260"/>
            <a:ext cx="3416320" cy="646331"/>
          </a:xfrm>
          <a:prstGeom prst="rect">
            <a:avLst/>
          </a:prstGeom>
          <a:noFill/>
        </p:spPr>
        <p:txBody>
          <a:bodyPr wrap="none" rtlCol="0">
            <a:spAutoFit/>
          </a:bodyPr>
          <a:lstStyle/>
          <a:p>
            <a:r>
              <a:rPr kumimoji="1" lang="zh-CN" altLang="en-US" sz="3600" dirty="0">
                <a:solidFill>
                  <a:srgbClr val="FF0000"/>
                </a:solidFill>
              </a:rPr>
              <a:t>这块请自行百度</a:t>
            </a:r>
          </a:p>
        </p:txBody>
      </p:sp>
    </p:spTree>
    <p:custDataLst>
      <p:tags r:id="rId1"/>
    </p:custDataLst>
    <p:extLst>
      <p:ext uri="{BB962C8B-B14F-4D97-AF65-F5344CB8AC3E}">
        <p14:creationId xmlns:p14="http://schemas.microsoft.com/office/powerpoint/2010/main" val="3789381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3738880" y="1635125"/>
            <a:ext cx="5731510" cy="3107690"/>
          </a:xfrm>
          <a:prstGeom prst="rect">
            <a:avLst/>
          </a:prstGeom>
          <a:noFill/>
        </p:spPr>
        <p:txBody>
          <a:bodyPr wrap="square" rtlCol="0" anchor="t">
            <a:spAutoFit/>
          </a:bodyPr>
          <a:lstStyle/>
          <a:p>
            <a:r>
              <a:rPr lang="zh-CN" altLang="en-US" sz="2800"/>
              <a:t>正则表达式使用单个字符串来描述、匹配一系列匹配某个句法规则的字符串。</a:t>
            </a:r>
          </a:p>
          <a:p>
            <a:endParaRPr lang="zh-CN" altLang="en-US" sz="2800"/>
          </a:p>
          <a:p>
            <a:r>
              <a:rPr lang="zh-CN" altLang="en-US" sz="2800"/>
              <a:t>在很多文本编辑器里，正则表达式通常被用来检索、替换那些匹配某个模式的文本。</a:t>
            </a:r>
          </a:p>
        </p:txBody>
      </p:sp>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546600" y="179705"/>
            <a:ext cx="4382135" cy="1198880"/>
          </a:xfrm>
          <a:prstGeom prst="rect">
            <a:avLst/>
          </a:prstGeom>
          <a:noFill/>
        </p:spPr>
        <p:txBody>
          <a:bodyPr wrap="square" rtlCol="0" anchor="t">
            <a:spAutoFit/>
          </a:bodyPr>
          <a:lstStyle/>
          <a:p>
            <a:r>
              <a:rPr lang="zh-CN" altLang="en-US" dirty="0"/>
              <a:t>Hi welcome here.</a:t>
            </a:r>
          </a:p>
          <a:p>
            <a:r>
              <a:rPr lang="zh-CN" altLang="en-US" dirty="0"/>
              <a:t>The history of it is very l</a:t>
            </a:r>
            <a:r>
              <a:rPr lang="en-US" altLang="zh-CN" dirty="0" err="1"/>
              <a:t>oo</a:t>
            </a:r>
            <a:r>
              <a:rPr lang="zh-CN" altLang="en-US" dirty="0"/>
              <a:t>ong.</a:t>
            </a:r>
          </a:p>
          <a:p>
            <a:r>
              <a:rPr lang="zh-CN" altLang="en-US" dirty="0"/>
              <a:t>Please say 'hi shi' to him!</a:t>
            </a:r>
          </a:p>
          <a:p>
            <a:r>
              <a:rPr lang="en-US" altLang="zh-CN" dirty="0"/>
              <a:t>His No is 18812345678.</a:t>
            </a:r>
          </a:p>
        </p:txBody>
      </p:sp>
      <p:sp>
        <p:nvSpPr>
          <p:cNvPr id="3" name="矩形 2"/>
          <p:cNvSpPr/>
          <p:nvPr/>
        </p:nvSpPr>
        <p:spPr>
          <a:xfrm>
            <a:off x="3913823" y="1520190"/>
            <a:ext cx="2172335" cy="583565"/>
          </a:xfrm>
          <a:prstGeom prst="rect">
            <a:avLst/>
          </a:prstGeom>
          <a:noFill/>
          <a:ln>
            <a:noFill/>
          </a:ln>
        </p:spPr>
        <p:txBody>
          <a:bodyPr wrap="none" rtlCol="0" anchor="t">
            <a:spAutoFit/>
          </a:bodyPr>
          <a:lstStyle/>
          <a:p>
            <a:pPr algn="ctr"/>
            <a:r>
              <a:rPr lang="zh-CN" altLang="en-US" sz="3200" b="1">
                <a:ln/>
                <a:solidFill>
                  <a:srgbClr val="FF0000"/>
                </a:solidFill>
                <a:effectLst>
                  <a:outerShdw blurRad="38100" dist="19050" dir="2700000" algn="tl" rotWithShape="0">
                    <a:schemeClr val="dk1">
                      <a:alpha val="40000"/>
                    </a:schemeClr>
                  </a:outerShdw>
                </a:effectLst>
              </a:rPr>
              <a:t>匹配单词</a:t>
            </a:r>
            <a:r>
              <a:rPr lang="en-US" altLang="zh-CN" sz="3200" b="1">
                <a:ln/>
                <a:solidFill>
                  <a:srgbClr val="FF0000"/>
                </a:solidFill>
                <a:effectLst>
                  <a:outerShdw blurRad="38100" dist="19050" dir="2700000" algn="tl" rotWithShape="0">
                    <a:schemeClr val="dk1">
                      <a:alpha val="40000"/>
                    </a:schemeClr>
                  </a:outerShdw>
                </a:effectLst>
              </a:rPr>
              <a:t>hi</a:t>
            </a:r>
          </a:p>
        </p:txBody>
      </p:sp>
      <p:sp>
        <p:nvSpPr>
          <p:cNvPr id="5" name="矩形 4"/>
          <p:cNvSpPr/>
          <p:nvPr/>
        </p:nvSpPr>
        <p:spPr>
          <a:xfrm>
            <a:off x="3666173" y="2047240"/>
            <a:ext cx="2670175" cy="583565"/>
          </a:xfrm>
          <a:prstGeom prst="rect">
            <a:avLst/>
          </a:prstGeom>
          <a:noFill/>
          <a:ln>
            <a:noFill/>
          </a:ln>
        </p:spPr>
        <p:txBody>
          <a:bodyPr wrap="none" rtlCol="0" anchor="t">
            <a:spAutoFit/>
          </a:bodyPr>
          <a:lstStyle/>
          <a:p>
            <a:pPr algn="ctr"/>
            <a:r>
              <a:rPr lang="zh-CN" altLang="en-US" sz="3200" b="1" dirty="0">
                <a:solidFill>
                  <a:srgbClr val="FF0000"/>
                </a:solidFill>
                <a:effectLst>
                  <a:outerShdw blurRad="38100" dist="19050" dir="2700000" algn="tl" rotWithShape="0">
                    <a:schemeClr val="dk1">
                      <a:alpha val="40000"/>
                    </a:schemeClr>
                  </a:outerShdw>
                </a:effectLst>
              </a:rPr>
              <a:t>匹配</a:t>
            </a:r>
            <a:r>
              <a:rPr lang="en-US" sz="3200" b="1" dirty="0">
                <a:solidFill>
                  <a:srgbClr val="FF0000"/>
                </a:solidFill>
                <a:effectLst>
                  <a:outerShdw blurRad="38100" dist="19050" dir="2700000" algn="tl" rotWithShape="0">
                    <a:schemeClr val="dk1">
                      <a:alpha val="40000"/>
                    </a:schemeClr>
                  </a:outerShdw>
                </a:effectLst>
              </a:rPr>
              <a:t>11</a:t>
            </a:r>
            <a:r>
              <a:rPr lang="zh-CN" altLang="en-US" sz="3200" b="1" dirty="0">
                <a:solidFill>
                  <a:srgbClr val="FF0000"/>
                </a:solidFill>
                <a:effectLst>
                  <a:outerShdw blurRad="38100" dist="19050" dir="2700000" algn="tl" rotWithShape="0">
                    <a:schemeClr val="dk1">
                      <a:alpha val="40000"/>
                    </a:schemeClr>
                  </a:outerShdw>
                </a:effectLst>
              </a:rPr>
              <a:t>个数字</a:t>
            </a:r>
          </a:p>
        </p:txBody>
      </p:sp>
      <p:sp>
        <p:nvSpPr>
          <p:cNvPr id="7" name="文本框 6"/>
          <p:cNvSpPr txBox="1"/>
          <p:nvPr/>
        </p:nvSpPr>
        <p:spPr>
          <a:xfrm>
            <a:off x="1363345" y="3603625"/>
            <a:ext cx="6562725" cy="3138170"/>
          </a:xfrm>
          <a:prstGeom prst="rect">
            <a:avLst/>
          </a:prstGeom>
          <a:noFill/>
        </p:spPr>
        <p:txBody>
          <a:bodyPr wrap="square" rtlCol="0" anchor="t">
            <a:spAutoFit/>
          </a:bodyPr>
          <a:lstStyle/>
          <a:p>
            <a:r>
              <a:rPr lang="zh-CN" altLang="en-US" dirty="0"/>
              <a:t>元字符</a:t>
            </a:r>
          </a:p>
          <a:p>
            <a:endParaRPr lang="zh-CN" altLang="en-US" dirty="0"/>
          </a:p>
          <a:p>
            <a:r>
              <a:rPr lang="zh-CN" altLang="en-US" dirty="0"/>
              <a:t>. 匹配除换行符以外的任意字符</a:t>
            </a:r>
          </a:p>
          <a:p>
            <a:r>
              <a:rPr lang="zh-CN" altLang="en-US" dirty="0"/>
              <a:t>\w 匹配字母或数字或下划线或汉字</a:t>
            </a:r>
          </a:p>
          <a:p>
            <a:r>
              <a:rPr lang="zh-CN" altLang="en-US" dirty="0"/>
              <a:t>\s 匹配任意的空白符</a:t>
            </a:r>
          </a:p>
          <a:p>
            <a:r>
              <a:rPr lang="zh-CN" altLang="en-US" dirty="0"/>
              <a:t>\d 匹配数字</a:t>
            </a:r>
          </a:p>
          <a:p>
            <a:r>
              <a:rPr lang="zh-CN" altLang="en-US" dirty="0"/>
              <a:t>\b 匹配单词的开始或结束</a:t>
            </a:r>
          </a:p>
          <a:p>
            <a:r>
              <a:rPr lang="zh-CN" altLang="en-US" dirty="0"/>
              <a:t>^ 匹配字符串的开始</a:t>
            </a:r>
          </a:p>
          <a:p>
            <a:r>
              <a:rPr lang="zh-CN" altLang="en-US" dirty="0"/>
              <a:t>$ 匹配字符串的结束</a:t>
            </a:r>
          </a:p>
          <a:p>
            <a:r>
              <a:rPr lang="en-US" altLang="zh-CN" dirty="0"/>
              <a:t>?</a:t>
            </a:r>
            <a:r>
              <a:rPr lang="zh-CN" altLang="en-US" dirty="0"/>
              <a:t>一次</a:t>
            </a:r>
            <a:r>
              <a:rPr lang="en-US" altLang="zh-CN" dirty="0"/>
              <a:t>*</a:t>
            </a:r>
            <a:r>
              <a:rPr lang="zh-CN" altLang="en-US" dirty="0"/>
              <a:t>任意次</a:t>
            </a:r>
            <a:r>
              <a:rPr lang="en-US" altLang="zh-CN" dirty="0"/>
              <a:t>+</a:t>
            </a:r>
            <a:r>
              <a:rPr lang="zh-CN" altLang="en-US" dirty="0"/>
              <a:t>有</a:t>
            </a:r>
            <a:r>
              <a:rPr lang="en-US" altLang="zh-CN" dirty="0"/>
              <a:t>\</a:t>
            </a:r>
            <a:r>
              <a:rPr lang="zh-CN" altLang="en-US" dirty="0"/>
              <a:t>转义</a:t>
            </a:r>
          </a:p>
          <a:p>
            <a:r>
              <a:rPr lang="en-US" altLang="zh-CN" dirty="0"/>
              <a:t>()</a:t>
            </a:r>
            <a:r>
              <a:rPr lang="zh-CN" altLang="en-US" dirty="0"/>
              <a:t>分组</a:t>
            </a:r>
            <a:r>
              <a:rPr lang="en-US" altLang="zh-CN" dirty="0"/>
              <a:t>[]</a:t>
            </a:r>
            <a:r>
              <a:rPr lang="zh-CN" altLang="en-US" dirty="0"/>
              <a:t>任一</a:t>
            </a:r>
            <a:r>
              <a:rPr lang="en-US" altLang="zh-CN" dirty="0"/>
              <a:t>{}</a:t>
            </a:r>
            <a:r>
              <a:rPr lang="zh-CN" altLang="en-US" dirty="0"/>
              <a:t>次数范围</a:t>
            </a:r>
          </a:p>
        </p:txBody>
      </p:sp>
      <p:sp>
        <p:nvSpPr>
          <p:cNvPr id="8" name="矩形 7"/>
          <p:cNvSpPr/>
          <p:nvPr/>
        </p:nvSpPr>
        <p:spPr>
          <a:xfrm>
            <a:off x="2422843" y="2725420"/>
            <a:ext cx="5156835" cy="583565"/>
          </a:xfrm>
          <a:prstGeom prst="rect">
            <a:avLst/>
          </a:prstGeom>
          <a:noFill/>
          <a:ln>
            <a:noFill/>
          </a:ln>
        </p:spPr>
        <p:txBody>
          <a:bodyPr wrap="none" rtlCol="0" anchor="t">
            <a:spAutoFit/>
          </a:bodyPr>
          <a:lstStyle/>
          <a:p>
            <a:pPr algn="ctr"/>
            <a:r>
              <a:rPr lang="zh-CN" altLang="en-US" sz="3200" b="1" dirty="0">
                <a:solidFill>
                  <a:srgbClr val="FF0000"/>
                </a:solidFill>
                <a:effectLst>
                  <a:outerShdw blurRad="38100" dist="19050" dir="2700000" algn="tl" rotWithShape="0">
                    <a:schemeClr val="dk1">
                      <a:alpha val="40000"/>
                    </a:schemeClr>
                  </a:outerShdw>
                </a:effectLst>
              </a:rPr>
              <a:t>匹配以</a:t>
            </a:r>
            <a:r>
              <a:rPr lang="en-US" altLang="zh-CN" sz="3200" b="1" dirty="0">
                <a:solidFill>
                  <a:srgbClr val="FF0000"/>
                </a:solidFill>
                <a:effectLst>
                  <a:outerShdw blurRad="38100" dist="19050" dir="2700000" algn="tl" rotWithShape="0">
                    <a:schemeClr val="dk1">
                      <a:alpha val="40000"/>
                    </a:schemeClr>
                  </a:outerShdw>
                </a:effectLst>
              </a:rPr>
              <a:t>h</a:t>
            </a:r>
            <a:r>
              <a:rPr lang="zh-CN" altLang="en-US" sz="3200" b="1" dirty="0">
                <a:solidFill>
                  <a:srgbClr val="FF0000"/>
                </a:solidFill>
                <a:effectLst>
                  <a:outerShdw blurRad="38100" dist="19050" dir="2700000" algn="tl" rotWithShape="0">
                    <a:schemeClr val="dk1">
                      <a:alpha val="40000"/>
                    </a:schemeClr>
                  </a:outerShdw>
                </a:effectLst>
              </a:rPr>
              <a:t>开头的单词，包括</a:t>
            </a:r>
            <a:r>
              <a:rPr lang="en-US" altLang="zh-CN" sz="3200" b="1" dirty="0">
                <a:solidFill>
                  <a:srgbClr val="FF0000"/>
                </a:solidFill>
                <a:effectLst>
                  <a:outerShdw blurRad="38100" dist="19050" dir="2700000" algn="tl" rotWithShape="0">
                    <a:schemeClr val="dk1">
                      <a:alpha val="40000"/>
                    </a:schemeClr>
                  </a:outerShdw>
                </a:effectLst>
              </a:rPr>
              <a:t>h</a:t>
            </a:r>
          </a:p>
        </p:txBody>
      </p:sp>
      <p:sp>
        <p:nvSpPr>
          <p:cNvPr id="9" name="矩形 8"/>
          <p:cNvSpPr/>
          <p:nvPr/>
        </p:nvSpPr>
        <p:spPr>
          <a:xfrm>
            <a:off x="2299336" y="3400425"/>
            <a:ext cx="5563870" cy="583565"/>
          </a:xfrm>
          <a:prstGeom prst="rect">
            <a:avLst/>
          </a:prstGeom>
          <a:noFill/>
          <a:ln>
            <a:noFill/>
          </a:ln>
        </p:spPr>
        <p:txBody>
          <a:bodyPr wrap="none" rtlCol="0" anchor="t">
            <a:spAutoFit/>
          </a:bodyPr>
          <a:lstStyle/>
          <a:p>
            <a:pPr algn="ctr"/>
            <a:r>
              <a:rPr lang="zh-CN" altLang="en-US" sz="3200" b="1">
                <a:solidFill>
                  <a:srgbClr val="FF0000"/>
                </a:solidFill>
                <a:effectLst>
                  <a:outerShdw blurRad="38100" dist="19050" dir="2700000" algn="tl" rotWithShape="0">
                    <a:schemeClr val="dk1">
                      <a:alpha val="40000"/>
                    </a:schemeClr>
                  </a:outerShdw>
                </a:effectLst>
              </a:rPr>
              <a:t>匹配以</a:t>
            </a:r>
            <a:r>
              <a:rPr lang="en-US" altLang="zh-CN" sz="3200" b="1">
                <a:solidFill>
                  <a:srgbClr val="FF0000"/>
                </a:solidFill>
                <a:effectLst>
                  <a:outerShdw blurRad="38100" dist="19050" dir="2700000" algn="tl" rotWithShape="0">
                    <a:schemeClr val="dk1">
                      <a:alpha val="40000"/>
                    </a:schemeClr>
                  </a:outerShdw>
                </a:effectLst>
              </a:rPr>
              <a:t>h</a:t>
            </a:r>
            <a:r>
              <a:rPr lang="zh-CN" altLang="en-US" sz="3200" b="1">
                <a:solidFill>
                  <a:srgbClr val="FF0000"/>
                </a:solidFill>
                <a:effectLst>
                  <a:outerShdw blurRad="38100" dist="19050" dir="2700000" algn="tl" rotWithShape="0">
                    <a:schemeClr val="dk1">
                      <a:alpha val="40000"/>
                    </a:schemeClr>
                  </a:outerShdw>
                </a:effectLst>
              </a:rPr>
              <a:t>开头的单词，不包括</a:t>
            </a:r>
            <a:r>
              <a:rPr lang="en-US" altLang="zh-CN" sz="3200" b="1">
                <a:solidFill>
                  <a:srgbClr val="FF0000"/>
                </a:solidFill>
                <a:effectLst>
                  <a:outerShdw blurRad="38100" dist="19050" dir="2700000" algn="tl" rotWithShape="0">
                    <a:schemeClr val="dk1">
                      <a:alpha val="40000"/>
                    </a:schemeClr>
                  </a:outerShdw>
                </a:effectLst>
              </a:rPr>
              <a:t>h</a:t>
            </a:r>
          </a:p>
        </p:txBody>
      </p:sp>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p:cNvSpPr txBox="1"/>
          <p:nvPr/>
        </p:nvSpPr>
        <p:spPr>
          <a:xfrm>
            <a:off x="4940300" y="744220"/>
            <a:ext cx="4254500" cy="645160"/>
          </a:xfrm>
          <a:prstGeom prst="rect">
            <a:avLst/>
          </a:prstGeom>
          <a:noFill/>
        </p:spPr>
        <p:txBody>
          <a:bodyPr wrap="square" rtlCol="0" anchor="t">
            <a:spAutoFit/>
          </a:bodyPr>
          <a:lstStyle/>
          <a:p>
            <a:r>
              <a:rPr lang="zh-CN" altLang="en-US" sz="3600" dirty="0">
                <a:solidFill>
                  <a:srgbClr val="FF0000"/>
                </a:solidFill>
              </a:rPr>
              <a:t>^\d{5,12}$</a:t>
            </a:r>
            <a:r>
              <a:rPr lang="zh-CN" altLang="en-US" sz="3600" dirty="0"/>
              <a:t>代表什么</a:t>
            </a:r>
          </a:p>
        </p:txBody>
      </p:sp>
      <p:sp>
        <p:nvSpPr>
          <p:cNvPr id="3" name="文本框 2"/>
          <p:cNvSpPr txBox="1"/>
          <p:nvPr/>
        </p:nvSpPr>
        <p:spPr>
          <a:xfrm>
            <a:off x="4253865" y="2474595"/>
            <a:ext cx="4067175" cy="583565"/>
          </a:xfrm>
          <a:prstGeom prst="rect">
            <a:avLst/>
          </a:prstGeom>
          <a:noFill/>
        </p:spPr>
        <p:txBody>
          <a:bodyPr wrap="square" rtlCol="0" anchor="t">
            <a:spAutoFit/>
          </a:bodyPr>
          <a:lstStyle/>
          <a:p>
            <a:r>
              <a:rPr lang="zh-CN" altLang="en-US" sz="3200" dirty="0">
                <a:solidFill>
                  <a:srgbClr val="FF0000"/>
                </a:solidFill>
              </a:rPr>
              <a:t>\(?0\d{2}[) -]?\d{8}</a:t>
            </a:r>
            <a:r>
              <a:rPr lang="zh-CN" altLang="en-US" sz="3200" dirty="0"/>
              <a:t>呢</a:t>
            </a:r>
          </a:p>
        </p:txBody>
      </p:sp>
      <p:sp>
        <p:nvSpPr>
          <p:cNvPr id="5" name="文本框 4"/>
          <p:cNvSpPr txBox="1"/>
          <p:nvPr/>
        </p:nvSpPr>
        <p:spPr>
          <a:xfrm>
            <a:off x="1268095" y="4077970"/>
            <a:ext cx="6365875" cy="645160"/>
          </a:xfrm>
          <a:prstGeom prst="rect">
            <a:avLst/>
          </a:prstGeom>
          <a:noFill/>
        </p:spPr>
        <p:txBody>
          <a:bodyPr wrap="square" rtlCol="0" anchor="t">
            <a:spAutoFit/>
          </a:bodyPr>
          <a:lstStyle/>
          <a:p>
            <a:r>
              <a:rPr lang="zh-CN" altLang="en-US" dirty="0"/>
              <a:t>思考：匹配几种格式的电话号码，像</a:t>
            </a:r>
            <a:r>
              <a:rPr lang="zh-CN" altLang="en-US" dirty="0">
                <a:solidFill>
                  <a:srgbClr val="FF0000"/>
                </a:solidFill>
              </a:rPr>
              <a:t>(010)88886666</a:t>
            </a:r>
            <a:r>
              <a:rPr lang="zh-CN" altLang="en-US" dirty="0"/>
              <a:t>，或</a:t>
            </a:r>
            <a:r>
              <a:rPr lang="zh-CN" altLang="en-US" dirty="0">
                <a:solidFill>
                  <a:srgbClr val="FF0000"/>
                </a:solidFill>
              </a:rPr>
              <a:t>022-22334455</a:t>
            </a:r>
            <a:r>
              <a:rPr lang="zh-CN" altLang="en-US" dirty="0"/>
              <a:t>，或</a:t>
            </a:r>
            <a:r>
              <a:rPr lang="zh-CN" altLang="en-US" dirty="0">
                <a:solidFill>
                  <a:srgbClr val="FF0000"/>
                </a:solidFill>
              </a:rPr>
              <a:t>02912345678</a:t>
            </a:r>
            <a:r>
              <a:rPr lang="zh-CN" altLang="en-US" dirty="0"/>
              <a:t>等</a:t>
            </a:r>
          </a:p>
        </p:txBody>
      </p:sp>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490" y="170180"/>
            <a:ext cx="2014220" cy="1198880"/>
          </a:xfrm>
          <a:prstGeom prst="rect">
            <a:avLst/>
          </a:prstGeom>
          <a:noFill/>
          <a:ln>
            <a:noFill/>
          </a:ln>
        </p:spPr>
        <p:txBody>
          <a:bodyPr wrap="none" rtlCol="0" anchor="t">
            <a:spAutoFit/>
          </a:bodyPr>
          <a:lstStyle/>
          <a:p>
            <a:pPr algn="ctr"/>
            <a:r>
              <a:rPr lang="zh-CN" altLang="en-US" sz="7200" b="1">
                <a:ln/>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总结</a:t>
            </a:r>
          </a:p>
        </p:txBody>
      </p:sp>
      <p:pic>
        <p:nvPicPr>
          <p:cNvPr id="5" name="图片 4"/>
          <p:cNvPicPr>
            <a:picLocks noChangeAspect="1"/>
          </p:cNvPicPr>
          <p:nvPr/>
        </p:nvPicPr>
        <p:blipFill>
          <a:blip r:embed="rId4"/>
          <a:stretch>
            <a:fillRect/>
          </a:stretch>
        </p:blipFill>
        <p:spPr>
          <a:xfrm>
            <a:off x="11430" y="4424680"/>
            <a:ext cx="5288280" cy="2457450"/>
          </a:xfrm>
          <a:prstGeom prst="rect">
            <a:avLst/>
          </a:prstGeom>
        </p:spPr>
      </p:pic>
      <p:pic>
        <p:nvPicPr>
          <p:cNvPr id="4" name="图片 3"/>
          <p:cNvPicPr>
            <a:picLocks noChangeAspect="1"/>
          </p:cNvPicPr>
          <p:nvPr/>
        </p:nvPicPr>
        <p:blipFill>
          <a:blip r:embed="rId5"/>
          <a:stretch>
            <a:fillRect/>
          </a:stretch>
        </p:blipFill>
        <p:spPr>
          <a:xfrm>
            <a:off x="4098925" y="2111375"/>
            <a:ext cx="4314825" cy="2569845"/>
          </a:xfrm>
          <a:prstGeom prst="rect">
            <a:avLst/>
          </a:prstGeom>
        </p:spPr>
      </p:pic>
      <p:pic>
        <p:nvPicPr>
          <p:cNvPr id="3" name="图片 2"/>
          <p:cNvPicPr>
            <a:picLocks noChangeAspect="1"/>
          </p:cNvPicPr>
          <p:nvPr/>
        </p:nvPicPr>
        <p:blipFill>
          <a:blip r:embed="rId6"/>
          <a:stretch>
            <a:fillRect/>
          </a:stretch>
        </p:blipFill>
        <p:spPr>
          <a:xfrm>
            <a:off x="7719060" y="-26670"/>
            <a:ext cx="4467225" cy="2531745"/>
          </a:xfrm>
          <a:prstGeom prst="rect">
            <a:avLst/>
          </a:prstGeom>
        </p:spPr>
      </p:pic>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605655" y="1092200"/>
            <a:ext cx="6935470" cy="645160"/>
          </a:xfrm>
          <a:prstGeom prst="rect">
            <a:avLst/>
          </a:prstGeom>
          <a:noFill/>
        </p:spPr>
        <p:txBody>
          <a:bodyPr wrap="square" rtlCol="0" anchor="t">
            <a:spAutoFit/>
          </a:bodyPr>
          <a:lstStyle/>
          <a:p>
            <a:r>
              <a:rPr lang="zh-CN" altLang="en-US"/>
              <a:t>匹配几种格式的电话号码，像(010)88886666，或022-22334455，或02912345678等</a:t>
            </a:r>
          </a:p>
        </p:txBody>
      </p:sp>
      <p:sp>
        <p:nvSpPr>
          <p:cNvPr id="3" name="矩形 2"/>
          <p:cNvSpPr/>
          <p:nvPr/>
        </p:nvSpPr>
        <p:spPr>
          <a:xfrm>
            <a:off x="79375" y="111760"/>
            <a:ext cx="3845560" cy="1198880"/>
          </a:xfrm>
          <a:prstGeom prst="rect">
            <a:avLst/>
          </a:prstGeom>
          <a:noFill/>
          <a:ln>
            <a:noFill/>
          </a:ln>
        </p:spPr>
        <p:txBody>
          <a:bodyPr wrap="none" rtlCol="0" anchor="t">
            <a:spAutoFit/>
          </a:bodyPr>
          <a:lstStyle/>
          <a:p>
            <a:pPr algn="ctr"/>
            <a:r>
              <a:rPr lang="zh-CN" altLang="en-US" sz="7200" b="1">
                <a:ln/>
                <a:solidFill>
                  <a:schemeClr val="bg2"/>
                </a:solidFill>
                <a:effectLst>
                  <a:innerShdw blurRad="63500" dist="50800" dir="13500000">
                    <a:srgbClr val="000000">
                      <a:alpha val="50000"/>
                    </a:srgbClr>
                  </a:innerShdw>
                </a:effectLst>
              </a:rPr>
              <a:t>分支条件</a:t>
            </a:r>
          </a:p>
        </p:txBody>
      </p:sp>
      <p:sp>
        <p:nvSpPr>
          <p:cNvPr id="4" name="文本框 3"/>
          <p:cNvSpPr txBox="1"/>
          <p:nvPr/>
        </p:nvSpPr>
        <p:spPr>
          <a:xfrm>
            <a:off x="3507740" y="2371725"/>
            <a:ext cx="4394835" cy="368300"/>
          </a:xfrm>
          <a:prstGeom prst="rect">
            <a:avLst/>
          </a:prstGeom>
          <a:noFill/>
        </p:spPr>
        <p:txBody>
          <a:bodyPr wrap="square" rtlCol="0" anchor="t">
            <a:spAutoFit/>
          </a:bodyPr>
          <a:lstStyle/>
          <a:p>
            <a:r>
              <a:rPr lang="zh-CN" altLang="en-US" dirty="0">
                <a:solidFill>
                  <a:srgbClr val="FF0000"/>
                </a:solidFill>
              </a:rPr>
              <a:t>010)12345678或(022-87654321</a:t>
            </a:r>
          </a:p>
        </p:txBody>
      </p:sp>
      <p:sp>
        <p:nvSpPr>
          <p:cNvPr id="5" name="矩形 4"/>
          <p:cNvSpPr/>
          <p:nvPr/>
        </p:nvSpPr>
        <p:spPr>
          <a:xfrm>
            <a:off x="1969135" y="3444875"/>
            <a:ext cx="5933440" cy="768350"/>
          </a:xfrm>
          <a:prstGeom prst="rect">
            <a:avLst/>
          </a:prstGeom>
          <a:noFill/>
          <a:ln>
            <a:noFill/>
          </a:ln>
        </p:spPr>
        <p:txBody>
          <a:bodyPr wrap="none" rtlCol="0" anchor="t">
            <a:spAutoFit/>
          </a:bodyPr>
          <a:lstStyle/>
          <a:p>
            <a:pPr algn="ctr"/>
            <a:r>
              <a:rPr lang="zh-CN" altLang="en-US" sz="4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用|把不同的规则分隔开</a:t>
            </a:r>
          </a:p>
        </p:txBody>
      </p:sp>
      <p:sp>
        <p:nvSpPr>
          <p:cNvPr id="6" name="文本框 5"/>
          <p:cNvSpPr txBox="1"/>
          <p:nvPr/>
        </p:nvSpPr>
        <p:spPr>
          <a:xfrm>
            <a:off x="1969135" y="4326255"/>
            <a:ext cx="6901815" cy="368300"/>
          </a:xfrm>
          <a:prstGeom prst="rect">
            <a:avLst/>
          </a:prstGeom>
          <a:noFill/>
        </p:spPr>
        <p:txBody>
          <a:bodyPr wrap="square" rtlCol="0" anchor="t">
            <a:spAutoFit/>
          </a:bodyPr>
          <a:lstStyle/>
          <a:p>
            <a:r>
              <a:rPr lang="zh-CN" altLang="en-US" dirty="0"/>
              <a:t>0\d{2}-\d{8}|0\d{3}-\d{7}匹配两种以连字号分隔的电话号码</a:t>
            </a:r>
          </a:p>
        </p:txBody>
      </p:sp>
      <p:sp>
        <p:nvSpPr>
          <p:cNvPr id="7" name="文本框 6"/>
          <p:cNvSpPr txBox="1"/>
          <p:nvPr/>
        </p:nvSpPr>
        <p:spPr>
          <a:xfrm>
            <a:off x="1969135" y="4949190"/>
            <a:ext cx="6692265" cy="368300"/>
          </a:xfrm>
          <a:prstGeom prst="rect">
            <a:avLst/>
          </a:prstGeom>
          <a:noFill/>
        </p:spPr>
        <p:txBody>
          <a:bodyPr wrap="square" rtlCol="0" anchor="t">
            <a:spAutoFit/>
          </a:bodyPr>
          <a:lstStyle/>
          <a:p>
            <a:r>
              <a:rPr lang="zh-CN" altLang="en-US" dirty="0"/>
              <a:t>\(0\d{2}\)[- ]?\d{8}|0\d{2}[- ]?\d{8}匹配3位区号的电话号码</a:t>
            </a:r>
          </a:p>
        </p:txBody>
      </p:sp>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562793" y="807720"/>
            <a:ext cx="6935470" cy="368300"/>
          </a:xfrm>
          <a:prstGeom prst="rect">
            <a:avLst/>
          </a:prstGeom>
          <a:noFill/>
        </p:spPr>
        <p:txBody>
          <a:bodyPr wrap="square" rtlCol="0" anchor="t">
            <a:spAutoFit/>
          </a:bodyPr>
          <a:lstStyle/>
          <a:p>
            <a:r>
              <a:rPr lang="zh-CN" altLang="en-US" dirty="0"/>
              <a:t>匹配</a:t>
            </a:r>
            <a:r>
              <a:rPr lang="en-US" altLang="zh-CN" dirty="0"/>
              <a:t>IP4</a:t>
            </a:r>
            <a:r>
              <a:rPr lang="zh-CN" altLang="en-US" dirty="0"/>
              <a:t>地址：</a:t>
            </a:r>
            <a:r>
              <a:rPr lang="en-US" altLang="zh-CN" dirty="0">
                <a:solidFill>
                  <a:srgbClr val="FF0000"/>
                </a:solidFill>
              </a:rPr>
              <a:t>192.168.110.001</a:t>
            </a:r>
          </a:p>
        </p:txBody>
      </p:sp>
      <p:sp>
        <p:nvSpPr>
          <p:cNvPr id="3" name="矩形 2"/>
          <p:cNvSpPr/>
          <p:nvPr/>
        </p:nvSpPr>
        <p:spPr>
          <a:xfrm>
            <a:off x="995045" y="111760"/>
            <a:ext cx="2014220" cy="1198880"/>
          </a:xfrm>
          <a:prstGeom prst="rect">
            <a:avLst/>
          </a:prstGeom>
          <a:noFill/>
          <a:ln>
            <a:noFill/>
          </a:ln>
        </p:spPr>
        <p:txBody>
          <a:bodyPr wrap="none" rtlCol="0" anchor="t">
            <a:spAutoFit/>
          </a:bodyPr>
          <a:lstStyle/>
          <a:p>
            <a:pPr algn="ctr"/>
            <a:r>
              <a:rPr lang="zh-CN" altLang="en-US" sz="7200" b="1">
                <a:solidFill>
                  <a:schemeClr val="bg2"/>
                </a:solidFill>
                <a:effectLst>
                  <a:innerShdw blurRad="63500" dist="50800" dir="13500000">
                    <a:srgbClr val="000000">
                      <a:alpha val="50000"/>
                    </a:srgbClr>
                  </a:innerShdw>
                </a:effectLst>
              </a:rPr>
              <a:t>分组</a:t>
            </a:r>
          </a:p>
        </p:txBody>
      </p:sp>
      <p:grpSp>
        <p:nvGrpSpPr>
          <p:cNvPr id="7" name="组合 6"/>
          <p:cNvGrpSpPr/>
          <p:nvPr/>
        </p:nvGrpSpPr>
        <p:grpSpPr>
          <a:xfrm>
            <a:off x="2783840" y="2234565"/>
            <a:ext cx="6624320" cy="1378585"/>
            <a:chOff x="4384" y="3519"/>
            <a:chExt cx="10432" cy="2171"/>
          </a:xfrm>
        </p:grpSpPr>
        <p:sp>
          <p:nvSpPr>
            <p:cNvPr id="5" name="矩形 4"/>
            <p:cNvSpPr/>
            <p:nvPr/>
          </p:nvSpPr>
          <p:spPr>
            <a:xfrm>
              <a:off x="4384" y="3519"/>
              <a:ext cx="10432" cy="1113"/>
            </a:xfrm>
            <a:prstGeom prst="rect">
              <a:avLst/>
            </a:prstGeom>
            <a:noFill/>
            <a:ln>
              <a:noFill/>
            </a:ln>
          </p:spPr>
          <p:txBody>
            <a:bodyPr wrap="none" rtlCol="0" anchor="t">
              <a:spAutoFit/>
            </a:bodyPr>
            <a:lstStyle/>
            <a:p>
              <a:pPr algn="ctr"/>
              <a:r>
                <a:rPr lang="zh-CN" altLang="en-US" sz="4000" b="1" dirty="0">
                  <a:ln w="9525">
                    <a:solidFill>
                      <a:schemeClr val="bg1"/>
                    </a:solidFill>
                    <a:prstDash val="solid"/>
                  </a:ln>
                  <a:solidFill>
                    <a:schemeClr val="tx1"/>
                  </a:solidFill>
                  <a:effectLst>
                    <a:outerShdw blurRad="12700" dist="38100" dir="2700000" algn="tl" rotWithShape="0">
                      <a:schemeClr val="bg1">
                        <a:lumMod val="50000"/>
                      </a:schemeClr>
                    </a:outerShdw>
                  </a:effectLst>
                </a:rPr>
                <a:t>用小括号指定子表达式(分组)</a:t>
              </a:r>
            </a:p>
          </p:txBody>
        </p:sp>
        <p:sp>
          <p:nvSpPr>
            <p:cNvPr id="6" name="文本框 5"/>
            <p:cNvSpPr txBox="1"/>
            <p:nvPr/>
          </p:nvSpPr>
          <p:spPr>
            <a:xfrm>
              <a:off x="4384" y="5110"/>
              <a:ext cx="4000" cy="580"/>
            </a:xfrm>
            <a:prstGeom prst="rect">
              <a:avLst/>
            </a:prstGeom>
            <a:noFill/>
          </p:spPr>
          <p:txBody>
            <a:bodyPr wrap="square" rtlCol="0" anchor="t">
              <a:spAutoFit/>
            </a:bodyPr>
            <a:lstStyle/>
            <a:p>
              <a:r>
                <a:rPr lang="zh-CN" altLang="en-US"/>
                <a:t>(\d{1,3}\.){3}\d{1,3}</a:t>
              </a:r>
            </a:p>
          </p:txBody>
        </p:sp>
      </p:grpSp>
      <p:grpSp>
        <p:nvGrpSpPr>
          <p:cNvPr id="9" name="组合 8">
            <a:extLst>
              <a:ext uri="{FF2B5EF4-FFF2-40B4-BE49-F238E27FC236}">
                <a16:creationId xmlns:a16="http://schemas.microsoft.com/office/drawing/2014/main" id="{05D65D34-BB5C-6B40-8885-C127AAAC4C8E}"/>
              </a:ext>
            </a:extLst>
          </p:cNvPr>
          <p:cNvGrpSpPr/>
          <p:nvPr/>
        </p:nvGrpSpPr>
        <p:grpSpPr>
          <a:xfrm>
            <a:off x="122747" y="4187309"/>
            <a:ext cx="8439150" cy="1615321"/>
            <a:chOff x="122747" y="4187309"/>
            <a:chExt cx="8439150" cy="1615321"/>
          </a:xfrm>
        </p:grpSpPr>
        <p:sp>
          <p:nvSpPr>
            <p:cNvPr id="4" name="矩形 3">
              <a:extLst>
                <a:ext uri="{FF2B5EF4-FFF2-40B4-BE49-F238E27FC236}">
                  <a16:creationId xmlns:a16="http://schemas.microsoft.com/office/drawing/2014/main" id="{82BAD91F-8893-2840-AABE-5387FD2BE7C4}"/>
                </a:ext>
              </a:extLst>
            </p:cNvPr>
            <p:cNvSpPr/>
            <p:nvPr/>
          </p:nvSpPr>
          <p:spPr>
            <a:xfrm>
              <a:off x="1907040" y="4187309"/>
              <a:ext cx="2435282" cy="369332"/>
            </a:xfrm>
            <a:prstGeom prst="rect">
              <a:avLst/>
            </a:prstGeom>
          </p:spPr>
          <p:txBody>
            <a:bodyPr wrap="none">
              <a:spAutoFit/>
            </a:bodyPr>
            <a:lstStyle/>
            <a:p>
              <a:r>
                <a:rPr lang="en-US" altLang="zh-CN" i="1" dirty="0">
                  <a:solidFill>
                    <a:srgbClr val="FF0000"/>
                  </a:solidFill>
                  <a:latin typeface="Verdana" panose="020B0604030504040204" pitchFamily="34" charset="0"/>
                </a:rPr>
                <a:t>256.300.888.999</a:t>
              </a:r>
              <a:r>
                <a:rPr lang="zh-CN" altLang="en-US" i="1" dirty="0">
                  <a:solidFill>
                    <a:srgbClr val="FF0000"/>
                  </a:solidFill>
                  <a:latin typeface="Verdana" panose="020B0604030504040204" pitchFamily="34" charset="0"/>
                </a:rPr>
                <a:t>？</a:t>
              </a:r>
              <a:endParaRPr lang="zh-CN" altLang="en-US" dirty="0">
                <a:solidFill>
                  <a:srgbClr val="FF0000"/>
                </a:solidFill>
                <a:effectLst/>
              </a:endParaRPr>
            </a:p>
          </p:txBody>
        </p:sp>
        <p:sp>
          <p:nvSpPr>
            <p:cNvPr id="8" name="矩形 7">
              <a:extLst>
                <a:ext uri="{FF2B5EF4-FFF2-40B4-BE49-F238E27FC236}">
                  <a16:creationId xmlns:a16="http://schemas.microsoft.com/office/drawing/2014/main" id="{0C6C3380-2670-9243-8B9A-7435D17618CC}"/>
                </a:ext>
              </a:extLst>
            </p:cNvPr>
            <p:cNvSpPr/>
            <p:nvPr/>
          </p:nvSpPr>
          <p:spPr>
            <a:xfrm>
              <a:off x="122747" y="5433298"/>
              <a:ext cx="8439150" cy="369332"/>
            </a:xfrm>
            <a:prstGeom prst="rect">
              <a:avLst/>
            </a:prstGeom>
          </p:spPr>
          <p:txBody>
            <a:bodyPr wrap="square">
              <a:spAutoFit/>
            </a:bodyPr>
            <a:lstStyle/>
            <a:p>
              <a:r>
                <a:rPr lang="en" altLang="zh-CN" dirty="0">
                  <a:solidFill>
                    <a:srgbClr val="FF0000"/>
                  </a:solidFill>
                  <a:latin typeface="Verdana" panose="020B0604030504040204" pitchFamily="34" charset="0"/>
                </a:rPr>
                <a:t>((2[0-4]\d|25[0-5]|[01]?\d\d?)\.){3}(2[0-4]\d|25[0-5]|[01]?\d\d?)</a:t>
              </a:r>
              <a:endParaRPr lang="en" altLang="zh-CN" dirty="0">
                <a:effectLst/>
              </a:endParaRPr>
            </a:p>
          </p:txBody>
        </p:sp>
      </p:grpSp>
    </p:spTree>
    <p:custDataLst>
      <p:tags r:id="rId1"/>
    </p:custData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A5137325-355F-C246-8B1F-632E23605F12}"/>
              </a:ext>
            </a:extLst>
          </p:cNvPr>
          <p:cNvSpPr/>
          <p:nvPr/>
        </p:nvSpPr>
        <p:spPr>
          <a:xfrm>
            <a:off x="279148" y="270629"/>
            <a:ext cx="2954655" cy="923330"/>
          </a:xfrm>
          <a:prstGeom prst="rect">
            <a:avLst/>
          </a:prstGeom>
          <a:noFill/>
        </p:spPr>
        <p:txBody>
          <a:bodyPr wrap="none" lIns="91440" tIns="45720" rIns="91440" bIns="45720">
            <a:spAutoFit/>
          </a:bodyPr>
          <a:lstStyle/>
          <a:p>
            <a:pPr algn="ctr"/>
            <a:r>
              <a:rPr lang="zh-CN" altLang="en-US" sz="5400" b="1"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后向引用</a:t>
            </a:r>
          </a:p>
        </p:txBody>
      </p:sp>
      <p:sp>
        <p:nvSpPr>
          <p:cNvPr id="3" name="矩形 2">
            <a:extLst>
              <a:ext uri="{FF2B5EF4-FFF2-40B4-BE49-F238E27FC236}">
                <a16:creationId xmlns:a16="http://schemas.microsoft.com/office/drawing/2014/main" id="{77373E52-738A-8444-B48A-BAE7530DC4E6}"/>
              </a:ext>
            </a:extLst>
          </p:cNvPr>
          <p:cNvSpPr/>
          <p:nvPr/>
        </p:nvSpPr>
        <p:spPr>
          <a:xfrm>
            <a:off x="4374995" y="560453"/>
            <a:ext cx="6274420" cy="2308324"/>
          </a:xfrm>
          <a:prstGeom prst="rect">
            <a:avLst/>
          </a:prstGeom>
        </p:spPr>
        <p:txBody>
          <a:bodyPr wrap="square">
            <a:spAutoFit/>
          </a:bodyPr>
          <a:lstStyle/>
          <a:p>
            <a:r>
              <a:rPr lang="zh-CN" altLang="en-US" sz="1600" dirty="0">
                <a:latin typeface="Verdana" panose="020B0604030504040204" pitchFamily="34" charset="0"/>
              </a:rPr>
              <a:t>使用小括号指定一个子表达式后，</a:t>
            </a:r>
            <a:r>
              <a:rPr lang="zh-CN" altLang="en-US" sz="1600" b="1" dirty="0">
                <a:latin typeface="Verdana" panose="020B0604030504040204" pitchFamily="34" charset="0"/>
              </a:rPr>
              <a:t>匹配这个子表达式的文本</a:t>
            </a:r>
            <a:r>
              <a:rPr lang="en-US" altLang="zh-CN" sz="1600" dirty="0">
                <a:latin typeface="Verdana" panose="020B0604030504040204" pitchFamily="34" charset="0"/>
              </a:rPr>
              <a:t>(</a:t>
            </a:r>
            <a:r>
              <a:rPr lang="zh-CN" altLang="en-US" sz="1600" dirty="0">
                <a:latin typeface="Verdana" panose="020B0604030504040204" pitchFamily="34" charset="0"/>
              </a:rPr>
              <a:t>也就是此分组捕获的内容</a:t>
            </a:r>
            <a:r>
              <a:rPr lang="en-US" altLang="zh-CN" sz="1600" dirty="0">
                <a:latin typeface="Verdana" panose="020B0604030504040204" pitchFamily="34" charset="0"/>
              </a:rPr>
              <a:t>)</a:t>
            </a:r>
            <a:r>
              <a:rPr lang="zh-CN" altLang="en-US" sz="1600" dirty="0">
                <a:latin typeface="Verdana" panose="020B0604030504040204" pitchFamily="34" charset="0"/>
              </a:rPr>
              <a:t>可以在表达式或其它程序中作进一步的处理。</a:t>
            </a:r>
            <a:endParaRPr lang="en-US" altLang="zh-CN" sz="1600" dirty="0">
              <a:latin typeface="Verdana" panose="020B0604030504040204" pitchFamily="34" charset="0"/>
            </a:endParaRPr>
          </a:p>
          <a:p>
            <a:endParaRPr lang="en-US" altLang="zh-CN" sz="1600" dirty="0">
              <a:latin typeface="Verdana" panose="020B0604030504040204" pitchFamily="34" charset="0"/>
            </a:endParaRPr>
          </a:p>
          <a:p>
            <a:r>
              <a:rPr lang="zh-CN" altLang="en-US" sz="1600" dirty="0">
                <a:latin typeface="Verdana" panose="020B0604030504040204" pitchFamily="34" charset="0"/>
              </a:rPr>
              <a:t>默认情况下，每个分组会自动拥有一个</a:t>
            </a:r>
            <a:r>
              <a:rPr lang="zh-CN" altLang="en-US" sz="1600" b="1" dirty="0">
                <a:latin typeface="Verdana" panose="020B0604030504040204" pitchFamily="34" charset="0"/>
              </a:rPr>
              <a:t>组号</a:t>
            </a:r>
            <a:r>
              <a:rPr lang="zh-CN" altLang="en-US" sz="1600" dirty="0">
                <a:latin typeface="Verdana" panose="020B0604030504040204" pitchFamily="34" charset="0"/>
              </a:rPr>
              <a:t>，规则是：从左向右，以分组的左括号为标志，第一个出现的分组的组号为</a:t>
            </a:r>
            <a:r>
              <a:rPr lang="en-US" altLang="zh-CN" sz="1600" dirty="0">
                <a:latin typeface="Verdana" panose="020B0604030504040204" pitchFamily="34" charset="0"/>
              </a:rPr>
              <a:t>1</a:t>
            </a:r>
            <a:r>
              <a:rPr lang="zh-CN" altLang="en-US" sz="1600" dirty="0">
                <a:latin typeface="Verdana" panose="020B0604030504040204" pitchFamily="34" charset="0"/>
              </a:rPr>
              <a:t>，第二个为</a:t>
            </a:r>
            <a:r>
              <a:rPr lang="en-US" altLang="zh-CN" sz="1600" dirty="0">
                <a:latin typeface="Verdana" panose="020B0604030504040204" pitchFamily="34" charset="0"/>
              </a:rPr>
              <a:t>2</a:t>
            </a:r>
            <a:r>
              <a:rPr lang="zh-CN" altLang="en-US" sz="1600" dirty="0">
                <a:latin typeface="Verdana" panose="020B0604030504040204" pitchFamily="34" charset="0"/>
              </a:rPr>
              <a:t>，以此类推。</a:t>
            </a:r>
            <a:endParaRPr lang="en-US" altLang="zh-CN" sz="1600" dirty="0">
              <a:latin typeface="Verdana" panose="020B0604030504040204" pitchFamily="34" charset="0"/>
            </a:endParaRPr>
          </a:p>
          <a:p>
            <a:endParaRPr lang="en-US" altLang="zh-CN" sz="1600" dirty="0">
              <a:effectLst/>
              <a:latin typeface="Verdana" panose="020B0604030504040204" pitchFamily="34" charset="0"/>
            </a:endParaRPr>
          </a:p>
          <a:p>
            <a:r>
              <a:rPr lang="zh-CN" altLang="en-US" sz="1600" b="1" dirty="0"/>
              <a:t>后向引用</a:t>
            </a:r>
            <a:r>
              <a:rPr lang="zh-CN" altLang="en-US" sz="1600" dirty="0"/>
              <a:t>用于重复搜索前面某个分组匹配的文本。例如，</a:t>
            </a:r>
            <a:r>
              <a:rPr lang="en-US" altLang="zh-CN" sz="1600" dirty="0"/>
              <a:t>\1</a:t>
            </a:r>
            <a:r>
              <a:rPr lang="zh-CN" altLang="en-US" sz="1600" dirty="0"/>
              <a:t>代表</a:t>
            </a:r>
            <a:r>
              <a:rPr lang="zh-CN" altLang="en-US" sz="1600" u="sng" dirty="0"/>
              <a:t>分组</a:t>
            </a:r>
            <a:r>
              <a:rPr lang="en-US" altLang="zh-CN" sz="1600" u="sng" dirty="0"/>
              <a:t>1</a:t>
            </a:r>
            <a:r>
              <a:rPr lang="zh-CN" altLang="en-US" sz="1600" u="sng" dirty="0"/>
              <a:t>匹配的文本</a:t>
            </a:r>
            <a:r>
              <a:rPr lang="zh-CN" altLang="en-US" sz="1600" dirty="0"/>
              <a:t>。</a:t>
            </a:r>
          </a:p>
        </p:txBody>
      </p:sp>
      <p:sp>
        <p:nvSpPr>
          <p:cNvPr id="4" name="矩形 3">
            <a:extLst>
              <a:ext uri="{FF2B5EF4-FFF2-40B4-BE49-F238E27FC236}">
                <a16:creationId xmlns:a16="http://schemas.microsoft.com/office/drawing/2014/main" id="{38FC65B3-A025-C54A-8CA7-FD6989F4AAA5}"/>
              </a:ext>
            </a:extLst>
          </p:cNvPr>
          <p:cNvSpPr/>
          <p:nvPr/>
        </p:nvSpPr>
        <p:spPr>
          <a:xfrm>
            <a:off x="1386468" y="3131703"/>
            <a:ext cx="7813288" cy="507831"/>
          </a:xfrm>
          <a:prstGeom prst="rect">
            <a:avLst/>
          </a:prstGeom>
        </p:spPr>
        <p:txBody>
          <a:bodyPr wrap="square">
            <a:spAutoFit/>
          </a:bodyPr>
          <a:lstStyle/>
          <a:p>
            <a:pPr marL="285750" indent="-285750">
              <a:buFont typeface="Arial" panose="020B0604020202020204" pitchFamily="34" charset="0"/>
              <a:buChar char="•"/>
            </a:pPr>
            <a:r>
              <a:rPr lang="zh-CN" altLang="en-US" sz="900" dirty="0">
                <a:solidFill>
                  <a:srgbClr val="000000"/>
                </a:solidFill>
                <a:latin typeface="SimSun" panose="02010600030101010101" pitchFamily="2" charset="-122"/>
                <a:ea typeface="SimSun" panose="02010600030101010101" pitchFamily="2" charset="-122"/>
              </a:rPr>
              <a:t>分组</a:t>
            </a:r>
            <a:r>
              <a:rPr lang="en-US" altLang="zh-CN" sz="900" dirty="0">
                <a:solidFill>
                  <a:srgbClr val="000000"/>
                </a:solidFill>
                <a:latin typeface="SimSun" panose="02010600030101010101" pitchFamily="2" charset="-122"/>
                <a:ea typeface="SimSun" panose="02010600030101010101" pitchFamily="2" charset="-122"/>
              </a:rPr>
              <a:t>0</a:t>
            </a:r>
            <a:r>
              <a:rPr lang="zh-CN" altLang="en-US" sz="900" dirty="0">
                <a:solidFill>
                  <a:srgbClr val="000000"/>
                </a:solidFill>
                <a:latin typeface="SimSun" panose="02010600030101010101" pitchFamily="2" charset="-122"/>
                <a:ea typeface="SimSun" panose="02010600030101010101" pitchFamily="2" charset="-122"/>
              </a:rPr>
              <a:t>对应整个正则表达式</a:t>
            </a:r>
          </a:p>
          <a:p>
            <a:pPr marL="285750" indent="-285750">
              <a:buFont typeface="Arial" panose="020B0604020202020204" pitchFamily="34" charset="0"/>
              <a:buChar char="•"/>
            </a:pPr>
            <a:r>
              <a:rPr lang="zh-CN" altLang="en-US" sz="900" dirty="0">
                <a:solidFill>
                  <a:srgbClr val="000000"/>
                </a:solidFill>
                <a:latin typeface="SimSun" panose="02010600030101010101" pitchFamily="2" charset="-122"/>
                <a:ea typeface="SimSun" panose="02010600030101010101" pitchFamily="2" charset="-122"/>
              </a:rPr>
              <a:t>实际上组号分配过程是要从左向右扫描两遍的：第一遍只给未命名组分配，第二遍只给命名组分配。因此所有命名组的组号都大于未命名的组号</a:t>
            </a:r>
          </a:p>
          <a:p>
            <a:pPr marL="285750" indent="-285750">
              <a:buFont typeface="Arial" panose="020B0604020202020204" pitchFamily="34" charset="0"/>
              <a:buChar char="•"/>
            </a:pPr>
            <a:r>
              <a:rPr lang="zh-CN" altLang="en-US" sz="900" dirty="0">
                <a:solidFill>
                  <a:srgbClr val="000000"/>
                </a:solidFill>
                <a:latin typeface="SimSun" panose="02010600030101010101" pitchFamily="2" charset="-122"/>
                <a:ea typeface="SimSun" panose="02010600030101010101" pitchFamily="2" charset="-122"/>
              </a:rPr>
              <a:t>可以使用</a:t>
            </a:r>
            <a:r>
              <a:rPr lang="en-US" altLang="zh-CN" sz="900" dirty="0">
                <a:solidFill>
                  <a:srgbClr val="0000FF"/>
                </a:solidFill>
                <a:latin typeface="SimSun" panose="02010600030101010101" pitchFamily="2" charset="-122"/>
                <a:ea typeface="SimSun" panose="02010600030101010101" pitchFamily="2" charset="-122"/>
              </a:rPr>
              <a:t>(?:</a:t>
            </a:r>
            <a:r>
              <a:rPr lang="en-US" altLang="zh-CN" sz="900" dirty="0" err="1">
                <a:solidFill>
                  <a:srgbClr val="0000FF"/>
                </a:solidFill>
                <a:latin typeface="SimSun" panose="02010600030101010101" pitchFamily="2" charset="-122"/>
                <a:ea typeface="SimSun" panose="02010600030101010101" pitchFamily="2" charset="-122"/>
              </a:rPr>
              <a:t>exp</a:t>
            </a:r>
            <a:r>
              <a:rPr lang="en-US" altLang="zh-CN" sz="900" dirty="0">
                <a:solidFill>
                  <a:srgbClr val="0000FF"/>
                </a:solidFill>
                <a:latin typeface="SimSun" panose="02010600030101010101" pitchFamily="2" charset="-122"/>
                <a:ea typeface="SimSun" panose="02010600030101010101" pitchFamily="2" charset="-122"/>
              </a:rPr>
              <a:t>)</a:t>
            </a:r>
            <a:r>
              <a:rPr lang="zh-CN" altLang="en-US" sz="900" dirty="0">
                <a:solidFill>
                  <a:srgbClr val="000000"/>
                </a:solidFill>
                <a:latin typeface="SimSun" panose="02010600030101010101" pitchFamily="2" charset="-122"/>
                <a:ea typeface="SimSun" panose="02010600030101010101" pitchFamily="2" charset="-122"/>
              </a:rPr>
              <a:t>这样的语法来剥夺一个分组对组号分配的参与权．</a:t>
            </a:r>
          </a:p>
        </p:txBody>
      </p:sp>
      <p:pic>
        <p:nvPicPr>
          <p:cNvPr id="6" name="图片 5">
            <a:extLst>
              <a:ext uri="{FF2B5EF4-FFF2-40B4-BE49-F238E27FC236}">
                <a16:creationId xmlns:a16="http://schemas.microsoft.com/office/drawing/2014/main" id="{2DB92049-C050-DF45-B6A9-6A421D806E88}"/>
              </a:ext>
            </a:extLst>
          </p:cNvPr>
          <p:cNvPicPr>
            <a:picLocks noChangeAspect="1"/>
          </p:cNvPicPr>
          <p:nvPr/>
        </p:nvPicPr>
        <p:blipFill>
          <a:blip r:embed="rId4"/>
          <a:stretch>
            <a:fillRect/>
          </a:stretch>
        </p:blipFill>
        <p:spPr>
          <a:xfrm>
            <a:off x="279148" y="4366632"/>
            <a:ext cx="7124700" cy="1447800"/>
          </a:xfrm>
          <a:prstGeom prst="rect">
            <a:avLst/>
          </a:prstGeom>
        </p:spPr>
      </p:pic>
      <p:sp>
        <p:nvSpPr>
          <p:cNvPr id="7" name="文本框 6">
            <a:extLst>
              <a:ext uri="{FF2B5EF4-FFF2-40B4-BE49-F238E27FC236}">
                <a16:creationId xmlns:a16="http://schemas.microsoft.com/office/drawing/2014/main" id="{50611843-A129-4943-964D-C39E2FD39EBB}"/>
              </a:ext>
            </a:extLst>
          </p:cNvPr>
          <p:cNvSpPr txBox="1"/>
          <p:nvPr/>
        </p:nvSpPr>
        <p:spPr>
          <a:xfrm>
            <a:off x="423746" y="6088566"/>
            <a:ext cx="3429144" cy="369332"/>
          </a:xfrm>
          <a:prstGeom prst="rect">
            <a:avLst/>
          </a:prstGeom>
          <a:noFill/>
        </p:spPr>
        <p:txBody>
          <a:bodyPr wrap="none" rtlCol="0">
            <a:spAutoFit/>
          </a:bodyPr>
          <a:lstStyle/>
          <a:p>
            <a:r>
              <a:rPr kumimoji="1" lang="zh-CN" altLang="en-US" dirty="0"/>
              <a:t>有些编辑器目前还不支持具名组</a:t>
            </a:r>
          </a:p>
        </p:txBody>
      </p:sp>
      <p:sp>
        <p:nvSpPr>
          <p:cNvPr id="8" name="爆炸形 2 7">
            <a:extLst>
              <a:ext uri="{FF2B5EF4-FFF2-40B4-BE49-F238E27FC236}">
                <a16:creationId xmlns:a16="http://schemas.microsoft.com/office/drawing/2014/main" id="{6D07AB7E-CCE5-BD44-9E30-E6FDED448F0F}"/>
              </a:ext>
            </a:extLst>
          </p:cNvPr>
          <p:cNvSpPr/>
          <p:nvPr/>
        </p:nvSpPr>
        <p:spPr>
          <a:xfrm>
            <a:off x="7403849" y="4200042"/>
            <a:ext cx="4421358" cy="2657958"/>
          </a:xfrm>
          <a:prstGeom prst="irregularSeal2">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400" dirty="0"/>
              <a:t>试一试：“</a:t>
            </a:r>
            <a:r>
              <a:rPr lang="en-US" altLang="zh-CN" sz="1400" b="1" dirty="0"/>
              <a:t>\10</a:t>
            </a:r>
            <a:r>
              <a:rPr lang="zh-CN" altLang="en-US" sz="1400" dirty="0"/>
              <a:t>”会被解析成第</a:t>
            </a:r>
            <a:r>
              <a:rPr lang="en-US" altLang="zh-CN" sz="1400" dirty="0"/>
              <a:t>10</a:t>
            </a:r>
            <a:r>
              <a:rPr lang="zh-CN" altLang="en-US" sz="1400" dirty="0"/>
              <a:t>个捕获组的反向引用，还是第</a:t>
            </a:r>
            <a:r>
              <a:rPr lang="en-US" altLang="zh-CN" sz="1400" dirty="0"/>
              <a:t>1</a:t>
            </a:r>
            <a:r>
              <a:rPr lang="zh-CN" altLang="en-US" sz="1400" dirty="0"/>
              <a:t>个捕获组的反向引用加一个字符“</a:t>
            </a:r>
            <a:r>
              <a:rPr lang="en-US" altLang="zh-CN" sz="1400" dirty="0"/>
              <a:t>0”</a:t>
            </a:r>
            <a:r>
              <a:rPr lang="zh-CN" altLang="en-US" sz="1400" dirty="0"/>
              <a:t>呢</a:t>
            </a:r>
            <a:r>
              <a:rPr lang="en-US" altLang="zh-CN" sz="1400" dirty="0"/>
              <a:t>?</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EEFC9131-49DA-2447-ACB4-A5117A0622B1}"/>
              </a:ext>
            </a:extLst>
          </p:cNvPr>
          <p:cNvSpPr/>
          <p:nvPr/>
        </p:nvSpPr>
        <p:spPr>
          <a:xfrm>
            <a:off x="170661" y="177640"/>
            <a:ext cx="2954655" cy="923330"/>
          </a:xfrm>
          <a:prstGeom prst="rect">
            <a:avLst/>
          </a:prstGeom>
          <a:noFill/>
        </p:spPr>
        <p:txBody>
          <a:bodyPr wrap="none" lIns="91440" tIns="45720" rIns="91440" bIns="45720">
            <a:spAutoFit/>
          </a:bodyPr>
          <a:lstStyle/>
          <a:p>
            <a:pPr algn="ctr"/>
            <a:r>
              <a:rPr lang="zh-CN" altLang="en-US" sz="5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懒惰匹配</a:t>
            </a:r>
            <a:endParaRPr lang="zh-CN" altLang="en-U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8" name="矩形 7">
            <a:extLst>
              <a:ext uri="{FF2B5EF4-FFF2-40B4-BE49-F238E27FC236}">
                <a16:creationId xmlns:a16="http://schemas.microsoft.com/office/drawing/2014/main" id="{922A88FC-882C-A54E-A952-454C05C10BBC}"/>
              </a:ext>
            </a:extLst>
          </p:cNvPr>
          <p:cNvSpPr/>
          <p:nvPr/>
        </p:nvSpPr>
        <p:spPr>
          <a:xfrm>
            <a:off x="4582331" y="362306"/>
            <a:ext cx="7134387" cy="1631216"/>
          </a:xfrm>
          <a:prstGeom prst="rect">
            <a:avLst/>
          </a:prstGeom>
        </p:spPr>
        <p:txBody>
          <a:bodyPr wrap="square">
            <a:spAutoFit/>
          </a:bodyPr>
          <a:lstStyle/>
          <a:p>
            <a:r>
              <a:rPr lang="zh-CN" altLang="en-US" sz="2000" dirty="0">
                <a:latin typeface="Verdana" panose="020B0604030504040204" pitchFamily="34" charset="0"/>
              </a:rPr>
              <a:t>正则表达式中包含能接受重复的限定符时，通常的行为是匹配</a:t>
            </a:r>
            <a:r>
              <a:rPr lang="zh-CN" altLang="en-US" sz="2000" b="1" dirty="0">
                <a:latin typeface="Verdana" panose="020B0604030504040204" pitchFamily="34" charset="0"/>
              </a:rPr>
              <a:t>尽可能多</a:t>
            </a:r>
            <a:r>
              <a:rPr lang="zh-CN" altLang="en-US" sz="2000" dirty="0">
                <a:latin typeface="Verdana" panose="020B0604030504040204" pitchFamily="34" charset="0"/>
              </a:rPr>
              <a:t>的字符。这被称为</a:t>
            </a:r>
            <a:r>
              <a:rPr lang="zh-CN" altLang="en-US" sz="2000" b="1" dirty="0">
                <a:latin typeface="Verdana" panose="020B0604030504040204" pitchFamily="34" charset="0"/>
              </a:rPr>
              <a:t>贪婪</a:t>
            </a:r>
            <a:r>
              <a:rPr lang="zh-CN" altLang="en-US" sz="2000" dirty="0">
                <a:latin typeface="Verdana" panose="020B0604030504040204" pitchFamily="34" charset="0"/>
              </a:rPr>
              <a:t>匹配。</a:t>
            </a:r>
            <a:endParaRPr lang="en-US" altLang="zh-CN" sz="2000" dirty="0">
              <a:latin typeface="Verdana" panose="020B0604030504040204" pitchFamily="34" charset="0"/>
            </a:endParaRPr>
          </a:p>
          <a:p>
            <a:r>
              <a:rPr lang="zh-CN" altLang="en-US" sz="2000" dirty="0">
                <a:latin typeface="Verdana" panose="020B0604030504040204" pitchFamily="34" charset="0"/>
              </a:rPr>
              <a:t>以这个表达式为例：</a:t>
            </a:r>
            <a:r>
              <a:rPr lang="en-US" altLang="zh-CN" sz="2000" dirty="0">
                <a:solidFill>
                  <a:srgbClr val="FF0000"/>
                </a:solidFill>
                <a:latin typeface="Verdana" panose="020B0604030504040204" pitchFamily="34" charset="0"/>
              </a:rPr>
              <a:t>a.*b</a:t>
            </a:r>
            <a:r>
              <a:rPr lang="zh-CN" altLang="en-US" sz="2000" dirty="0">
                <a:latin typeface="Verdana" panose="020B0604030504040204" pitchFamily="34" charset="0"/>
              </a:rPr>
              <a:t>，它将会匹配</a:t>
            </a:r>
            <a:r>
              <a:rPr lang="zh-CN" altLang="en-US" sz="2000" u="sng" dirty="0">
                <a:latin typeface="Verdana" panose="020B0604030504040204" pitchFamily="34" charset="0"/>
              </a:rPr>
              <a:t>最长的以</a:t>
            </a:r>
            <a:r>
              <a:rPr lang="en-US" altLang="zh-CN" sz="2000" u="sng" dirty="0">
                <a:latin typeface="Verdana" panose="020B0604030504040204" pitchFamily="34" charset="0"/>
              </a:rPr>
              <a:t>a</a:t>
            </a:r>
            <a:r>
              <a:rPr lang="zh-CN" altLang="en-US" sz="2000" u="sng" dirty="0">
                <a:latin typeface="Verdana" panose="020B0604030504040204" pitchFamily="34" charset="0"/>
              </a:rPr>
              <a:t>开始，以</a:t>
            </a:r>
            <a:r>
              <a:rPr lang="en-US" altLang="zh-CN" sz="2000" u="sng" dirty="0">
                <a:latin typeface="Verdana" panose="020B0604030504040204" pitchFamily="34" charset="0"/>
              </a:rPr>
              <a:t>b</a:t>
            </a:r>
            <a:r>
              <a:rPr lang="zh-CN" altLang="en-US" sz="2000" u="sng" dirty="0">
                <a:latin typeface="Verdana" panose="020B0604030504040204" pitchFamily="34" charset="0"/>
              </a:rPr>
              <a:t>结束的字符串</a:t>
            </a:r>
            <a:r>
              <a:rPr lang="zh-CN" altLang="en-US" sz="2000" dirty="0">
                <a:latin typeface="Verdana" panose="020B0604030504040204" pitchFamily="34" charset="0"/>
              </a:rPr>
              <a:t>。用它来搜索</a:t>
            </a:r>
            <a:r>
              <a:rPr lang="en-US" altLang="zh-CN" sz="2000" i="1" dirty="0" err="1">
                <a:latin typeface="Verdana" panose="020B0604030504040204" pitchFamily="34" charset="0"/>
              </a:rPr>
              <a:t>aabab</a:t>
            </a:r>
            <a:r>
              <a:rPr lang="zh-CN" altLang="en-US" sz="2000" dirty="0">
                <a:latin typeface="Verdana" panose="020B0604030504040204" pitchFamily="34" charset="0"/>
              </a:rPr>
              <a:t>的话，它会匹配整个字符串</a:t>
            </a:r>
            <a:r>
              <a:rPr lang="en-US" altLang="zh-CN" sz="2000" u="sng" dirty="0" err="1">
                <a:latin typeface="Verdana" panose="020B0604030504040204" pitchFamily="34" charset="0"/>
              </a:rPr>
              <a:t>aabab</a:t>
            </a:r>
            <a:r>
              <a:rPr lang="zh-CN" altLang="en-US" sz="2000" dirty="0">
                <a:latin typeface="Verdana" panose="020B0604030504040204" pitchFamily="34" charset="0"/>
              </a:rPr>
              <a:t>。</a:t>
            </a:r>
            <a:endParaRPr lang="zh-CN" altLang="en-US" sz="2000" dirty="0">
              <a:effectLst/>
            </a:endParaRPr>
          </a:p>
        </p:txBody>
      </p:sp>
      <p:sp>
        <p:nvSpPr>
          <p:cNvPr id="9" name="矩形 8">
            <a:extLst>
              <a:ext uri="{FF2B5EF4-FFF2-40B4-BE49-F238E27FC236}">
                <a16:creationId xmlns:a16="http://schemas.microsoft.com/office/drawing/2014/main" id="{CC1D77EE-DB18-484E-9730-24F57C9352F5}"/>
              </a:ext>
            </a:extLst>
          </p:cNvPr>
          <p:cNvSpPr/>
          <p:nvPr/>
        </p:nvSpPr>
        <p:spPr>
          <a:xfrm>
            <a:off x="2350576" y="2177907"/>
            <a:ext cx="8420746" cy="1569660"/>
          </a:xfrm>
          <a:prstGeom prst="rect">
            <a:avLst/>
          </a:prstGeom>
        </p:spPr>
        <p:txBody>
          <a:bodyPr wrap="square">
            <a:spAutoFit/>
          </a:bodyPr>
          <a:lstStyle/>
          <a:p>
            <a:r>
              <a:rPr lang="zh-CN" altLang="en-US" sz="2000" dirty="0">
                <a:latin typeface="Verdana" panose="020B0604030504040204" pitchFamily="34" charset="0"/>
              </a:rPr>
              <a:t>当需要</a:t>
            </a:r>
            <a:r>
              <a:rPr lang="zh-CN" altLang="en-US" sz="2000" b="1" dirty="0">
                <a:latin typeface="Verdana" panose="020B0604030504040204" pitchFamily="34" charset="0"/>
              </a:rPr>
              <a:t>懒惰</a:t>
            </a:r>
            <a:r>
              <a:rPr lang="zh-CN" altLang="en-US" sz="2000" dirty="0">
                <a:latin typeface="Verdana" panose="020B0604030504040204" pitchFamily="34" charset="0"/>
              </a:rPr>
              <a:t>匹配，也就是匹配</a:t>
            </a:r>
            <a:r>
              <a:rPr lang="zh-CN" altLang="en-US" sz="2000" b="1" dirty="0">
                <a:latin typeface="Verdana" panose="020B0604030504040204" pitchFamily="34" charset="0"/>
              </a:rPr>
              <a:t>尽可能少</a:t>
            </a:r>
            <a:r>
              <a:rPr lang="zh-CN" altLang="en-US" sz="2000" dirty="0">
                <a:latin typeface="Verdana" panose="020B0604030504040204" pitchFamily="34" charset="0"/>
              </a:rPr>
              <a:t>的字符，只要在它后面加上一个问号</a:t>
            </a:r>
            <a:r>
              <a:rPr lang="en-US" altLang="zh-CN" sz="2000" dirty="0">
                <a:solidFill>
                  <a:srgbClr val="0000FF"/>
                </a:solidFill>
                <a:latin typeface="Verdana" panose="020B0604030504040204" pitchFamily="34" charset="0"/>
              </a:rPr>
              <a:t>?</a:t>
            </a:r>
            <a:r>
              <a:rPr lang="zh-CN" altLang="en-US" sz="2000" dirty="0">
                <a:latin typeface="Verdana" panose="020B0604030504040204" pitchFamily="34" charset="0"/>
              </a:rPr>
              <a:t> 。前面给出的限定符都可以被转化为懒惰匹配模式。这样</a:t>
            </a:r>
            <a:r>
              <a:rPr lang="en-US" altLang="zh-CN" sz="2000" dirty="0">
                <a:solidFill>
                  <a:srgbClr val="FF0000"/>
                </a:solidFill>
                <a:latin typeface="Verdana" panose="020B0604030504040204" pitchFamily="34" charset="0"/>
              </a:rPr>
              <a:t>.*?</a:t>
            </a:r>
            <a:r>
              <a:rPr lang="zh-CN" altLang="en-US" sz="2000" dirty="0">
                <a:latin typeface="Verdana" panose="020B0604030504040204" pitchFamily="34" charset="0"/>
              </a:rPr>
              <a:t>就意味着</a:t>
            </a:r>
            <a:r>
              <a:rPr lang="zh-CN" altLang="en-US" sz="2000" u="sng" dirty="0">
                <a:latin typeface="Verdana" panose="020B0604030504040204" pitchFamily="34" charset="0"/>
              </a:rPr>
              <a:t>匹配任意数量的重复，但是会使用最少的重复</a:t>
            </a:r>
            <a:r>
              <a:rPr lang="zh-CN" altLang="en-US" sz="2000" dirty="0">
                <a:latin typeface="Verdana" panose="020B0604030504040204" pitchFamily="34" charset="0"/>
              </a:rPr>
              <a:t>。</a:t>
            </a:r>
            <a:endParaRPr lang="en-US" altLang="zh-CN" sz="2000" dirty="0">
              <a:latin typeface="Verdana" panose="020B0604030504040204" pitchFamily="34" charset="0"/>
            </a:endParaRPr>
          </a:p>
          <a:p>
            <a:r>
              <a:rPr lang="en-US" altLang="zh-CN" dirty="0">
                <a:solidFill>
                  <a:srgbClr val="FF0000"/>
                </a:solidFill>
              </a:rPr>
              <a:t>a.*?b</a:t>
            </a:r>
            <a:r>
              <a:rPr lang="zh-CN" altLang="en-US" dirty="0"/>
              <a:t>匹配</a:t>
            </a:r>
            <a:r>
              <a:rPr lang="zh-CN" altLang="en-US" u="sng" dirty="0"/>
              <a:t>最短的，以</a:t>
            </a:r>
            <a:r>
              <a:rPr lang="en-US" altLang="zh-CN" u="sng" dirty="0"/>
              <a:t>a</a:t>
            </a:r>
            <a:r>
              <a:rPr lang="zh-CN" altLang="en-US" u="sng" dirty="0"/>
              <a:t>开始，以</a:t>
            </a:r>
            <a:r>
              <a:rPr lang="en-US" altLang="zh-CN" u="sng" dirty="0"/>
              <a:t>b</a:t>
            </a:r>
            <a:r>
              <a:rPr lang="zh-CN" altLang="en-US" u="sng" dirty="0"/>
              <a:t>结束的字符串</a:t>
            </a:r>
            <a:r>
              <a:rPr lang="zh-CN" altLang="en-US" dirty="0"/>
              <a:t>。如果把它应用于</a:t>
            </a:r>
            <a:r>
              <a:rPr lang="en-US" altLang="zh-CN" i="1" dirty="0" err="1"/>
              <a:t>aabab</a:t>
            </a:r>
            <a:r>
              <a:rPr lang="zh-CN" altLang="en-US" dirty="0"/>
              <a:t>的话，它会匹配</a:t>
            </a:r>
            <a:r>
              <a:rPr lang="en-US" altLang="zh-CN" u="sng" dirty="0" err="1"/>
              <a:t>aab</a:t>
            </a:r>
            <a:r>
              <a:rPr lang="zh-CN" altLang="en-US" u="sng" dirty="0"/>
              <a:t>（第一到第三个字符）</a:t>
            </a:r>
            <a:r>
              <a:rPr lang="zh-CN" altLang="en-US" dirty="0"/>
              <a:t>和</a:t>
            </a:r>
            <a:r>
              <a:rPr lang="en-US" altLang="zh-CN" u="sng" dirty="0"/>
              <a:t>ab</a:t>
            </a:r>
            <a:r>
              <a:rPr lang="zh-CN" altLang="en-US" u="sng" dirty="0"/>
              <a:t>（第四到第五个字符）</a:t>
            </a:r>
            <a:r>
              <a:rPr lang="zh-CN" altLang="en-US" dirty="0"/>
              <a:t>。</a:t>
            </a:r>
            <a:endParaRPr lang="zh-CN" altLang="en-US" sz="2000" dirty="0"/>
          </a:p>
        </p:txBody>
      </p:sp>
      <p:sp>
        <p:nvSpPr>
          <p:cNvPr id="11" name="矩形 10">
            <a:extLst>
              <a:ext uri="{FF2B5EF4-FFF2-40B4-BE49-F238E27FC236}">
                <a16:creationId xmlns:a16="http://schemas.microsoft.com/office/drawing/2014/main" id="{A8E1E260-4111-8A40-8D57-50DE6BDCF56C}"/>
              </a:ext>
            </a:extLst>
          </p:cNvPr>
          <p:cNvSpPr/>
          <p:nvPr/>
        </p:nvSpPr>
        <p:spPr>
          <a:xfrm>
            <a:off x="490780" y="4210922"/>
            <a:ext cx="7862806" cy="523220"/>
          </a:xfrm>
          <a:prstGeom prst="rect">
            <a:avLst/>
          </a:prstGeom>
        </p:spPr>
        <p:txBody>
          <a:bodyPr wrap="square">
            <a:spAutoFit/>
          </a:bodyPr>
          <a:lstStyle/>
          <a:p>
            <a:r>
              <a:rPr lang="zh-CN" altLang="en-US" sz="1400" dirty="0">
                <a:solidFill>
                  <a:srgbClr val="FF0000"/>
                </a:solidFill>
                <a:latin typeface="Verdana" panose="020B0604030504040204" pitchFamily="34" charset="0"/>
              </a:rPr>
              <a:t>为什么第一个匹配是</a:t>
            </a:r>
            <a:r>
              <a:rPr lang="en-US" altLang="zh-CN" sz="1400" dirty="0" err="1">
                <a:solidFill>
                  <a:srgbClr val="FF0000"/>
                </a:solidFill>
                <a:latin typeface="Verdana" panose="020B0604030504040204" pitchFamily="34" charset="0"/>
              </a:rPr>
              <a:t>aab</a:t>
            </a:r>
            <a:r>
              <a:rPr lang="zh-CN" altLang="en-US" sz="1400" dirty="0">
                <a:solidFill>
                  <a:srgbClr val="FF0000"/>
                </a:solidFill>
                <a:latin typeface="Verdana" panose="020B0604030504040204" pitchFamily="34" charset="0"/>
              </a:rPr>
              <a:t>（第一到第三个字符）而不是</a:t>
            </a:r>
            <a:r>
              <a:rPr lang="en-US" altLang="zh-CN" sz="1400" dirty="0">
                <a:solidFill>
                  <a:srgbClr val="FF0000"/>
                </a:solidFill>
                <a:latin typeface="Verdana" panose="020B0604030504040204" pitchFamily="34" charset="0"/>
              </a:rPr>
              <a:t>ab</a:t>
            </a:r>
            <a:r>
              <a:rPr lang="zh-CN" altLang="en-US" sz="1400" dirty="0">
                <a:solidFill>
                  <a:srgbClr val="FF0000"/>
                </a:solidFill>
                <a:latin typeface="Verdana" panose="020B0604030504040204" pitchFamily="34" charset="0"/>
              </a:rPr>
              <a:t>（第二到第三个字符）？因为正则表达式有另一条规则，比懒惰／贪婪规则的优先级更高：</a:t>
            </a:r>
            <a:r>
              <a:rPr lang="zh-CN" altLang="en-US" sz="1400" b="1" dirty="0">
                <a:solidFill>
                  <a:srgbClr val="FF0000"/>
                </a:solidFill>
                <a:latin typeface="Verdana" panose="020B0604030504040204" pitchFamily="34" charset="0"/>
              </a:rPr>
              <a:t>最先开始的匹配拥有最高的优先权</a:t>
            </a:r>
            <a:endParaRPr lang="zh-CN" altLang="en-US" sz="1400" b="1" dirty="0">
              <a:solidFill>
                <a:srgbClr val="FF0000"/>
              </a:solidFill>
              <a:effectLst/>
            </a:endParaRPr>
          </a:p>
        </p:txBody>
      </p:sp>
      <p:pic>
        <p:nvPicPr>
          <p:cNvPr id="12" name="图片 11">
            <a:extLst>
              <a:ext uri="{FF2B5EF4-FFF2-40B4-BE49-F238E27FC236}">
                <a16:creationId xmlns:a16="http://schemas.microsoft.com/office/drawing/2014/main" id="{2381C405-3C33-A445-8BC3-4DD28AE7C786}"/>
              </a:ext>
            </a:extLst>
          </p:cNvPr>
          <p:cNvPicPr>
            <a:picLocks noChangeAspect="1"/>
          </p:cNvPicPr>
          <p:nvPr/>
        </p:nvPicPr>
        <p:blipFill>
          <a:blip r:embed="rId4"/>
          <a:stretch>
            <a:fillRect/>
          </a:stretch>
        </p:blipFill>
        <p:spPr>
          <a:xfrm>
            <a:off x="490780" y="3931952"/>
            <a:ext cx="4432300" cy="2387600"/>
          </a:xfrm>
          <a:prstGeom prst="rect">
            <a:avLst/>
          </a:prstGeom>
        </p:spPr>
      </p:pic>
    </p:spTree>
    <p:custDataLst>
      <p:tags r:id="rId1"/>
    </p:custDataLst>
    <p:extLst>
      <p:ext uri="{BB962C8B-B14F-4D97-AF65-F5344CB8AC3E}">
        <p14:creationId xmlns:p14="http://schemas.microsoft.com/office/powerpoint/2010/main" val="22314878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1">
                                            <p:txEl>
                                              <p:pRg st="0" end="0"/>
                                            </p:txEl>
                                          </p:spTgt>
                                        </p:tgtEl>
                                        <p:attrNameLst>
                                          <p:attrName>style.visibility</p:attrName>
                                        </p:attrNameLst>
                                      </p:cBhvr>
                                      <p:to>
                                        <p:strVal val="visible"/>
                                      </p:to>
                                    </p:set>
                                    <p:anim calcmode="lin" valueType="num">
                                      <p:cBhvr additive="base">
                                        <p:cTn id="13"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500" fill="hold"/>
                                        <p:tgtEl>
                                          <p:spTgt spid="12"/>
                                        </p:tgtEl>
                                        <p:attrNameLst>
                                          <p:attrName>ppt_x</p:attrName>
                                        </p:attrNameLst>
                                      </p:cBhvr>
                                      <p:tavLst>
                                        <p:tav tm="0">
                                          <p:val>
                                            <p:strVal val="#ppt_x"/>
                                          </p:val>
                                        </p:tav>
                                        <p:tav tm="100000">
                                          <p:val>
                                            <p:strVal val="#ppt_x"/>
                                          </p:val>
                                        </p:tav>
                                      </p:tavLst>
                                    </p:anim>
                                    <p:anim calcmode="lin" valueType="num">
                                      <p:cBhvr additive="base">
                                        <p:cTn id="20"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tags/tag1.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20188978"/>
</p:tagLst>
</file>

<file path=ppt/tags/tag10.xml><?xml version="1.0" encoding="utf-8"?>
<p:tagLst xmlns:a="http://schemas.openxmlformats.org/drawingml/2006/main" xmlns:r="http://schemas.openxmlformats.org/officeDocument/2006/relationships" xmlns:p="http://schemas.openxmlformats.org/presentationml/2006/main">
  <p:tag name="KSO_WM_TAG_VERSION" val="1.0"/>
  <p:tag name="KSO_WM_SLIDE_ITEM_CNT" val="1"/>
  <p:tag name="KSO_WM_SLIDE_LAYOUT" val="a_e"/>
  <p:tag name="KSO_WM_SLIDE_LAYOUT_CNT" val="1_1"/>
  <p:tag name="KSO_WM_SLIDE_TYPE" val="sectionTitle"/>
  <p:tag name="KSO_WM_SLIDE_SUBTYPE" val="pureTxt"/>
  <p:tag name="KSO_WM_BEAUTIFY_FLAG" val="#wm#"/>
  <p:tag name="KSO_WM_COMBINE_RELATE_SLIDE_ID" val="background20185106_3"/>
  <p:tag name="KSO_WM_TEMPLATE_CATEGORY" val="custom"/>
  <p:tag name="KSO_WM_TEMPLATE_INDEX" val="20188978"/>
  <p:tag name="KSO_WM_SLIDE_ID" val="custom20188978_3"/>
  <p:tag name="KSO_WM_SLIDE_INDEX" val="3"/>
  <p:tag name="KSO_WM_TEMPLATE_SUBCATEGORY" val="combine"/>
</p:tagLst>
</file>

<file path=ppt/tags/tag11.xml><?xml version="1.0" encoding="utf-8"?>
<p:tagLst xmlns:a="http://schemas.openxmlformats.org/drawingml/2006/main" xmlns:r="http://schemas.openxmlformats.org/officeDocument/2006/relationships" xmlns:p="http://schemas.openxmlformats.org/presentationml/2006/main">
  <p:tag name="KSO_WM_TAG_VERSION" val="1.0"/>
  <p:tag name="KSO_WM_SLIDE_ITEM_CNT" val="1"/>
  <p:tag name="KSO_WM_SLIDE_LAYOUT" val="a_e"/>
  <p:tag name="KSO_WM_SLIDE_LAYOUT_CNT" val="1_1"/>
  <p:tag name="KSO_WM_SLIDE_TYPE" val="sectionTitle"/>
  <p:tag name="KSO_WM_SLIDE_SUBTYPE" val="pureTxt"/>
  <p:tag name="KSO_WM_BEAUTIFY_FLAG" val="#wm#"/>
  <p:tag name="KSO_WM_COMBINE_RELATE_SLIDE_ID" val="background20185106_3"/>
  <p:tag name="KSO_WM_TEMPLATE_CATEGORY" val="custom"/>
  <p:tag name="KSO_WM_TEMPLATE_INDEX" val="20188978"/>
  <p:tag name="KSO_WM_SLIDE_ID" val="custom20188978_3"/>
  <p:tag name="KSO_WM_SLIDE_INDEX" val="3"/>
  <p:tag name="KSO_WM_TEMPLATE_SUBCATEGORY" val="combine"/>
</p:tagLst>
</file>

<file path=ppt/tags/tag12.xml><?xml version="1.0" encoding="utf-8"?>
<p:tagLst xmlns:a="http://schemas.openxmlformats.org/drawingml/2006/main" xmlns:r="http://schemas.openxmlformats.org/officeDocument/2006/relationships" xmlns:p="http://schemas.openxmlformats.org/presentationml/2006/main">
  <p:tag name="KSO_WM_TAG_VERSION" val="1.0"/>
  <p:tag name="KSO_WM_SLIDE_ITEM_CNT" val="1"/>
  <p:tag name="KSO_WM_SLIDE_LAYOUT" val="a_e"/>
  <p:tag name="KSO_WM_SLIDE_LAYOUT_CNT" val="1_1"/>
  <p:tag name="KSO_WM_SLIDE_TYPE" val="sectionTitle"/>
  <p:tag name="KSO_WM_SLIDE_SUBTYPE" val="pureTxt"/>
  <p:tag name="KSO_WM_BEAUTIFY_FLAG" val="#wm#"/>
  <p:tag name="KSO_WM_COMBINE_RELATE_SLIDE_ID" val="background20185106_3"/>
  <p:tag name="KSO_WM_TEMPLATE_CATEGORY" val="custom"/>
  <p:tag name="KSO_WM_TEMPLATE_INDEX" val="20188978"/>
  <p:tag name="KSO_WM_SLIDE_ID" val="custom20188978_3"/>
  <p:tag name="KSO_WM_SLIDE_INDEX" val="3"/>
  <p:tag name="KSO_WM_TEMPLATE_SUBCATEGORY" val="combine"/>
</p:tagLst>
</file>

<file path=ppt/tags/tag13.xml><?xml version="1.0" encoding="utf-8"?>
<p:tagLst xmlns:a="http://schemas.openxmlformats.org/drawingml/2006/main" xmlns:r="http://schemas.openxmlformats.org/officeDocument/2006/relationships" xmlns:p="http://schemas.openxmlformats.org/presentationml/2006/main">
  <p:tag name="KSO_WM_TAG_VERSION" val="1.0"/>
  <p:tag name="KSO_WM_SLIDE_ITEM_CNT" val="1"/>
  <p:tag name="KSO_WM_SLIDE_LAYOUT" val="a_e"/>
  <p:tag name="KSO_WM_SLIDE_LAYOUT_CNT" val="1_1"/>
  <p:tag name="KSO_WM_SLIDE_TYPE" val="sectionTitle"/>
  <p:tag name="KSO_WM_SLIDE_SUBTYPE" val="pureTxt"/>
  <p:tag name="KSO_WM_BEAUTIFY_FLAG" val="#wm#"/>
  <p:tag name="KSO_WM_COMBINE_RELATE_SLIDE_ID" val="background20185106_3"/>
  <p:tag name="KSO_WM_TEMPLATE_CATEGORY" val="custom"/>
  <p:tag name="KSO_WM_TEMPLATE_INDEX" val="20188978"/>
  <p:tag name="KSO_WM_SLIDE_ID" val="custom20188978_3"/>
  <p:tag name="KSO_WM_SLIDE_INDEX" val="3"/>
  <p:tag name="KSO_WM_TEMPLATE_SUBCATEGORY" val="combine"/>
</p:tagLst>
</file>

<file path=ppt/tags/tag14.xml><?xml version="1.0" encoding="utf-8"?>
<p:tagLst xmlns:a="http://schemas.openxmlformats.org/drawingml/2006/main" xmlns:r="http://schemas.openxmlformats.org/officeDocument/2006/relationships" xmlns:p="http://schemas.openxmlformats.org/presentationml/2006/main">
  <p:tag name="KSO_WM_TAG_VERSION" val="1.0"/>
  <p:tag name="KSO_WM_SLIDE_ITEM_CNT" val="1"/>
  <p:tag name="KSO_WM_SLIDE_LAYOUT" val="a_e"/>
  <p:tag name="KSO_WM_SLIDE_LAYOUT_CNT" val="1_1"/>
  <p:tag name="KSO_WM_SLIDE_TYPE" val="sectionTitle"/>
  <p:tag name="KSO_WM_SLIDE_SUBTYPE" val="pureTxt"/>
  <p:tag name="KSO_WM_BEAUTIFY_FLAG" val="#wm#"/>
  <p:tag name="KSO_WM_COMBINE_RELATE_SLIDE_ID" val="background20185106_3"/>
  <p:tag name="KSO_WM_TEMPLATE_CATEGORY" val="custom"/>
  <p:tag name="KSO_WM_TEMPLATE_INDEX" val="20188978"/>
  <p:tag name="KSO_WM_SLIDE_ID" val="custom20188978_3"/>
  <p:tag name="KSO_WM_SLIDE_INDEX" val="3"/>
  <p:tag name="KSO_WM_TEMPLATE_SUBCATEGORY" val="combine"/>
</p:tagLst>
</file>

<file path=ppt/tags/tag15.xml><?xml version="1.0" encoding="utf-8"?>
<p:tagLst xmlns:a="http://schemas.openxmlformats.org/drawingml/2006/main" xmlns:r="http://schemas.openxmlformats.org/officeDocument/2006/relationships" xmlns:p="http://schemas.openxmlformats.org/presentationml/2006/main">
  <p:tag name="KSO_WM_TAG_VERSION" val="1.0"/>
  <p:tag name="KSO_WM_SLIDE_ITEM_CNT" val="1"/>
  <p:tag name="KSO_WM_SLIDE_LAYOUT" val="a_e"/>
  <p:tag name="KSO_WM_SLIDE_LAYOUT_CNT" val="1_1"/>
  <p:tag name="KSO_WM_SLIDE_TYPE" val="sectionTitle"/>
  <p:tag name="KSO_WM_SLIDE_SUBTYPE" val="pureTxt"/>
  <p:tag name="KSO_WM_BEAUTIFY_FLAG" val="#wm#"/>
  <p:tag name="KSO_WM_COMBINE_RELATE_SLIDE_ID" val="background20185106_3"/>
  <p:tag name="KSO_WM_TEMPLATE_CATEGORY" val="custom"/>
  <p:tag name="KSO_WM_TEMPLATE_INDEX" val="20188978"/>
  <p:tag name="KSO_WM_SLIDE_ID" val="custom20188978_3"/>
  <p:tag name="KSO_WM_SLIDE_INDEX" val="3"/>
  <p:tag name="KSO_WM_TEMPLATE_SUBCATEGORY" val="combine"/>
</p:tagLst>
</file>

<file path=ppt/tags/tag16.xml><?xml version="1.0" encoding="utf-8"?>
<p:tagLst xmlns:a="http://schemas.openxmlformats.org/drawingml/2006/main" xmlns:r="http://schemas.openxmlformats.org/officeDocument/2006/relationships" xmlns:p="http://schemas.openxmlformats.org/presentationml/2006/main">
  <p:tag name="KSO_WM_TAG_VERSION" val="1.0"/>
  <p:tag name="KSO_WM_SLIDE_ITEM_CNT" val="1"/>
  <p:tag name="KSO_WM_SLIDE_LAYOUT" val="a_e"/>
  <p:tag name="KSO_WM_SLIDE_LAYOUT_CNT" val="1_1"/>
  <p:tag name="KSO_WM_SLIDE_TYPE" val="sectionTitle"/>
  <p:tag name="KSO_WM_SLIDE_SUBTYPE" val="pureTxt"/>
  <p:tag name="KSO_WM_BEAUTIFY_FLAG" val="#wm#"/>
  <p:tag name="KSO_WM_COMBINE_RELATE_SLIDE_ID" val="background20185106_3"/>
  <p:tag name="KSO_WM_TEMPLATE_CATEGORY" val="custom"/>
  <p:tag name="KSO_WM_TEMPLATE_INDEX" val="20188978"/>
  <p:tag name="KSO_WM_SLIDE_ID" val="custom20188978_3"/>
  <p:tag name="KSO_WM_SLIDE_INDEX" val="3"/>
  <p:tag name="KSO_WM_TEMPLATE_SUBCATEGORY" val="combine"/>
</p:tagLst>
</file>

<file path=ppt/tags/tag17.xml><?xml version="1.0" encoding="utf-8"?>
<p:tagLst xmlns:a="http://schemas.openxmlformats.org/drawingml/2006/main" xmlns:r="http://schemas.openxmlformats.org/officeDocument/2006/relationships" xmlns:p="http://schemas.openxmlformats.org/presentationml/2006/main">
  <p:tag name="KSO_WM_TAG_VERSION" val="1.0"/>
  <p:tag name="KSO_WM_SLIDE_ITEM_CNT" val="1"/>
  <p:tag name="KSO_WM_SLIDE_LAYOUT" val="a_e"/>
  <p:tag name="KSO_WM_SLIDE_LAYOUT_CNT" val="1_1"/>
  <p:tag name="KSO_WM_SLIDE_TYPE" val="sectionTitle"/>
  <p:tag name="KSO_WM_SLIDE_SUBTYPE" val="pureTxt"/>
  <p:tag name="KSO_WM_BEAUTIFY_FLAG" val="#wm#"/>
  <p:tag name="KSO_WM_COMBINE_RELATE_SLIDE_ID" val="background20185106_3"/>
  <p:tag name="KSO_WM_TEMPLATE_CATEGORY" val="custom"/>
  <p:tag name="KSO_WM_TEMPLATE_INDEX" val="20188978"/>
  <p:tag name="KSO_WM_SLIDE_ID" val="custom20188978_3"/>
  <p:tag name="KSO_WM_SLIDE_INDEX" val="3"/>
  <p:tag name="KSO_WM_TEMPLATE_SUBCATEGORY" val="combine"/>
</p:tagLst>
</file>

<file path=ppt/tags/tag18.xml><?xml version="1.0" encoding="utf-8"?>
<p:tagLst xmlns:a="http://schemas.openxmlformats.org/drawingml/2006/main" xmlns:r="http://schemas.openxmlformats.org/officeDocument/2006/relationships" xmlns:p="http://schemas.openxmlformats.org/presentationml/2006/main">
  <p:tag name="KSO_WM_TAG_VERSION" val="1.0"/>
  <p:tag name="KSO_WM_SLIDE_ITEM_CNT" val="1"/>
  <p:tag name="KSO_WM_SLIDE_LAYOUT" val="a_e"/>
  <p:tag name="KSO_WM_SLIDE_LAYOUT_CNT" val="1_1"/>
  <p:tag name="KSO_WM_SLIDE_TYPE" val="sectionTitle"/>
  <p:tag name="KSO_WM_SLIDE_SUBTYPE" val="pureTxt"/>
  <p:tag name="KSO_WM_BEAUTIFY_FLAG" val="#wm#"/>
  <p:tag name="KSO_WM_COMBINE_RELATE_SLIDE_ID" val="background20185106_3"/>
  <p:tag name="KSO_WM_TEMPLATE_CATEGORY" val="custom"/>
  <p:tag name="KSO_WM_TEMPLATE_INDEX" val="20188978"/>
  <p:tag name="KSO_WM_SLIDE_ID" val="custom20188978_3"/>
  <p:tag name="KSO_WM_SLIDE_INDEX" val="3"/>
  <p:tag name="KSO_WM_TEMPLATE_SUBCATEGORY" val="combine"/>
</p:tagLst>
</file>

<file path=ppt/tags/tag19.xml><?xml version="1.0" encoding="utf-8"?>
<p:tagLst xmlns:a="http://schemas.openxmlformats.org/drawingml/2006/main" xmlns:r="http://schemas.openxmlformats.org/officeDocument/2006/relationships" xmlns:p="http://schemas.openxmlformats.org/presentationml/2006/main">
  <p:tag name="KSO_WM_TAG_VERSION" val="1.0"/>
  <p:tag name="KSO_WM_SLIDE_ITEM_CNT" val="1"/>
  <p:tag name="KSO_WM_SLIDE_LAYOUT" val="a_e"/>
  <p:tag name="KSO_WM_SLIDE_LAYOUT_CNT" val="1_1"/>
  <p:tag name="KSO_WM_SLIDE_TYPE" val="sectionTitle"/>
  <p:tag name="KSO_WM_SLIDE_SUBTYPE" val="pureTxt"/>
  <p:tag name="KSO_WM_BEAUTIFY_FLAG" val="#wm#"/>
  <p:tag name="KSO_WM_COMBINE_RELATE_SLIDE_ID" val="background20185106_3"/>
  <p:tag name="KSO_WM_TEMPLATE_CATEGORY" val="custom"/>
  <p:tag name="KSO_WM_TEMPLATE_INDEX" val="20188978"/>
  <p:tag name="KSO_WM_SLIDE_ID" val="custom20188978_3"/>
  <p:tag name="KSO_WM_SLIDE_INDEX" val="3"/>
  <p:tag name="KSO_WM_TEMPLATE_SUBCATEGORY" val="combine"/>
</p:tagLst>
</file>

<file path=ppt/tags/tag2.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20188978"/>
</p:tagLst>
</file>

<file path=ppt/tags/tag3.xml><?xml version="1.0" encoding="utf-8"?>
<p:tagLst xmlns:a="http://schemas.openxmlformats.org/drawingml/2006/main" xmlns:r="http://schemas.openxmlformats.org/officeDocument/2006/relationships" xmlns:p="http://schemas.openxmlformats.org/presentationml/2006/main">
  <p:tag name="KSO_WM_TEMPLATE_TOPIC_ID" val="2869567"/>
  <p:tag name="KSO_WM_TEMPLATE_OUTLINE_ID" val="5"/>
  <p:tag name="KSO_WM_TEMPLATE_SCENE_ID" val="1"/>
  <p:tag name="KSO_WM_TEMPLATE_JOB_ID" val="5"/>
  <p:tag name="KSO_WM_TEMPLATE_TOPIC_DEFAULT" val="0"/>
  <p:tag name="KSO_WM_TAG_VERSION" val="1.0"/>
  <p:tag name="KSO_WM_BEAUTIFY_FLAG" val="#wm#"/>
  <p:tag name="KSO_WM_COMBINE_RELATE_SLIDE_ID" val="background20185106_1"/>
  <p:tag name="KSO_WM_TEMPLATE_CATEGORY" val="custom"/>
  <p:tag name="KSO_WM_TEMPLATE_INDEX" val="20188978"/>
  <p:tag name="KSO_WM_TEMPLATE_SUBCATEGORY" val="combine"/>
  <p:tag name="KSO_WM_TEMPLATE_THUMBS_INDEX" val="1、2、3、4、6、8、10、12、13"/>
</p:tagLst>
</file>

<file path=ppt/tags/tag4.xml><?xml version="1.0" encoding="utf-8"?>
<p:tagLst xmlns:a="http://schemas.openxmlformats.org/drawingml/2006/main" xmlns:r="http://schemas.openxmlformats.org/officeDocument/2006/relationships" xmlns:p="http://schemas.openxmlformats.org/presentationml/2006/main">
  <p:tag name="KSO_WM_TAG_VERSION" val="1.0"/>
  <p:tag name="KSO_WM_SLIDE_ITEM_CNT" val="1"/>
  <p:tag name="KSO_WM_SLIDE_LAYOUT" val="a_e"/>
  <p:tag name="KSO_WM_SLIDE_LAYOUT_CNT" val="1_1"/>
  <p:tag name="KSO_WM_SLIDE_TYPE" val="sectionTitle"/>
  <p:tag name="KSO_WM_SLIDE_SUBTYPE" val="pureTxt"/>
  <p:tag name="KSO_WM_BEAUTIFY_FLAG" val="#wm#"/>
  <p:tag name="KSO_WM_COMBINE_RELATE_SLIDE_ID" val="background20185106_3"/>
  <p:tag name="KSO_WM_TEMPLATE_CATEGORY" val="custom"/>
  <p:tag name="KSO_WM_TEMPLATE_INDEX" val="20188978"/>
  <p:tag name="KSO_WM_SLIDE_ID" val="custom20188978_3"/>
  <p:tag name="KSO_WM_SLIDE_INDEX" val="3"/>
  <p:tag name="KSO_WM_TEMPLATE_SUBCATEGORY" val="combine"/>
</p:tagLst>
</file>

<file path=ppt/tags/tag5.xml><?xml version="1.0" encoding="utf-8"?>
<p:tagLst xmlns:a="http://schemas.openxmlformats.org/drawingml/2006/main" xmlns:r="http://schemas.openxmlformats.org/officeDocument/2006/relationships" xmlns:p="http://schemas.openxmlformats.org/presentationml/2006/main">
  <p:tag name="KSO_WM_TAG_VERSION" val="1.0"/>
  <p:tag name="KSO_WM_SLIDE_ITEM_CNT" val="1"/>
  <p:tag name="KSO_WM_SLIDE_LAYOUT" val="a_e"/>
  <p:tag name="KSO_WM_SLIDE_LAYOUT_CNT" val="1_1"/>
  <p:tag name="KSO_WM_SLIDE_TYPE" val="sectionTitle"/>
  <p:tag name="KSO_WM_SLIDE_SUBTYPE" val="pureTxt"/>
  <p:tag name="KSO_WM_BEAUTIFY_FLAG" val="#wm#"/>
  <p:tag name="KSO_WM_COMBINE_RELATE_SLIDE_ID" val="background20185106_3"/>
  <p:tag name="KSO_WM_TEMPLATE_CATEGORY" val="custom"/>
  <p:tag name="KSO_WM_TEMPLATE_INDEX" val="20188978"/>
  <p:tag name="KSO_WM_SLIDE_ID" val="custom20188978_3"/>
  <p:tag name="KSO_WM_SLIDE_INDEX" val="3"/>
  <p:tag name="KSO_WM_TEMPLATE_SUBCATEGORY" val="combine"/>
</p:tagLst>
</file>

<file path=ppt/tags/tag6.xml><?xml version="1.0" encoding="utf-8"?>
<p:tagLst xmlns:a="http://schemas.openxmlformats.org/drawingml/2006/main" xmlns:r="http://schemas.openxmlformats.org/officeDocument/2006/relationships" xmlns:p="http://schemas.openxmlformats.org/presentationml/2006/main">
  <p:tag name="KSO_WM_TAG_VERSION" val="1.0"/>
  <p:tag name="KSO_WM_SLIDE_ITEM_CNT" val="1"/>
  <p:tag name="KSO_WM_SLIDE_LAYOUT" val="a_e"/>
  <p:tag name="KSO_WM_SLIDE_LAYOUT_CNT" val="1_1"/>
  <p:tag name="KSO_WM_SLIDE_TYPE" val="sectionTitle"/>
  <p:tag name="KSO_WM_SLIDE_SUBTYPE" val="pureTxt"/>
  <p:tag name="KSO_WM_BEAUTIFY_FLAG" val="#wm#"/>
  <p:tag name="KSO_WM_COMBINE_RELATE_SLIDE_ID" val="background20185106_3"/>
  <p:tag name="KSO_WM_TEMPLATE_CATEGORY" val="custom"/>
  <p:tag name="KSO_WM_TEMPLATE_INDEX" val="20188978"/>
  <p:tag name="KSO_WM_SLIDE_ID" val="custom20188978_3"/>
  <p:tag name="KSO_WM_SLIDE_INDEX" val="3"/>
  <p:tag name="KSO_WM_TEMPLATE_SUBCATEGORY" val="combine"/>
</p:tagLst>
</file>

<file path=ppt/tags/tag7.xml><?xml version="1.0" encoding="utf-8"?>
<p:tagLst xmlns:a="http://schemas.openxmlformats.org/drawingml/2006/main" xmlns:r="http://schemas.openxmlformats.org/officeDocument/2006/relationships" xmlns:p="http://schemas.openxmlformats.org/presentationml/2006/main">
  <p:tag name="KSO_WM_TAG_VERSION" val="1.0"/>
  <p:tag name="KSO_WM_SLIDE_ITEM_CNT" val="1"/>
  <p:tag name="KSO_WM_SLIDE_LAYOUT" val="a_e"/>
  <p:tag name="KSO_WM_SLIDE_LAYOUT_CNT" val="1_1"/>
  <p:tag name="KSO_WM_SLIDE_TYPE" val="sectionTitle"/>
  <p:tag name="KSO_WM_SLIDE_SUBTYPE" val="pureTxt"/>
  <p:tag name="KSO_WM_BEAUTIFY_FLAG" val="#wm#"/>
  <p:tag name="KSO_WM_COMBINE_RELATE_SLIDE_ID" val="background20185106_3"/>
  <p:tag name="KSO_WM_TEMPLATE_CATEGORY" val="custom"/>
  <p:tag name="KSO_WM_TEMPLATE_INDEX" val="20188978"/>
  <p:tag name="KSO_WM_SLIDE_ID" val="custom20188978_3"/>
  <p:tag name="KSO_WM_SLIDE_INDEX" val="3"/>
  <p:tag name="KSO_WM_TEMPLATE_SUBCATEGORY" val="combine"/>
</p:tagLst>
</file>

<file path=ppt/tags/tag8.xml><?xml version="1.0" encoding="utf-8"?>
<p:tagLst xmlns:a="http://schemas.openxmlformats.org/drawingml/2006/main" xmlns:r="http://schemas.openxmlformats.org/officeDocument/2006/relationships" xmlns:p="http://schemas.openxmlformats.org/presentationml/2006/main">
  <p:tag name="KSO_WM_TAG_VERSION" val="1.0"/>
  <p:tag name="KSO_WM_SLIDE_ITEM_CNT" val="1"/>
  <p:tag name="KSO_WM_SLIDE_LAYOUT" val="a_e"/>
  <p:tag name="KSO_WM_SLIDE_LAYOUT_CNT" val="1_1"/>
  <p:tag name="KSO_WM_SLIDE_TYPE" val="sectionTitle"/>
  <p:tag name="KSO_WM_SLIDE_SUBTYPE" val="pureTxt"/>
  <p:tag name="KSO_WM_BEAUTIFY_FLAG" val="#wm#"/>
  <p:tag name="KSO_WM_COMBINE_RELATE_SLIDE_ID" val="background20185106_3"/>
  <p:tag name="KSO_WM_TEMPLATE_CATEGORY" val="custom"/>
  <p:tag name="KSO_WM_TEMPLATE_INDEX" val="20188978"/>
  <p:tag name="KSO_WM_SLIDE_ID" val="custom20188978_3"/>
  <p:tag name="KSO_WM_SLIDE_INDEX" val="3"/>
  <p:tag name="KSO_WM_TEMPLATE_SUBCATEGORY" val="combine"/>
</p:tagLst>
</file>

<file path=ppt/tags/tag9.xml><?xml version="1.0" encoding="utf-8"?>
<p:tagLst xmlns:a="http://schemas.openxmlformats.org/drawingml/2006/main" xmlns:r="http://schemas.openxmlformats.org/officeDocument/2006/relationships" xmlns:p="http://schemas.openxmlformats.org/presentationml/2006/main">
  <p:tag name="KSO_WM_TAG_VERSION" val="1.0"/>
  <p:tag name="KSO_WM_SLIDE_ITEM_CNT" val="1"/>
  <p:tag name="KSO_WM_SLIDE_LAYOUT" val="a_e"/>
  <p:tag name="KSO_WM_SLIDE_LAYOUT_CNT" val="1_1"/>
  <p:tag name="KSO_WM_SLIDE_TYPE" val="sectionTitle"/>
  <p:tag name="KSO_WM_SLIDE_SUBTYPE" val="pureTxt"/>
  <p:tag name="KSO_WM_BEAUTIFY_FLAG" val="#wm#"/>
  <p:tag name="KSO_WM_COMBINE_RELATE_SLIDE_ID" val="background20185106_3"/>
  <p:tag name="KSO_WM_TEMPLATE_CATEGORY" val="custom"/>
  <p:tag name="KSO_WM_TEMPLATE_INDEX" val="20188978"/>
  <p:tag name="KSO_WM_SLIDE_ID" val="custom20188978_3"/>
  <p:tag name="KSO_WM_SLIDE_INDEX" val="3"/>
  <p:tag name="KSO_WM_TEMPLATE_SUBCATEGORY" val="combine"/>
</p:tagLst>
</file>

<file path=ppt/theme/theme1.xml><?xml version="1.0" encoding="utf-8"?>
<a:theme xmlns:a="http://schemas.openxmlformats.org/drawingml/2006/main" name="1_Office 主题​​">
  <a:themeElements>
    <a:clrScheme name="自定义 312">
      <a:dk1>
        <a:srgbClr val="000000"/>
      </a:dk1>
      <a:lt1>
        <a:srgbClr val="FFFFFF"/>
      </a:lt1>
      <a:dk2>
        <a:srgbClr val="455171"/>
      </a:dk2>
      <a:lt2>
        <a:srgbClr val="F2D4AA"/>
      </a:lt2>
      <a:accent1>
        <a:srgbClr val="455171"/>
      </a:accent1>
      <a:accent2>
        <a:srgbClr val="F2D4AA"/>
      </a:accent2>
      <a:accent3>
        <a:srgbClr val="A5A5A5"/>
      </a:accent3>
      <a:accent4>
        <a:srgbClr val="FFFFFF"/>
      </a:accent4>
      <a:accent5>
        <a:srgbClr val="5B9BD5"/>
      </a:accent5>
      <a:accent6>
        <a:srgbClr val="70AD47"/>
      </a:accent6>
      <a:hlink>
        <a:srgbClr val="0563C1"/>
      </a:hlink>
      <a:folHlink>
        <a:srgbClr val="954F72"/>
      </a:folHlink>
    </a:clrScheme>
    <a:fontScheme name="自定义 4">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1496</TotalTime>
  <Words>2384</Words>
  <Application>Microsoft Macintosh PowerPoint</Application>
  <PresentationFormat>宽屏</PresentationFormat>
  <Paragraphs>167</Paragraphs>
  <Slides>16</Slides>
  <Notes>16</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16</vt:i4>
      </vt:variant>
    </vt:vector>
  </HeadingPairs>
  <TitlesOfParts>
    <vt:vector size="24" baseType="lpstr">
      <vt:lpstr>宋体</vt:lpstr>
      <vt:lpstr>宋体</vt:lpstr>
      <vt:lpstr>微软雅黑</vt:lpstr>
      <vt:lpstr>微软雅黑</vt:lpstr>
      <vt:lpstr>Arial</vt:lpstr>
      <vt:lpstr>Calibri</vt:lpstr>
      <vt:lpstr>Verdana</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16.0014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kingsoft</dc:creator>
  <cp:lastModifiedBy>Microsoft Office User</cp:lastModifiedBy>
  <cp:revision>118</cp:revision>
  <dcterms:created xsi:type="dcterms:W3CDTF">2019-01-11T02:50:48Z</dcterms:created>
  <dcterms:modified xsi:type="dcterms:W3CDTF">2019-11-07T07:10:47Z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2052-2.3.1.758</vt:lpwstr>
  </property>
</Properties>
</file>