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26"/>
  </p:notesMasterIdLst>
  <p:sldIdLst>
    <p:sldId id="256" r:id="rId2"/>
    <p:sldId id="257" r:id="rId3"/>
    <p:sldId id="277" r:id="rId4"/>
    <p:sldId id="259" r:id="rId5"/>
    <p:sldId id="260" r:id="rId6"/>
    <p:sldId id="272" r:id="rId7"/>
    <p:sldId id="271" r:id="rId8"/>
    <p:sldId id="282" r:id="rId9"/>
    <p:sldId id="270" r:id="rId10"/>
    <p:sldId id="280" r:id="rId11"/>
    <p:sldId id="274" r:id="rId12"/>
    <p:sldId id="275" r:id="rId13"/>
    <p:sldId id="279" r:id="rId14"/>
    <p:sldId id="261" r:id="rId15"/>
    <p:sldId id="264" r:id="rId16"/>
    <p:sldId id="284" r:id="rId17"/>
    <p:sldId id="290" r:id="rId18"/>
    <p:sldId id="289" r:id="rId19"/>
    <p:sldId id="265" r:id="rId20"/>
    <p:sldId id="283" r:id="rId21"/>
    <p:sldId id="286" r:id="rId22"/>
    <p:sldId id="291" r:id="rId23"/>
    <p:sldId id="293"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www.drugs.com/article/csa-schedule-1.html"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www.drugs.com/article/csa-schedule-1.html" TargetMode="External"/><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B417A-3325-4E37-B461-6D1BC4F1CE69}"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97CB5224-CD59-4F2C-8C0F-42E434FC9B44}">
      <dgm:prSet custT="1"/>
      <dgm:spPr/>
      <dgm:t>
        <a:bodyPr/>
        <a:lstStyle/>
        <a:p>
          <a:pPr>
            <a:lnSpc>
              <a:spcPct val="100000"/>
            </a:lnSpc>
            <a:defRPr b="1"/>
          </a:pPr>
          <a:r>
            <a:rPr lang="en-US" sz="1200" b="0" i="0"/>
            <a:t>March 2017 – Cannabis Prohibition Begins</a:t>
          </a:r>
          <a:endParaRPr lang="en-US" sz="1200"/>
        </a:p>
      </dgm:t>
    </dgm:pt>
    <dgm:pt modelId="{70C78138-A2E1-4424-9EFA-993F08D22AA2}" type="parTrans" cxnId="{E3F41123-D0C6-4A5E-AFC8-9E17ED4BE325}">
      <dgm:prSet/>
      <dgm:spPr/>
      <dgm:t>
        <a:bodyPr/>
        <a:lstStyle/>
        <a:p>
          <a:endParaRPr lang="en-US"/>
        </a:p>
      </dgm:t>
    </dgm:pt>
    <dgm:pt modelId="{D7930C21-1659-43E3-8CFE-8079F5A4B49E}" type="sibTrans" cxnId="{E3F41123-D0C6-4A5E-AFC8-9E17ED4BE325}">
      <dgm:prSet/>
      <dgm:spPr/>
      <dgm:t>
        <a:bodyPr/>
        <a:lstStyle/>
        <a:p>
          <a:endParaRPr lang="en-US"/>
        </a:p>
      </dgm:t>
    </dgm:pt>
    <dgm:pt modelId="{AC5B862F-B5CD-4B25-954F-5F1E54561685}">
      <dgm:prSet custT="1"/>
      <dgm:spPr/>
      <dgm:t>
        <a:bodyPr/>
        <a:lstStyle/>
        <a:p>
          <a:pPr>
            <a:lnSpc>
              <a:spcPct val="100000"/>
            </a:lnSpc>
            <a:defRPr b="1"/>
          </a:pPr>
          <a:r>
            <a:rPr lang="en-US" sz="1200" b="0" i="0"/>
            <a:t>November 2000 – Amendment 20 (Medical Marijuana) passes with 54% approval allowing adults 18+ to be prescribed medical marijuana by a licensed physician</a:t>
          </a:r>
          <a:endParaRPr lang="en-US" sz="1200"/>
        </a:p>
      </dgm:t>
    </dgm:pt>
    <dgm:pt modelId="{CDBB0F51-8E69-4E79-83A9-7E70744E0343}" type="parTrans" cxnId="{767828A7-E22A-4F26-B2DC-9E8A4E285A06}">
      <dgm:prSet/>
      <dgm:spPr/>
      <dgm:t>
        <a:bodyPr/>
        <a:lstStyle/>
        <a:p>
          <a:endParaRPr lang="en-US"/>
        </a:p>
      </dgm:t>
    </dgm:pt>
    <dgm:pt modelId="{858CE178-6106-45F1-9513-F7F5D2B2CB35}" type="sibTrans" cxnId="{767828A7-E22A-4F26-B2DC-9E8A4E285A06}">
      <dgm:prSet/>
      <dgm:spPr/>
      <dgm:t>
        <a:bodyPr/>
        <a:lstStyle/>
        <a:p>
          <a:endParaRPr lang="en-US"/>
        </a:p>
      </dgm:t>
    </dgm:pt>
    <dgm:pt modelId="{8AC3E84D-7DAD-43D1-B068-264402776175}">
      <dgm:prSet custT="1"/>
      <dgm:spPr/>
      <dgm:t>
        <a:bodyPr/>
        <a:lstStyle/>
        <a:p>
          <a:pPr>
            <a:lnSpc>
              <a:spcPct val="100000"/>
            </a:lnSpc>
            <a:defRPr b="1"/>
          </a:pPr>
          <a:r>
            <a:rPr lang="en-US" sz="1200" b="0" i="0" dirty="0"/>
            <a:t>November 2012 – Amendment 64 (Retail Marijuana) passes allowing adults 21+ to purchase marijuana for recreational purposes</a:t>
          </a:r>
          <a:endParaRPr lang="en-US" sz="1200" dirty="0"/>
        </a:p>
      </dgm:t>
    </dgm:pt>
    <dgm:pt modelId="{2629DE54-753D-441D-B492-41282D6CF16A}" type="parTrans" cxnId="{4E270184-1EA4-40E7-8F18-D211A3B81796}">
      <dgm:prSet/>
      <dgm:spPr/>
      <dgm:t>
        <a:bodyPr/>
        <a:lstStyle/>
        <a:p>
          <a:endParaRPr lang="en-US"/>
        </a:p>
      </dgm:t>
    </dgm:pt>
    <dgm:pt modelId="{BE6E0DAE-72E5-481A-BCD3-B081ABA64F5B}" type="sibTrans" cxnId="{4E270184-1EA4-40E7-8F18-D211A3B81796}">
      <dgm:prSet/>
      <dgm:spPr/>
      <dgm:t>
        <a:bodyPr/>
        <a:lstStyle/>
        <a:p>
          <a:endParaRPr lang="en-US"/>
        </a:p>
      </dgm:t>
    </dgm:pt>
    <dgm:pt modelId="{D05C9C29-EF8B-4C62-814C-0612501C7B56}">
      <dgm:prSet custT="1"/>
      <dgm:spPr/>
      <dgm:t>
        <a:bodyPr/>
        <a:lstStyle/>
        <a:p>
          <a:pPr>
            <a:lnSpc>
              <a:spcPct val="100000"/>
            </a:lnSpc>
          </a:pPr>
          <a:r>
            <a:rPr lang="en-US" sz="900" b="0" i="0"/>
            <a:t>*</a:t>
          </a:r>
          <a:r>
            <a:rPr lang="en-US" sz="900" b="0" i="1"/>
            <a:t>Federal law still classifies Marijuana as a </a:t>
          </a:r>
          <a:r>
            <a:rPr lang="en-US" sz="900" b="0" i="1">
              <a:hlinkClick xmlns:r="http://schemas.openxmlformats.org/officeDocument/2006/relationships" r:id="rId1"/>
            </a:rPr>
            <a:t>Schedule I drug</a:t>
          </a:r>
          <a:r>
            <a:rPr lang="en-US" sz="900" b="0" i="1"/>
            <a:t> along with heroin, bath salts, and LSD</a:t>
          </a:r>
          <a:endParaRPr lang="en-US" sz="900" i="1"/>
        </a:p>
      </dgm:t>
    </dgm:pt>
    <dgm:pt modelId="{4EEF3C8E-40AD-4A6E-A1EB-823C5ADEEB95}" type="parTrans" cxnId="{23A40DF0-DC71-4C34-934E-0E0FA38BBCD5}">
      <dgm:prSet/>
      <dgm:spPr/>
      <dgm:t>
        <a:bodyPr/>
        <a:lstStyle/>
        <a:p>
          <a:endParaRPr lang="en-US"/>
        </a:p>
      </dgm:t>
    </dgm:pt>
    <dgm:pt modelId="{D14ADA84-B013-41CA-AFD1-796033A4DD5C}" type="sibTrans" cxnId="{23A40DF0-DC71-4C34-934E-0E0FA38BBCD5}">
      <dgm:prSet/>
      <dgm:spPr/>
      <dgm:t>
        <a:bodyPr/>
        <a:lstStyle/>
        <a:p>
          <a:endParaRPr lang="en-US"/>
        </a:p>
      </dgm:t>
    </dgm:pt>
    <dgm:pt modelId="{C0C28F25-A347-4960-A424-E15B85D24418}">
      <dgm:prSet custT="1"/>
      <dgm:spPr/>
      <dgm:t>
        <a:bodyPr/>
        <a:lstStyle/>
        <a:p>
          <a:pPr>
            <a:lnSpc>
              <a:spcPct val="100000"/>
            </a:lnSpc>
            <a:defRPr b="1"/>
          </a:pPr>
          <a:r>
            <a:rPr lang="en-US" sz="1200" b="0" i="0"/>
            <a:t>January 2014 – Retail Cannabis Sales begin - effectively ending the period of prohibition statewide although each municipality still determines its local legality and taxes</a:t>
          </a:r>
          <a:endParaRPr lang="en-US" sz="1200"/>
        </a:p>
      </dgm:t>
    </dgm:pt>
    <dgm:pt modelId="{6B248426-8276-4E26-AF51-F0DB91D6B4FE}" type="parTrans" cxnId="{1D7046B4-5B88-44C7-8EEC-DBD7D0F234A9}">
      <dgm:prSet/>
      <dgm:spPr/>
      <dgm:t>
        <a:bodyPr/>
        <a:lstStyle/>
        <a:p>
          <a:endParaRPr lang="en-US"/>
        </a:p>
      </dgm:t>
    </dgm:pt>
    <dgm:pt modelId="{E0131D05-6556-4A08-B07C-7A1169FC469C}" type="sibTrans" cxnId="{1D7046B4-5B88-44C7-8EEC-DBD7D0F234A9}">
      <dgm:prSet/>
      <dgm:spPr/>
      <dgm:t>
        <a:bodyPr/>
        <a:lstStyle/>
        <a:p>
          <a:endParaRPr lang="en-US"/>
        </a:p>
      </dgm:t>
    </dgm:pt>
    <dgm:pt modelId="{08D8A7AE-8812-485F-8B64-63E368E4559B}">
      <dgm:prSet custT="1"/>
      <dgm:spPr/>
      <dgm:t>
        <a:bodyPr/>
        <a:lstStyle/>
        <a:p>
          <a:pPr>
            <a:lnSpc>
              <a:spcPct val="100000"/>
            </a:lnSpc>
          </a:pPr>
          <a:r>
            <a:rPr lang="en-US" sz="900" b="0" i="0"/>
            <a:t>*</a:t>
          </a:r>
          <a:r>
            <a:rPr lang="en-US" sz="900" b="0" i="1"/>
            <a:t>April 2017 – 96 of 272 (36%) of Colorado Municipalities allow recreational Marijuana sales</a:t>
          </a:r>
          <a:endParaRPr lang="en-US" sz="900" i="1"/>
        </a:p>
      </dgm:t>
    </dgm:pt>
    <dgm:pt modelId="{44D4ED55-09C9-433C-8B53-02A27D8C81E2}" type="sibTrans" cxnId="{31DEB139-4B56-4206-A60B-F4CC94767BD3}">
      <dgm:prSet/>
      <dgm:spPr/>
      <dgm:t>
        <a:bodyPr/>
        <a:lstStyle/>
        <a:p>
          <a:endParaRPr lang="en-US"/>
        </a:p>
      </dgm:t>
    </dgm:pt>
    <dgm:pt modelId="{55D8AEA2-DD5C-4411-8BCA-44AA0B8ADE5E}" type="parTrans" cxnId="{31DEB139-4B56-4206-A60B-F4CC94767BD3}">
      <dgm:prSet/>
      <dgm:spPr/>
      <dgm:t>
        <a:bodyPr/>
        <a:lstStyle/>
        <a:p>
          <a:endParaRPr lang="en-US"/>
        </a:p>
      </dgm:t>
    </dgm:pt>
    <dgm:pt modelId="{1EC5F07C-2C97-42A5-8EC1-DC5DE408D9FA}" type="pres">
      <dgm:prSet presAssocID="{F9AB417A-3325-4E37-B461-6D1BC4F1CE69}" presName="root" presStyleCnt="0">
        <dgm:presLayoutVars>
          <dgm:dir/>
          <dgm:resizeHandles val="exact"/>
        </dgm:presLayoutVars>
      </dgm:prSet>
      <dgm:spPr/>
    </dgm:pt>
    <dgm:pt modelId="{2F7C0F24-04F7-4132-9914-92965C3B4E71}" type="pres">
      <dgm:prSet presAssocID="{97CB5224-CD59-4F2C-8C0F-42E434FC9B44}" presName="compNode" presStyleCnt="0"/>
      <dgm:spPr/>
    </dgm:pt>
    <dgm:pt modelId="{A5961D24-8961-4D45-B537-7D0808BA5E50}" type="pres">
      <dgm:prSet presAssocID="{97CB5224-CD59-4F2C-8C0F-42E434FC9B44}"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Handcuffs"/>
        </a:ext>
      </dgm:extLst>
    </dgm:pt>
    <dgm:pt modelId="{277039E1-6ECE-42D0-A09C-09B6D7013ED2}" type="pres">
      <dgm:prSet presAssocID="{97CB5224-CD59-4F2C-8C0F-42E434FC9B44}" presName="iconSpace" presStyleCnt="0"/>
      <dgm:spPr/>
    </dgm:pt>
    <dgm:pt modelId="{E69AEFB5-AE83-431E-A9E4-27D55917A750}" type="pres">
      <dgm:prSet presAssocID="{97CB5224-CD59-4F2C-8C0F-42E434FC9B44}" presName="parTx" presStyleLbl="revTx" presStyleIdx="0" presStyleCnt="8">
        <dgm:presLayoutVars>
          <dgm:chMax val="0"/>
          <dgm:chPref val="0"/>
        </dgm:presLayoutVars>
      </dgm:prSet>
      <dgm:spPr/>
    </dgm:pt>
    <dgm:pt modelId="{D90923D8-AFAE-4B3D-A1D5-E366A4B30D40}" type="pres">
      <dgm:prSet presAssocID="{97CB5224-CD59-4F2C-8C0F-42E434FC9B44}" presName="txSpace" presStyleCnt="0"/>
      <dgm:spPr/>
    </dgm:pt>
    <dgm:pt modelId="{A7BF7FED-880C-4DB6-8B04-4B7D9D317919}" type="pres">
      <dgm:prSet presAssocID="{97CB5224-CD59-4F2C-8C0F-42E434FC9B44}" presName="desTx" presStyleLbl="revTx" presStyleIdx="1" presStyleCnt="8">
        <dgm:presLayoutVars/>
      </dgm:prSet>
      <dgm:spPr/>
    </dgm:pt>
    <dgm:pt modelId="{2716E078-CB90-4BD0-AEEE-C56C10064A67}" type="pres">
      <dgm:prSet presAssocID="{D7930C21-1659-43E3-8CFE-8079F5A4B49E}" presName="sibTrans" presStyleCnt="0"/>
      <dgm:spPr/>
    </dgm:pt>
    <dgm:pt modelId="{0AF47ECF-26A8-4CA1-8956-3DBE7DE4A1E2}" type="pres">
      <dgm:prSet presAssocID="{AC5B862F-B5CD-4B25-954F-5F1E54561685}" presName="compNode" presStyleCnt="0"/>
      <dgm:spPr/>
    </dgm:pt>
    <dgm:pt modelId="{52C306FA-1107-40CF-8FA3-7B49AE301E4F}" type="pres">
      <dgm:prSet presAssocID="{AC5B862F-B5CD-4B25-954F-5F1E54561685}"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tethoscope"/>
        </a:ext>
      </dgm:extLst>
    </dgm:pt>
    <dgm:pt modelId="{26C2E639-370E-4D36-9682-39EA095FD3CB}" type="pres">
      <dgm:prSet presAssocID="{AC5B862F-B5CD-4B25-954F-5F1E54561685}" presName="iconSpace" presStyleCnt="0"/>
      <dgm:spPr/>
    </dgm:pt>
    <dgm:pt modelId="{53F30A62-4C9D-4FE1-8CEE-AD05FBF98865}" type="pres">
      <dgm:prSet presAssocID="{AC5B862F-B5CD-4B25-954F-5F1E54561685}" presName="parTx" presStyleLbl="revTx" presStyleIdx="2" presStyleCnt="8">
        <dgm:presLayoutVars>
          <dgm:chMax val="0"/>
          <dgm:chPref val="0"/>
        </dgm:presLayoutVars>
      </dgm:prSet>
      <dgm:spPr/>
    </dgm:pt>
    <dgm:pt modelId="{1B143907-15DC-41CE-B136-732F9E9EFD84}" type="pres">
      <dgm:prSet presAssocID="{AC5B862F-B5CD-4B25-954F-5F1E54561685}" presName="txSpace" presStyleCnt="0"/>
      <dgm:spPr/>
    </dgm:pt>
    <dgm:pt modelId="{B849F6A4-E57F-42DD-864B-0D45DE1A5370}" type="pres">
      <dgm:prSet presAssocID="{AC5B862F-B5CD-4B25-954F-5F1E54561685}" presName="desTx" presStyleLbl="revTx" presStyleIdx="3" presStyleCnt="8">
        <dgm:presLayoutVars/>
      </dgm:prSet>
      <dgm:spPr/>
    </dgm:pt>
    <dgm:pt modelId="{81291010-AFE7-40B0-9710-507578CFFA83}" type="pres">
      <dgm:prSet presAssocID="{858CE178-6106-45F1-9513-F7F5D2B2CB35}" presName="sibTrans" presStyleCnt="0"/>
      <dgm:spPr/>
    </dgm:pt>
    <dgm:pt modelId="{1B3E608A-5263-4F44-974C-1DE20A1C4D7D}" type="pres">
      <dgm:prSet presAssocID="{8AC3E84D-7DAD-43D1-B068-264402776175}" presName="compNode" presStyleCnt="0"/>
      <dgm:spPr/>
    </dgm:pt>
    <dgm:pt modelId="{41EAB116-2F25-4762-8A58-531F955AD140}" type="pres">
      <dgm:prSet presAssocID="{8AC3E84D-7DAD-43D1-B068-26440277617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cales of Justice"/>
        </a:ext>
      </dgm:extLst>
    </dgm:pt>
    <dgm:pt modelId="{2317D5AF-0E46-4A24-9CCA-64093FF95EA5}" type="pres">
      <dgm:prSet presAssocID="{8AC3E84D-7DAD-43D1-B068-264402776175}" presName="iconSpace" presStyleCnt="0"/>
      <dgm:spPr/>
    </dgm:pt>
    <dgm:pt modelId="{49B6D85C-401E-4B94-9461-8DB3F9602499}" type="pres">
      <dgm:prSet presAssocID="{8AC3E84D-7DAD-43D1-B068-264402776175}" presName="parTx" presStyleLbl="revTx" presStyleIdx="4" presStyleCnt="8">
        <dgm:presLayoutVars>
          <dgm:chMax val="0"/>
          <dgm:chPref val="0"/>
        </dgm:presLayoutVars>
      </dgm:prSet>
      <dgm:spPr/>
    </dgm:pt>
    <dgm:pt modelId="{105932E0-6456-4FFA-AD08-3D73358DC041}" type="pres">
      <dgm:prSet presAssocID="{8AC3E84D-7DAD-43D1-B068-264402776175}" presName="txSpace" presStyleCnt="0"/>
      <dgm:spPr/>
    </dgm:pt>
    <dgm:pt modelId="{5AC55660-171C-4BD2-8B87-EF3A99C97AD4}" type="pres">
      <dgm:prSet presAssocID="{8AC3E84D-7DAD-43D1-B068-264402776175}" presName="desTx" presStyleLbl="revTx" presStyleIdx="5" presStyleCnt="8" custScaleY="59312" custLinFactNeighborX="3388" custLinFactNeighborY="-47760">
        <dgm:presLayoutVars/>
      </dgm:prSet>
      <dgm:spPr/>
    </dgm:pt>
    <dgm:pt modelId="{9A6A2FDA-7FE8-4116-96EA-4069DE145B96}" type="pres">
      <dgm:prSet presAssocID="{BE6E0DAE-72E5-481A-BCD3-B081ABA64F5B}" presName="sibTrans" presStyleCnt="0"/>
      <dgm:spPr/>
    </dgm:pt>
    <dgm:pt modelId="{EE88C79D-6F69-43DD-8B57-854230260AA7}" type="pres">
      <dgm:prSet presAssocID="{C0C28F25-A347-4960-A424-E15B85D24418}" presName="compNode" presStyleCnt="0"/>
      <dgm:spPr/>
    </dgm:pt>
    <dgm:pt modelId="{28FA2BA9-5DDB-430A-BD6E-EE9B2CE1F232}" type="pres">
      <dgm:prSet presAssocID="{C0C28F25-A347-4960-A424-E15B85D24418}"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Upward trend"/>
        </a:ext>
      </dgm:extLst>
    </dgm:pt>
    <dgm:pt modelId="{733B457B-425F-4C2A-B450-B6C93D3991F8}" type="pres">
      <dgm:prSet presAssocID="{C0C28F25-A347-4960-A424-E15B85D24418}" presName="iconSpace" presStyleCnt="0"/>
      <dgm:spPr/>
    </dgm:pt>
    <dgm:pt modelId="{93FAED55-C8A7-4DA7-B70B-655C9EA4B079}" type="pres">
      <dgm:prSet presAssocID="{C0C28F25-A347-4960-A424-E15B85D24418}" presName="parTx" presStyleLbl="revTx" presStyleIdx="6" presStyleCnt="8" custScaleY="112679">
        <dgm:presLayoutVars>
          <dgm:chMax val="0"/>
          <dgm:chPref val="0"/>
        </dgm:presLayoutVars>
      </dgm:prSet>
      <dgm:spPr/>
    </dgm:pt>
    <dgm:pt modelId="{88161DDB-E82B-48BF-9532-037D77D0E3EB}" type="pres">
      <dgm:prSet presAssocID="{C0C28F25-A347-4960-A424-E15B85D24418}" presName="txSpace" presStyleCnt="0"/>
      <dgm:spPr/>
    </dgm:pt>
    <dgm:pt modelId="{E2608215-5A37-409E-AEAB-8244872E689D}" type="pres">
      <dgm:prSet presAssocID="{C0C28F25-A347-4960-A424-E15B85D24418}" presName="desTx" presStyleLbl="revTx" presStyleIdx="7" presStyleCnt="8" custScaleY="72662" custLinFactNeighborX="-1673" custLinFactNeighborY="-12819">
        <dgm:presLayoutVars/>
      </dgm:prSet>
      <dgm:spPr/>
    </dgm:pt>
  </dgm:ptLst>
  <dgm:cxnLst>
    <dgm:cxn modelId="{E3F41123-D0C6-4A5E-AFC8-9E17ED4BE325}" srcId="{F9AB417A-3325-4E37-B461-6D1BC4F1CE69}" destId="{97CB5224-CD59-4F2C-8C0F-42E434FC9B44}" srcOrd="0" destOrd="0" parTransId="{70C78138-A2E1-4424-9EFA-993F08D22AA2}" sibTransId="{D7930C21-1659-43E3-8CFE-8079F5A4B49E}"/>
    <dgm:cxn modelId="{BE8FEA2E-6005-4B0D-97D9-7FCB1329D53A}" type="presOf" srcId="{C0C28F25-A347-4960-A424-E15B85D24418}" destId="{93FAED55-C8A7-4DA7-B70B-655C9EA4B079}" srcOrd="0" destOrd="0" presId="urn:microsoft.com/office/officeart/2018/5/layout/CenteredIconLabelDescriptionList"/>
    <dgm:cxn modelId="{31DEB139-4B56-4206-A60B-F4CC94767BD3}" srcId="{C0C28F25-A347-4960-A424-E15B85D24418}" destId="{08D8A7AE-8812-485F-8B64-63E368E4559B}" srcOrd="0" destOrd="0" parTransId="{55D8AEA2-DD5C-4411-8BCA-44AA0B8ADE5E}" sibTransId="{44D4ED55-09C9-433C-8B53-02A27D8C81E2}"/>
    <dgm:cxn modelId="{4E270184-1EA4-40E7-8F18-D211A3B81796}" srcId="{F9AB417A-3325-4E37-B461-6D1BC4F1CE69}" destId="{8AC3E84D-7DAD-43D1-B068-264402776175}" srcOrd="2" destOrd="0" parTransId="{2629DE54-753D-441D-B492-41282D6CF16A}" sibTransId="{BE6E0DAE-72E5-481A-BCD3-B081ABA64F5B}"/>
    <dgm:cxn modelId="{2ACB6189-2D89-4AB4-9B72-A053603C478A}" type="presOf" srcId="{F9AB417A-3325-4E37-B461-6D1BC4F1CE69}" destId="{1EC5F07C-2C97-42A5-8EC1-DC5DE408D9FA}" srcOrd="0" destOrd="0" presId="urn:microsoft.com/office/officeart/2018/5/layout/CenteredIconLabelDescriptionList"/>
    <dgm:cxn modelId="{6EB4D08A-5E33-42C9-90EC-706D98E8E462}" type="presOf" srcId="{AC5B862F-B5CD-4B25-954F-5F1E54561685}" destId="{53F30A62-4C9D-4FE1-8CEE-AD05FBF98865}" srcOrd="0" destOrd="0" presId="urn:microsoft.com/office/officeart/2018/5/layout/CenteredIconLabelDescriptionList"/>
    <dgm:cxn modelId="{73E89DA6-82D2-4269-855C-90278F166A8B}" type="presOf" srcId="{08D8A7AE-8812-485F-8B64-63E368E4559B}" destId="{E2608215-5A37-409E-AEAB-8244872E689D}" srcOrd="0" destOrd="0" presId="urn:microsoft.com/office/officeart/2018/5/layout/CenteredIconLabelDescriptionList"/>
    <dgm:cxn modelId="{767828A7-E22A-4F26-B2DC-9E8A4E285A06}" srcId="{F9AB417A-3325-4E37-B461-6D1BC4F1CE69}" destId="{AC5B862F-B5CD-4B25-954F-5F1E54561685}" srcOrd="1" destOrd="0" parTransId="{CDBB0F51-8E69-4E79-83A9-7E70744E0343}" sibTransId="{858CE178-6106-45F1-9513-F7F5D2B2CB35}"/>
    <dgm:cxn modelId="{AAE8BCB1-C4DE-449C-AD22-82966402B0FD}" type="presOf" srcId="{8AC3E84D-7DAD-43D1-B068-264402776175}" destId="{49B6D85C-401E-4B94-9461-8DB3F9602499}" srcOrd="0" destOrd="0" presId="urn:microsoft.com/office/officeart/2018/5/layout/CenteredIconLabelDescriptionList"/>
    <dgm:cxn modelId="{1D7046B4-5B88-44C7-8EEC-DBD7D0F234A9}" srcId="{F9AB417A-3325-4E37-B461-6D1BC4F1CE69}" destId="{C0C28F25-A347-4960-A424-E15B85D24418}" srcOrd="3" destOrd="0" parTransId="{6B248426-8276-4E26-AF51-F0DB91D6B4FE}" sibTransId="{E0131D05-6556-4A08-B07C-7A1169FC469C}"/>
    <dgm:cxn modelId="{05D051E8-D995-4C7B-8740-7ADB923DC02E}" type="presOf" srcId="{D05C9C29-EF8B-4C62-814C-0612501C7B56}" destId="{5AC55660-171C-4BD2-8B87-EF3A99C97AD4}" srcOrd="0" destOrd="0" presId="urn:microsoft.com/office/officeart/2018/5/layout/CenteredIconLabelDescriptionList"/>
    <dgm:cxn modelId="{F3034EEC-B2CE-4B28-B89A-2821F2964B9E}" type="presOf" srcId="{97CB5224-CD59-4F2C-8C0F-42E434FC9B44}" destId="{E69AEFB5-AE83-431E-A9E4-27D55917A750}" srcOrd="0" destOrd="0" presId="urn:microsoft.com/office/officeart/2018/5/layout/CenteredIconLabelDescriptionList"/>
    <dgm:cxn modelId="{23A40DF0-DC71-4C34-934E-0E0FA38BBCD5}" srcId="{8AC3E84D-7DAD-43D1-B068-264402776175}" destId="{D05C9C29-EF8B-4C62-814C-0612501C7B56}" srcOrd="0" destOrd="0" parTransId="{4EEF3C8E-40AD-4A6E-A1EB-823C5ADEEB95}" sibTransId="{D14ADA84-B013-41CA-AFD1-796033A4DD5C}"/>
    <dgm:cxn modelId="{0AD1D1BD-8DDB-4D34-AAB0-5F10EB219BB4}" type="presParOf" srcId="{1EC5F07C-2C97-42A5-8EC1-DC5DE408D9FA}" destId="{2F7C0F24-04F7-4132-9914-92965C3B4E71}" srcOrd="0" destOrd="0" presId="urn:microsoft.com/office/officeart/2018/5/layout/CenteredIconLabelDescriptionList"/>
    <dgm:cxn modelId="{F341B4C4-B32B-4314-AD13-9B24895857C0}" type="presParOf" srcId="{2F7C0F24-04F7-4132-9914-92965C3B4E71}" destId="{A5961D24-8961-4D45-B537-7D0808BA5E50}" srcOrd="0" destOrd="0" presId="urn:microsoft.com/office/officeart/2018/5/layout/CenteredIconLabelDescriptionList"/>
    <dgm:cxn modelId="{93B7B382-6814-46FC-A650-B9609EBF4E9C}" type="presParOf" srcId="{2F7C0F24-04F7-4132-9914-92965C3B4E71}" destId="{277039E1-6ECE-42D0-A09C-09B6D7013ED2}" srcOrd="1" destOrd="0" presId="urn:microsoft.com/office/officeart/2018/5/layout/CenteredIconLabelDescriptionList"/>
    <dgm:cxn modelId="{9E7C18FC-3030-4B52-A8DB-2A06FB18A224}" type="presParOf" srcId="{2F7C0F24-04F7-4132-9914-92965C3B4E71}" destId="{E69AEFB5-AE83-431E-A9E4-27D55917A750}" srcOrd="2" destOrd="0" presId="urn:microsoft.com/office/officeart/2018/5/layout/CenteredIconLabelDescriptionList"/>
    <dgm:cxn modelId="{481EEAF4-D034-4CB9-9292-5FF3632DFA76}" type="presParOf" srcId="{2F7C0F24-04F7-4132-9914-92965C3B4E71}" destId="{D90923D8-AFAE-4B3D-A1D5-E366A4B30D40}" srcOrd="3" destOrd="0" presId="urn:microsoft.com/office/officeart/2018/5/layout/CenteredIconLabelDescriptionList"/>
    <dgm:cxn modelId="{2D94AF23-1480-4EF6-80EC-11C6EFE439DF}" type="presParOf" srcId="{2F7C0F24-04F7-4132-9914-92965C3B4E71}" destId="{A7BF7FED-880C-4DB6-8B04-4B7D9D317919}" srcOrd="4" destOrd="0" presId="urn:microsoft.com/office/officeart/2018/5/layout/CenteredIconLabelDescriptionList"/>
    <dgm:cxn modelId="{D1A0924B-2C28-442F-B3A6-209CE798EB68}" type="presParOf" srcId="{1EC5F07C-2C97-42A5-8EC1-DC5DE408D9FA}" destId="{2716E078-CB90-4BD0-AEEE-C56C10064A67}" srcOrd="1" destOrd="0" presId="urn:microsoft.com/office/officeart/2018/5/layout/CenteredIconLabelDescriptionList"/>
    <dgm:cxn modelId="{E8CA9914-E0C5-47D4-9063-87341989CECF}" type="presParOf" srcId="{1EC5F07C-2C97-42A5-8EC1-DC5DE408D9FA}" destId="{0AF47ECF-26A8-4CA1-8956-3DBE7DE4A1E2}" srcOrd="2" destOrd="0" presId="urn:microsoft.com/office/officeart/2018/5/layout/CenteredIconLabelDescriptionList"/>
    <dgm:cxn modelId="{1A8A64C6-DB84-403D-A5E4-B4152E061B86}" type="presParOf" srcId="{0AF47ECF-26A8-4CA1-8956-3DBE7DE4A1E2}" destId="{52C306FA-1107-40CF-8FA3-7B49AE301E4F}" srcOrd="0" destOrd="0" presId="urn:microsoft.com/office/officeart/2018/5/layout/CenteredIconLabelDescriptionList"/>
    <dgm:cxn modelId="{A27E8003-13D7-4CB9-B68C-FCD6D77BC040}" type="presParOf" srcId="{0AF47ECF-26A8-4CA1-8956-3DBE7DE4A1E2}" destId="{26C2E639-370E-4D36-9682-39EA095FD3CB}" srcOrd="1" destOrd="0" presId="urn:microsoft.com/office/officeart/2018/5/layout/CenteredIconLabelDescriptionList"/>
    <dgm:cxn modelId="{B846D36B-3860-423E-AD34-596B0D755EF7}" type="presParOf" srcId="{0AF47ECF-26A8-4CA1-8956-3DBE7DE4A1E2}" destId="{53F30A62-4C9D-4FE1-8CEE-AD05FBF98865}" srcOrd="2" destOrd="0" presId="urn:microsoft.com/office/officeart/2018/5/layout/CenteredIconLabelDescriptionList"/>
    <dgm:cxn modelId="{A055E979-51D4-4BBD-AD56-0717AF15701D}" type="presParOf" srcId="{0AF47ECF-26A8-4CA1-8956-3DBE7DE4A1E2}" destId="{1B143907-15DC-41CE-B136-732F9E9EFD84}" srcOrd="3" destOrd="0" presId="urn:microsoft.com/office/officeart/2018/5/layout/CenteredIconLabelDescriptionList"/>
    <dgm:cxn modelId="{ADE638A5-DA9E-4FDD-B859-C25B497D6106}" type="presParOf" srcId="{0AF47ECF-26A8-4CA1-8956-3DBE7DE4A1E2}" destId="{B849F6A4-E57F-42DD-864B-0D45DE1A5370}" srcOrd="4" destOrd="0" presId="urn:microsoft.com/office/officeart/2018/5/layout/CenteredIconLabelDescriptionList"/>
    <dgm:cxn modelId="{A1D24C6D-16B5-467A-A3EE-6FCCCF37C83F}" type="presParOf" srcId="{1EC5F07C-2C97-42A5-8EC1-DC5DE408D9FA}" destId="{81291010-AFE7-40B0-9710-507578CFFA83}" srcOrd="3" destOrd="0" presId="urn:microsoft.com/office/officeart/2018/5/layout/CenteredIconLabelDescriptionList"/>
    <dgm:cxn modelId="{4B7B1200-DC91-44D4-BB4D-26355891AF16}" type="presParOf" srcId="{1EC5F07C-2C97-42A5-8EC1-DC5DE408D9FA}" destId="{1B3E608A-5263-4F44-974C-1DE20A1C4D7D}" srcOrd="4" destOrd="0" presId="urn:microsoft.com/office/officeart/2018/5/layout/CenteredIconLabelDescriptionList"/>
    <dgm:cxn modelId="{7B84F0D5-EAC0-4FF1-862F-B6EF67770E4E}" type="presParOf" srcId="{1B3E608A-5263-4F44-974C-1DE20A1C4D7D}" destId="{41EAB116-2F25-4762-8A58-531F955AD140}" srcOrd="0" destOrd="0" presId="urn:microsoft.com/office/officeart/2018/5/layout/CenteredIconLabelDescriptionList"/>
    <dgm:cxn modelId="{78A03E36-2F93-4539-8B12-DC346EBD24EC}" type="presParOf" srcId="{1B3E608A-5263-4F44-974C-1DE20A1C4D7D}" destId="{2317D5AF-0E46-4A24-9CCA-64093FF95EA5}" srcOrd="1" destOrd="0" presId="urn:microsoft.com/office/officeart/2018/5/layout/CenteredIconLabelDescriptionList"/>
    <dgm:cxn modelId="{3F33FE4E-246A-40A7-A5E5-2EF0662C8997}" type="presParOf" srcId="{1B3E608A-5263-4F44-974C-1DE20A1C4D7D}" destId="{49B6D85C-401E-4B94-9461-8DB3F9602499}" srcOrd="2" destOrd="0" presId="urn:microsoft.com/office/officeart/2018/5/layout/CenteredIconLabelDescriptionList"/>
    <dgm:cxn modelId="{F3C2ACED-842A-46C5-948E-DD07EFDBEF23}" type="presParOf" srcId="{1B3E608A-5263-4F44-974C-1DE20A1C4D7D}" destId="{105932E0-6456-4FFA-AD08-3D73358DC041}" srcOrd="3" destOrd="0" presId="urn:microsoft.com/office/officeart/2018/5/layout/CenteredIconLabelDescriptionList"/>
    <dgm:cxn modelId="{4F59A24E-14D7-4C26-805E-605DF9E80AE2}" type="presParOf" srcId="{1B3E608A-5263-4F44-974C-1DE20A1C4D7D}" destId="{5AC55660-171C-4BD2-8B87-EF3A99C97AD4}" srcOrd="4" destOrd="0" presId="urn:microsoft.com/office/officeart/2018/5/layout/CenteredIconLabelDescriptionList"/>
    <dgm:cxn modelId="{35B05F86-D4FB-43BF-A5C9-ED4662098E28}" type="presParOf" srcId="{1EC5F07C-2C97-42A5-8EC1-DC5DE408D9FA}" destId="{9A6A2FDA-7FE8-4116-96EA-4069DE145B96}" srcOrd="5" destOrd="0" presId="urn:microsoft.com/office/officeart/2018/5/layout/CenteredIconLabelDescriptionList"/>
    <dgm:cxn modelId="{993D3BF3-FCC1-4735-AA99-E308DFEC5AEC}" type="presParOf" srcId="{1EC5F07C-2C97-42A5-8EC1-DC5DE408D9FA}" destId="{EE88C79D-6F69-43DD-8B57-854230260AA7}" srcOrd="6" destOrd="0" presId="urn:microsoft.com/office/officeart/2018/5/layout/CenteredIconLabelDescriptionList"/>
    <dgm:cxn modelId="{C80AAF3D-BC03-4DC0-9CBB-803C4B26E507}" type="presParOf" srcId="{EE88C79D-6F69-43DD-8B57-854230260AA7}" destId="{28FA2BA9-5DDB-430A-BD6E-EE9B2CE1F232}" srcOrd="0" destOrd="0" presId="urn:microsoft.com/office/officeart/2018/5/layout/CenteredIconLabelDescriptionList"/>
    <dgm:cxn modelId="{D76EB8E5-7CF1-4E9A-B6B1-3E1144573217}" type="presParOf" srcId="{EE88C79D-6F69-43DD-8B57-854230260AA7}" destId="{733B457B-425F-4C2A-B450-B6C93D3991F8}" srcOrd="1" destOrd="0" presId="urn:microsoft.com/office/officeart/2018/5/layout/CenteredIconLabelDescriptionList"/>
    <dgm:cxn modelId="{66A97A1D-0969-4FF0-B984-57DD65EADAB3}" type="presParOf" srcId="{EE88C79D-6F69-43DD-8B57-854230260AA7}" destId="{93FAED55-C8A7-4DA7-B70B-655C9EA4B079}" srcOrd="2" destOrd="0" presId="urn:microsoft.com/office/officeart/2018/5/layout/CenteredIconLabelDescriptionList"/>
    <dgm:cxn modelId="{4EF42FC8-8460-4BA4-97AC-CF1762E3CF56}" type="presParOf" srcId="{EE88C79D-6F69-43DD-8B57-854230260AA7}" destId="{88161DDB-E82B-48BF-9532-037D77D0E3EB}" srcOrd="3" destOrd="0" presId="urn:microsoft.com/office/officeart/2018/5/layout/CenteredIconLabelDescriptionList"/>
    <dgm:cxn modelId="{9D5D12F0-E5E2-4D6C-9A51-8DB599FE8FE0}" type="presParOf" srcId="{EE88C79D-6F69-43DD-8B57-854230260AA7}" destId="{E2608215-5A37-409E-AEAB-8244872E689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61D24-8961-4D45-B537-7D0808BA5E50}">
      <dsp:nvSpPr>
        <dsp:cNvPr id="0" name=""/>
        <dsp:cNvSpPr/>
      </dsp:nvSpPr>
      <dsp:spPr>
        <a:xfrm>
          <a:off x="701124" y="66159"/>
          <a:ext cx="742734" cy="742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9AEFB5-AE83-431E-A9E4-27D55917A750}">
      <dsp:nvSpPr>
        <dsp:cNvPr id="0" name=""/>
        <dsp:cNvSpPr/>
      </dsp:nvSpPr>
      <dsp:spPr>
        <a:xfrm>
          <a:off x="11442" y="935922"/>
          <a:ext cx="2122099" cy="12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b="1"/>
          </a:pPr>
          <a:r>
            <a:rPr lang="en-US" sz="1200" b="0" i="0" kern="1200"/>
            <a:t>March 2017 – Cannabis Prohibition Begins</a:t>
          </a:r>
          <a:endParaRPr lang="en-US" sz="1200" kern="1200"/>
        </a:p>
      </dsp:txBody>
      <dsp:txXfrm>
        <a:off x="11442" y="935922"/>
        <a:ext cx="2122099" cy="1290700"/>
      </dsp:txXfrm>
    </dsp:sp>
    <dsp:sp modelId="{A7BF7FED-880C-4DB6-8B04-4B7D9D317919}">
      <dsp:nvSpPr>
        <dsp:cNvPr id="0" name=""/>
        <dsp:cNvSpPr/>
      </dsp:nvSpPr>
      <dsp:spPr>
        <a:xfrm>
          <a:off x="11442" y="2285705"/>
          <a:ext cx="2122099" cy="734595"/>
        </a:xfrm>
        <a:prstGeom prst="rect">
          <a:avLst/>
        </a:prstGeom>
        <a:noFill/>
        <a:ln>
          <a:noFill/>
        </a:ln>
        <a:effectLst/>
      </dsp:spPr>
      <dsp:style>
        <a:lnRef idx="0">
          <a:scrgbClr r="0" g="0" b="0"/>
        </a:lnRef>
        <a:fillRef idx="0">
          <a:scrgbClr r="0" g="0" b="0"/>
        </a:fillRef>
        <a:effectRef idx="0">
          <a:scrgbClr r="0" g="0" b="0"/>
        </a:effectRef>
        <a:fontRef idx="minor"/>
      </dsp:style>
    </dsp:sp>
    <dsp:sp modelId="{52C306FA-1107-40CF-8FA3-7B49AE301E4F}">
      <dsp:nvSpPr>
        <dsp:cNvPr id="0" name=""/>
        <dsp:cNvSpPr/>
      </dsp:nvSpPr>
      <dsp:spPr>
        <a:xfrm>
          <a:off x="3194590" y="66159"/>
          <a:ext cx="742734" cy="742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F30A62-4C9D-4FE1-8CEE-AD05FBF98865}">
      <dsp:nvSpPr>
        <dsp:cNvPr id="0" name=""/>
        <dsp:cNvSpPr/>
      </dsp:nvSpPr>
      <dsp:spPr>
        <a:xfrm>
          <a:off x="2504908" y="935922"/>
          <a:ext cx="2122099" cy="12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b="1"/>
          </a:pPr>
          <a:r>
            <a:rPr lang="en-US" sz="1200" b="0" i="0" kern="1200"/>
            <a:t>November 2000 – Amendment 20 (Medical Marijuana) passes with 54% approval allowing adults 18+ to be prescribed medical marijuana by a licensed physician</a:t>
          </a:r>
          <a:endParaRPr lang="en-US" sz="1200" kern="1200"/>
        </a:p>
      </dsp:txBody>
      <dsp:txXfrm>
        <a:off x="2504908" y="935922"/>
        <a:ext cx="2122099" cy="1290700"/>
      </dsp:txXfrm>
    </dsp:sp>
    <dsp:sp modelId="{B849F6A4-E57F-42DD-864B-0D45DE1A5370}">
      <dsp:nvSpPr>
        <dsp:cNvPr id="0" name=""/>
        <dsp:cNvSpPr/>
      </dsp:nvSpPr>
      <dsp:spPr>
        <a:xfrm>
          <a:off x="2504908" y="2285705"/>
          <a:ext cx="2122099" cy="734595"/>
        </a:xfrm>
        <a:prstGeom prst="rect">
          <a:avLst/>
        </a:prstGeom>
        <a:noFill/>
        <a:ln>
          <a:noFill/>
        </a:ln>
        <a:effectLst/>
      </dsp:spPr>
      <dsp:style>
        <a:lnRef idx="0">
          <a:scrgbClr r="0" g="0" b="0"/>
        </a:lnRef>
        <a:fillRef idx="0">
          <a:scrgbClr r="0" g="0" b="0"/>
        </a:fillRef>
        <a:effectRef idx="0">
          <a:scrgbClr r="0" g="0" b="0"/>
        </a:effectRef>
        <a:fontRef idx="minor"/>
      </dsp:style>
    </dsp:sp>
    <dsp:sp modelId="{41EAB116-2F25-4762-8A58-531F955AD140}">
      <dsp:nvSpPr>
        <dsp:cNvPr id="0" name=""/>
        <dsp:cNvSpPr/>
      </dsp:nvSpPr>
      <dsp:spPr>
        <a:xfrm>
          <a:off x="5688057" y="230808"/>
          <a:ext cx="742734" cy="742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B6D85C-401E-4B94-9461-8DB3F9602499}">
      <dsp:nvSpPr>
        <dsp:cNvPr id="0" name=""/>
        <dsp:cNvSpPr/>
      </dsp:nvSpPr>
      <dsp:spPr>
        <a:xfrm>
          <a:off x="4998375" y="1100571"/>
          <a:ext cx="2122099" cy="1290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b="1"/>
          </a:pPr>
          <a:r>
            <a:rPr lang="en-US" sz="1200" b="0" i="0" kern="1200" dirty="0"/>
            <a:t>November 2012 – Amendment 64 (Retail Marijuana) passes allowing adults 21+ to purchase marijuana for recreational purposes</a:t>
          </a:r>
          <a:endParaRPr lang="en-US" sz="1200" kern="1200" dirty="0"/>
        </a:p>
      </dsp:txBody>
      <dsp:txXfrm>
        <a:off x="4998375" y="1100571"/>
        <a:ext cx="2122099" cy="1290700"/>
      </dsp:txXfrm>
    </dsp:sp>
    <dsp:sp modelId="{5AC55660-171C-4BD2-8B87-EF3A99C97AD4}">
      <dsp:nvSpPr>
        <dsp:cNvPr id="0" name=""/>
        <dsp:cNvSpPr/>
      </dsp:nvSpPr>
      <dsp:spPr>
        <a:xfrm>
          <a:off x="5070271" y="2310859"/>
          <a:ext cx="2122099" cy="301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00050">
            <a:lnSpc>
              <a:spcPct val="100000"/>
            </a:lnSpc>
            <a:spcBef>
              <a:spcPct val="0"/>
            </a:spcBef>
            <a:spcAft>
              <a:spcPct val="35000"/>
            </a:spcAft>
            <a:buNone/>
          </a:pPr>
          <a:r>
            <a:rPr lang="en-US" sz="900" b="0" i="0" kern="1200"/>
            <a:t>*</a:t>
          </a:r>
          <a:r>
            <a:rPr lang="en-US" sz="900" b="0" i="1" kern="1200"/>
            <a:t>Federal law still classifies Marijuana as a </a:t>
          </a:r>
          <a:r>
            <a:rPr lang="en-US" sz="900" b="0" i="1" kern="1200">
              <a:hlinkClick xmlns:r="http://schemas.openxmlformats.org/officeDocument/2006/relationships" r:id="rId7"/>
            </a:rPr>
            <a:t>Schedule I drug</a:t>
          </a:r>
          <a:r>
            <a:rPr lang="en-US" sz="900" b="0" i="1" kern="1200"/>
            <a:t> along with heroin, bath salts, and LSD</a:t>
          </a:r>
          <a:endParaRPr lang="en-US" sz="900" i="1" kern="1200"/>
        </a:p>
      </dsp:txBody>
      <dsp:txXfrm>
        <a:off x="5070271" y="2310859"/>
        <a:ext cx="2122099" cy="301785"/>
      </dsp:txXfrm>
    </dsp:sp>
    <dsp:sp modelId="{28FA2BA9-5DDB-430A-BD6E-EE9B2CE1F232}">
      <dsp:nvSpPr>
        <dsp:cNvPr id="0" name=""/>
        <dsp:cNvSpPr/>
      </dsp:nvSpPr>
      <dsp:spPr>
        <a:xfrm>
          <a:off x="8181523" y="164392"/>
          <a:ext cx="742734" cy="742734"/>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FAED55-C8A7-4DA7-B70B-655C9EA4B079}">
      <dsp:nvSpPr>
        <dsp:cNvPr id="0" name=""/>
        <dsp:cNvSpPr/>
      </dsp:nvSpPr>
      <dsp:spPr>
        <a:xfrm>
          <a:off x="7491841" y="952331"/>
          <a:ext cx="2122099" cy="145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b="1"/>
          </a:pPr>
          <a:r>
            <a:rPr lang="en-US" sz="1200" b="0" i="0" kern="1200"/>
            <a:t>January 2014 – Retail Cannabis Sales begin - effectively ending the period of prohibition statewide although each municipality still determines its local legality and taxes</a:t>
          </a:r>
          <a:endParaRPr lang="en-US" sz="1200" kern="1200"/>
        </a:p>
      </dsp:txBody>
      <dsp:txXfrm>
        <a:off x="7491841" y="952331"/>
        <a:ext cx="2122099" cy="1454348"/>
      </dsp:txXfrm>
    </dsp:sp>
    <dsp:sp modelId="{E2608215-5A37-409E-AEAB-8244872E689D}">
      <dsp:nvSpPr>
        <dsp:cNvPr id="0" name=""/>
        <dsp:cNvSpPr/>
      </dsp:nvSpPr>
      <dsp:spPr>
        <a:xfrm>
          <a:off x="7456339" y="2389236"/>
          <a:ext cx="2122099" cy="452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00050">
            <a:lnSpc>
              <a:spcPct val="100000"/>
            </a:lnSpc>
            <a:spcBef>
              <a:spcPct val="0"/>
            </a:spcBef>
            <a:spcAft>
              <a:spcPct val="35000"/>
            </a:spcAft>
            <a:buNone/>
          </a:pPr>
          <a:r>
            <a:rPr lang="en-US" sz="900" b="0" i="0" kern="1200"/>
            <a:t>*</a:t>
          </a:r>
          <a:r>
            <a:rPr lang="en-US" sz="900" b="0" i="1" kern="1200"/>
            <a:t>April 2017 – 96 of 272 (36%) of Colorado Municipalities allow recreational Marijuana sales</a:t>
          </a:r>
          <a:endParaRPr lang="en-US" sz="900" i="1" kern="1200"/>
        </a:p>
      </dsp:txBody>
      <dsp:txXfrm>
        <a:off x="7456339" y="2389236"/>
        <a:ext cx="2122099" cy="45292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8219C-47D8-44B5-90EE-E56D8BCA87C0}"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F8DA-4960-4DEC-88A6-BCED3638576C}" type="slidenum">
              <a:rPr lang="en-US" smtClean="0"/>
              <a:t>‹#›</a:t>
            </a:fld>
            <a:endParaRPr lang="en-US"/>
          </a:p>
        </p:txBody>
      </p:sp>
    </p:spTree>
    <p:extLst>
      <p:ext uri="{BB962C8B-B14F-4D97-AF65-F5344CB8AC3E}">
        <p14:creationId xmlns:p14="http://schemas.microsoft.com/office/powerpoint/2010/main" val="162625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 Cloud was generated using python 3.x</a:t>
            </a:r>
          </a:p>
        </p:txBody>
      </p:sp>
      <p:sp>
        <p:nvSpPr>
          <p:cNvPr id="4" name="Slide Number Placeholder 3"/>
          <p:cNvSpPr>
            <a:spLocks noGrp="1"/>
          </p:cNvSpPr>
          <p:nvPr>
            <p:ph type="sldNum" sz="quarter" idx="5"/>
          </p:nvPr>
        </p:nvSpPr>
        <p:spPr/>
        <p:txBody>
          <a:bodyPr/>
          <a:lstStyle/>
          <a:p>
            <a:fld id="{3C1BF8DA-4960-4DEC-88A6-BCED3638576C}" type="slidenum">
              <a:rPr lang="en-US" smtClean="0"/>
              <a:t>1</a:t>
            </a:fld>
            <a:endParaRPr lang="en-US"/>
          </a:p>
        </p:txBody>
      </p:sp>
    </p:spTree>
    <p:extLst>
      <p:ext uri="{BB962C8B-B14F-4D97-AF65-F5344CB8AC3E}">
        <p14:creationId xmlns:p14="http://schemas.microsoft.com/office/powerpoint/2010/main" val="318127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1BF8DA-4960-4DEC-88A6-BCED3638576C}" type="slidenum">
              <a:rPr lang="en-US" smtClean="0"/>
              <a:t>2</a:t>
            </a:fld>
            <a:endParaRPr lang="en-US"/>
          </a:p>
        </p:txBody>
      </p:sp>
    </p:spTree>
    <p:extLst>
      <p:ext uri="{BB962C8B-B14F-4D97-AF65-F5344CB8AC3E}">
        <p14:creationId xmlns:p14="http://schemas.microsoft.com/office/powerpoint/2010/main" val="313485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1BF8DA-4960-4DEC-88A6-BCED3638576C}" type="slidenum">
              <a:rPr lang="en-US" smtClean="0"/>
              <a:t>3</a:t>
            </a:fld>
            <a:endParaRPr lang="en-US"/>
          </a:p>
        </p:txBody>
      </p:sp>
    </p:spTree>
    <p:extLst>
      <p:ext uri="{BB962C8B-B14F-4D97-AF65-F5344CB8AC3E}">
        <p14:creationId xmlns:p14="http://schemas.microsoft.com/office/powerpoint/2010/main" val="184007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1BF8DA-4960-4DEC-88A6-BCED3638576C}" type="slidenum">
              <a:rPr lang="en-US" smtClean="0"/>
              <a:t>4</a:t>
            </a:fld>
            <a:endParaRPr lang="en-US"/>
          </a:p>
        </p:txBody>
      </p:sp>
    </p:spTree>
    <p:extLst>
      <p:ext uri="{BB962C8B-B14F-4D97-AF65-F5344CB8AC3E}">
        <p14:creationId xmlns:p14="http://schemas.microsoft.com/office/powerpoint/2010/main" val="132027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1BF8DA-4960-4DEC-88A6-BCED3638576C}" type="slidenum">
              <a:rPr lang="en-US" smtClean="0"/>
              <a:t>5</a:t>
            </a:fld>
            <a:endParaRPr lang="en-US"/>
          </a:p>
        </p:txBody>
      </p:sp>
    </p:spTree>
    <p:extLst>
      <p:ext uri="{BB962C8B-B14F-4D97-AF65-F5344CB8AC3E}">
        <p14:creationId xmlns:p14="http://schemas.microsoft.com/office/powerpoint/2010/main" val="630369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8E08B0-A995-48CD-966D-94CCFB36923B}" type="datetimeFigureOut">
              <a:rPr lang="en-US" smtClean="0"/>
              <a:t>12/16/2018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420012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8E08B0-A995-48CD-966D-94CCFB36923B}"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47675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C8E08B0-A995-48CD-966D-94CCFB36923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417430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C8E08B0-A995-48CD-966D-94CCFB36923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302556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8E08B0-A995-48CD-966D-94CCFB36923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1580352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8E08B0-A995-48CD-966D-94CCFB36923B}" type="datetimeFigureOut">
              <a:rPr lang="en-US" smtClean="0"/>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391184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8E08B0-A995-48CD-966D-94CCFB36923B}" type="datetimeFigureOut">
              <a:rPr lang="en-US" smtClean="0"/>
              <a:t>12/16/2018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2849915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8E08B0-A995-48CD-966D-94CCFB36923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3300845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8E08B0-A995-48CD-966D-94CCFB36923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250062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E08B0-A995-48CD-966D-94CCFB36923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138043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8E08B0-A995-48CD-966D-94CCFB36923B}" type="datetimeFigureOut">
              <a:rPr lang="en-US" smtClean="0"/>
              <a:t>12/16/2018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260144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E08B0-A995-48CD-966D-94CCFB36923B}"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343945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E08B0-A995-48CD-966D-94CCFB36923B}" type="datetimeFigureOut">
              <a:rPr lang="en-US" smtClean="0"/>
              <a:t>12/16/2018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349239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E08B0-A995-48CD-966D-94CCFB36923B}" type="datetimeFigureOut">
              <a:rPr lang="en-US" smtClean="0"/>
              <a:t>12/16/2018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103986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E08B0-A995-48CD-966D-94CCFB36923B}" type="datetimeFigureOut">
              <a:rPr lang="en-US" smtClean="0"/>
              <a:t>12/16/2018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155801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8E08B0-A995-48CD-966D-94CCFB36923B}"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290680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8E08B0-A995-48CD-966D-94CCFB36923B}" type="datetimeFigureOut">
              <a:rPr lang="en-US" smtClean="0"/>
              <a:t>12/16/2018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5B8EAD-9761-4536-97F9-EEA89FBDC847}" type="slidenum">
              <a:rPr lang="en-US" smtClean="0"/>
              <a:t>‹#›</a:t>
            </a:fld>
            <a:endParaRPr lang="en-US"/>
          </a:p>
        </p:txBody>
      </p:sp>
    </p:spTree>
    <p:extLst>
      <p:ext uri="{BB962C8B-B14F-4D97-AF65-F5344CB8AC3E}">
        <p14:creationId xmlns:p14="http://schemas.microsoft.com/office/powerpoint/2010/main" val="11571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8E08B0-A995-48CD-966D-94CCFB36923B}" type="datetimeFigureOut">
              <a:rPr lang="en-US" smtClean="0"/>
              <a:t>12/16/2018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B5B8EAD-9761-4536-97F9-EEA89FBDC847}" type="slidenum">
              <a:rPr lang="en-US" smtClean="0"/>
              <a:t>‹#›</a:t>
            </a:fld>
            <a:endParaRPr lang="en-US"/>
          </a:p>
        </p:txBody>
      </p:sp>
    </p:spTree>
    <p:extLst>
      <p:ext uri="{BB962C8B-B14F-4D97-AF65-F5344CB8AC3E}">
        <p14:creationId xmlns:p14="http://schemas.microsoft.com/office/powerpoint/2010/main" val="2209655826"/>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www.colorado.gov/pacific/tax/marijuana-taxes-file"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leg.colorado.gov/sites/default/files/fy17-18apprept.pdf"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ouldercolorado.gov/police/crime-statistics" TargetMode="External"/><Relationship Id="rId2" Type="http://schemas.openxmlformats.org/officeDocument/2006/relationships/hyperlink" Target="https://github.com/davelovesdata/Colorado-Marijuana-Project" TargetMode="External"/><Relationship Id="rId1" Type="http://schemas.openxmlformats.org/officeDocument/2006/relationships/slideLayout" Target="../slideLayouts/slideLayout2.xml"/><Relationship Id="rId6" Type="http://schemas.openxmlformats.org/officeDocument/2006/relationships/hyperlink" Target="https://www.denvergov.org/opendata/dataset/city-and-county-of-denver-marijuana-sales-tax" TargetMode="External"/><Relationship Id="rId5" Type="http://schemas.openxmlformats.org/officeDocument/2006/relationships/hyperlink" Target="https://www.denvergov.org/opendata/dataset/city-and-county-of-denver-marijuana-gross-sales" TargetMode="External"/><Relationship Id="rId4" Type="http://schemas.openxmlformats.org/officeDocument/2006/relationships/hyperlink" Target="https://www.denvergov.org/opendata/dataset/city-and-county-of-denver-marijuana-active-business-license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denvergov.org/opendata/dataset/city-and-county-of-denver-crime" TargetMode="External"/><Relationship Id="rId2" Type="http://schemas.openxmlformats.org/officeDocument/2006/relationships/hyperlink" Target="https://www.denvergov.org/opendata/dataset/city-and-county-of-denver-crime-marijuana" TargetMode="External"/><Relationship Id="rId1" Type="http://schemas.openxmlformats.org/officeDocument/2006/relationships/slideLayout" Target="../slideLayouts/slideLayout2.xml"/><Relationship Id="rId5" Type="http://schemas.openxmlformats.org/officeDocument/2006/relationships/hyperlink" Target="https://www.colorado.gov/pacific/revenue/colorado-marijuana-tax-data" TargetMode="External"/><Relationship Id="rId4" Type="http://schemas.openxmlformats.org/officeDocument/2006/relationships/hyperlink" Target="https://www.colorado.gov/pacific/revenue/colorado-marijuana-sales-report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emography.dola.colorado.gov/" TargetMode="External"/><Relationship Id="rId2" Type="http://schemas.openxmlformats.org/officeDocument/2006/relationships/hyperlink" Target="http://leg.colorado.gov/sites/default/files/fy17-18apprep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15B626A1-B3EE-4376-9B0B-97BEA91EB5B2}"/>
              </a:ext>
            </a:extLst>
          </p:cNvPr>
          <p:cNvSpPr>
            <a:spLocks noGrp="1"/>
          </p:cNvSpPr>
          <p:nvPr>
            <p:ph type="ctrTitle"/>
          </p:nvPr>
        </p:nvSpPr>
        <p:spPr>
          <a:xfrm>
            <a:off x="6744929" y="1241267"/>
            <a:ext cx="4798142" cy="2576132"/>
          </a:xfrm>
        </p:spPr>
        <p:txBody>
          <a:bodyPr anchor="t">
            <a:normAutofit/>
          </a:bodyPr>
          <a:lstStyle/>
          <a:p>
            <a:r>
              <a:rPr lang="en-US" dirty="0">
                <a:solidFill>
                  <a:srgbClr val="EBEBEB"/>
                </a:solidFill>
              </a:rPr>
              <a:t>Colorado Marijuana Project</a:t>
            </a:r>
          </a:p>
        </p:txBody>
      </p:sp>
      <p:sp>
        <p:nvSpPr>
          <p:cNvPr id="5" name="Subtitle 4">
            <a:extLst>
              <a:ext uri="{FF2B5EF4-FFF2-40B4-BE49-F238E27FC236}">
                <a16:creationId xmlns:a16="http://schemas.microsoft.com/office/drawing/2014/main" id="{E69F3D2F-992C-4A21-B837-20FD0F2BA471}"/>
              </a:ext>
            </a:extLst>
          </p:cNvPr>
          <p:cNvSpPr>
            <a:spLocks noGrp="1"/>
          </p:cNvSpPr>
          <p:nvPr>
            <p:ph type="subTitle" idx="1"/>
          </p:nvPr>
        </p:nvSpPr>
        <p:spPr>
          <a:xfrm>
            <a:off x="6744929" y="3915666"/>
            <a:ext cx="4798142" cy="1526815"/>
          </a:xfrm>
        </p:spPr>
        <p:txBody>
          <a:bodyPr>
            <a:normAutofit/>
          </a:bodyPr>
          <a:lstStyle/>
          <a:p>
            <a:r>
              <a:rPr lang="en-US" sz="1600" dirty="0"/>
              <a:t>David Martinez</a:t>
            </a:r>
          </a:p>
          <a:p>
            <a:r>
              <a:rPr lang="en-US" sz="1600" dirty="0"/>
              <a:t>Regis University, MSDS696 Data Science Practicum II</a:t>
            </a:r>
          </a:p>
          <a:p>
            <a:r>
              <a:rPr lang="en-US" sz="1600" dirty="0"/>
              <a:t>December 2018</a:t>
            </a:r>
          </a:p>
        </p:txBody>
      </p:sp>
      <p:sp>
        <p:nvSpPr>
          <p:cNvPr id="73" name="Rectangle 7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8A95D08C-AA13-4CFB-A4E0-C6851BB90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79" y="1143000"/>
            <a:ext cx="6470771" cy="4672304"/>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01E905-3E84-48BD-8FA0-21A3CAD23190}"/>
              </a:ext>
            </a:extLst>
          </p:cNvPr>
          <p:cNvSpPr txBox="1"/>
          <p:nvPr/>
        </p:nvSpPr>
        <p:spPr>
          <a:xfrm>
            <a:off x="774441" y="5442481"/>
            <a:ext cx="5477069" cy="276999"/>
          </a:xfrm>
          <a:prstGeom prst="rect">
            <a:avLst/>
          </a:prstGeom>
          <a:noFill/>
        </p:spPr>
        <p:txBody>
          <a:bodyPr wrap="square" rtlCol="0">
            <a:spAutoFit/>
          </a:bodyPr>
          <a:lstStyle/>
          <a:p>
            <a:r>
              <a:rPr lang="en-US" sz="1200" i="1" dirty="0"/>
              <a:t>What Denver is saying about Marijuana on twitter, 12/13/2018, ~11PM</a:t>
            </a:r>
          </a:p>
        </p:txBody>
      </p:sp>
    </p:spTree>
    <p:extLst>
      <p:ext uri="{BB962C8B-B14F-4D97-AF65-F5344CB8AC3E}">
        <p14:creationId xmlns:p14="http://schemas.microsoft.com/office/powerpoint/2010/main" val="39173379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FF39E17-EDDE-4580-A4B9-AABDD0D5848C}"/>
              </a:ext>
            </a:extLst>
          </p:cNvPr>
          <p:cNvSpPr>
            <a:spLocks noGrp="1"/>
          </p:cNvSpPr>
          <p:nvPr>
            <p:ph type="title"/>
          </p:nvPr>
        </p:nvSpPr>
        <p:spPr>
          <a:xfrm>
            <a:off x="8382055" y="1241266"/>
            <a:ext cx="3161016" cy="4916938"/>
          </a:xfrm>
        </p:spPr>
        <p:txBody>
          <a:bodyPr vert="horz" lIns="91440" tIns="45720" rIns="91440" bIns="45720" rtlCol="0" anchor="t">
            <a:normAutofit/>
          </a:bodyPr>
          <a:lstStyle/>
          <a:p>
            <a:pPr>
              <a:lnSpc>
                <a:spcPct val="90000"/>
              </a:lnSpc>
            </a:pPr>
            <a:r>
              <a:rPr lang="en-US" sz="2000" b="0" i="1" kern="1200" dirty="0">
                <a:solidFill>
                  <a:srgbClr val="FF0000"/>
                </a:solidFill>
                <a:latin typeface="+mj-lt"/>
                <a:ea typeface="+mj-ea"/>
                <a:cs typeface="+mj-cs"/>
              </a:rPr>
              <a:t>The Curious Case of Las Animas…</a:t>
            </a:r>
            <a:br>
              <a:rPr lang="en-US" sz="2000" b="0" i="0" kern="1200" dirty="0">
                <a:solidFill>
                  <a:srgbClr val="EBEBEB"/>
                </a:solidFill>
                <a:latin typeface="+mj-lt"/>
                <a:ea typeface="+mj-ea"/>
                <a:cs typeface="+mj-cs"/>
              </a:rPr>
            </a:br>
            <a:br>
              <a:rPr lang="en-US" sz="2000" b="0" i="0" kern="1200" dirty="0">
                <a:solidFill>
                  <a:srgbClr val="EBEBEB"/>
                </a:solidFill>
                <a:latin typeface="+mj-lt"/>
                <a:ea typeface="+mj-ea"/>
                <a:cs typeface="+mj-cs"/>
              </a:rPr>
            </a:br>
            <a:r>
              <a:rPr lang="en-US" sz="1400" b="0" i="0" kern="1200" dirty="0">
                <a:solidFill>
                  <a:srgbClr val="EBEBEB"/>
                </a:solidFill>
                <a:latin typeface="+mj-lt"/>
                <a:ea typeface="+mj-ea"/>
                <a:cs typeface="+mj-cs"/>
              </a:rPr>
              <a:t>Las Animas stands out for having a low county population (14K) compared to high recreational marijuana sales (107M)</a:t>
            </a:r>
            <a:br>
              <a:rPr lang="en-US" sz="1400" b="0" i="0" kern="1200" dirty="0">
                <a:solidFill>
                  <a:srgbClr val="EBEBEB"/>
                </a:solidFill>
                <a:latin typeface="+mj-lt"/>
                <a:ea typeface="+mj-ea"/>
                <a:cs typeface="+mj-cs"/>
              </a:rPr>
            </a:br>
            <a:br>
              <a:rPr lang="en-US" sz="1400" b="0" i="0" kern="1200" dirty="0">
                <a:solidFill>
                  <a:srgbClr val="EBEBEB"/>
                </a:solidFill>
                <a:latin typeface="+mj-lt"/>
                <a:ea typeface="+mj-ea"/>
                <a:cs typeface="+mj-cs"/>
              </a:rPr>
            </a:br>
            <a:r>
              <a:rPr lang="en-US" sz="1400" b="0" i="0" kern="1200" dirty="0">
                <a:solidFill>
                  <a:srgbClr val="EBEBEB"/>
                </a:solidFill>
                <a:latin typeface="+mj-lt"/>
                <a:ea typeface="+mj-ea"/>
                <a:cs typeface="+mj-cs"/>
              </a:rPr>
              <a:t>At issue is that the average cost of marijuana per county citizen is 4X+ the cost of marijuana in Denver</a:t>
            </a:r>
            <a:br>
              <a:rPr lang="en-US" sz="1400" b="0" i="0" kern="1200" dirty="0">
                <a:solidFill>
                  <a:srgbClr val="EBEBEB"/>
                </a:solidFill>
                <a:latin typeface="+mj-lt"/>
                <a:ea typeface="+mj-ea"/>
                <a:cs typeface="+mj-cs"/>
              </a:rPr>
            </a:br>
            <a:br>
              <a:rPr lang="en-US" sz="1400" b="0" i="0" kern="1200" dirty="0">
                <a:solidFill>
                  <a:srgbClr val="EBEBEB"/>
                </a:solidFill>
                <a:latin typeface="+mj-lt"/>
                <a:ea typeface="+mj-ea"/>
                <a:cs typeface="+mj-cs"/>
              </a:rPr>
            </a:br>
            <a:r>
              <a:rPr lang="en-US" sz="1400" dirty="0">
                <a:solidFill>
                  <a:srgbClr val="EBEBEB"/>
                </a:solidFill>
              </a:rPr>
              <a:t>Las Animas* provides easy access to Kansas, Oklahoma, Texas, and New Mexico to recreational marijuana – the higher sales may be from out-of-staters visiting for the day</a:t>
            </a:r>
            <a:br>
              <a:rPr lang="en-US" sz="1400" dirty="0">
                <a:solidFill>
                  <a:srgbClr val="EBEBEB"/>
                </a:solidFill>
              </a:rPr>
            </a:br>
            <a:br>
              <a:rPr lang="en-US" sz="1400" dirty="0">
                <a:solidFill>
                  <a:srgbClr val="EBEBEB"/>
                </a:solidFill>
              </a:rPr>
            </a:br>
            <a:r>
              <a:rPr lang="en-US" sz="1400" dirty="0">
                <a:solidFill>
                  <a:srgbClr val="EBEBEB"/>
                </a:solidFill>
              </a:rPr>
              <a:t>*</a:t>
            </a:r>
            <a:r>
              <a:rPr lang="en-US" sz="1200" dirty="0">
                <a:solidFill>
                  <a:srgbClr val="EBEBEB"/>
                </a:solidFill>
              </a:rPr>
              <a:t>Costilla, Conejos, Archuleta, and Montezuma counties also provide easy access to New Mexico</a:t>
            </a:r>
            <a:endParaRPr lang="en-US" sz="1400" b="0" i="0" kern="1200" dirty="0">
              <a:solidFill>
                <a:srgbClr val="EBEBEB"/>
              </a:solidFill>
              <a:latin typeface="+mj-lt"/>
              <a:ea typeface="+mj-ea"/>
              <a:cs typeface="+mj-cs"/>
            </a:endParaRP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a:extLst>
              <a:ext uri="{FF2B5EF4-FFF2-40B4-BE49-F238E27FC236}">
                <a16:creationId xmlns:a16="http://schemas.microsoft.com/office/drawing/2014/main" id="{F502D88B-8ABC-4107-B09C-4DE3F0277D54}"/>
              </a:ext>
            </a:extLst>
          </p:cNvPr>
          <p:cNvPicPr>
            <a:picLocks noChangeAspect="1"/>
          </p:cNvPicPr>
          <p:nvPr/>
        </p:nvPicPr>
        <p:blipFill>
          <a:blip r:embed="rId3"/>
          <a:stretch>
            <a:fillRect/>
          </a:stretch>
        </p:blipFill>
        <p:spPr>
          <a:xfrm>
            <a:off x="464145" y="37323"/>
            <a:ext cx="6653434" cy="6718040"/>
          </a:xfrm>
          <a:prstGeom prst="rect">
            <a:avLst/>
          </a:prstGeom>
        </p:spPr>
      </p:pic>
    </p:spTree>
    <p:extLst>
      <p:ext uri="{BB962C8B-B14F-4D97-AF65-F5344CB8AC3E}">
        <p14:creationId xmlns:p14="http://schemas.microsoft.com/office/powerpoint/2010/main" val="187639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4" name="Rectangle 23">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16489E-3B3D-4AE1-8CBA-9A440A06C73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br>
              <a:rPr lang="en-US" sz="5400" b="0" i="0" kern="1200">
                <a:solidFill>
                  <a:srgbClr val="EBEBEB"/>
                </a:solidFill>
                <a:latin typeface="+mj-lt"/>
                <a:ea typeface="+mj-ea"/>
                <a:cs typeface="+mj-cs"/>
              </a:rPr>
            </a:br>
            <a:r>
              <a:rPr lang="en-US" sz="5400" b="0" i="0" kern="1200">
                <a:solidFill>
                  <a:srgbClr val="EBEBEB"/>
                </a:solidFill>
                <a:latin typeface="+mj-lt"/>
                <a:ea typeface="+mj-ea"/>
                <a:cs typeface="+mj-cs"/>
              </a:rPr>
              <a:t>Colorado Tax Revenue</a:t>
            </a:r>
          </a:p>
        </p:txBody>
      </p:sp>
      <p:pic>
        <p:nvPicPr>
          <p:cNvPr id="11" name="Picture 10">
            <a:extLst>
              <a:ext uri="{FF2B5EF4-FFF2-40B4-BE49-F238E27FC236}">
                <a16:creationId xmlns:a16="http://schemas.microsoft.com/office/drawing/2014/main" id="{1FB1FBBD-5E8C-4A47-A366-50A450A6F5BD}"/>
              </a:ext>
            </a:extLst>
          </p:cNvPr>
          <p:cNvPicPr>
            <a:picLocks noChangeAspect="1"/>
          </p:cNvPicPr>
          <p:nvPr/>
        </p:nvPicPr>
        <p:blipFill>
          <a:blip r:embed="rId3"/>
          <a:stretch>
            <a:fillRect/>
          </a:stretch>
        </p:blipFill>
        <p:spPr>
          <a:xfrm>
            <a:off x="1109763" y="1429550"/>
            <a:ext cx="6470907" cy="399578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558075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A19A-B68B-430F-8714-5848C318B591}"/>
              </a:ext>
            </a:extLst>
          </p:cNvPr>
          <p:cNvSpPr>
            <a:spLocks noGrp="1"/>
          </p:cNvSpPr>
          <p:nvPr>
            <p:ph type="title"/>
          </p:nvPr>
        </p:nvSpPr>
        <p:spPr/>
        <p:txBody>
          <a:bodyPr/>
          <a:lstStyle/>
          <a:p>
            <a:r>
              <a:rPr lang="en-US" dirty="0"/>
              <a:t>Colorado Marijuana Taxation</a:t>
            </a:r>
          </a:p>
        </p:txBody>
      </p:sp>
      <p:sp>
        <p:nvSpPr>
          <p:cNvPr id="4" name="Text Placeholder 3">
            <a:extLst>
              <a:ext uri="{FF2B5EF4-FFF2-40B4-BE49-F238E27FC236}">
                <a16:creationId xmlns:a16="http://schemas.microsoft.com/office/drawing/2014/main" id="{4552B352-5D50-461A-8D86-738A31F7F0D9}"/>
              </a:ext>
            </a:extLst>
          </p:cNvPr>
          <p:cNvSpPr>
            <a:spLocks noGrp="1"/>
          </p:cNvSpPr>
          <p:nvPr>
            <p:ph type="body" idx="1"/>
          </p:nvPr>
        </p:nvSpPr>
        <p:spPr/>
        <p:txBody>
          <a:bodyPr/>
          <a:lstStyle/>
          <a:p>
            <a:r>
              <a:rPr lang="en-US" dirty="0"/>
              <a:t>Medical Marijuana (3+%)</a:t>
            </a:r>
          </a:p>
        </p:txBody>
      </p:sp>
      <p:sp>
        <p:nvSpPr>
          <p:cNvPr id="3" name="Content Placeholder 2">
            <a:extLst>
              <a:ext uri="{FF2B5EF4-FFF2-40B4-BE49-F238E27FC236}">
                <a16:creationId xmlns:a16="http://schemas.microsoft.com/office/drawing/2014/main" id="{F72367F8-B76D-4BD3-9C4C-D618D561C8C7}"/>
              </a:ext>
            </a:extLst>
          </p:cNvPr>
          <p:cNvSpPr>
            <a:spLocks noGrp="1"/>
          </p:cNvSpPr>
          <p:nvPr>
            <p:ph sz="half" idx="2"/>
          </p:nvPr>
        </p:nvSpPr>
        <p:spPr/>
        <p:txBody>
          <a:bodyPr>
            <a:normAutofit/>
          </a:bodyPr>
          <a:lstStyle/>
          <a:p>
            <a:r>
              <a:rPr lang="en-US" b="1" dirty="0"/>
              <a:t>State Retail Excise Tax </a:t>
            </a:r>
            <a:r>
              <a:rPr lang="en-US" dirty="0"/>
              <a:t>(included in sales price)</a:t>
            </a:r>
            <a:r>
              <a:rPr lang="en-US" b="1" dirty="0"/>
              <a:t>:</a:t>
            </a:r>
            <a:r>
              <a:rPr lang="en-US" dirty="0"/>
              <a:t> exempt</a:t>
            </a:r>
          </a:p>
          <a:p>
            <a:r>
              <a:rPr lang="en-US" b="1" dirty="0"/>
              <a:t>State Sales Tax: </a:t>
            </a:r>
            <a:r>
              <a:rPr lang="en-US" dirty="0"/>
              <a:t>2.9%</a:t>
            </a:r>
          </a:p>
          <a:p>
            <a:r>
              <a:rPr lang="en-US" b="1" dirty="0"/>
              <a:t>State Retail Marijuana Sales Tax: </a:t>
            </a:r>
            <a:r>
              <a:rPr lang="en-US" dirty="0"/>
              <a:t>exempt</a:t>
            </a:r>
          </a:p>
          <a:p>
            <a:r>
              <a:rPr lang="en-US" b="1" dirty="0"/>
              <a:t>Local and Special Districts Tax Rates</a:t>
            </a:r>
            <a:r>
              <a:rPr lang="en-US" dirty="0"/>
              <a:t>: varies by Municipality/District</a:t>
            </a:r>
          </a:p>
          <a:p>
            <a:pPr marL="0" indent="0">
              <a:buNone/>
            </a:pPr>
            <a:endParaRPr lang="en-US" dirty="0"/>
          </a:p>
        </p:txBody>
      </p:sp>
      <p:sp>
        <p:nvSpPr>
          <p:cNvPr id="5" name="Text Placeholder 4">
            <a:extLst>
              <a:ext uri="{FF2B5EF4-FFF2-40B4-BE49-F238E27FC236}">
                <a16:creationId xmlns:a16="http://schemas.microsoft.com/office/drawing/2014/main" id="{F63AF867-0C84-49E2-93E1-600BDCC7B49D}"/>
              </a:ext>
            </a:extLst>
          </p:cNvPr>
          <p:cNvSpPr>
            <a:spLocks noGrp="1"/>
          </p:cNvSpPr>
          <p:nvPr>
            <p:ph type="body" sz="quarter" idx="3"/>
          </p:nvPr>
        </p:nvSpPr>
        <p:spPr/>
        <p:txBody>
          <a:bodyPr/>
          <a:lstStyle/>
          <a:p>
            <a:r>
              <a:rPr lang="en-US" dirty="0"/>
              <a:t>Recreational Marijuana (30+%)</a:t>
            </a:r>
          </a:p>
        </p:txBody>
      </p:sp>
      <p:sp>
        <p:nvSpPr>
          <p:cNvPr id="6" name="Content Placeholder 5">
            <a:extLst>
              <a:ext uri="{FF2B5EF4-FFF2-40B4-BE49-F238E27FC236}">
                <a16:creationId xmlns:a16="http://schemas.microsoft.com/office/drawing/2014/main" id="{97A65C23-997C-497E-AF00-0ADB35AD599F}"/>
              </a:ext>
            </a:extLst>
          </p:cNvPr>
          <p:cNvSpPr>
            <a:spLocks noGrp="1"/>
          </p:cNvSpPr>
          <p:nvPr>
            <p:ph sz="quarter" idx="4"/>
          </p:nvPr>
        </p:nvSpPr>
        <p:spPr/>
        <p:txBody>
          <a:bodyPr>
            <a:normAutofit/>
          </a:bodyPr>
          <a:lstStyle/>
          <a:p>
            <a:r>
              <a:rPr lang="en-US" b="1" dirty="0"/>
              <a:t>State Retail Excise Tax: </a:t>
            </a:r>
            <a:r>
              <a:rPr lang="en-US" dirty="0"/>
              <a:t>15%</a:t>
            </a:r>
          </a:p>
          <a:p>
            <a:r>
              <a:rPr lang="en-US" b="1" dirty="0"/>
              <a:t>State Sales Tax:</a:t>
            </a:r>
            <a:r>
              <a:rPr lang="en-US" dirty="0"/>
              <a:t> exempt as of July 1, 2017</a:t>
            </a:r>
          </a:p>
          <a:p>
            <a:r>
              <a:rPr lang="en-US" b="1" dirty="0"/>
              <a:t>State Retail Marijuana Sales Tax: </a:t>
            </a:r>
            <a:r>
              <a:rPr lang="en-US" dirty="0"/>
              <a:t>15% as of July 1, 2017</a:t>
            </a:r>
          </a:p>
          <a:p>
            <a:r>
              <a:rPr lang="en-US" b="1" dirty="0"/>
              <a:t>Local and Special Districts Tax Rates</a:t>
            </a:r>
            <a:r>
              <a:rPr lang="en-US" dirty="0"/>
              <a:t>: varies by Municipality/District</a:t>
            </a:r>
          </a:p>
        </p:txBody>
      </p:sp>
      <p:sp>
        <p:nvSpPr>
          <p:cNvPr id="7" name="Rectangle 6">
            <a:extLst>
              <a:ext uri="{FF2B5EF4-FFF2-40B4-BE49-F238E27FC236}">
                <a16:creationId xmlns:a16="http://schemas.microsoft.com/office/drawing/2014/main" id="{13BBA7A9-DDAC-4904-97F3-D5D0F7352226}"/>
              </a:ext>
            </a:extLst>
          </p:cNvPr>
          <p:cNvSpPr/>
          <p:nvPr/>
        </p:nvSpPr>
        <p:spPr>
          <a:xfrm>
            <a:off x="2855885" y="6442174"/>
            <a:ext cx="6248451" cy="307777"/>
          </a:xfrm>
          <a:prstGeom prst="rect">
            <a:avLst/>
          </a:prstGeom>
        </p:spPr>
        <p:txBody>
          <a:bodyPr wrap="square">
            <a:spAutoFit/>
          </a:bodyPr>
          <a:lstStyle/>
          <a:p>
            <a:r>
              <a:rPr lang="en-US" sz="1400" dirty="0"/>
              <a:t>Source: </a:t>
            </a:r>
            <a:r>
              <a:rPr lang="en-US" sz="1400" dirty="0">
                <a:hlinkClick r:id="rId2"/>
              </a:rPr>
              <a:t>https://www.colorado.gov/pacific/tax/marijuana-taxes-file</a:t>
            </a:r>
            <a:endParaRPr lang="en-US" sz="1400" dirty="0"/>
          </a:p>
        </p:txBody>
      </p:sp>
    </p:spTree>
    <p:extLst>
      <p:ext uri="{BB962C8B-B14F-4D97-AF65-F5344CB8AC3E}">
        <p14:creationId xmlns:p14="http://schemas.microsoft.com/office/powerpoint/2010/main" val="345444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E366C7-E068-48BF-A148-41A5557CA5EC}"/>
              </a:ext>
            </a:extLst>
          </p:cNvPr>
          <p:cNvSpPr/>
          <p:nvPr/>
        </p:nvSpPr>
        <p:spPr>
          <a:xfrm>
            <a:off x="2557465" y="6550223"/>
            <a:ext cx="6191307" cy="307777"/>
          </a:xfrm>
          <a:prstGeom prst="rect">
            <a:avLst/>
          </a:prstGeom>
        </p:spPr>
        <p:txBody>
          <a:bodyPr wrap="square">
            <a:spAutoFit/>
          </a:bodyPr>
          <a:lstStyle/>
          <a:p>
            <a:r>
              <a:rPr lang="en-US" sz="1400" dirty="0"/>
              <a:t>Source: </a:t>
            </a:r>
            <a:r>
              <a:rPr lang="en-US" sz="1400" dirty="0">
                <a:hlinkClick r:id="rId2"/>
              </a:rPr>
              <a:t>http://leg.colorado.gov/sites/default/files/fy17-18apprept.pdf</a:t>
            </a:r>
            <a:endParaRPr lang="en-US" sz="1400" dirty="0"/>
          </a:p>
        </p:txBody>
      </p:sp>
      <p:sp>
        <p:nvSpPr>
          <p:cNvPr id="30" name="Rectangle 29">
            <a:extLst>
              <a:ext uri="{FF2B5EF4-FFF2-40B4-BE49-F238E27FC236}">
                <a16:creationId xmlns:a16="http://schemas.microsoft.com/office/drawing/2014/main" id="{1DEDF1F7-7CB5-4F5B-9FC0-DDE05A10AC36}"/>
              </a:ext>
            </a:extLst>
          </p:cNvPr>
          <p:cNvSpPr/>
          <p:nvPr/>
        </p:nvSpPr>
        <p:spPr>
          <a:xfrm>
            <a:off x="1071238" y="5413814"/>
            <a:ext cx="1876147" cy="941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Medical Marijuana Sales</a:t>
            </a:r>
          </a:p>
        </p:txBody>
      </p:sp>
      <p:sp>
        <p:nvSpPr>
          <p:cNvPr id="32" name="Rectangle 31">
            <a:extLst>
              <a:ext uri="{FF2B5EF4-FFF2-40B4-BE49-F238E27FC236}">
                <a16:creationId xmlns:a16="http://schemas.microsoft.com/office/drawing/2014/main" id="{29675FF4-DCD4-422D-A008-19FE37AAE1C2}"/>
              </a:ext>
            </a:extLst>
          </p:cNvPr>
          <p:cNvSpPr/>
          <p:nvPr/>
        </p:nvSpPr>
        <p:spPr>
          <a:xfrm>
            <a:off x="1071238" y="2486133"/>
            <a:ext cx="1876147" cy="941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Recreational Marijuana Sales</a:t>
            </a:r>
          </a:p>
        </p:txBody>
      </p:sp>
      <p:sp>
        <p:nvSpPr>
          <p:cNvPr id="35" name="Rectangle 34">
            <a:extLst>
              <a:ext uri="{FF2B5EF4-FFF2-40B4-BE49-F238E27FC236}">
                <a16:creationId xmlns:a16="http://schemas.microsoft.com/office/drawing/2014/main" id="{5E47900E-327A-4077-B912-8CAA5D1B5576}"/>
              </a:ext>
            </a:extLst>
          </p:cNvPr>
          <p:cNvSpPr/>
          <p:nvPr/>
        </p:nvSpPr>
        <p:spPr>
          <a:xfrm>
            <a:off x="3711866" y="5415012"/>
            <a:ext cx="1876147" cy="941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State Sales Tax (2.9%)</a:t>
            </a:r>
          </a:p>
        </p:txBody>
      </p:sp>
      <p:sp>
        <p:nvSpPr>
          <p:cNvPr id="43" name="Rectangle 42">
            <a:extLst>
              <a:ext uri="{FF2B5EF4-FFF2-40B4-BE49-F238E27FC236}">
                <a16:creationId xmlns:a16="http://schemas.microsoft.com/office/drawing/2014/main" id="{6EB2E763-F34D-4436-A494-C90435F2C11A}"/>
              </a:ext>
            </a:extLst>
          </p:cNvPr>
          <p:cNvSpPr/>
          <p:nvPr/>
        </p:nvSpPr>
        <p:spPr>
          <a:xfrm>
            <a:off x="3711866" y="2487967"/>
            <a:ext cx="1876147" cy="941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Excise Tax (15%)</a:t>
            </a:r>
          </a:p>
        </p:txBody>
      </p:sp>
      <p:sp>
        <p:nvSpPr>
          <p:cNvPr id="47" name="Rectangle 46">
            <a:extLst>
              <a:ext uri="{FF2B5EF4-FFF2-40B4-BE49-F238E27FC236}">
                <a16:creationId xmlns:a16="http://schemas.microsoft.com/office/drawing/2014/main" id="{36473C5F-36D0-4C91-A2D6-40739339494D}"/>
              </a:ext>
            </a:extLst>
          </p:cNvPr>
          <p:cNvSpPr/>
          <p:nvPr/>
        </p:nvSpPr>
        <p:spPr>
          <a:xfrm>
            <a:off x="3711865" y="4440255"/>
            <a:ext cx="1876147" cy="941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Special Marijuana Sales Tax (15%)</a:t>
            </a:r>
          </a:p>
        </p:txBody>
      </p:sp>
      <p:sp>
        <p:nvSpPr>
          <p:cNvPr id="49" name="Rectangle 48">
            <a:extLst>
              <a:ext uri="{FF2B5EF4-FFF2-40B4-BE49-F238E27FC236}">
                <a16:creationId xmlns:a16="http://schemas.microsoft.com/office/drawing/2014/main" id="{5489583A-661D-4001-AC5E-74ED9F1C1A22}"/>
              </a:ext>
            </a:extLst>
          </p:cNvPr>
          <p:cNvSpPr/>
          <p:nvPr/>
        </p:nvSpPr>
        <p:spPr>
          <a:xfrm>
            <a:off x="3711866" y="3461526"/>
            <a:ext cx="1876147" cy="941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Municipal Tax (variable)</a:t>
            </a:r>
          </a:p>
        </p:txBody>
      </p:sp>
      <p:sp>
        <p:nvSpPr>
          <p:cNvPr id="50" name="Title 49">
            <a:extLst>
              <a:ext uri="{FF2B5EF4-FFF2-40B4-BE49-F238E27FC236}">
                <a16:creationId xmlns:a16="http://schemas.microsoft.com/office/drawing/2014/main" id="{8C525EAD-DCEC-41AC-9B46-7E4CE0D04066}"/>
              </a:ext>
            </a:extLst>
          </p:cNvPr>
          <p:cNvSpPr>
            <a:spLocks noGrp="1"/>
          </p:cNvSpPr>
          <p:nvPr>
            <p:ph type="title"/>
          </p:nvPr>
        </p:nvSpPr>
        <p:spPr/>
        <p:txBody>
          <a:bodyPr/>
          <a:lstStyle/>
          <a:p>
            <a:r>
              <a:rPr lang="en-US" dirty="0"/>
              <a:t>Where do the taxes go?</a:t>
            </a:r>
          </a:p>
        </p:txBody>
      </p:sp>
      <p:sp>
        <p:nvSpPr>
          <p:cNvPr id="51" name="Rectangle 50">
            <a:extLst>
              <a:ext uri="{FF2B5EF4-FFF2-40B4-BE49-F238E27FC236}">
                <a16:creationId xmlns:a16="http://schemas.microsoft.com/office/drawing/2014/main" id="{B8087CBB-DDFA-42E9-9DDC-E1BA4941EF91}"/>
              </a:ext>
            </a:extLst>
          </p:cNvPr>
          <p:cNvSpPr/>
          <p:nvPr/>
        </p:nvSpPr>
        <p:spPr>
          <a:xfrm>
            <a:off x="6416598" y="2486133"/>
            <a:ext cx="1876147" cy="461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Public School Capital Construction Fund (&lt;=40M)</a:t>
            </a:r>
          </a:p>
        </p:txBody>
      </p:sp>
      <p:sp>
        <p:nvSpPr>
          <p:cNvPr id="52" name="Rectangle 51">
            <a:extLst>
              <a:ext uri="{FF2B5EF4-FFF2-40B4-BE49-F238E27FC236}">
                <a16:creationId xmlns:a16="http://schemas.microsoft.com/office/drawing/2014/main" id="{DB158FAA-6C28-4421-B7C4-42F5A64D88AB}"/>
              </a:ext>
            </a:extLst>
          </p:cNvPr>
          <p:cNvSpPr/>
          <p:nvPr/>
        </p:nvSpPr>
        <p:spPr>
          <a:xfrm>
            <a:off x="6416598" y="2983221"/>
            <a:ext cx="1876147" cy="44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Public School Fund (&gt;40M)</a:t>
            </a:r>
          </a:p>
        </p:txBody>
      </p:sp>
      <p:sp>
        <p:nvSpPr>
          <p:cNvPr id="58" name="Rectangle 57">
            <a:extLst>
              <a:ext uri="{FF2B5EF4-FFF2-40B4-BE49-F238E27FC236}">
                <a16:creationId xmlns:a16="http://schemas.microsoft.com/office/drawing/2014/main" id="{B15B4CAD-350E-479D-8776-B5B1667E6602}"/>
              </a:ext>
            </a:extLst>
          </p:cNvPr>
          <p:cNvSpPr/>
          <p:nvPr/>
        </p:nvSpPr>
        <p:spPr>
          <a:xfrm>
            <a:off x="6416598" y="3464801"/>
            <a:ext cx="1876147" cy="4589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Local Govt. Appropriations</a:t>
            </a:r>
          </a:p>
        </p:txBody>
      </p:sp>
      <p:sp>
        <p:nvSpPr>
          <p:cNvPr id="59" name="Rectangle 58">
            <a:extLst>
              <a:ext uri="{FF2B5EF4-FFF2-40B4-BE49-F238E27FC236}">
                <a16:creationId xmlns:a16="http://schemas.microsoft.com/office/drawing/2014/main" id="{159F3194-C62A-4400-A24A-6EEBE760A574}"/>
              </a:ext>
            </a:extLst>
          </p:cNvPr>
          <p:cNvSpPr/>
          <p:nvPr/>
        </p:nvSpPr>
        <p:spPr>
          <a:xfrm>
            <a:off x="6416598" y="3955156"/>
            <a:ext cx="1876147" cy="240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Marijuana Tax Cash Fund</a:t>
            </a:r>
          </a:p>
        </p:txBody>
      </p:sp>
      <p:cxnSp>
        <p:nvCxnSpPr>
          <p:cNvPr id="75" name="Connector: Elbow 74">
            <a:extLst>
              <a:ext uri="{FF2B5EF4-FFF2-40B4-BE49-F238E27FC236}">
                <a16:creationId xmlns:a16="http://schemas.microsoft.com/office/drawing/2014/main" id="{89DCE31F-2583-48E6-BEC2-9ADFD4A7F5F3}"/>
              </a:ext>
            </a:extLst>
          </p:cNvPr>
          <p:cNvCxnSpPr>
            <a:cxnSpLocks/>
          </p:cNvCxnSpPr>
          <p:nvPr/>
        </p:nvCxnSpPr>
        <p:spPr>
          <a:xfrm flipV="1">
            <a:off x="5588012" y="5884331"/>
            <a:ext cx="82658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49A16E1-0531-4746-9EAE-32ADB9BABC19}"/>
              </a:ext>
            </a:extLst>
          </p:cNvPr>
          <p:cNvCxnSpPr>
            <a:cxnSpLocks/>
            <a:endCxn id="51" idx="1"/>
          </p:cNvCxnSpPr>
          <p:nvPr/>
        </p:nvCxnSpPr>
        <p:spPr>
          <a:xfrm>
            <a:off x="5588012" y="2716921"/>
            <a:ext cx="828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894819-4D38-420C-9C4E-222026D06059}"/>
              </a:ext>
            </a:extLst>
          </p:cNvPr>
          <p:cNvCxnSpPr>
            <a:cxnSpLocks/>
            <a:endCxn id="52" idx="1"/>
          </p:cNvCxnSpPr>
          <p:nvPr/>
        </p:nvCxnSpPr>
        <p:spPr>
          <a:xfrm>
            <a:off x="5588012" y="3204827"/>
            <a:ext cx="828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707F0E0-0972-4CDD-84A0-BB38D97DBA7D}"/>
              </a:ext>
            </a:extLst>
          </p:cNvPr>
          <p:cNvSpPr txBox="1"/>
          <p:nvPr/>
        </p:nvSpPr>
        <p:spPr>
          <a:xfrm>
            <a:off x="5533516" y="2449564"/>
            <a:ext cx="851515" cy="338554"/>
          </a:xfrm>
          <a:prstGeom prst="rect">
            <a:avLst/>
          </a:prstGeom>
          <a:noFill/>
        </p:spPr>
        <p:txBody>
          <a:bodyPr wrap="none" rtlCol="0">
            <a:spAutoFit/>
          </a:bodyPr>
          <a:lstStyle/>
          <a:p>
            <a:r>
              <a:rPr lang="en-US" sz="1600" dirty="0"/>
              <a:t>&lt;=40M</a:t>
            </a:r>
          </a:p>
        </p:txBody>
      </p:sp>
      <p:sp>
        <p:nvSpPr>
          <p:cNvPr id="84" name="TextBox 83">
            <a:extLst>
              <a:ext uri="{FF2B5EF4-FFF2-40B4-BE49-F238E27FC236}">
                <a16:creationId xmlns:a16="http://schemas.microsoft.com/office/drawing/2014/main" id="{9B71F8A7-DB7B-49FE-8CD7-320B3FA9D628}"/>
              </a:ext>
            </a:extLst>
          </p:cNvPr>
          <p:cNvSpPr txBox="1"/>
          <p:nvPr/>
        </p:nvSpPr>
        <p:spPr>
          <a:xfrm>
            <a:off x="5604539" y="2938329"/>
            <a:ext cx="726481" cy="338554"/>
          </a:xfrm>
          <a:prstGeom prst="rect">
            <a:avLst/>
          </a:prstGeom>
          <a:noFill/>
        </p:spPr>
        <p:txBody>
          <a:bodyPr wrap="none" rtlCol="0">
            <a:spAutoFit/>
          </a:bodyPr>
          <a:lstStyle/>
          <a:p>
            <a:r>
              <a:rPr lang="en-US" sz="1600" dirty="0"/>
              <a:t>&gt;40M</a:t>
            </a:r>
          </a:p>
        </p:txBody>
      </p:sp>
      <p:cxnSp>
        <p:nvCxnSpPr>
          <p:cNvPr id="86" name="Straight Arrow Connector 85">
            <a:extLst>
              <a:ext uri="{FF2B5EF4-FFF2-40B4-BE49-F238E27FC236}">
                <a16:creationId xmlns:a16="http://schemas.microsoft.com/office/drawing/2014/main" id="{9D84A8B2-972B-4120-877D-478F13C81052}"/>
              </a:ext>
            </a:extLst>
          </p:cNvPr>
          <p:cNvCxnSpPr>
            <a:cxnSpLocks/>
            <a:endCxn id="58" idx="1"/>
          </p:cNvCxnSpPr>
          <p:nvPr/>
        </p:nvCxnSpPr>
        <p:spPr>
          <a:xfrm>
            <a:off x="5588012" y="3694288"/>
            <a:ext cx="8285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5A664C7-57D1-4713-8FE6-77F6AE73BF87}"/>
              </a:ext>
            </a:extLst>
          </p:cNvPr>
          <p:cNvSpPr txBox="1"/>
          <p:nvPr/>
        </p:nvSpPr>
        <p:spPr>
          <a:xfrm>
            <a:off x="5732358" y="3426433"/>
            <a:ext cx="526106" cy="338554"/>
          </a:xfrm>
          <a:prstGeom prst="rect">
            <a:avLst/>
          </a:prstGeom>
          <a:noFill/>
        </p:spPr>
        <p:txBody>
          <a:bodyPr wrap="none" rtlCol="0">
            <a:spAutoFit/>
          </a:bodyPr>
          <a:lstStyle/>
          <a:p>
            <a:r>
              <a:rPr lang="en-US" sz="1600" dirty="0"/>
              <a:t>ALL</a:t>
            </a:r>
          </a:p>
        </p:txBody>
      </p:sp>
      <p:cxnSp>
        <p:nvCxnSpPr>
          <p:cNvPr id="91" name="Straight Arrow Connector 90">
            <a:extLst>
              <a:ext uri="{FF2B5EF4-FFF2-40B4-BE49-F238E27FC236}">
                <a16:creationId xmlns:a16="http://schemas.microsoft.com/office/drawing/2014/main" id="{D964F0C6-A061-4617-80BA-CD140D111A4B}"/>
              </a:ext>
            </a:extLst>
          </p:cNvPr>
          <p:cNvCxnSpPr>
            <a:stCxn id="47" idx="3"/>
          </p:cNvCxnSpPr>
          <p:nvPr/>
        </p:nvCxnSpPr>
        <p:spPr>
          <a:xfrm flipV="1">
            <a:off x="5588012" y="4910771"/>
            <a:ext cx="8265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5657FDD-A140-4D6D-B574-2778C7AF4799}"/>
              </a:ext>
            </a:extLst>
          </p:cNvPr>
          <p:cNvSpPr txBox="1"/>
          <p:nvPr/>
        </p:nvSpPr>
        <p:spPr>
          <a:xfrm rot="18184982">
            <a:off x="5596395" y="4073106"/>
            <a:ext cx="570990" cy="338554"/>
          </a:xfrm>
          <a:prstGeom prst="rect">
            <a:avLst/>
          </a:prstGeom>
          <a:noFill/>
        </p:spPr>
        <p:txBody>
          <a:bodyPr wrap="none" rtlCol="0">
            <a:spAutoFit/>
          </a:bodyPr>
          <a:lstStyle/>
          <a:p>
            <a:r>
              <a:rPr lang="en-US" sz="1600" dirty="0"/>
              <a:t>15%</a:t>
            </a:r>
          </a:p>
        </p:txBody>
      </p:sp>
      <p:sp>
        <p:nvSpPr>
          <p:cNvPr id="93" name="TextBox 92">
            <a:extLst>
              <a:ext uri="{FF2B5EF4-FFF2-40B4-BE49-F238E27FC236}">
                <a16:creationId xmlns:a16="http://schemas.microsoft.com/office/drawing/2014/main" id="{69D59BDE-A822-45E1-9C53-7804991E363D}"/>
              </a:ext>
            </a:extLst>
          </p:cNvPr>
          <p:cNvSpPr txBox="1"/>
          <p:nvPr/>
        </p:nvSpPr>
        <p:spPr>
          <a:xfrm>
            <a:off x="5765672" y="4854673"/>
            <a:ext cx="570990" cy="338554"/>
          </a:xfrm>
          <a:prstGeom prst="rect">
            <a:avLst/>
          </a:prstGeom>
          <a:noFill/>
        </p:spPr>
        <p:txBody>
          <a:bodyPr wrap="none" rtlCol="0">
            <a:spAutoFit/>
          </a:bodyPr>
          <a:lstStyle/>
          <a:p>
            <a:r>
              <a:rPr lang="en-US" sz="1600" dirty="0"/>
              <a:t>85%</a:t>
            </a:r>
          </a:p>
        </p:txBody>
      </p:sp>
      <p:cxnSp>
        <p:nvCxnSpPr>
          <p:cNvPr id="95" name="Straight Arrow Connector 94">
            <a:extLst>
              <a:ext uri="{FF2B5EF4-FFF2-40B4-BE49-F238E27FC236}">
                <a16:creationId xmlns:a16="http://schemas.microsoft.com/office/drawing/2014/main" id="{6D737BBE-923D-4DF8-81D1-7F11F1239B1E}"/>
              </a:ext>
            </a:extLst>
          </p:cNvPr>
          <p:cNvCxnSpPr>
            <a:cxnSpLocks/>
            <a:stCxn id="47" idx="3"/>
            <a:endCxn id="58" idx="1"/>
          </p:cNvCxnSpPr>
          <p:nvPr/>
        </p:nvCxnSpPr>
        <p:spPr>
          <a:xfrm flipV="1">
            <a:off x="5588012" y="3694289"/>
            <a:ext cx="828586" cy="1216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53DB9B0-B336-4FCC-9F3F-1999241DB724}"/>
              </a:ext>
            </a:extLst>
          </p:cNvPr>
          <p:cNvSpPr txBox="1"/>
          <p:nvPr/>
        </p:nvSpPr>
        <p:spPr>
          <a:xfrm>
            <a:off x="5740492" y="5621200"/>
            <a:ext cx="526106" cy="338554"/>
          </a:xfrm>
          <a:prstGeom prst="rect">
            <a:avLst/>
          </a:prstGeom>
          <a:noFill/>
        </p:spPr>
        <p:txBody>
          <a:bodyPr wrap="none" rtlCol="0">
            <a:spAutoFit/>
          </a:bodyPr>
          <a:lstStyle/>
          <a:p>
            <a:r>
              <a:rPr lang="en-US" sz="1600" dirty="0"/>
              <a:t>ALL</a:t>
            </a:r>
          </a:p>
        </p:txBody>
      </p:sp>
      <p:cxnSp>
        <p:nvCxnSpPr>
          <p:cNvPr id="98" name="Connector: Elbow 97">
            <a:extLst>
              <a:ext uri="{FF2B5EF4-FFF2-40B4-BE49-F238E27FC236}">
                <a16:creationId xmlns:a16="http://schemas.microsoft.com/office/drawing/2014/main" id="{D82ADA1A-E6A9-4ADB-AD64-9A80EC3A3FC3}"/>
              </a:ext>
            </a:extLst>
          </p:cNvPr>
          <p:cNvCxnSpPr>
            <a:stCxn id="32" idx="3"/>
            <a:endCxn id="43" idx="1"/>
          </p:cNvCxnSpPr>
          <p:nvPr/>
        </p:nvCxnSpPr>
        <p:spPr>
          <a:xfrm>
            <a:off x="2947385" y="2956650"/>
            <a:ext cx="764481" cy="18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FC58C5C8-89DD-4570-ADCC-A700FF1BDD57}"/>
              </a:ext>
            </a:extLst>
          </p:cNvPr>
          <p:cNvCxnSpPr>
            <a:stCxn id="32" idx="3"/>
            <a:endCxn id="49" idx="1"/>
          </p:cNvCxnSpPr>
          <p:nvPr/>
        </p:nvCxnSpPr>
        <p:spPr>
          <a:xfrm>
            <a:off x="2947385" y="2956650"/>
            <a:ext cx="764481" cy="9753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082968AB-4304-48B1-95B2-A971730E400D}"/>
              </a:ext>
            </a:extLst>
          </p:cNvPr>
          <p:cNvCxnSpPr>
            <a:cxnSpLocks/>
            <a:stCxn id="32" idx="3"/>
            <a:endCxn id="47" idx="1"/>
          </p:cNvCxnSpPr>
          <p:nvPr/>
        </p:nvCxnSpPr>
        <p:spPr>
          <a:xfrm>
            <a:off x="2947385" y="2956650"/>
            <a:ext cx="764480" cy="1954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3C37B34-AC3B-4E0D-8DDB-E23F2E5CC570}"/>
              </a:ext>
            </a:extLst>
          </p:cNvPr>
          <p:cNvCxnSpPr>
            <a:stCxn id="30" idx="3"/>
            <a:endCxn id="35" idx="1"/>
          </p:cNvCxnSpPr>
          <p:nvPr/>
        </p:nvCxnSpPr>
        <p:spPr>
          <a:xfrm>
            <a:off x="2947385" y="5884331"/>
            <a:ext cx="764481" cy="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84D1808D-26C3-486D-9066-3FC74D985C9F}"/>
              </a:ext>
            </a:extLst>
          </p:cNvPr>
          <p:cNvCxnSpPr>
            <a:cxnSpLocks/>
            <a:stCxn id="30" idx="3"/>
            <a:endCxn id="49" idx="1"/>
          </p:cNvCxnSpPr>
          <p:nvPr/>
        </p:nvCxnSpPr>
        <p:spPr>
          <a:xfrm flipV="1">
            <a:off x="2947385" y="3932043"/>
            <a:ext cx="764481" cy="1952288"/>
          </a:xfrm>
          <a:prstGeom prst="bentConnector3">
            <a:avLst>
              <a:gd name="adj1" fmla="val 2445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F3D7B95-1C13-4FD3-A42E-B88E09C299DE}"/>
              </a:ext>
            </a:extLst>
          </p:cNvPr>
          <p:cNvSpPr/>
          <p:nvPr/>
        </p:nvSpPr>
        <p:spPr>
          <a:xfrm>
            <a:off x="8971330" y="5395293"/>
            <a:ext cx="1876147" cy="9410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State Govt. Appropriations</a:t>
            </a:r>
          </a:p>
        </p:txBody>
      </p:sp>
      <p:cxnSp>
        <p:nvCxnSpPr>
          <p:cNvPr id="3" name="Connector: Elbow 2">
            <a:extLst>
              <a:ext uri="{FF2B5EF4-FFF2-40B4-BE49-F238E27FC236}">
                <a16:creationId xmlns:a16="http://schemas.microsoft.com/office/drawing/2014/main" id="{BD9C3832-F818-4C79-8F55-E88079B35241}"/>
              </a:ext>
            </a:extLst>
          </p:cNvPr>
          <p:cNvCxnSpPr>
            <a:stCxn id="59" idx="3"/>
            <a:endCxn id="31" idx="1"/>
          </p:cNvCxnSpPr>
          <p:nvPr/>
        </p:nvCxnSpPr>
        <p:spPr>
          <a:xfrm>
            <a:off x="8292745" y="5155600"/>
            <a:ext cx="678585" cy="7102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69630909-FBC2-410D-8609-ABDEFF0357BC}"/>
              </a:ext>
            </a:extLst>
          </p:cNvPr>
          <p:cNvCxnSpPr>
            <a:stCxn id="32" idx="3"/>
          </p:cNvCxnSpPr>
          <p:nvPr/>
        </p:nvCxnSpPr>
        <p:spPr>
          <a:xfrm>
            <a:off x="2947385" y="2956650"/>
            <a:ext cx="97656" cy="265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8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6928-84F9-43C1-8764-68E8116BBD7B}"/>
              </a:ext>
            </a:extLst>
          </p:cNvPr>
          <p:cNvSpPr>
            <a:spLocks noGrp="1"/>
          </p:cNvSpPr>
          <p:nvPr>
            <p:ph type="title"/>
          </p:nvPr>
        </p:nvSpPr>
        <p:spPr/>
        <p:txBody>
          <a:bodyPr>
            <a:normAutofit/>
          </a:bodyPr>
          <a:lstStyle/>
          <a:p>
            <a:pPr>
              <a:lnSpc>
                <a:spcPct val="90000"/>
              </a:lnSpc>
            </a:pPr>
            <a:r>
              <a:rPr lang="en-US" sz="2000" dirty="0">
                <a:solidFill>
                  <a:srgbClr val="EBEBEB"/>
                </a:solidFill>
              </a:rPr>
              <a:t>Marijuana state revenue as compared to other Colorado behavior revenue sources</a:t>
            </a:r>
          </a:p>
        </p:txBody>
      </p:sp>
      <p:sp>
        <p:nvSpPr>
          <p:cNvPr id="73" name="Content Placeholder 8">
            <a:extLst>
              <a:ext uri="{FF2B5EF4-FFF2-40B4-BE49-F238E27FC236}">
                <a16:creationId xmlns:a16="http://schemas.microsoft.com/office/drawing/2014/main" id="{C19B8ACB-688E-4B75-A5FD-DA449818E691}"/>
              </a:ext>
            </a:extLst>
          </p:cNvPr>
          <p:cNvSpPr>
            <a:spLocks noGrp="1"/>
          </p:cNvSpPr>
          <p:nvPr>
            <p:ph idx="1"/>
          </p:nvPr>
        </p:nvSpPr>
        <p:spPr>
          <a:xfrm>
            <a:off x="1154955" y="2603500"/>
            <a:ext cx="3481054" cy="3416300"/>
          </a:xfrm>
        </p:spPr>
        <p:txBody>
          <a:bodyPr anchor="ctr">
            <a:normAutofit/>
          </a:bodyPr>
          <a:lstStyle/>
          <a:p>
            <a:r>
              <a:rPr lang="en-US" sz="1600" dirty="0"/>
              <a:t>Taxes from recreational marijuana sales exceeded taxes collected for</a:t>
            </a:r>
          </a:p>
          <a:p>
            <a:pPr lvl="1"/>
            <a:r>
              <a:rPr lang="en-US" dirty="0"/>
              <a:t>Alcohol: 2015</a:t>
            </a:r>
          </a:p>
          <a:p>
            <a:pPr lvl="1"/>
            <a:r>
              <a:rPr lang="en-US" dirty="0"/>
              <a:t>Gambling: 2016</a:t>
            </a:r>
          </a:p>
          <a:p>
            <a:pPr lvl="1"/>
            <a:r>
              <a:rPr lang="en-US" dirty="0"/>
              <a:t>Tobacco: on track to surpass in 2018</a:t>
            </a:r>
          </a:p>
        </p:txBody>
      </p:sp>
      <p:pic>
        <p:nvPicPr>
          <p:cNvPr id="4" name="Picture 3">
            <a:extLst>
              <a:ext uri="{FF2B5EF4-FFF2-40B4-BE49-F238E27FC236}">
                <a16:creationId xmlns:a16="http://schemas.microsoft.com/office/drawing/2014/main" id="{E82ED7F6-BFEB-48F7-A4E7-04B72555CB33}"/>
              </a:ext>
            </a:extLst>
          </p:cNvPr>
          <p:cNvPicPr>
            <a:picLocks noChangeAspect="1"/>
          </p:cNvPicPr>
          <p:nvPr/>
        </p:nvPicPr>
        <p:blipFill>
          <a:blip r:embed="rId2"/>
          <a:stretch>
            <a:fillRect/>
          </a:stretch>
        </p:blipFill>
        <p:spPr>
          <a:xfrm>
            <a:off x="4636009" y="2346037"/>
            <a:ext cx="7116850" cy="4392113"/>
          </a:xfrm>
          <a:prstGeom prst="rect">
            <a:avLst/>
          </a:prstGeom>
        </p:spPr>
      </p:pic>
    </p:spTree>
    <p:extLst>
      <p:ext uri="{BB962C8B-B14F-4D97-AF65-F5344CB8AC3E}">
        <p14:creationId xmlns:p14="http://schemas.microsoft.com/office/powerpoint/2010/main" val="3976358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4" name="Content Placeholder 2">
            <a:extLst>
              <a:ext uri="{FF2B5EF4-FFF2-40B4-BE49-F238E27FC236}">
                <a16:creationId xmlns:a16="http://schemas.microsoft.com/office/drawing/2014/main" id="{F0D63351-A369-4946-9DC0-75550BF7C70E}"/>
              </a:ext>
            </a:extLst>
          </p:cNvPr>
          <p:cNvPicPr>
            <a:picLocks noChangeAspect="1"/>
          </p:cNvPicPr>
          <p:nvPr/>
        </p:nvPicPr>
        <p:blipFill rotWithShape="1">
          <a:blip r:embed="rId3">
            <a:alphaModFix amt="35000"/>
            <a:extLst/>
          </a:blip>
          <a:srcRect r="3444"/>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C35E3B55-DA70-4AA3-A664-35A214035975}"/>
              </a:ext>
            </a:extLst>
          </p:cNvPr>
          <p:cNvSpPr>
            <a:spLocks noGrp="1"/>
          </p:cNvSpPr>
          <p:nvPr>
            <p:ph type="title"/>
          </p:nvPr>
        </p:nvSpPr>
        <p:spPr>
          <a:xfrm>
            <a:off x="1154954" y="2099733"/>
            <a:ext cx="8827245" cy="2677648"/>
          </a:xfrm>
        </p:spPr>
        <p:txBody>
          <a:bodyPr vert="horz" lIns="91440" tIns="45720" rIns="91440" bIns="45720" rtlCol="0" anchor="b">
            <a:normAutofit/>
          </a:bodyPr>
          <a:lstStyle/>
          <a:p>
            <a:r>
              <a:rPr lang="en-US" sz="5400">
                <a:solidFill>
                  <a:srgbClr val="FFFFFF"/>
                </a:solidFill>
              </a:rPr>
              <a:t>Denver Crime</a:t>
            </a:r>
          </a:p>
        </p:txBody>
      </p:sp>
      <p:sp>
        <p:nvSpPr>
          <p:cNvPr id="19" name="Rectangle 18">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013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BAB051-A1FA-43C7-A636-2F2CB4B73932}"/>
              </a:ext>
            </a:extLst>
          </p:cNvPr>
          <p:cNvPicPr>
            <a:picLocks noChangeAspect="1"/>
          </p:cNvPicPr>
          <p:nvPr/>
        </p:nvPicPr>
        <p:blipFill rotWithShape="1">
          <a:blip r:embed="rId2"/>
          <a:srcRect r="9777" b="-1"/>
          <a:stretch/>
        </p:blipFill>
        <p:spPr>
          <a:xfrm>
            <a:off x="0" y="0"/>
            <a:ext cx="12191980" cy="6857990"/>
          </a:xfrm>
          <a:prstGeom prst="rect">
            <a:avLst/>
          </a:prstGeom>
        </p:spPr>
      </p:pic>
    </p:spTree>
    <p:extLst>
      <p:ext uri="{BB962C8B-B14F-4D97-AF65-F5344CB8AC3E}">
        <p14:creationId xmlns:p14="http://schemas.microsoft.com/office/powerpoint/2010/main" val="293886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B762B8-E8D0-4A91-9B11-5FC361BD7273}"/>
              </a:ext>
            </a:extLst>
          </p:cNvPr>
          <p:cNvPicPr>
            <a:picLocks noChangeAspect="1"/>
          </p:cNvPicPr>
          <p:nvPr/>
        </p:nvPicPr>
        <p:blipFill>
          <a:blip r:embed="rId2"/>
          <a:stretch>
            <a:fillRect/>
          </a:stretch>
        </p:blipFill>
        <p:spPr>
          <a:xfrm>
            <a:off x="569167" y="158620"/>
            <a:ext cx="7427168" cy="6577656"/>
          </a:xfrm>
          <a:prstGeom prst="rect">
            <a:avLst/>
          </a:prstGeom>
        </p:spPr>
      </p:pic>
    </p:spTree>
    <p:extLst>
      <p:ext uri="{BB962C8B-B14F-4D97-AF65-F5344CB8AC3E}">
        <p14:creationId xmlns:p14="http://schemas.microsoft.com/office/powerpoint/2010/main" val="249068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CC6F4F-7521-4889-B178-44016FA0A1DE}"/>
              </a:ext>
            </a:extLst>
          </p:cNvPr>
          <p:cNvPicPr>
            <a:picLocks noChangeAspect="1"/>
          </p:cNvPicPr>
          <p:nvPr/>
        </p:nvPicPr>
        <p:blipFill>
          <a:blip r:embed="rId2"/>
          <a:stretch>
            <a:fillRect/>
          </a:stretch>
        </p:blipFill>
        <p:spPr>
          <a:xfrm>
            <a:off x="181707" y="89229"/>
            <a:ext cx="10049425" cy="6684795"/>
          </a:xfrm>
          <a:prstGeom prst="rect">
            <a:avLst/>
          </a:prstGeom>
        </p:spPr>
      </p:pic>
    </p:spTree>
    <p:extLst>
      <p:ext uri="{BB962C8B-B14F-4D97-AF65-F5344CB8AC3E}">
        <p14:creationId xmlns:p14="http://schemas.microsoft.com/office/powerpoint/2010/main" val="364143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F451-723C-4E32-BE25-4B8E0971E949}"/>
              </a:ext>
            </a:extLst>
          </p:cNvPr>
          <p:cNvSpPr>
            <a:spLocks noGrp="1"/>
          </p:cNvSpPr>
          <p:nvPr>
            <p:ph type="title"/>
          </p:nvPr>
        </p:nvSpPr>
        <p:spPr/>
        <p:txBody>
          <a:bodyPr/>
          <a:lstStyle/>
          <a:p>
            <a:r>
              <a:rPr lang="en-US" dirty="0"/>
              <a:t>Colorado Public Opinion</a:t>
            </a:r>
          </a:p>
        </p:txBody>
      </p:sp>
      <p:sp>
        <p:nvSpPr>
          <p:cNvPr id="7" name="Content Placeholder 6">
            <a:extLst>
              <a:ext uri="{FF2B5EF4-FFF2-40B4-BE49-F238E27FC236}">
                <a16:creationId xmlns:a16="http://schemas.microsoft.com/office/drawing/2014/main" id="{E80A15ED-2B6C-42B5-8261-EB4D0E619060}"/>
              </a:ext>
            </a:extLst>
          </p:cNvPr>
          <p:cNvSpPr>
            <a:spLocks noGrp="1"/>
          </p:cNvSpPr>
          <p:nvPr>
            <p:ph idx="1"/>
          </p:nvPr>
        </p:nvSpPr>
        <p:spPr>
          <a:xfrm>
            <a:off x="1154955" y="2603500"/>
            <a:ext cx="9684680" cy="369332"/>
          </a:xfrm>
        </p:spPr>
        <p:txBody>
          <a:bodyPr/>
          <a:lstStyle/>
          <a:p>
            <a:pPr marL="0" indent="0" algn="ctr">
              <a:buNone/>
            </a:pPr>
            <a:r>
              <a:rPr lang="en-US" i="1" dirty="0"/>
              <a:t>What Denver twitter users were saying about marijuana on 12/15/2018:</a:t>
            </a:r>
          </a:p>
        </p:txBody>
      </p:sp>
      <p:pic>
        <p:nvPicPr>
          <p:cNvPr id="3" name="Picture 2">
            <a:extLst>
              <a:ext uri="{FF2B5EF4-FFF2-40B4-BE49-F238E27FC236}">
                <a16:creationId xmlns:a16="http://schemas.microsoft.com/office/drawing/2014/main" id="{55009E3E-E263-4D50-A47C-A220AB7B57BF}"/>
              </a:ext>
            </a:extLst>
          </p:cNvPr>
          <p:cNvPicPr>
            <a:picLocks noChangeAspect="1"/>
          </p:cNvPicPr>
          <p:nvPr/>
        </p:nvPicPr>
        <p:blipFill>
          <a:blip r:embed="rId2"/>
          <a:stretch>
            <a:fillRect/>
          </a:stretch>
        </p:blipFill>
        <p:spPr>
          <a:xfrm>
            <a:off x="4232599" y="4023263"/>
            <a:ext cx="3390900" cy="2400300"/>
          </a:xfrm>
          <a:prstGeom prst="rect">
            <a:avLst/>
          </a:prstGeom>
        </p:spPr>
      </p:pic>
      <p:pic>
        <p:nvPicPr>
          <p:cNvPr id="5" name="Picture 4">
            <a:extLst>
              <a:ext uri="{FF2B5EF4-FFF2-40B4-BE49-F238E27FC236}">
                <a16:creationId xmlns:a16="http://schemas.microsoft.com/office/drawing/2014/main" id="{03BAB01F-4897-4D0B-BA93-D243DDF26DA0}"/>
              </a:ext>
            </a:extLst>
          </p:cNvPr>
          <p:cNvPicPr>
            <a:picLocks noChangeAspect="1"/>
          </p:cNvPicPr>
          <p:nvPr/>
        </p:nvPicPr>
        <p:blipFill>
          <a:blip r:embed="rId3"/>
          <a:stretch>
            <a:fillRect/>
          </a:stretch>
        </p:blipFill>
        <p:spPr>
          <a:xfrm>
            <a:off x="7792324" y="4023263"/>
            <a:ext cx="3381375" cy="2381250"/>
          </a:xfrm>
          <a:prstGeom prst="rect">
            <a:avLst/>
          </a:prstGeom>
        </p:spPr>
      </p:pic>
      <p:pic>
        <p:nvPicPr>
          <p:cNvPr id="6" name="Picture 5">
            <a:extLst>
              <a:ext uri="{FF2B5EF4-FFF2-40B4-BE49-F238E27FC236}">
                <a16:creationId xmlns:a16="http://schemas.microsoft.com/office/drawing/2014/main" id="{0F78D610-6ABC-426F-A429-BB48727AA569}"/>
              </a:ext>
            </a:extLst>
          </p:cNvPr>
          <p:cNvPicPr>
            <a:picLocks noChangeAspect="1"/>
          </p:cNvPicPr>
          <p:nvPr/>
        </p:nvPicPr>
        <p:blipFill>
          <a:blip r:embed="rId4"/>
          <a:stretch>
            <a:fillRect/>
          </a:stretch>
        </p:blipFill>
        <p:spPr>
          <a:xfrm>
            <a:off x="663349" y="4023263"/>
            <a:ext cx="3400425" cy="2495550"/>
          </a:xfrm>
          <a:prstGeom prst="rect">
            <a:avLst/>
          </a:prstGeom>
        </p:spPr>
      </p:pic>
      <p:sp>
        <p:nvSpPr>
          <p:cNvPr id="8" name="TextBox 7">
            <a:extLst>
              <a:ext uri="{FF2B5EF4-FFF2-40B4-BE49-F238E27FC236}">
                <a16:creationId xmlns:a16="http://schemas.microsoft.com/office/drawing/2014/main" id="{259B279A-876A-44C5-9DC1-B5464537744F}"/>
              </a:ext>
            </a:extLst>
          </p:cNvPr>
          <p:cNvSpPr txBox="1"/>
          <p:nvPr/>
        </p:nvSpPr>
        <p:spPr>
          <a:xfrm>
            <a:off x="5360742" y="3674427"/>
            <a:ext cx="1273105" cy="369332"/>
          </a:xfrm>
          <a:prstGeom prst="rect">
            <a:avLst/>
          </a:prstGeom>
          <a:noFill/>
        </p:spPr>
        <p:txBody>
          <a:bodyPr wrap="none" rtlCol="0">
            <a:spAutoFit/>
          </a:bodyPr>
          <a:lstStyle/>
          <a:p>
            <a:r>
              <a:rPr lang="en-US" dirty="0"/>
              <a:t>All Tweets</a:t>
            </a:r>
          </a:p>
        </p:txBody>
      </p:sp>
      <p:sp>
        <p:nvSpPr>
          <p:cNvPr id="9" name="TextBox 8">
            <a:extLst>
              <a:ext uri="{FF2B5EF4-FFF2-40B4-BE49-F238E27FC236}">
                <a16:creationId xmlns:a16="http://schemas.microsoft.com/office/drawing/2014/main" id="{393AD23B-CA3E-4983-A48A-57A02597C57C}"/>
              </a:ext>
            </a:extLst>
          </p:cNvPr>
          <p:cNvSpPr txBox="1"/>
          <p:nvPr/>
        </p:nvSpPr>
        <p:spPr>
          <a:xfrm>
            <a:off x="1751855" y="3674427"/>
            <a:ext cx="1223412" cy="369332"/>
          </a:xfrm>
          <a:prstGeom prst="rect">
            <a:avLst/>
          </a:prstGeom>
          <a:noFill/>
        </p:spPr>
        <p:txBody>
          <a:bodyPr wrap="none" rtlCol="0">
            <a:spAutoFit/>
          </a:bodyPr>
          <a:lstStyle/>
          <a:p>
            <a:r>
              <a:rPr lang="en-US" dirty="0"/>
              <a:t>Negative</a:t>
            </a:r>
          </a:p>
        </p:txBody>
      </p:sp>
      <p:sp>
        <p:nvSpPr>
          <p:cNvPr id="10" name="TextBox 9">
            <a:extLst>
              <a:ext uri="{FF2B5EF4-FFF2-40B4-BE49-F238E27FC236}">
                <a16:creationId xmlns:a16="http://schemas.microsoft.com/office/drawing/2014/main" id="{34881C0D-E8FA-443B-A5FD-4FABFB5FE44E}"/>
              </a:ext>
            </a:extLst>
          </p:cNvPr>
          <p:cNvSpPr txBox="1"/>
          <p:nvPr/>
        </p:nvSpPr>
        <p:spPr>
          <a:xfrm>
            <a:off x="8988278" y="3653931"/>
            <a:ext cx="1011815" cy="369332"/>
          </a:xfrm>
          <a:prstGeom prst="rect">
            <a:avLst/>
          </a:prstGeom>
          <a:noFill/>
        </p:spPr>
        <p:txBody>
          <a:bodyPr wrap="none" rtlCol="0">
            <a:spAutoFit/>
          </a:bodyPr>
          <a:lstStyle/>
          <a:p>
            <a:r>
              <a:rPr lang="en-US" dirty="0"/>
              <a:t>Positive</a:t>
            </a:r>
          </a:p>
        </p:txBody>
      </p:sp>
    </p:spTree>
    <p:extLst>
      <p:ext uri="{BB962C8B-B14F-4D97-AF65-F5344CB8AC3E}">
        <p14:creationId xmlns:p14="http://schemas.microsoft.com/office/powerpoint/2010/main" val="197925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3"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4"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6" name="Rectangle 55">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1B0ED390-977B-4263-8D94-746BC8D7D63F}"/>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b="0" i="0" kern="1200">
                <a:solidFill>
                  <a:srgbClr val="EBEBEB"/>
                </a:solidFill>
                <a:latin typeface="+mj-lt"/>
                <a:ea typeface="+mj-ea"/>
                <a:cs typeface="+mj-cs"/>
              </a:rPr>
              <a:t>Discussion Points</a:t>
            </a:r>
          </a:p>
        </p:txBody>
      </p:sp>
      <p:sp>
        <p:nvSpPr>
          <p:cNvPr id="6" name="Text Placeholder 5">
            <a:extLst>
              <a:ext uri="{FF2B5EF4-FFF2-40B4-BE49-F238E27FC236}">
                <a16:creationId xmlns:a16="http://schemas.microsoft.com/office/drawing/2014/main" id="{13148ABE-BA9F-4D14-883C-3097983CE229}"/>
              </a:ext>
            </a:extLst>
          </p:cNvPr>
          <p:cNvSpPr>
            <a:spLocks noGrp="1"/>
          </p:cNvSpPr>
          <p:nvPr>
            <p:ph type="body" sz="half" idx="2"/>
          </p:nvPr>
        </p:nvSpPr>
        <p:spPr>
          <a:xfrm>
            <a:off x="1154955" y="2603500"/>
            <a:ext cx="3481054" cy="3416300"/>
          </a:xfrm>
        </p:spPr>
        <p:txBody>
          <a:bodyPr vert="horz" lIns="91440" tIns="45720" rIns="91440" bIns="45720" rtlCol="0" anchor="ctr">
            <a:normAutofit/>
          </a:bodyPr>
          <a:lstStyle/>
          <a:p>
            <a:pPr indent="-228600">
              <a:buFont typeface="Wingdings 3" charset="2"/>
              <a:buChar char=""/>
            </a:pPr>
            <a:r>
              <a:rPr lang="en-US" sz="1600" dirty="0">
                <a:solidFill>
                  <a:schemeClr val="tx1">
                    <a:lumMod val="75000"/>
                    <a:lumOff val="25000"/>
                  </a:schemeClr>
                </a:solidFill>
              </a:rPr>
              <a:t>Purpose</a:t>
            </a:r>
          </a:p>
          <a:p>
            <a:pPr indent="-228600">
              <a:buFont typeface="Wingdings 3" charset="2"/>
              <a:buChar char=""/>
            </a:pPr>
            <a:r>
              <a:rPr lang="en-US" sz="1600" dirty="0">
                <a:solidFill>
                  <a:schemeClr val="tx1">
                    <a:lumMod val="75000"/>
                    <a:lumOff val="25000"/>
                  </a:schemeClr>
                </a:solidFill>
              </a:rPr>
              <a:t>History of Cannabis in CO</a:t>
            </a:r>
          </a:p>
          <a:p>
            <a:pPr indent="-228600">
              <a:buFont typeface="Wingdings 3" charset="2"/>
              <a:buChar char=""/>
            </a:pPr>
            <a:r>
              <a:rPr lang="en-US" sz="1600" dirty="0">
                <a:solidFill>
                  <a:schemeClr val="tx1">
                    <a:lumMod val="75000"/>
                    <a:lumOff val="25000"/>
                  </a:schemeClr>
                </a:solidFill>
              </a:rPr>
              <a:t>Sales</a:t>
            </a:r>
          </a:p>
          <a:p>
            <a:pPr indent="-228600">
              <a:buFont typeface="Wingdings 3" charset="2"/>
              <a:buChar char=""/>
            </a:pPr>
            <a:r>
              <a:rPr lang="en-US" sz="1600" dirty="0">
                <a:solidFill>
                  <a:schemeClr val="tx1">
                    <a:lumMod val="75000"/>
                    <a:lumOff val="25000"/>
                  </a:schemeClr>
                </a:solidFill>
              </a:rPr>
              <a:t>Taxation</a:t>
            </a:r>
          </a:p>
          <a:p>
            <a:pPr indent="-228600">
              <a:buFont typeface="Wingdings 3" charset="2"/>
              <a:buChar char=""/>
            </a:pPr>
            <a:r>
              <a:rPr lang="en-US" sz="1600" dirty="0">
                <a:solidFill>
                  <a:schemeClr val="tx1">
                    <a:lumMod val="75000"/>
                    <a:lumOff val="25000"/>
                  </a:schemeClr>
                </a:solidFill>
              </a:rPr>
              <a:t>Denver Crime</a:t>
            </a:r>
          </a:p>
          <a:p>
            <a:pPr indent="-228600">
              <a:buFont typeface="Wingdings 3" charset="2"/>
              <a:buChar char=""/>
            </a:pPr>
            <a:r>
              <a:rPr lang="en-US" sz="1600" dirty="0">
                <a:solidFill>
                  <a:schemeClr val="tx1">
                    <a:lumMod val="75000"/>
                    <a:lumOff val="25000"/>
                  </a:schemeClr>
                </a:solidFill>
              </a:rPr>
              <a:t>Sentiment Analysis</a:t>
            </a:r>
          </a:p>
          <a:p>
            <a:pPr indent="-228600">
              <a:buFont typeface="Wingdings 3" charset="2"/>
              <a:buChar char=""/>
            </a:pPr>
            <a:r>
              <a:rPr lang="en-US" sz="1600" dirty="0">
                <a:solidFill>
                  <a:schemeClr val="tx1">
                    <a:lumMod val="75000"/>
                    <a:lumOff val="25000"/>
                  </a:schemeClr>
                </a:solidFill>
              </a:rPr>
              <a:t>Conclusions &amp; Further Study</a:t>
            </a:r>
          </a:p>
          <a:p>
            <a:pPr indent="-228600">
              <a:buFont typeface="Wingdings 3" charset="2"/>
              <a:buChar char=""/>
            </a:pPr>
            <a:r>
              <a:rPr lang="en-US" sz="1600" dirty="0">
                <a:solidFill>
                  <a:schemeClr val="tx1">
                    <a:lumMod val="75000"/>
                    <a:lumOff val="25000"/>
                  </a:schemeClr>
                </a:solidFill>
              </a:rPr>
              <a:t>Links</a:t>
            </a:r>
          </a:p>
        </p:txBody>
      </p:sp>
    </p:spTree>
    <p:extLst>
      <p:ext uri="{BB962C8B-B14F-4D97-AF65-F5344CB8AC3E}">
        <p14:creationId xmlns:p14="http://schemas.microsoft.com/office/powerpoint/2010/main" val="1832610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6E52BA5B-AA1B-4543-ABE3-EA43EC5E2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906331F9-7C9F-4BB2-87F8-B8727CC2C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28">
              <a:extLst>
                <a:ext uri="{FF2B5EF4-FFF2-40B4-BE49-F238E27FC236}">
                  <a16:creationId xmlns:a16="http://schemas.microsoft.com/office/drawing/2014/main" id="{5AC079BA-21C7-4385-BA61-21D4DFD4E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F4AFE3EB-B128-42BB-90AC-64DBB519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AB9CBD2C-B434-414D-8894-82CAABD6B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760E064B-C2F2-4237-8792-5F01F0F4C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83A28ABB-C07A-4791-9B5C-73BFC678F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F094C3D3-17E7-4BCC-B786-4B3BDD25E4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F06A684-23A9-4D4B-A7FA-7B83582127C1}"/>
              </a:ext>
            </a:extLst>
          </p:cNvPr>
          <p:cNvSpPr>
            <a:spLocks noGrp="1"/>
          </p:cNvSpPr>
          <p:nvPr>
            <p:ph type="title"/>
          </p:nvPr>
        </p:nvSpPr>
        <p:spPr>
          <a:xfrm>
            <a:off x="1154955" y="973668"/>
            <a:ext cx="2942210" cy="1020232"/>
          </a:xfrm>
        </p:spPr>
        <p:txBody>
          <a:bodyPr>
            <a:normAutofit/>
          </a:bodyPr>
          <a:lstStyle/>
          <a:p>
            <a:pPr>
              <a:lnSpc>
                <a:spcPct val="90000"/>
              </a:lnSpc>
            </a:pPr>
            <a:r>
              <a:rPr lang="en-US" sz="3300"/>
              <a:t>Sentiment Analysis</a:t>
            </a:r>
          </a:p>
        </p:txBody>
      </p:sp>
      <p:sp>
        <p:nvSpPr>
          <p:cNvPr id="3" name="Content Placeholder 2">
            <a:extLst>
              <a:ext uri="{FF2B5EF4-FFF2-40B4-BE49-F238E27FC236}">
                <a16:creationId xmlns:a16="http://schemas.microsoft.com/office/drawing/2014/main" id="{04AABC06-72D3-4D39-BA82-D55B0B7A55AA}"/>
              </a:ext>
            </a:extLst>
          </p:cNvPr>
          <p:cNvSpPr>
            <a:spLocks noGrp="1"/>
          </p:cNvSpPr>
          <p:nvPr>
            <p:ph idx="1"/>
          </p:nvPr>
        </p:nvSpPr>
        <p:spPr>
          <a:xfrm>
            <a:off x="1154955" y="2120900"/>
            <a:ext cx="3133726" cy="3898900"/>
          </a:xfrm>
        </p:spPr>
        <p:txBody>
          <a:bodyPr>
            <a:normAutofit/>
          </a:bodyPr>
          <a:lstStyle/>
          <a:p>
            <a:r>
              <a:rPr lang="en-US" sz="1700" dirty="0">
                <a:solidFill>
                  <a:schemeClr val="bg1"/>
                </a:solidFill>
              </a:rPr>
              <a:t>Twitter Sentiment Analysis was performed on 1,664 tweets from the Denver city center (+15 miles) for the topic of Marijuana on Dec 15, 2018</a:t>
            </a:r>
          </a:p>
          <a:p>
            <a:r>
              <a:rPr lang="en-US" sz="1700" dirty="0">
                <a:solidFill>
                  <a:schemeClr val="bg1"/>
                </a:solidFill>
              </a:rPr>
              <a:t>Most of the tweets were neutral (lower chart) but when neutrality was removed, tweet sentiment was generally favorable (upper chart) towards Marijuana</a:t>
            </a:r>
          </a:p>
        </p:txBody>
      </p:sp>
      <p:pic>
        <p:nvPicPr>
          <p:cNvPr id="6" name="Picture 5" descr="A close up of text on a white background&#10;&#10;Description automatically generated">
            <a:extLst>
              <a:ext uri="{FF2B5EF4-FFF2-40B4-BE49-F238E27FC236}">
                <a16:creationId xmlns:a16="http://schemas.microsoft.com/office/drawing/2014/main" id="{ECB40FFF-19B2-4F81-AF58-6B273E74F77D}"/>
              </a:ext>
            </a:extLst>
          </p:cNvPr>
          <p:cNvPicPr>
            <a:picLocks noChangeAspect="1"/>
          </p:cNvPicPr>
          <p:nvPr/>
        </p:nvPicPr>
        <p:blipFill>
          <a:blip r:embed="rId3"/>
          <a:stretch>
            <a:fillRect/>
          </a:stretch>
        </p:blipFill>
        <p:spPr>
          <a:xfrm>
            <a:off x="4979272" y="844370"/>
            <a:ext cx="3555310" cy="2820964"/>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9E4C8421-5A04-4BAC-BC73-F3B61BF95B69}"/>
              </a:ext>
            </a:extLst>
          </p:cNvPr>
          <p:cNvPicPr>
            <a:picLocks noChangeAspect="1"/>
          </p:cNvPicPr>
          <p:nvPr/>
        </p:nvPicPr>
        <p:blipFill>
          <a:blip r:embed="rId4"/>
          <a:stretch>
            <a:fillRect/>
          </a:stretch>
        </p:blipFill>
        <p:spPr>
          <a:xfrm>
            <a:off x="8472236" y="844370"/>
            <a:ext cx="3113904" cy="2464522"/>
          </a:xfrm>
          <a:prstGeom prst="rect">
            <a:avLst/>
          </a:prstGeom>
        </p:spPr>
      </p:pic>
      <p:sp>
        <p:nvSpPr>
          <p:cNvPr id="36" name="Rectangle 35">
            <a:extLst>
              <a:ext uri="{FF2B5EF4-FFF2-40B4-BE49-F238E27FC236}">
                <a16:creationId xmlns:a16="http://schemas.microsoft.com/office/drawing/2014/main" id="{BC650D5C-009B-4021-82BD-1E28BFF45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cell phone&#10;&#10;Description automatically generated">
            <a:extLst>
              <a:ext uri="{FF2B5EF4-FFF2-40B4-BE49-F238E27FC236}">
                <a16:creationId xmlns:a16="http://schemas.microsoft.com/office/drawing/2014/main" id="{FF9C83C7-3001-48CC-A304-85DC859C1056}"/>
              </a:ext>
            </a:extLst>
          </p:cNvPr>
          <p:cNvPicPr>
            <a:picLocks noChangeAspect="1"/>
          </p:cNvPicPr>
          <p:nvPr/>
        </p:nvPicPr>
        <p:blipFill>
          <a:blip r:embed="rId5"/>
          <a:stretch>
            <a:fillRect/>
          </a:stretch>
        </p:blipFill>
        <p:spPr>
          <a:xfrm>
            <a:off x="8503409" y="3558355"/>
            <a:ext cx="3113904" cy="2408290"/>
          </a:xfrm>
          <a:prstGeom prst="rect">
            <a:avLst/>
          </a:prstGeom>
        </p:spPr>
      </p:pic>
    </p:spTree>
    <p:extLst>
      <p:ext uri="{BB962C8B-B14F-4D97-AF65-F5344CB8AC3E}">
        <p14:creationId xmlns:p14="http://schemas.microsoft.com/office/powerpoint/2010/main" val="464297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3C63-B161-4F26-A5D1-2080AC0CF3E4}"/>
              </a:ext>
            </a:extLst>
          </p:cNvPr>
          <p:cNvSpPr>
            <a:spLocks noGrp="1"/>
          </p:cNvSpPr>
          <p:nvPr>
            <p:ph type="title"/>
          </p:nvPr>
        </p:nvSpPr>
        <p:spPr/>
        <p:txBody>
          <a:bodyPr/>
          <a:lstStyle/>
          <a:p>
            <a:r>
              <a:rPr lang="en-US" dirty="0"/>
              <a:t>Conclusions and Next Steps</a:t>
            </a:r>
          </a:p>
        </p:txBody>
      </p:sp>
      <p:sp>
        <p:nvSpPr>
          <p:cNvPr id="3" name="Content Placeholder 2">
            <a:extLst>
              <a:ext uri="{FF2B5EF4-FFF2-40B4-BE49-F238E27FC236}">
                <a16:creationId xmlns:a16="http://schemas.microsoft.com/office/drawing/2014/main" id="{27425D38-877B-4820-AFF1-A2009C9EAA79}"/>
              </a:ext>
            </a:extLst>
          </p:cNvPr>
          <p:cNvSpPr>
            <a:spLocks noGrp="1"/>
          </p:cNvSpPr>
          <p:nvPr>
            <p:ph idx="1"/>
          </p:nvPr>
        </p:nvSpPr>
        <p:spPr/>
        <p:txBody>
          <a:bodyPr/>
          <a:lstStyle/>
          <a:p>
            <a:r>
              <a:rPr lang="en-US" dirty="0"/>
              <a:t>Too little longitudinal data exists to make any certain conclusions</a:t>
            </a:r>
          </a:p>
          <a:p>
            <a:pPr lvl="1"/>
            <a:endParaRPr lang="en-US" dirty="0"/>
          </a:p>
        </p:txBody>
      </p:sp>
    </p:spTree>
    <p:extLst>
      <p:ext uri="{BB962C8B-B14F-4D97-AF65-F5344CB8AC3E}">
        <p14:creationId xmlns:p14="http://schemas.microsoft.com/office/powerpoint/2010/main" val="367751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885E-EF20-4646-99EF-1C96EB46C081}"/>
              </a:ext>
            </a:extLst>
          </p:cNvPr>
          <p:cNvSpPr>
            <a:spLocks noGrp="1"/>
          </p:cNvSpPr>
          <p:nvPr>
            <p:ph type="title"/>
          </p:nvPr>
        </p:nvSpPr>
        <p:spPr/>
        <p:txBody>
          <a:bodyPr/>
          <a:lstStyle/>
          <a:p>
            <a:r>
              <a:rPr lang="en-US" dirty="0"/>
              <a:t>Links &amp; Citations</a:t>
            </a:r>
          </a:p>
        </p:txBody>
      </p:sp>
      <p:sp>
        <p:nvSpPr>
          <p:cNvPr id="3" name="Content Placeholder 2">
            <a:extLst>
              <a:ext uri="{FF2B5EF4-FFF2-40B4-BE49-F238E27FC236}">
                <a16:creationId xmlns:a16="http://schemas.microsoft.com/office/drawing/2014/main" id="{EE79D897-08BD-49B7-8DBE-5639BF651734}"/>
              </a:ext>
            </a:extLst>
          </p:cNvPr>
          <p:cNvSpPr>
            <a:spLocks noGrp="1"/>
          </p:cNvSpPr>
          <p:nvPr>
            <p:ph idx="1"/>
          </p:nvPr>
        </p:nvSpPr>
        <p:spPr/>
        <p:txBody>
          <a:bodyPr>
            <a:normAutofit fontScale="92500" lnSpcReduction="20000"/>
          </a:bodyPr>
          <a:lstStyle/>
          <a:p>
            <a:r>
              <a:rPr lang="en-US" dirty="0" err="1"/>
              <a:t>Github</a:t>
            </a:r>
            <a:r>
              <a:rPr lang="en-US" dirty="0"/>
              <a:t> landing page: </a:t>
            </a:r>
            <a:r>
              <a:rPr lang="en-US" dirty="0">
                <a:hlinkClick r:id="rId2"/>
              </a:rPr>
              <a:t>https://github.com/davelovesdata/Colorado-Marijuana-Project</a:t>
            </a:r>
            <a:endParaRPr lang="en-US" dirty="0"/>
          </a:p>
          <a:p>
            <a:pPr lvl="1"/>
            <a:r>
              <a:rPr lang="en-US" dirty="0"/>
              <a:t>Includes this presentation, supporting R, Python, and Tableau packages, and datasets</a:t>
            </a:r>
          </a:p>
          <a:p>
            <a:r>
              <a:rPr lang="en-US" dirty="0"/>
              <a:t>Boulder Crime Statistics: </a:t>
            </a:r>
            <a:r>
              <a:rPr lang="en-US" dirty="0">
                <a:hlinkClick r:id="rId3"/>
              </a:rPr>
              <a:t>https://bouldercolorado.gov/police/crime-statistics</a:t>
            </a:r>
            <a:endParaRPr lang="en-US" dirty="0"/>
          </a:p>
          <a:p>
            <a:r>
              <a:rPr lang="en-US" dirty="0"/>
              <a:t>Denver Marijuana Licenses: </a:t>
            </a:r>
            <a:r>
              <a:rPr lang="en-US" dirty="0">
                <a:hlinkClick r:id="rId4"/>
              </a:rPr>
              <a:t>https://www.denvergov.org/opendata/dataset/city-and-county-of-denver-marijuana-active-business-licenses</a:t>
            </a:r>
            <a:endParaRPr lang="en-US" dirty="0"/>
          </a:p>
          <a:p>
            <a:r>
              <a:rPr lang="en-US" dirty="0"/>
              <a:t>Denver Marijuana Sales: </a:t>
            </a:r>
            <a:r>
              <a:rPr lang="en-US" dirty="0">
                <a:hlinkClick r:id="rId5"/>
              </a:rPr>
              <a:t>https://www.denvergov.org/opendata/dataset/city-and-county-of-denver-marijuana-gross-sales</a:t>
            </a:r>
            <a:endParaRPr lang="en-US" dirty="0"/>
          </a:p>
          <a:p>
            <a:r>
              <a:rPr lang="en-US" dirty="0"/>
              <a:t>Denver Marijuana Sales Tax: </a:t>
            </a:r>
            <a:r>
              <a:rPr lang="en-US" dirty="0">
                <a:hlinkClick r:id="rId6"/>
              </a:rPr>
              <a:t>https://www.denvergov.org/opendata/dataset/city-and-county-of-denver-marijuana-sales-tax</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2891404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57B6-8D09-46DF-8A7D-192F6901ADCC}"/>
              </a:ext>
            </a:extLst>
          </p:cNvPr>
          <p:cNvSpPr>
            <a:spLocks noGrp="1"/>
          </p:cNvSpPr>
          <p:nvPr>
            <p:ph type="title"/>
          </p:nvPr>
        </p:nvSpPr>
        <p:spPr/>
        <p:txBody>
          <a:bodyPr/>
          <a:lstStyle/>
          <a:p>
            <a:r>
              <a:rPr lang="en-US" dirty="0"/>
              <a:t>Links &amp; Citations</a:t>
            </a:r>
          </a:p>
        </p:txBody>
      </p:sp>
      <p:sp>
        <p:nvSpPr>
          <p:cNvPr id="3" name="Content Placeholder 2">
            <a:extLst>
              <a:ext uri="{FF2B5EF4-FFF2-40B4-BE49-F238E27FC236}">
                <a16:creationId xmlns:a16="http://schemas.microsoft.com/office/drawing/2014/main" id="{51F34A53-40E9-45EC-91B4-A6165840D7D4}"/>
              </a:ext>
            </a:extLst>
          </p:cNvPr>
          <p:cNvSpPr>
            <a:spLocks noGrp="1"/>
          </p:cNvSpPr>
          <p:nvPr>
            <p:ph idx="1"/>
          </p:nvPr>
        </p:nvSpPr>
        <p:spPr/>
        <p:txBody>
          <a:bodyPr>
            <a:normAutofit/>
          </a:bodyPr>
          <a:lstStyle/>
          <a:p>
            <a:r>
              <a:rPr lang="en-US" dirty="0"/>
              <a:t>Denver Marijuana Crime: </a:t>
            </a:r>
            <a:r>
              <a:rPr lang="en-US" dirty="0">
                <a:hlinkClick r:id="rId2"/>
              </a:rPr>
              <a:t>https://www.denvergov.org/opendata/dataset/city-and-county-of-denver-crime-marijuana</a:t>
            </a:r>
            <a:endParaRPr lang="en-US" dirty="0"/>
          </a:p>
          <a:p>
            <a:r>
              <a:rPr lang="en-US" dirty="0"/>
              <a:t>Denver Crime: </a:t>
            </a:r>
            <a:r>
              <a:rPr lang="en-US" dirty="0">
                <a:hlinkClick r:id="rId3"/>
              </a:rPr>
              <a:t>https://www.denvergov.org/opendata/dataset/city-and-county-of-denver-crime</a:t>
            </a:r>
            <a:endParaRPr lang="en-US" dirty="0"/>
          </a:p>
          <a:p>
            <a:r>
              <a:rPr lang="en-US" dirty="0"/>
              <a:t>Colorado County Marijuana Sales: </a:t>
            </a:r>
            <a:r>
              <a:rPr lang="en-US" dirty="0">
                <a:hlinkClick r:id="rId4"/>
              </a:rPr>
              <a:t>https://www.colorado.gov/pacific/revenue/colorado-marijuana-sales-reports</a:t>
            </a:r>
            <a:endParaRPr lang="en-US" dirty="0"/>
          </a:p>
          <a:p>
            <a:r>
              <a:rPr lang="en-US" dirty="0"/>
              <a:t>Colorado County Tax Collections: </a:t>
            </a:r>
            <a:r>
              <a:rPr lang="en-US" dirty="0">
                <a:hlinkClick r:id="rId5"/>
              </a:rPr>
              <a:t>https://www.colorado.gov/pacific/revenue/colorado-marijuana-tax-data</a:t>
            </a:r>
            <a:endParaRPr lang="en-US" dirty="0"/>
          </a:p>
          <a:p>
            <a:endParaRPr lang="en-US" dirty="0"/>
          </a:p>
        </p:txBody>
      </p:sp>
    </p:spTree>
    <p:extLst>
      <p:ext uri="{BB962C8B-B14F-4D97-AF65-F5344CB8AC3E}">
        <p14:creationId xmlns:p14="http://schemas.microsoft.com/office/powerpoint/2010/main" val="1172333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8E8A-C127-458C-8E5A-330282C24C30}"/>
              </a:ext>
            </a:extLst>
          </p:cNvPr>
          <p:cNvSpPr>
            <a:spLocks noGrp="1"/>
          </p:cNvSpPr>
          <p:nvPr>
            <p:ph type="title"/>
          </p:nvPr>
        </p:nvSpPr>
        <p:spPr/>
        <p:txBody>
          <a:bodyPr/>
          <a:lstStyle/>
          <a:p>
            <a:r>
              <a:rPr lang="en-US" dirty="0"/>
              <a:t>Links &amp; Citations</a:t>
            </a:r>
          </a:p>
        </p:txBody>
      </p:sp>
      <p:sp>
        <p:nvSpPr>
          <p:cNvPr id="3" name="Content Placeholder 2">
            <a:extLst>
              <a:ext uri="{FF2B5EF4-FFF2-40B4-BE49-F238E27FC236}">
                <a16:creationId xmlns:a16="http://schemas.microsoft.com/office/drawing/2014/main" id="{81027E95-8EEA-4874-A855-E67D31FA9CE4}"/>
              </a:ext>
            </a:extLst>
          </p:cNvPr>
          <p:cNvSpPr>
            <a:spLocks noGrp="1"/>
          </p:cNvSpPr>
          <p:nvPr>
            <p:ph idx="1"/>
          </p:nvPr>
        </p:nvSpPr>
        <p:spPr/>
        <p:txBody>
          <a:bodyPr/>
          <a:lstStyle/>
          <a:p>
            <a:r>
              <a:rPr lang="en-US" dirty="0"/>
              <a:t>Joint Budget Committee Appropriations Report, 2017-2018: </a:t>
            </a:r>
            <a:r>
              <a:rPr lang="en-US" dirty="0">
                <a:hlinkClick r:id="rId2"/>
              </a:rPr>
              <a:t>http://leg.colorado.gov/sites/default/files/fy17-18apprept.pdf</a:t>
            </a:r>
            <a:endParaRPr lang="en-US" dirty="0"/>
          </a:p>
          <a:p>
            <a:r>
              <a:rPr lang="en-US" dirty="0"/>
              <a:t>Population data: </a:t>
            </a:r>
            <a:r>
              <a:rPr lang="en-US" dirty="0">
                <a:hlinkClick r:id="rId3"/>
              </a:rPr>
              <a:t>https://demography.dola.colorado.gov/</a:t>
            </a:r>
            <a:endParaRPr lang="en-US" dirty="0"/>
          </a:p>
          <a:p>
            <a:endParaRPr lang="en-US" dirty="0"/>
          </a:p>
          <a:p>
            <a:endParaRPr lang="en-US" dirty="0"/>
          </a:p>
        </p:txBody>
      </p:sp>
    </p:spTree>
    <p:extLst>
      <p:ext uri="{BB962C8B-B14F-4D97-AF65-F5344CB8AC3E}">
        <p14:creationId xmlns:p14="http://schemas.microsoft.com/office/powerpoint/2010/main" val="285615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12">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1B0ED390-977B-4263-8D94-746BC8D7D63F}"/>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dirty="0"/>
              <a:t>Purpose of Project</a:t>
            </a:r>
          </a:p>
        </p:txBody>
      </p:sp>
      <p:sp>
        <p:nvSpPr>
          <p:cNvPr id="6" name="Text Placeholder 5">
            <a:extLst>
              <a:ext uri="{FF2B5EF4-FFF2-40B4-BE49-F238E27FC236}">
                <a16:creationId xmlns:a16="http://schemas.microsoft.com/office/drawing/2014/main" id="{13148ABE-BA9F-4D14-883C-3097983CE229}"/>
              </a:ext>
            </a:extLst>
          </p:cNvPr>
          <p:cNvSpPr>
            <a:spLocks noGrp="1"/>
          </p:cNvSpPr>
          <p:nvPr>
            <p:ph type="body" sz="half" idx="2"/>
          </p:nvPr>
        </p:nvSpPr>
        <p:spPr>
          <a:xfrm>
            <a:off x="1154954" y="2603500"/>
            <a:ext cx="10577540" cy="2439017"/>
          </a:xfrm>
        </p:spPr>
        <p:txBody>
          <a:bodyPr vert="horz" lIns="91440" tIns="45720" rIns="91440" bIns="45720" rtlCol="0" anchor="t">
            <a:normAutofit/>
          </a:bodyPr>
          <a:lstStyle/>
          <a:p>
            <a:r>
              <a:rPr lang="en-US" dirty="0">
                <a:solidFill>
                  <a:schemeClr val="tx1">
                    <a:lumMod val="75000"/>
                    <a:lumOff val="25000"/>
                  </a:schemeClr>
                </a:solidFill>
              </a:rPr>
              <a:t>Colorado is one of ten states that have legalized marijuana for recreation use and one of 32 states to allow marijuana for medicinal purposes. In Colorado, marijuana has become a billion dollar a year business generating hundreds of millions of dollars in tax revenue. Additionally, as all marijuana growth, cultivation, packaging, transportation, and sales occur within Colorado, all business expenses are generated locally, and all profits are kept in the state.</a:t>
            </a:r>
          </a:p>
          <a:p>
            <a:r>
              <a:rPr lang="en-US" b="1" dirty="0">
                <a:solidFill>
                  <a:schemeClr val="tx1">
                    <a:lumMod val="75000"/>
                    <a:lumOff val="25000"/>
                  </a:schemeClr>
                </a:solidFill>
              </a:rPr>
              <a:t>Goal:</a:t>
            </a:r>
            <a:r>
              <a:rPr lang="en-US" dirty="0">
                <a:solidFill>
                  <a:schemeClr val="tx1">
                    <a:lumMod val="75000"/>
                    <a:lumOff val="25000"/>
                  </a:schemeClr>
                </a:solidFill>
              </a:rPr>
              <a:t> This is an ongoing study of the impact of Marijuana on Colorado in revenue, taxation, and crime.</a:t>
            </a:r>
          </a:p>
          <a:p>
            <a:r>
              <a:rPr lang="en-US" dirty="0">
                <a:solidFill>
                  <a:schemeClr val="tx1">
                    <a:lumMod val="75000"/>
                    <a:lumOff val="25000"/>
                  </a:schemeClr>
                </a:solidFill>
              </a:rPr>
              <a:t>As Denver is the most populated city (705K in 2017) and accounts for the highest medical (49% or 202M) and recreational marijuana sales (34% or 375M), it will be used to examine the impact of cannabis on crime.</a:t>
            </a:r>
          </a:p>
        </p:txBody>
      </p:sp>
    </p:spTree>
    <p:extLst>
      <p:ext uri="{BB962C8B-B14F-4D97-AF65-F5344CB8AC3E}">
        <p14:creationId xmlns:p14="http://schemas.microsoft.com/office/powerpoint/2010/main" val="180421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3F80-D4ED-4DF9-A650-0634051B5B19}"/>
              </a:ext>
            </a:extLst>
          </p:cNvPr>
          <p:cNvSpPr>
            <a:spLocks noGrp="1"/>
          </p:cNvSpPr>
          <p:nvPr>
            <p:ph type="title"/>
          </p:nvPr>
        </p:nvSpPr>
        <p:spPr>
          <a:xfrm>
            <a:off x="1154954" y="973668"/>
            <a:ext cx="8761413" cy="706964"/>
          </a:xfrm>
        </p:spPr>
        <p:txBody>
          <a:bodyPr>
            <a:normAutofit/>
          </a:bodyPr>
          <a:lstStyle/>
          <a:p>
            <a:r>
              <a:rPr lang="en-US">
                <a:solidFill>
                  <a:srgbClr val="EBEBEB"/>
                </a:solidFill>
              </a:rPr>
              <a:t>Colorado Cannabis History</a:t>
            </a:r>
          </a:p>
        </p:txBody>
      </p:sp>
      <p:graphicFrame>
        <p:nvGraphicFramePr>
          <p:cNvPr id="59" name="Content Placeholder 2">
            <a:extLst>
              <a:ext uri="{FF2B5EF4-FFF2-40B4-BE49-F238E27FC236}">
                <a16:creationId xmlns:a16="http://schemas.microsoft.com/office/drawing/2014/main" id="{D37E0045-6A35-4E9E-9C49-1782DBE7A035}"/>
              </a:ext>
            </a:extLst>
          </p:cNvPr>
          <p:cNvGraphicFramePr>
            <a:graphicFrameLocks noGrp="1"/>
          </p:cNvGraphicFramePr>
          <p:nvPr>
            <p:ph idx="1"/>
            <p:extLst>
              <p:ext uri="{D42A27DB-BD31-4B8C-83A1-F6EECF244321}">
                <p14:modId xmlns:p14="http://schemas.microsoft.com/office/powerpoint/2010/main" val="3768449939"/>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770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9" name="Rectangle 5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2" name="Rectangle 6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5BECF-6B3A-4C48-A605-DE06F26E5ED4}"/>
              </a:ext>
            </a:extLst>
          </p:cNvPr>
          <p:cNvSpPr>
            <a:spLocks noGrp="1"/>
          </p:cNvSpPr>
          <p:nvPr>
            <p:ph type="title"/>
          </p:nvPr>
        </p:nvSpPr>
        <p:spPr>
          <a:xfrm>
            <a:off x="8382055" y="1241266"/>
            <a:ext cx="3161016" cy="4671262"/>
          </a:xfrm>
        </p:spPr>
        <p:txBody>
          <a:bodyPr vert="horz" lIns="91440" tIns="45720" rIns="91440" bIns="45720" rtlCol="0" anchor="t">
            <a:normAutofit/>
          </a:bodyPr>
          <a:lstStyle/>
          <a:p>
            <a:pPr>
              <a:lnSpc>
                <a:spcPct val="90000"/>
              </a:lnSpc>
            </a:pPr>
            <a:r>
              <a:rPr lang="en-US" sz="3200" b="0" i="0" kern="1200" dirty="0">
                <a:solidFill>
                  <a:srgbClr val="EBEBEB"/>
                </a:solidFill>
                <a:latin typeface="+mj-lt"/>
                <a:ea typeface="+mj-ea"/>
                <a:cs typeface="+mj-cs"/>
              </a:rPr>
              <a:t>Colorado Marijuana Sales*</a:t>
            </a:r>
            <a:br>
              <a:rPr lang="en-US" sz="2000" b="0" i="0" kern="1200" dirty="0">
                <a:solidFill>
                  <a:srgbClr val="EBEBEB"/>
                </a:solidFill>
                <a:latin typeface="+mj-lt"/>
                <a:ea typeface="+mj-ea"/>
                <a:cs typeface="+mj-cs"/>
              </a:rPr>
            </a:br>
            <a:br>
              <a:rPr lang="en-US" sz="2000" b="0" i="0" kern="1200" dirty="0">
                <a:solidFill>
                  <a:srgbClr val="EBEBEB"/>
                </a:solidFill>
                <a:latin typeface="+mj-lt"/>
                <a:ea typeface="+mj-ea"/>
                <a:cs typeface="+mj-cs"/>
              </a:rPr>
            </a:br>
            <a:r>
              <a:rPr lang="en-US" sz="1600" b="0" i="0" kern="1200" dirty="0">
                <a:solidFill>
                  <a:srgbClr val="EBEBEB"/>
                </a:solidFill>
                <a:latin typeface="+mj-lt"/>
                <a:ea typeface="+mj-ea"/>
                <a:cs typeface="+mj-cs"/>
              </a:rPr>
              <a:t>Retail sales are increasing year over year</a:t>
            </a:r>
            <a:br>
              <a:rPr lang="en-US" sz="1600" b="0" i="0" kern="1200" dirty="0">
                <a:solidFill>
                  <a:srgbClr val="EBEBEB"/>
                </a:solidFill>
                <a:latin typeface="+mj-lt"/>
                <a:ea typeface="+mj-ea"/>
                <a:cs typeface="+mj-cs"/>
              </a:rPr>
            </a:br>
            <a:br>
              <a:rPr lang="en-US" sz="1600" b="0" i="0" kern="1200" dirty="0">
                <a:solidFill>
                  <a:srgbClr val="EBEBEB"/>
                </a:solidFill>
                <a:latin typeface="+mj-lt"/>
                <a:ea typeface="+mj-ea"/>
                <a:cs typeface="+mj-cs"/>
              </a:rPr>
            </a:br>
            <a:r>
              <a:rPr lang="en-US" sz="1600" b="0" i="0" kern="1200" dirty="0">
                <a:solidFill>
                  <a:srgbClr val="EBEBEB"/>
                </a:solidFill>
                <a:latin typeface="+mj-lt"/>
                <a:ea typeface="+mj-ea"/>
                <a:cs typeface="+mj-cs"/>
              </a:rPr>
              <a:t>Medical sales are generally flat but appear to be on the decline</a:t>
            </a:r>
            <a:br>
              <a:rPr lang="en-US" sz="1600" b="0" i="0" kern="1200" dirty="0">
                <a:solidFill>
                  <a:srgbClr val="EBEBEB"/>
                </a:solidFill>
                <a:latin typeface="+mj-lt"/>
                <a:ea typeface="+mj-ea"/>
                <a:cs typeface="+mj-cs"/>
              </a:rPr>
            </a:br>
            <a:br>
              <a:rPr lang="en-US" sz="1600" b="0" i="0" kern="1200" dirty="0">
                <a:solidFill>
                  <a:srgbClr val="EBEBEB"/>
                </a:solidFill>
                <a:latin typeface="+mj-lt"/>
                <a:ea typeface="+mj-ea"/>
                <a:cs typeface="+mj-cs"/>
              </a:rPr>
            </a:br>
            <a:br>
              <a:rPr lang="en-US" sz="1600" b="0" i="0" kern="1200" dirty="0">
                <a:solidFill>
                  <a:srgbClr val="EBEBEB"/>
                </a:solidFill>
                <a:latin typeface="+mj-lt"/>
                <a:ea typeface="+mj-ea"/>
                <a:cs typeface="+mj-cs"/>
              </a:rPr>
            </a:br>
            <a:r>
              <a:rPr lang="en-US" sz="1000" b="0" i="1" kern="1200" dirty="0">
                <a:solidFill>
                  <a:srgbClr val="FF0000"/>
                </a:solidFill>
                <a:latin typeface="+mj-lt"/>
                <a:ea typeface="+mj-ea"/>
                <a:cs typeface="+mj-cs"/>
              </a:rPr>
              <a:t>*2018 sales represent sales to date as of August, 2018</a:t>
            </a:r>
            <a:br>
              <a:rPr lang="en-US" sz="1600" b="0" i="0" kern="1200" dirty="0">
                <a:solidFill>
                  <a:srgbClr val="EBEBEB"/>
                </a:solidFill>
                <a:latin typeface="+mj-lt"/>
                <a:ea typeface="+mj-ea"/>
                <a:cs typeface="+mj-cs"/>
              </a:rPr>
            </a:br>
            <a:br>
              <a:rPr lang="en-US" sz="1600" b="0" i="0" kern="1200" dirty="0">
                <a:solidFill>
                  <a:srgbClr val="EBEBEB"/>
                </a:solidFill>
                <a:latin typeface="+mj-lt"/>
                <a:ea typeface="+mj-ea"/>
                <a:cs typeface="+mj-cs"/>
              </a:rPr>
            </a:br>
            <a:endParaRPr lang="en-US" sz="1600" b="0" i="0" kern="1200" dirty="0">
              <a:solidFill>
                <a:srgbClr val="EBEBEB"/>
              </a:solidFill>
              <a:latin typeface="+mj-lt"/>
              <a:ea typeface="+mj-ea"/>
              <a:cs typeface="+mj-cs"/>
            </a:endParaRPr>
          </a:p>
        </p:txBody>
      </p:sp>
      <p:grpSp>
        <p:nvGrpSpPr>
          <p:cNvPr id="64" name="Group 6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65" name="Rectangle 6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3" name="Picture 12" descr="A picture containing text&#10;&#10;Description automatically generated">
            <a:extLst>
              <a:ext uri="{FF2B5EF4-FFF2-40B4-BE49-F238E27FC236}">
                <a16:creationId xmlns:a16="http://schemas.microsoft.com/office/drawing/2014/main" id="{A80070B8-2E99-43F8-8CBA-D186938AFD1E}"/>
              </a:ext>
            </a:extLst>
          </p:cNvPr>
          <p:cNvPicPr>
            <a:picLocks noChangeAspect="1"/>
          </p:cNvPicPr>
          <p:nvPr/>
        </p:nvPicPr>
        <p:blipFill>
          <a:blip r:embed="rId4"/>
          <a:stretch>
            <a:fillRect/>
          </a:stretch>
        </p:blipFill>
        <p:spPr>
          <a:xfrm>
            <a:off x="773861" y="954619"/>
            <a:ext cx="6443180" cy="3978662"/>
          </a:xfrm>
          <a:prstGeom prst="rect">
            <a:avLst/>
          </a:prstGeom>
        </p:spPr>
      </p:pic>
    </p:spTree>
    <p:extLst>
      <p:ext uri="{BB962C8B-B14F-4D97-AF65-F5344CB8AC3E}">
        <p14:creationId xmlns:p14="http://schemas.microsoft.com/office/powerpoint/2010/main" val="334768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B13634-3D6C-439F-AFA9-E270E03C05C1}"/>
              </a:ext>
            </a:extLst>
          </p:cNvPr>
          <p:cNvSpPr>
            <a:spLocks noGrp="1"/>
          </p:cNvSpPr>
          <p:nvPr>
            <p:ph type="title"/>
          </p:nvPr>
        </p:nvSpPr>
        <p:spPr>
          <a:xfrm>
            <a:off x="8354658" y="1257606"/>
            <a:ext cx="3006514" cy="4342788"/>
          </a:xfrm>
        </p:spPr>
        <p:txBody>
          <a:bodyPr vert="horz" lIns="91440" tIns="45720" rIns="91440" bIns="45720" rtlCol="0" anchor="t">
            <a:normAutofit fontScale="90000"/>
          </a:bodyPr>
          <a:lstStyle/>
          <a:p>
            <a:pPr>
              <a:lnSpc>
                <a:spcPct val="90000"/>
              </a:lnSpc>
            </a:pPr>
            <a:r>
              <a:rPr lang="en-US" sz="1800" b="0" i="0" kern="1200" dirty="0">
                <a:solidFill>
                  <a:srgbClr val="EBEBEB"/>
                </a:solidFill>
                <a:latin typeface="+mj-lt"/>
                <a:ea typeface="+mj-ea"/>
                <a:cs typeface="+mj-cs"/>
              </a:rPr>
              <a:t>Denver, El Paso (Colorado Springs), and Boulder counties represent </a:t>
            </a:r>
            <a:r>
              <a:rPr lang="en-US" sz="2800" b="1" dirty="0">
                <a:solidFill>
                  <a:schemeClr val="accent2"/>
                </a:solidFill>
              </a:rPr>
              <a:t>~30%</a:t>
            </a:r>
            <a:r>
              <a:rPr lang="en-US" sz="1800" b="0" i="0" kern="1200" dirty="0">
                <a:solidFill>
                  <a:srgbClr val="EBEBEB"/>
                </a:solidFill>
                <a:latin typeface="+mj-lt"/>
                <a:ea typeface="+mj-ea"/>
                <a:cs typeface="+mj-cs"/>
              </a:rPr>
              <a:t> of the states population and </a:t>
            </a:r>
            <a:r>
              <a:rPr lang="en-US" sz="2800" b="1" dirty="0">
                <a:solidFill>
                  <a:schemeClr val="accent2"/>
                </a:solidFill>
              </a:rPr>
              <a:t>~79% </a:t>
            </a:r>
            <a:r>
              <a:rPr lang="en-US" sz="1800" b="0" i="0" kern="1200" dirty="0">
                <a:solidFill>
                  <a:srgbClr val="EBEBEB"/>
                </a:solidFill>
                <a:latin typeface="+mj-lt"/>
                <a:ea typeface="+mj-ea"/>
                <a:cs typeface="+mj-cs"/>
              </a:rPr>
              <a:t>of medical marijuana sales:</a:t>
            </a:r>
            <a:br>
              <a:rPr lang="en-US" sz="1800" b="0" i="0" kern="1200" dirty="0">
                <a:solidFill>
                  <a:srgbClr val="EBEBEB"/>
                </a:solidFill>
                <a:latin typeface="+mj-lt"/>
                <a:ea typeface="+mj-ea"/>
                <a:cs typeface="+mj-cs"/>
              </a:rPr>
            </a:br>
            <a:br>
              <a:rPr lang="en-US" sz="1400" b="0" i="0" kern="1200" dirty="0">
                <a:solidFill>
                  <a:srgbClr val="EBEBEB"/>
                </a:solidFill>
                <a:latin typeface="+mj-lt"/>
                <a:ea typeface="+mj-ea"/>
                <a:cs typeface="+mj-cs"/>
              </a:rPr>
            </a:br>
            <a:r>
              <a:rPr lang="en-US" sz="1200" b="0" i="0" u="sng" kern="1200" dirty="0">
                <a:solidFill>
                  <a:srgbClr val="EBEBEB"/>
                </a:solidFill>
                <a:latin typeface="+mj-lt"/>
                <a:ea typeface="+mj-ea"/>
                <a:cs typeface="+mj-cs"/>
              </a:rPr>
              <a:t>2017:</a:t>
            </a:r>
            <a:br>
              <a:rPr lang="en-US" sz="1200" b="0" i="0" u="sng" kern="1200" dirty="0">
                <a:solidFill>
                  <a:srgbClr val="EBEBEB"/>
                </a:solidFill>
                <a:latin typeface="+mj-lt"/>
                <a:ea typeface="+mj-ea"/>
                <a:cs typeface="+mj-cs"/>
              </a:rPr>
            </a:br>
            <a:br>
              <a:rPr lang="en-US" sz="1200" b="0" i="0" kern="1200" dirty="0">
                <a:solidFill>
                  <a:srgbClr val="EBEBEB"/>
                </a:solidFill>
                <a:latin typeface="+mj-lt"/>
                <a:ea typeface="+mj-ea"/>
                <a:cs typeface="+mj-cs"/>
              </a:rPr>
            </a:br>
            <a:r>
              <a:rPr lang="en-US" sz="1200" b="0" i="0" kern="1200" dirty="0">
                <a:solidFill>
                  <a:srgbClr val="EBEBEB"/>
                </a:solidFill>
                <a:latin typeface="+mj-lt"/>
                <a:ea typeface="+mj-ea"/>
                <a:cs typeface="+mj-cs"/>
              </a:rPr>
              <a:t>CO Med Cannabis sales: </a:t>
            </a:r>
            <a:r>
              <a:rPr lang="en-US" sz="1200" b="1" i="0" kern="1200" dirty="0">
                <a:solidFill>
                  <a:schemeClr val="accent2"/>
                </a:solidFill>
                <a:latin typeface="+mj-lt"/>
                <a:ea typeface="+mj-ea"/>
                <a:cs typeface="+mj-cs"/>
              </a:rPr>
              <a:t>$416,516,818</a:t>
            </a:r>
            <a:br>
              <a:rPr lang="en-US" sz="1200" b="1" i="0" kern="1200" dirty="0">
                <a:solidFill>
                  <a:schemeClr val="accent2"/>
                </a:solidFill>
                <a:latin typeface="+mj-lt"/>
                <a:ea typeface="+mj-ea"/>
                <a:cs typeface="+mj-cs"/>
              </a:rPr>
            </a:br>
            <a:r>
              <a:rPr lang="en-US" sz="1200" i="0" kern="1200" dirty="0">
                <a:solidFill>
                  <a:schemeClr val="bg1"/>
                </a:solidFill>
                <a:latin typeface="+mj-lt"/>
                <a:ea typeface="+mj-ea"/>
                <a:cs typeface="+mj-cs"/>
              </a:rPr>
              <a:t>Denver, El Paso, and Boulder sales: </a:t>
            </a:r>
            <a:r>
              <a:rPr lang="en-US" sz="1200" b="1" dirty="0">
                <a:solidFill>
                  <a:schemeClr val="accent2"/>
                </a:solidFill>
              </a:rPr>
              <a:t>$327,464,527</a:t>
            </a:r>
            <a:br>
              <a:rPr lang="en-US" sz="1400" b="0" i="0" kern="1200" dirty="0">
                <a:solidFill>
                  <a:srgbClr val="EBEBEB"/>
                </a:solidFill>
                <a:latin typeface="+mj-lt"/>
                <a:ea typeface="+mj-ea"/>
                <a:cs typeface="+mj-cs"/>
              </a:rPr>
            </a:br>
            <a:br>
              <a:rPr lang="en-US" sz="1400" b="0" i="0" kern="1200" dirty="0">
                <a:solidFill>
                  <a:srgbClr val="EBEBEB"/>
                </a:solidFill>
                <a:latin typeface="+mj-lt"/>
                <a:ea typeface="+mj-ea"/>
                <a:cs typeface="+mj-cs"/>
              </a:rPr>
            </a:br>
            <a:r>
              <a:rPr lang="en-US" sz="1200" dirty="0">
                <a:solidFill>
                  <a:srgbClr val="EBEBEB"/>
                </a:solidFill>
              </a:rPr>
              <a:t>CO Population: </a:t>
            </a:r>
            <a:r>
              <a:rPr lang="en-US" sz="1200" b="1" dirty="0">
                <a:solidFill>
                  <a:schemeClr val="accent2"/>
                </a:solidFill>
              </a:rPr>
              <a:t>5,609,421</a:t>
            </a:r>
            <a:br>
              <a:rPr lang="en-US" sz="1200" dirty="0">
                <a:solidFill>
                  <a:srgbClr val="EBEBEB"/>
                </a:solidFill>
              </a:rPr>
            </a:br>
            <a:r>
              <a:rPr lang="en-US" sz="1200" dirty="0">
                <a:solidFill>
                  <a:srgbClr val="EBEBEB"/>
                </a:solidFill>
              </a:rPr>
              <a:t>Denver, El Paso, and Boulder counties population: </a:t>
            </a:r>
            <a:r>
              <a:rPr lang="en-US" sz="1200" b="1" dirty="0">
                <a:solidFill>
                  <a:schemeClr val="accent2"/>
                </a:solidFill>
              </a:rPr>
              <a:t>1,729,788</a:t>
            </a:r>
            <a:br>
              <a:rPr lang="en-US" sz="1200" b="1" dirty="0">
                <a:solidFill>
                  <a:schemeClr val="accent2"/>
                </a:solidFill>
              </a:rPr>
            </a:br>
            <a:br>
              <a:rPr lang="en-US" sz="1200" b="1" dirty="0">
                <a:solidFill>
                  <a:schemeClr val="accent2"/>
                </a:solidFill>
              </a:rPr>
            </a:br>
            <a:r>
              <a:rPr lang="en-US" sz="1200" dirty="0">
                <a:solidFill>
                  <a:srgbClr val="EBEBEB"/>
                </a:solidFill>
              </a:rPr>
              <a:t>Denver: 12.6% population, 48.7% sales</a:t>
            </a:r>
            <a:br>
              <a:rPr lang="en-US" sz="1200" dirty="0">
                <a:solidFill>
                  <a:srgbClr val="EBEBEB"/>
                </a:solidFill>
              </a:rPr>
            </a:br>
            <a:r>
              <a:rPr lang="en-US" sz="1200" dirty="0">
                <a:solidFill>
                  <a:srgbClr val="EBEBEB"/>
                </a:solidFill>
              </a:rPr>
              <a:t>El Paso: 12.5% population, 24.5% sales</a:t>
            </a:r>
            <a:br>
              <a:rPr lang="en-US" sz="1200" dirty="0">
                <a:solidFill>
                  <a:srgbClr val="EBEBEB"/>
                </a:solidFill>
              </a:rPr>
            </a:br>
            <a:r>
              <a:rPr lang="en-US" sz="1200" dirty="0">
                <a:solidFill>
                  <a:srgbClr val="EBEBEB"/>
                </a:solidFill>
              </a:rPr>
              <a:t>Boulder: 5.7% population, 5.3% sales</a:t>
            </a:r>
          </a:p>
        </p:txBody>
      </p:sp>
      <p:grpSp>
        <p:nvGrpSpPr>
          <p:cNvPr id="14" name="Group 1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5" name="Rectangle 1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F4E198-C612-4D74-9C85-1CC520DD1505}"/>
              </a:ext>
            </a:extLst>
          </p:cNvPr>
          <p:cNvPicPr>
            <a:picLocks noChangeAspect="1"/>
          </p:cNvPicPr>
          <p:nvPr/>
        </p:nvPicPr>
        <p:blipFill>
          <a:blip r:embed="rId3"/>
          <a:stretch>
            <a:fillRect/>
          </a:stretch>
        </p:blipFill>
        <p:spPr>
          <a:xfrm>
            <a:off x="284335" y="126097"/>
            <a:ext cx="6540381" cy="6605805"/>
          </a:xfrm>
          <a:prstGeom prst="rect">
            <a:avLst/>
          </a:prstGeom>
        </p:spPr>
      </p:pic>
    </p:spTree>
    <p:extLst>
      <p:ext uri="{BB962C8B-B14F-4D97-AF65-F5344CB8AC3E}">
        <p14:creationId xmlns:p14="http://schemas.microsoft.com/office/powerpoint/2010/main" val="345653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A6CFB51F-63E8-4A4C-9B5E-59017671783C}"/>
              </a:ext>
            </a:extLst>
          </p:cNvPr>
          <p:cNvPicPr>
            <a:picLocks noChangeAspect="1"/>
          </p:cNvPicPr>
          <p:nvPr/>
        </p:nvPicPr>
        <p:blipFill rotWithShape="1">
          <a:blip r:embed="rId2"/>
          <a:srcRect b="1316"/>
          <a:stretch/>
        </p:blipFill>
        <p:spPr>
          <a:xfrm>
            <a:off x="20" y="10"/>
            <a:ext cx="12191980" cy="6857990"/>
          </a:xfrm>
          <a:prstGeom prst="rect">
            <a:avLst/>
          </a:prstGeom>
        </p:spPr>
      </p:pic>
    </p:spTree>
    <p:extLst>
      <p:ext uri="{BB962C8B-B14F-4D97-AF65-F5344CB8AC3E}">
        <p14:creationId xmlns:p14="http://schemas.microsoft.com/office/powerpoint/2010/main" val="119993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B13634-3D6C-439F-AFA9-E270E03C05C1}"/>
              </a:ext>
            </a:extLst>
          </p:cNvPr>
          <p:cNvSpPr>
            <a:spLocks noGrp="1"/>
          </p:cNvSpPr>
          <p:nvPr>
            <p:ph type="title"/>
          </p:nvPr>
        </p:nvSpPr>
        <p:spPr>
          <a:xfrm>
            <a:off x="8354658" y="1257606"/>
            <a:ext cx="3006514" cy="4342788"/>
          </a:xfrm>
        </p:spPr>
        <p:txBody>
          <a:bodyPr vert="horz" lIns="91440" tIns="45720" rIns="91440" bIns="45720" rtlCol="0" anchor="t">
            <a:normAutofit fontScale="90000"/>
          </a:bodyPr>
          <a:lstStyle/>
          <a:p>
            <a:pPr>
              <a:lnSpc>
                <a:spcPct val="90000"/>
              </a:lnSpc>
            </a:pPr>
            <a:r>
              <a:rPr lang="en-US" sz="1800" b="0" i="0" kern="1200" dirty="0">
                <a:solidFill>
                  <a:srgbClr val="EBEBEB"/>
                </a:solidFill>
                <a:latin typeface="+mj-lt"/>
                <a:ea typeface="+mj-ea"/>
                <a:cs typeface="+mj-cs"/>
              </a:rPr>
              <a:t>Denver, Arapahoe, and Boulder counties represent </a:t>
            </a:r>
            <a:r>
              <a:rPr lang="en-US" sz="2800" b="1" dirty="0">
                <a:solidFill>
                  <a:schemeClr val="accent2"/>
                </a:solidFill>
              </a:rPr>
              <a:t>~40%</a:t>
            </a:r>
            <a:r>
              <a:rPr lang="en-US" sz="1800" b="0" i="0" kern="1200" dirty="0">
                <a:solidFill>
                  <a:srgbClr val="EBEBEB"/>
                </a:solidFill>
                <a:latin typeface="+mj-lt"/>
                <a:ea typeface="+mj-ea"/>
                <a:cs typeface="+mj-cs"/>
              </a:rPr>
              <a:t> of the states population and </a:t>
            </a:r>
            <a:r>
              <a:rPr lang="en-US" sz="2800" b="1" dirty="0">
                <a:solidFill>
                  <a:schemeClr val="accent2"/>
                </a:solidFill>
              </a:rPr>
              <a:t>~52% </a:t>
            </a:r>
            <a:r>
              <a:rPr lang="en-US" sz="1800" b="0" i="0" kern="1200" dirty="0">
                <a:solidFill>
                  <a:srgbClr val="EBEBEB"/>
                </a:solidFill>
                <a:latin typeface="+mj-lt"/>
                <a:ea typeface="+mj-ea"/>
                <a:cs typeface="+mj-cs"/>
              </a:rPr>
              <a:t>of recreational marijuana sales:</a:t>
            </a:r>
            <a:br>
              <a:rPr lang="en-US" sz="1800" b="0" i="0" kern="1200" dirty="0">
                <a:solidFill>
                  <a:srgbClr val="EBEBEB"/>
                </a:solidFill>
                <a:latin typeface="+mj-lt"/>
                <a:ea typeface="+mj-ea"/>
                <a:cs typeface="+mj-cs"/>
              </a:rPr>
            </a:br>
            <a:br>
              <a:rPr lang="en-US" sz="1400" b="0" i="0" kern="1200" dirty="0">
                <a:solidFill>
                  <a:srgbClr val="EBEBEB"/>
                </a:solidFill>
                <a:latin typeface="+mj-lt"/>
                <a:ea typeface="+mj-ea"/>
                <a:cs typeface="+mj-cs"/>
              </a:rPr>
            </a:br>
            <a:r>
              <a:rPr lang="en-US" sz="1200" b="0" i="0" u="sng" kern="1200" dirty="0">
                <a:solidFill>
                  <a:srgbClr val="EBEBEB"/>
                </a:solidFill>
                <a:latin typeface="+mj-lt"/>
                <a:ea typeface="+mj-ea"/>
                <a:cs typeface="+mj-cs"/>
              </a:rPr>
              <a:t>2017:</a:t>
            </a:r>
            <a:br>
              <a:rPr lang="en-US" sz="1200" b="0" i="0" u="sng" kern="1200" dirty="0">
                <a:solidFill>
                  <a:srgbClr val="EBEBEB"/>
                </a:solidFill>
                <a:latin typeface="+mj-lt"/>
                <a:ea typeface="+mj-ea"/>
                <a:cs typeface="+mj-cs"/>
              </a:rPr>
            </a:br>
            <a:br>
              <a:rPr lang="en-US" sz="1200" b="0" i="0" kern="1200" dirty="0">
                <a:solidFill>
                  <a:srgbClr val="EBEBEB"/>
                </a:solidFill>
                <a:latin typeface="+mj-lt"/>
                <a:ea typeface="+mj-ea"/>
                <a:cs typeface="+mj-cs"/>
              </a:rPr>
            </a:br>
            <a:r>
              <a:rPr lang="en-US" sz="1200" b="0" i="0" kern="1200" dirty="0">
                <a:solidFill>
                  <a:srgbClr val="EBEBEB"/>
                </a:solidFill>
                <a:latin typeface="+mj-lt"/>
                <a:ea typeface="+mj-ea"/>
                <a:cs typeface="+mj-cs"/>
              </a:rPr>
              <a:t>CO Rec Cannabis sales: </a:t>
            </a:r>
            <a:r>
              <a:rPr lang="en-US" sz="1200" b="1" dirty="0">
                <a:solidFill>
                  <a:schemeClr val="accent2"/>
                </a:solidFill>
              </a:rPr>
              <a:t>$1,089,778,095</a:t>
            </a:r>
            <a:br>
              <a:rPr lang="en-US" sz="1200" b="1" i="0" kern="1200" dirty="0">
                <a:solidFill>
                  <a:schemeClr val="accent2"/>
                </a:solidFill>
                <a:latin typeface="+mj-lt"/>
                <a:ea typeface="+mj-ea"/>
                <a:cs typeface="+mj-cs"/>
              </a:rPr>
            </a:br>
            <a:r>
              <a:rPr lang="en-US" sz="1200" i="0" kern="1200" dirty="0">
                <a:solidFill>
                  <a:schemeClr val="bg1"/>
                </a:solidFill>
                <a:latin typeface="+mj-lt"/>
                <a:ea typeface="+mj-ea"/>
                <a:cs typeface="+mj-cs"/>
              </a:rPr>
              <a:t>Denver, Arapahoe, and Boulder sales: </a:t>
            </a:r>
            <a:r>
              <a:rPr lang="en-US" sz="1200" b="1" dirty="0">
                <a:solidFill>
                  <a:schemeClr val="accent2"/>
                </a:solidFill>
              </a:rPr>
              <a:t>$563,948,132</a:t>
            </a:r>
            <a:br>
              <a:rPr lang="en-US" sz="1400" b="0" i="0" kern="1200" dirty="0">
                <a:solidFill>
                  <a:srgbClr val="EBEBEB"/>
                </a:solidFill>
                <a:latin typeface="+mj-lt"/>
                <a:ea typeface="+mj-ea"/>
                <a:cs typeface="+mj-cs"/>
              </a:rPr>
            </a:br>
            <a:br>
              <a:rPr lang="en-US" sz="1400" b="0" i="0" kern="1200" dirty="0">
                <a:solidFill>
                  <a:srgbClr val="EBEBEB"/>
                </a:solidFill>
                <a:latin typeface="+mj-lt"/>
                <a:ea typeface="+mj-ea"/>
                <a:cs typeface="+mj-cs"/>
              </a:rPr>
            </a:br>
            <a:r>
              <a:rPr lang="en-US" sz="1200" dirty="0">
                <a:solidFill>
                  <a:srgbClr val="EBEBEB"/>
                </a:solidFill>
              </a:rPr>
              <a:t>CO Population: </a:t>
            </a:r>
            <a:r>
              <a:rPr lang="en-US" sz="1200" b="1" dirty="0">
                <a:solidFill>
                  <a:schemeClr val="accent2"/>
                </a:solidFill>
              </a:rPr>
              <a:t>5,609,421</a:t>
            </a:r>
            <a:br>
              <a:rPr lang="en-US" sz="1200" dirty="0">
                <a:solidFill>
                  <a:srgbClr val="EBEBEB"/>
                </a:solidFill>
              </a:rPr>
            </a:br>
            <a:r>
              <a:rPr lang="en-US" sz="1200" dirty="0">
                <a:solidFill>
                  <a:srgbClr val="EBEBEB"/>
                </a:solidFill>
              </a:rPr>
              <a:t>Denver, Arapahoe, and Boulder counties population: </a:t>
            </a:r>
            <a:r>
              <a:rPr lang="en-US" sz="1200" b="1" dirty="0">
                <a:solidFill>
                  <a:schemeClr val="accent2"/>
                </a:solidFill>
              </a:rPr>
              <a:t>1,671,762</a:t>
            </a:r>
            <a:br>
              <a:rPr lang="en-US" sz="1200" b="1" dirty="0">
                <a:solidFill>
                  <a:schemeClr val="accent2"/>
                </a:solidFill>
              </a:rPr>
            </a:br>
            <a:br>
              <a:rPr lang="en-US" sz="1200" b="1" dirty="0">
                <a:solidFill>
                  <a:schemeClr val="accent2"/>
                </a:solidFill>
              </a:rPr>
            </a:br>
            <a:r>
              <a:rPr lang="en-US" sz="1200" dirty="0">
                <a:solidFill>
                  <a:srgbClr val="EBEBEB"/>
                </a:solidFill>
              </a:rPr>
              <a:t>Denver: 12.6% population, 34% sales</a:t>
            </a:r>
            <a:br>
              <a:rPr lang="en-US" sz="1200" dirty="0">
                <a:solidFill>
                  <a:srgbClr val="EBEBEB"/>
                </a:solidFill>
              </a:rPr>
            </a:br>
            <a:r>
              <a:rPr lang="en-US" sz="1200" dirty="0">
                <a:solidFill>
                  <a:srgbClr val="EBEBEB"/>
                </a:solidFill>
              </a:rPr>
              <a:t>Arapahoe: 11.4% population, 10% sales</a:t>
            </a:r>
            <a:br>
              <a:rPr lang="en-US" sz="1200" dirty="0">
                <a:solidFill>
                  <a:srgbClr val="EBEBEB"/>
                </a:solidFill>
              </a:rPr>
            </a:br>
            <a:r>
              <a:rPr lang="en-US" sz="1200" dirty="0">
                <a:solidFill>
                  <a:srgbClr val="EBEBEB"/>
                </a:solidFill>
              </a:rPr>
              <a:t>Boulder: 5.7% population, 7% sales</a:t>
            </a:r>
          </a:p>
        </p:txBody>
      </p:sp>
      <p:grpSp>
        <p:nvGrpSpPr>
          <p:cNvPr id="14" name="Group 1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5" name="Rectangle 1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121D3BFC-F2F5-425A-9DC2-D9CFF98BDB94}"/>
              </a:ext>
            </a:extLst>
          </p:cNvPr>
          <p:cNvPicPr>
            <a:picLocks noChangeAspect="1"/>
          </p:cNvPicPr>
          <p:nvPr/>
        </p:nvPicPr>
        <p:blipFill>
          <a:blip r:embed="rId3"/>
          <a:stretch>
            <a:fillRect/>
          </a:stretch>
        </p:blipFill>
        <p:spPr>
          <a:xfrm>
            <a:off x="98618" y="149290"/>
            <a:ext cx="6283521" cy="6559420"/>
          </a:xfrm>
          <a:prstGeom prst="rect">
            <a:avLst/>
          </a:prstGeom>
        </p:spPr>
      </p:pic>
    </p:spTree>
    <p:extLst>
      <p:ext uri="{BB962C8B-B14F-4D97-AF65-F5344CB8AC3E}">
        <p14:creationId xmlns:p14="http://schemas.microsoft.com/office/powerpoint/2010/main" val="253846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883E19-B740-4A77-8F49-AA6F3FBD19BB}"/>
              </a:ext>
            </a:extLst>
          </p:cNvPr>
          <p:cNvPicPr>
            <a:picLocks noChangeAspect="1"/>
          </p:cNvPicPr>
          <p:nvPr/>
        </p:nvPicPr>
        <p:blipFill rotWithShape="1">
          <a:blip r:embed="rId2"/>
          <a:srcRect t="881"/>
          <a:stretch/>
        </p:blipFill>
        <p:spPr>
          <a:xfrm>
            <a:off x="20" y="10"/>
            <a:ext cx="12191980" cy="6857990"/>
          </a:xfrm>
          <a:prstGeom prst="rect">
            <a:avLst/>
          </a:prstGeom>
        </p:spPr>
      </p:pic>
    </p:spTree>
    <p:extLst>
      <p:ext uri="{BB962C8B-B14F-4D97-AF65-F5344CB8AC3E}">
        <p14:creationId xmlns:p14="http://schemas.microsoft.com/office/powerpoint/2010/main" val="3041603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874</Words>
  <Application>Microsoft Office PowerPoint</Application>
  <PresentationFormat>Widescreen</PresentationFormat>
  <Paragraphs>98</Paragraphs>
  <Slides>24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 Boardroom</vt:lpstr>
      <vt:lpstr>Colorado Marijuana Project</vt:lpstr>
      <vt:lpstr>Discussion Points</vt:lpstr>
      <vt:lpstr>Purpose of Project</vt:lpstr>
      <vt:lpstr>Colorado Cannabis History</vt:lpstr>
      <vt:lpstr>Colorado Marijuana Sales*  Retail sales are increasing year over year  Medical sales are generally flat but appear to be on the decline   *2018 sales represent sales to date as of August, 2018  </vt:lpstr>
      <vt:lpstr>Denver, El Paso (Colorado Springs), and Boulder counties represent ~30% of the states population and ~79% of medical marijuana sales:  2017:  CO Med Cannabis sales: $416,516,818 Denver, El Paso, and Boulder sales: $327,464,527  CO Population: 5,609,421 Denver, El Paso, and Boulder counties population: 1,729,788  Denver: 12.6% population, 48.7% sales El Paso: 12.5% population, 24.5% sales Boulder: 5.7% population, 5.3% sales</vt:lpstr>
      <vt:lpstr>PowerPoint Presentation</vt:lpstr>
      <vt:lpstr>Denver, Arapahoe, and Boulder counties represent ~40% of the states population and ~52% of recreational marijuana sales:  2017:  CO Rec Cannabis sales: $1,089,778,095 Denver, Arapahoe, and Boulder sales: $563,948,132  CO Population: 5,609,421 Denver, Arapahoe, and Boulder counties population: 1,671,762  Denver: 12.6% population, 34% sales Arapahoe: 11.4% population, 10% sales Boulder: 5.7% population, 7% sales</vt:lpstr>
      <vt:lpstr>PowerPoint Presentation</vt:lpstr>
      <vt:lpstr>The Curious Case of Las Animas…  Las Animas stands out for having a low county population (14K) compared to high recreational marijuana sales (107M)  At issue is that the average cost of marijuana per county citizen is 4X+ the cost of marijuana in Denver  Las Animas* provides easy access to Kansas, Oklahoma, Texas, and New Mexico to recreational marijuana – the higher sales may be from out-of-staters visiting for the day  *Costilla, Conejos, Archuleta, and Montezuma counties also provide easy access to New Mexico</vt:lpstr>
      <vt:lpstr> Colorado Tax Revenue</vt:lpstr>
      <vt:lpstr>Colorado Marijuana Taxation</vt:lpstr>
      <vt:lpstr>Where do the taxes go?</vt:lpstr>
      <vt:lpstr>Marijuana state revenue as compared to other Colorado behavior revenue sources</vt:lpstr>
      <vt:lpstr>Denver Crime</vt:lpstr>
      <vt:lpstr>PowerPoint Presentation</vt:lpstr>
      <vt:lpstr>PowerPoint Presentation</vt:lpstr>
      <vt:lpstr>PowerPoint Presentation</vt:lpstr>
      <vt:lpstr>Colorado Public Opinion</vt:lpstr>
      <vt:lpstr>Sentiment Analysis</vt:lpstr>
      <vt:lpstr>Conclusions and Next Steps</vt:lpstr>
      <vt:lpstr>Links &amp; Citations</vt:lpstr>
      <vt:lpstr>Links &amp; Citations</vt:lpstr>
      <vt:lpstr>Links &amp; 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 Marijuana Project</dc:title>
  <dc:creator>David Martinez</dc:creator>
  <cp:lastModifiedBy>David Martinez</cp:lastModifiedBy>
  <cp:revision>10</cp:revision>
  <dcterms:created xsi:type="dcterms:W3CDTF">2018-12-16T19:01:52Z</dcterms:created>
  <dcterms:modified xsi:type="dcterms:W3CDTF">2018-12-16T21:24:42Z</dcterms:modified>
</cp:coreProperties>
</file>