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37441188" cy="50149125"/>
  <p:defaultTextStyle>
    <a:defPPr>
      <a:defRPr lang="en-US"/>
    </a:defPPr>
    <a:lvl1pPr algn="l" rtl="0" fontAlgn="base">
      <a:spcBef>
        <a:spcPct val="0"/>
      </a:spcBef>
      <a:spcAft>
        <a:spcPct val="0"/>
      </a:spcAft>
      <a:defRPr sz="4000" kern="1200">
        <a:solidFill>
          <a:schemeClr val="tx1"/>
        </a:solidFill>
        <a:latin typeface="Arial" charset="0"/>
        <a:ea typeface="+mn-ea"/>
        <a:cs typeface="+mn-cs"/>
      </a:defRPr>
    </a:lvl1pPr>
    <a:lvl2pPr marL="457200" algn="l" rtl="0" fontAlgn="base">
      <a:spcBef>
        <a:spcPct val="0"/>
      </a:spcBef>
      <a:spcAft>
        <a:spcPct val="0"/>
      </a:spcAft>
      <a:defRPr sz="4000" kern="1200">
        <a:solidFill>
          <a:schemeClr val="tx1"/>
        </a:solidFill>
        <a:latin typeface="Arial" charset="0"/>
        <a:ea typeface="+mn-ea"/>
        <a:cs typeface="+mn-cs"/>
      </a:defRPr>
    </a:lvl2pPr>
    <a:lvl3pPr marL="914400" algn="l" rtl="0" fontAlgn="base">
      <a:spcBef>
        <a:spcPct val="0"/>
      </a:spcBef>
      <a:spcAft>
        <a:spcPct val="0"/>
      </a:spcAft>
      <a:defRPr sz="4000" kern="1200">
        <a:solidFill>
          <a:schemeClr val="tx1"/>
        </a:solidFill>
        <a:latin typeface="Arial" charset="0"/>
        <a:ea typeface="+mn-ea"/>
        <a:cs typeface="+mn-cs"/>
      </a:defRPr>
    </a:lvl3pPr>
    <a:lvl4pPr marL="1371600" algn="l" rtl="0" fontAlgn="base">
      <a:spcBef>
        <a:spcPct val="0"/>
      </a:spcBef>
      <a:spcAft>
        <a:spcPct val="0"/>
      </a:spcAft>
      <a:defRPr sz="4000" kern="1200">
        <a:solidFill>
          <a:schemeClr val="tx1"/>
        </a:solidFill>
        <a:latin typeface="Arial" charset="0"/>
        <a:ea typeface="+mn-ea"/>
        <a:cs typeface="+mn-cs"/>
      </a:defRPr>
    </a:lvl4pPr>
    <a:lvl5pPr marL="1828800" algn="l" rtl="0" fontAlgn="base">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EB35"/>
    <a:srgbClr val="A0D565"/>
    <a:srgbClr val="EAEAEA"/>
    <a:srgbClr val="B2B2B2"/>
    <a:srgbClr val="FF3300"/>
    <a:srgbClr val="87C5CB"/>
    <a:srgbClr val="5BFFFF"/>
    <a:srgbClr val="CC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6433" autoAdjust="0"/>
  </p:normalViewPr>
  <p:slideViewPr>
    <p:cSldViewPr snapToGrid="0">
      <p:cViewPr>
        <p:scale>
          <a:sx n="50" d="100"/>
          <a:sy n="50" d="100"/>
        </p:scale>
        <p:origin x="3688" y="4552"/>
      </p:cViewPr>
      <p:guideLst>
        <p:guide orient="horz" pos="20735"/>
        <p:guide pos="27647"/>
      </p:guideLst>
    </p:cSldViewPr>
  </p:slid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9.wmf"/><Relationship Id="rId20" Type="http://schemas.openxmlformats.org/officeDocument/2006/relationships/image" Target="../media/image20.wmf"/><Relationship Id="rId21" Type="http://schemas.openxmlformats.org/officeDocument/2006/relationships/image" Target="../media/image21.wmf"/><Relationship Id="rId22" Type="http://schemas.openxmlformats.org/officeDocument/2006/relationships/image" Target="../media/image22.wmf"/><Relationship Id="rId23" Type="http://schemas.openxmlformats.org/officeDocument/2006/relationships/image" Target="../media/image23.wmf"/><Relationship Id="rId24" Type="http://schemas.openxmlformats.org/officeDocument/2006/relationships/image" Target="../media/image24.wmf"/><Relationship Id="rId25" Type="http://schemas.openxmlformats.org/officeDocument/2006/relationships/image" Target="../media/image25.wmf"/><Relationship Id="rId26" Type="http://schemas.openxmlformats.org/officeDocument/2006/relationships/image" Target="../media/image26.wmf"/><Relationship Id="rId27" Type="http://schemas.openxmlformats.org/officeDocument/2006/relationships/image" Target="../media/image27.wmf"/><Relationship Id="rId10" Type="http://schemas.openxmlformats.org/officeDocument/2006/relationships/image" Target="../media/image10.wmf"/><Relationship Id="rId11" Type="http://schemas.openxmlformats.org/officeDocument/2006/relationships/image" Target="../media/image11.wmf"/><Relationship Id="rId12" Type="http://schemas.openxmlformats.org/officeDocument/2006/relationships/image" Target="../media/image12.wmf"/><Relationship Id="rId13" Type="http://schemas.openxmlformats.org/officeDocument/2006/relationships/image" Target="../media/image13.wmf"/><Relationship Id="rId14" Type="http://schemas.openxmlformats.org/officeDocument/2006/relationships/image" Target="../media/image14.wmf"/><Relationship Id="rId15" Type="http://schemas.openxmlformats.org/officeDocument/2006/relationships/image" Target="../media/image15.wmf"/><Relationship Id="rId16" Type="http://schemas.openxmlformats.org/officeDocument/2006/relationships/image" Target="../media/image16.wmf"/><Relationship Id="rId17" Type="http://schemas.openxmlformats.org/officeDocument/2006/relationships/image" Target="../media/image17.wmf"/><Relationship Id="rId18" Type="http://schemas.openxmlformats.org/officeDocument/2006/relationships/image" Target="../media/image18.wmf"/><Relationship Id="rId19" Type="http://schemas.openxmlformats.org/officeDocument/2006/relationships/image" Target="../media/image19.wmf"/><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 Id="rId4" Type="http://schemas.openxmlformats.org/officeDocument/2006/relationships/image" Target="../media/image4.wmf"/><Relationship Id="rId5" Type="http://schemas.openxmlformats.org/officeDocument/2006/relationships/image" Target="../media/image5.wmf"/><Relationship Id="rId6" Type="http://schemas.openxmlformats.org/officeDocument/2006/relationships/image" Target="../media/image6.wmf"/><Relationship Id="rId7" Type="http://schemas.openxmlformats.org/officeDocument/2006/relationships/image" Target="../media/image7.wmf"/><Relationship Id="rId8"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16224250"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t" anchorCtr="0" compatLnSpc="1">
            <a:prstTxWarp prst="textNoShape">
              <a:avLst/>
            </a:prstTxWarp>
          </a:bodyPr>
          <a:lstStyle>
            <a:lvl1pPr defTabSz="5005388">
              <a:defRPr sz="6600">
                <a:latin typeface="Arial" pitchFamily="34" charset="0"/>
              </a:defRPr>
            </a:lvl1pPr>
          </a:lstStyle>
          <a:p>
            <a:pPr>
              <a:defRPr/>
            </a:pPr>
            <a:endParaRPr lang="en-US" dirty="0"/>
          </a:p>
        </p:txBody>
      </p:sp>
      <p:sp>
        <p:nvSpPr>
          <p:cNvPr id="14339" name="Rectangle 3"/>
          <p:cNvSpPr>
            <a:spLocks noGrp="1" noChangeArrowheads="1"/>
          </p:cNvSpPr>
          <p:nvPr>
            <p:ph type="dt" idx="1"/>
          </p:nvPr>
        </p:nvSpPr>
        <p:spPr bwMode="auto">
          <a:xfrm>
            <a:off x="21207413" y="0"/>
            <a:ext cx="16225837"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t" anchorCtr="0" compatLnSpc="1">
            <a:prstTxWarp prst="textNoShape">
              <a:avLst/>
            </a:prstTxWarp>
          </a:bodyPr>
          <a:lstStyle>
            <a:lvl1pPr algn="r" defTabSz="5005388">
              <a:defRPr sz="6600">
                <a:latin typeface="Arial" pitchFamily="34" charset="0"/>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6183313" y="3760788"/>
            <a:ext cx="25076150" cy="1880711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3744913" y="23820438"/>
            <a:ext cx="29952950" cy="2256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47632938"/>
            <a:ext cx="16224250"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b" anchorCtr="0" compatLnSpc="1">
            <a:prstTxWarp prst="textNoShape">
              <a:avLst/>
            </a:prstTxWarp>
          </a:bodyPr>
          <a:lstStyle>
            <a:lvl1pPr defTabSz="5005388">
              <a:defRPr sz="6600">
                <a:latin typeface="Arial" pitchFamily="34" charset="0"/>
              </a:defRPr>
            </a:lvl1pPr>
          </a:lstStyle>
          <a:p>
            <a:pPr>
              <a:defRPr/>
            </a:pPr>
            <a:endParaRPr lang="en-US" dirty="0"/>
          </a:p>
        </p:txBody>
      </p:sp>
      <p:sp>
        <p:nvSpPr>
          <p:cNvPr id="14343" name="Rectangle 7"/>
          <p:cNvSpPr>
            <a:spLocks noGrp="1" noChangeArrowheads="1"/>
          </p:cNvSpPr>
          <p:nvPr>
            <p:ph type="sldNum" sz="quarter" idx="5"/>
          </p:nvPr>
        </p:nvSpPr>
        <p:spPr bwMode="auto">
          <a:xfrm>
            <a:off x="21207413" y="47632938"/>
            <a:ext cx="16225837"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b" anchorCtr="0" compatLnSpc="1">
            <a:prstTxWarp prst="textNoShape">
              <a:avLst/>
            </a:prstTxWarp>
          </a:bodyPr>
          <a:lstStyle>
            <a:lvl1pPr algn="r" defTabSz="5005388">
              <a:defRPr sz="6600">
                <a:latin typeface="Arial" pitchFamily="34" charset="0"/>
              </a:defRPr>
            </a:lvl1pPr>
          </a:lstStyle>
          <a:p>
            <a:pPr>
              <a:defRPr/>
            </a:pPr>
            <a:fld id="{9ECBD72C-0344-4BB7-A38A-42397F12DAE2}" type="slidenum">
              <a:rPr lang="en-US"/>
              <a:pPr>
                <a:defRPr/>
              </a:pPr>
              <a:t>‹#›</a:t>
            </a:fld>
            <a:endParaRPr lang="en-US" dirty="0"/>
          </a:p>
        </p:txBody>
      </p:sp>
    </p:spTree>
    <p:extLst>
      <p:ext uri="{BB962C8B-B14F-4D97-AF65-F5344CB8AC3E}">
        <p14:creationId xmlns:p14="http://schemas.microsoft.com/office/powerpoint/2010/main" val="35682896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defTabSz="5005388" eaLnBrk="0" hangingPunct="0">
              <a:defRPr sz="4000">
                <a:solidFill>
                  <a:schemeClr val="tx1"/>
                </a:solidFill>
                <a:latin typeface="Arial" charset="0"/>
              </a:defRPr>
            </a:lvl1pPr>
            <a:lvl2pPr marL="742950" indent="-285750" defTabSz="5005388" eaLnBrk="0" hangingPunct="0">
              <a:defRPr sz="4000">
                <a:solidFill>
                  <a:schemeClr val="tx1"/>
                </a:solidFill>
                <a:latin typeface="Arial" charset="0"/>
              </a:defRPr>
            </a:lvl2pPr>
            <a:lvl3pPr marL="1143000" indent="-228600" defTabSz="5005388" eaLnBrk="0" hangingPunct="0">
              <a:defRPr sz="4000">
                <a:solidFill>
                  <a:schemeClr val="tx1"/>
                </a:solidFill>
                <a:latin typeface="Arial" charset="0"/>
              </a:defRPr>
            </a:lvl3pPr>
            <a:lvl4pPr marL="1600200" indent="-228600" defTabSz="5005388" eaLnBrk="0" hangingPunct="0">
              <a:defRPr sz="4000">
                <a:solidFill>
                  <a:schemeClr val="tx1"/>
                </a:solidFill>
                <a:latin typeface="Arial" charset="0"/>
              </a:defRPr>
            </a:lvl4pPr>
            <a:lvl5pPr marL="2057400" indent="-228600" defTabSz="5005388" eaLnBrk="0" hangingPunct="0">
              <a:defRPr sz="4000">
                <a:solidFill>
                  <a:schemeClr val="tx1"/>
                </a:solidFill>
                <a:latin typeface="Arial" charset="0"/>
              </a:defRPr>
            </a:lvl5pPr>
            <a:lvl6pPr marL="2514600" indent="-228600" defTabSz="5005388" eaLnBrk="0" fontAlgn="base" hangingPunct="0">
              <a:spcBef>
                <a:spcPct val="0"/>
              </a:spcBef>
              <a:spcAft>
                <a:spcPct val="0"/>
              </a:spcAft>
              <a:defRPr sz="4000">
                <a:solidFill>
                  <a:schemeClr val="tx1"/>
                </a:solidFill>
                <a:latin typeface="Arial" charset="0"/>
              </a:defRPr>
            </a:lvl6pPr>
            <a:lvl7pPr marL="2971800" indent="-228600" defTabSz="5005388" eaLnBrk="0" fontAlgn="base" hangingPunct="0">
              <a:spcBef>
                <a:spcPct val="0"/>
              </a:spcBef>
              <a:spcAft>
                <a:spcPct val="0"/>
              </a:spcAft>
              <a:defRPr sz="4000">
                <a:solidFill>
                  <a:schemeClr val="tx1"/>
                </a:solidFill>
                <a:latin typeface="Arial" charset="0"/>
              </a:defRPr>
            </a:lvl7pPr>
            <a:lvl8pPr marL="3429000" indent="-228600" defTabSz="5005388" eaLnBrk="0" fontAlgn="base" hangingPunct="0">
              <a:spcBef>
                <a:spcPct val="0"/>
              </a:spcBef>
              <a:spcAft>
                <a:spcPct val="0"/>
              </a:spcAft>
              <a:defRPr sz="4000">
                <a:solidFill>
                  <a:schemeClr val="tx1"/>
                </a:solidFill>
                <a:latin typeface="Arial" charset="0"/>
              </a:defRPr>
            </a:lvl8pPr>
            <a:lvl9pPr marL="3886200" indent="-228600" defTabSz="5005388" eaLnBrk="0" fontAlgn="base" hangingPunct="0">
              <a:spcBef>
                <a:spcPct val="0"/>
              </a:spcBef>
              <a:spcAft>
                <a:spcPct val="0"/>
              </a:spcAft>
              <a:defRPr sz="4000">
                <a:solidFill>
                  <a:schemeClr val="tx1"/>
                </a:solidFill>
                <a:latin typeface="Arial" charset="0"/>
              </a:defRPr>
            </a:lvl9pPr>
          </a:lstStyle>
          <a:p>
            <a:pPr eaLnBrk="1" hangingPunct="1"/>
            <a:fld id="{47C85209-AAE6-46CD-88AC-ABF992CDF749}" type="slidenum">
              <a:rPr lang="en-US" sz="6600" smtClean="0"/>
              <a:pPr eaLnBrk="1" hangingPunct="1"/>
              <a:t>1</a:t>
            </a:fld>
            <a:endParaRPr lang="en-US" sz="6600" dirty="0"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45397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0121508-2042-443E-894D-F572F06241B7}" type="slidenum">
              <a:rPr lang="en-US"/>
              <a:pPr>
                <a:defRPr/>
              </a:pPr>
              <a:t>‹#›</a:t>
            </a:fld>
            <a:endParaRPr lang="en-US" dirty="0"/>
          </a:p>
        </p:txBody>
      </p:sp>
    </p:spTree>
    <p:extLst>
      <p:ext uri="{BB962C8B-B14F-4D97-AF65-F5344CB8AC3E}">
        <p14:creationId xmlns:p14="http://schemas.microsoft.com/office/powerpoint/2010/main" val="40181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6DFBFB8-330F-4E8B-B5EA-DFF8CA07BFFE}" type="slidenum">
              <a:rPr lang="en-US"/>
              <a:pPr>
                <a:defRPr/>
              </a:pPr>
              <a:t>‹#›</a:t>
            </a:fld>
            <a:endParaRPr lang="en-US" dirty="0"/>
          </a:p>
        </p:txBody>
      </p:sp>
    </p:spTree>
    <p:extLst>
      <p:ext uri="{BB962C8B-B14F-4D97-AF65-F5344CB8AC3E}">
        <p14:creationId xmlns:p14="http://schemas.microsoft.com/office/powerpoint/2010/main" val="7554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6038"/>
            <a:ext cx="9875838" cy="28089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2338" y="1316038"/>
            <a:ext cx="29478287" cy="2808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9072A64-EA67-4059-A477-E30AAA0DE13A}" type="slidenum">
              <a:rPr lang="en-US"/>
              <a:pPr>
                <a:defRPr/>
              </a:pPr>
              <a:t>‹#›</a:t>
            </a:fld>
            <a:endParaRPr lang="en-US" dirty="0"/>
          </a:p>
        </p:txBody>
      </p:sp>
    </p:spTree>
    <p:extLst>
      <p:ext uri="{BB962C8B-B14F-4D97-AF65-F5344CB8AC3E}">
        <p14:creationId xmlns:p14="http://schemas.microsoft.com/office/powerpoint/2010/main" val="4031489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92338" y="1316038"/>
            <a:ext cx="39506525" cy="5486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192338" y="7683500"/>
            <a:ext cx="19677062" cy="21721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22021800" y="7683500"/>
            <a:ext cx="19677063" cy="21721763"/>
          </a:xfrm>
        </p:spPr>
        <p:txBody>
          <a:bodyPr/>
          <a:lstStyle/>
          <a:p>
            <a:pPr lvl="0"/>
            <a:endParaRPr lang="en-US" noProof="0" dirty="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6AD394C-5454-421C-ADF9-D1FE527D1B74}" type="slidenum">
              <a:rPr lang="en-US"/>
              <a:pPr>
                <a:defRPr/>
              </a:pPr>
              <a:t>‹#›</a:t>
            </a:fld>
            <a:endParaRPr lang="en-US" dirty="0"/>
          </a:p>
        </p:txBody>
      </p:sp>
    </p:spTree>
    <p:extLst>
      <p:ext uri="{BB962C8B-B14F-4D97-AF65-F5344CB8AC3E}">
        <p14:creationId xmlns:p14="http://schemas.microsoft.com/office/powerpoint/2010/main" val="395975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A4E7E113-AB3E-44E8-AE90-27F0D5052EAA}" type="slidenum">
              <a:rPr lang="en-US"/>
              <a:pPr>
                <a:defRPr/>
              </a:pPr>
              <a:t>‹#›</a:t>
            </a:fld>
            <a:endParaRPr lang="en-US" dirty="0"/>
          </a:p>
        </p:txBody>
      </p:sp>
    </p:spTree>
    <p:extLst>
      <p:ext uri="{BB962C8B-B14F-4D97-AF65-F5344CB8AC3E}">
        <p14:creationId xmlns:p14="http://schemas.microsoft.com/office/powerpoint/2010/main" val="198207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BE10888-7225-4858-ADA9-050AC1C935EF}" type="slidenum">
              <a:rPr lang="en-US"/>
              <a:pPr>
                <a:defRPr/>
              </a:pPr>
              <a:t>‹#›</a:t>
            </a:fld>
            <a:endParaRPr lang="en-US" dirty="0"/>
          </a:p>
        </p:txBody>
      </p:sp>
    </p:spTree>
    <p:extLst>
      <p:ext uri="{BB962C8B-B14F-4D97-AF65-F5344CB8AC3E}">
        <p14:creationId xmlns:p14="http://schemas.microsoft.com/office/powerpoint/2010/main" val="1417555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2338" y="7683500"/>
            <a:ext cx="19677062" cy="2172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3500"/>
            <a:ext cx="19677063" cy="2172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378017E-EC4B-4C72-BD11-6A25D2054135}" type="slidenum">
              <a:rPr lang="en-US"/>
              <a:pPr>
                <a:defRPr/>
              </a:pPr>
              <a:t>‹#›</a:t>
            </a:fld>
            <a:endParaRPr lang="en-US" dirty="0"/>
          </a:p>
        </p:txBody>
      </p:sp>
    </p:spTree>
    <p:extLst>
      <p:ext uri="{BB962C8B-B14F-4D97-AF65-F5344CB8AC3E}">
        <p14:creationId xmlns:p14="http://schemas.microsoft.com/office/powerpoint/2010/main" val="118896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82ABDDD-9FFB-419C-8AB1-99A32AE45D92}" type="slidenum">
              <a:rPr lang="en-US"/>
              <a:pPr>
                <a:defRPr/>
              </a:pPr>
              <a:t>‹#›</a:t>
            </a:fld>
            <a:endParaRPr lang="en-US" dirty="0"/>
          </a:p>
        </p:txBody>
      </p:sp>
    </p:spTree>
    <p:extLst>
      <p:ext uri="{BB962C8B-B14F-4D97-AF65-F5344CB8AC3E}">
        <p14:creationId xmlns:p14="http://schemas.microsoft.com/office/powerpoint/2010/main" val="129411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269A5384-729D-43FC-9C96-52FD724BB490}" type="slidenum">
              <a:rPr lang="en-US"/>
              <a:pPr>
                <a:defRPr/>
              </a:pPr>
              <a:t>‹#›</a:t>
            </a:fld>
            <a:endParaRPr lang="en-US" dirty="0"/>
          </a:p>
        </p:txBody>
      </p:sp>
    </p:spTree>
    <p:extLst>
      <p:ext uri="{BB962C8B-B14F-4D97-AF65-F5344CB8AC3E}">
        <p14:creationId xmlns:p14="http://schemas.microsoft.com/office/powerpoint/2010/main" val="1005493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4C2A8E61-A19F-43FA-AAAA-F25B2FA4A519}" type="slidenum">
              <a:rPr lang="en-US"/>
              <a:pPr>
                <a:defRPr/>
              </a:pPr>
              <a:t>‹#›</a:t>
            </a:fld>
            <a:endParaRPr lang="en-US" dirty="0"/>
          </a:p>
        </p:txBody>
      </p:sp>
    </p:spTree>
    <p:extLst>
      <p:ext uri="{BB962C8B-B14F-4D97-AF65-F5344CB8AC3E}">
        <p14:creationId xmlns:p14="http://schemas.microsoft.com/office/powerpoint/2010/main" val="147047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2561BE1-6173-4F08-A8ED-24CE77286972}" type="slidenum">
              <a:rPr lang="en-US"/>
              <a:pPr>
                <a:defRPr/>
              </a:pPr>
              <a:t>‹#›</a:t>
            </a:fld>
            <a:endParaRPr lang="en-US" dirty="0"/>
          </a:p>
        </p:txBody>
      </p:sp>
    </p:spTree>
    <p:extLst>
      <p:ext uri="{BB962C8B-B14F-4D97-AF65-F5344CB8AC3E}">
        <p14:creationId xmlns:p14="http://schemas.microsoft.com/office/powerpoint/2010/main" val="2689914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16129C0-1F82-471E-BF2E-7416CECF35BE}" type="slidenum">
              <a:rPr lang="en-US"/>
              <a:pPr>
                <a:defRPr/>
              </a:pPr>
              <a:t>‹#›</a:t>
            </a:fld>
            <a:endParaRPr lang="en-US" dirty="0"/>
          </a:p>
        </p:txBody>
      </p:sp>
    </p:spTree>
    <p:extLst>
      <p:ext uri="{BB962C8B-B14F-4D97-AF65-F5344CB8AC3E}">
        <p14:creationId xmlns:p14="http://schemas.microsoft.com/office/powerpoint/2010/main" val="10856910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2338" y="1316038"/>
            <a:ext cx="395065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165" tIns="235082" rIns="470165" bIns="235082"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2338" y="7683500"/>
            <a:ext cx="39506525" cy="2172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165" tIns="235082" rIns="470165" bIns="23508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2338" y="29979938"/>
            <a:ext cx="10242550" cy="228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165" tIns="235082" rIns="470165" bIns="235082" numCol="1" anchor="t" anchorCtr="0" compatLnSpc="1">
            <a:prstTxWarp prst="textNoShape">
              <a:avLst/>
            </a:prstTxWarp>
          </a:bodyPr>
          <a:lstStyle>
            <a:lvl1pPr defTabSz="4703763">
              <a:defRPr sz="7200">
                <a:latin typeface="Arial" pitchFamily="34" charset="0"/>
              </a:defRPr>
            </a:lvl1pPr>
          </a:lstStyle>
          <a:p>
            <a:pPr>
              <a:defRPr/>
            </a:pPr>
            <a:endParaRPr lang="en-US" dirty="0"/>
          </a:p>
        </p:txBody>
      </p:sp>
      <p:sp>
        <p:nvSpPr>
          <p:cNvPr id="1029" name="Rectangle 5"/>
          <p:cNvSpPr>
            <a:spLocks noGrp="1" noChangeArrowheads="1"/>
          </p:cNvSpPr>
          <p:nvPr>
            <p:ph type="ftr" sz="quarter" idx="3"/>
          </p:nvPr>
        </p:nvSpPr>
        <p:spPr bwMode="auto">
          <a:xfrm>
            <a:off x="14993938" y="29979938"/>
            <a:ext cx="13903325" cy="228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165" tIns="235082" rIns="470165" bIns="235082" numCol="1" anchor="t" anchorCtr="0" compatLnSpc="1">
            <a:prstTxWarp prst="textNoShape">
              <a:avLst/>
            </a:prstTxWarp>
          </a:bodyPr>
          <a:lstStyle>
            <a:lvl1pPr algn="ctr" defTabSz="4703763">
              <a:defRPr sz="7200">
                <a:latin typeface="Arial"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31456313" y="29979938"/>
            <a:ext cx="10242550" cy="228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165" tIns="235082" rIns="470165" bIns="235082" numCol="1" anchor="t" anchorCtr="0" compatLnSpc="1">
            <a:prstTxWarp prst="textNoShape">
              <a:avLst/>
            </a:prstTxWarp>
          </a:bodyPr>
          <a:lstStyle>
            <a:lvl1pPr algn="r" defTabSz="4703763">
              <a:defRPr sz="7200">
                <a:latin typeface="Arial" pitchFamily="34" charset="0"/>
              </a:defRPr>
            </a:lvl1pPr>
          </a:lstStyle>
          <a:p>
            <a:pPr>
              <a:defRPr/>
            </a:pPr>
            <a:fld id="{861DB106-7EC1-4311-A92A-850D09180C4B}" type="slidenum">
              <a:rPr lang="en-US"/>
              <a:pPr>
                <a:defRPr/>
              </a:pPr>
              <a:t>‹#›</a:t>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703763" rtl="0" eaLnBrk="0" fontAlgn="base" hangingPunct="0">
        <a:spcBef>
          <a:spcPct val="0"/>
        </a:spcBef>
        <a:spcAft>
          <a:spcPct val="0"/>
        </a:spcAft>
        <a:defRPr sz="22400">
          <a:solidFill>
            <a:schemeClr val="tx2"/>
          </a:solidFill>
          <a:latin typeface="+mj-lt"/>
          <a:ea typeface="+mj-ea"/>
          <a:cs typeface="+mj-cs"/>
        </a:defRPr>
      </a:lvl1pPr>
      <a:lvl2pPr algn="ctr" defTabSz="4703763" rtl="0" eaLnBrk="0" fontAlgn="base" hangingPunct="0">
        <a:spcBef>
          <a:spcPct val="0"/>
        </a:spcBef>
        <a:spcAft>
          <a:spcPct val="0"/>
        </a:spcAft>
        <a:defRPr sz="22400">
          <a:solidFill>
            <a:schemeClr val="tx2"/>
          </a:solidFill>
          <a:latin typeface="Arial" pitchFamily="34" charset="0"/>
        </a:defRPr>
      </a:lvl2pPr>
      <a:lvl3pPr algn="ctr" defTabSz="4703763" rtl="0" eaLnBrk="0" fontAlgn="base" hangingPunct="0">
        <a:spcBef>
          <a:spcPct val="0"/>
        </a:spcBef>
        <a:spcAft>
          <a:spcPct val="0"/>
        </a:spcAft>
        <a:defRPr sz="22400">
          <a:solidFill>
            <a:schemeClr val="tx2"/>
          </a:solidFill>
          <a:latin typeface="Arial" pitchFamily="34" charset="0"/>
        </a:defRPr>
      </a:lvl3pPr>
      <a:lvl4pPr algn="ctr" defTabSz="4703763" rtl="0" eaLnBrk="0" fontAlgn="base" hangingPunct="0">
        <a:spcBef>
          <a:spcPct val="0"/>
        </a:spcBef>
        <a:spcAft>
          <a:spcPct val="0"/>
        </a:spcAft>
        <a:defRPr sz="22400">
          <a:solidFill>
            <a:schemeClr val="tx2"/>
          </a:solidFill>
          <a:latin typeface="Arial" pitchFamily="34" charset="0"/>
        </a:defRPr>
      </a:lvl4pPr>
      <a:lvl5pPr algn="ctr" defTabSz="4703763" rtl="0" eaLnBrk="0" fontAlgn="base" hangingPunct="0">
        <a:spcBef>
          <a:spcPct val="0"/>
        </a:spcBef>
        <a:spcAft>
          <a:spcPct val="0"/>
        </a:spcAft>
        <a:defRPr sz="22400">
          <a:solidFill>
            <a:schemeClr val="tx2"/>
          </a:solidFill>
          <a:latin typeface="Arial" pitchFamily="34" charset="0"/>
        </a:defRPr>
      </a:lvl5pPr>
      <a:lvl6pPr marL="457200" algn="ctr" defTabSz="4703763" rtl="0" fontAlgn="base">
        <a:spcBef>
          <a:spcPct val="0"/>
        </a:spcBef>
        <a:spcAft>
          <a:spcPct val="0"/>
        </a:spcAft>
        <a:defRPr sz="22400">
          <a:solidFill>
            <a:schemeClr val="tx2"/>
          </a:solidFill>
          <a:latin typeface="Arial" pitchFamily="34" charset="0"/>
        </a:defRPr>
      </a:lvl6pPr>
      <a:lvl7pPr marL="914400" algn="ctr" defTabSz="4703763" rtl="0" fontAlgn="base">
        <a:spcBef>
          <a:spcPct val="0"/>
        </a:spcBef>
        <a:spcAft>
          <a:spcPct val="0"/>
        </a:spcAft>
        <a:defRPr sz="22400">
          <a:solidFill>
            <a:schemeClr val="tx2"/>
          </a:solidFill>
          <a:latin typeface="Arial" pitchFamily="34" charset="0"/>
        </a:defRPr>
      </a:lvl7pPr>
      <a:lvl8pPr marL="1371600" algn="ctr" defTabSz="4703763" rtl="0" fontAlgn="base">
        <a:spcBef>
          <a:spcPct val="0"/>
        </a:spcBef>
        <a:spcAft>
          <a:spcPct val="0"/>
        </a:spcAft>
        <a:defRPr sz="22400">
          <a:solidFill>
            <a:schemeClr val="tx2"/>
          </a:solidFill>
          <a:latin typeface="Arial" pitchFamily="34" charset="0"/>
        </a:defRPr>
      </a:lvl8pPr>
      <a:lvl9pPr marL="1828800" algn="ctr" defTabSz="4703763" rtl="0" fontAlgn="base">
        <a:spcBef>
          <a:spcPct val="0"/>
        </a:spcBef>
        <a:spcAft>
          <a:spcPct val="0"/>
        </a:spcAft>
        <a:defRPr sz="22400">
          <a:solidFill>
            <a:schemeClr val="tx2"/>
          </a:solidFill>
          <a:latin typeface="Arial" pitchFamily="34" charset="0"/>
        </a:defRPr>
      </a:lvl9pPr>
    </p:titleStyle>
    <p:bodyStyle>
      <a:lvl1pPr marL="1762125" indent="-1762125" algn="l" defTabSz="4703763" rtl="0" eaLnBrk="0" fontAlgn="base" hangingPunct="0">
        <a:spcBef>
          <a:spcPct val="20000"/>
        </a:spcBef>
        <a:spcAft>
          <a:spcPct val="0"/>
        </a:spcAft>
        <a:buChar char="•"/>
        <a:defRPr sz="16100">
          <a:solidFill>
            <a:schemeClr val="tx1"/>
          </a:solidFill>
          <a:latin typeface="+mn-lt"/>
          <a:ea typeface="+mn-ea"/>
          <a:cs typeface="+mn-cs"/>
        </a:defRPr>
      </a:lvl1pPr>
      <a:lvl2pPr marL="3822700" indent="-1477963" algn="l" defTabSz="4703763" rtl="0" eaLnBrk="0" fontAlgn="base" hangingPunct="0">
        <a:spcBef>
          <a:spcPct val="20000"/>
        </a:spcBef>
        <a:spcAft>
          <a:spcPct val="0"/>
        </a:spcAft>
        <a:buChar char="–"/>
        <a:defRPr sz="14300">
          <a:solidFill>
            <a:schemeClr val="tx1"/>
          </a:solidFill>
          <a:latin typeface="+mn-lt"/>
        </a:defRPr>
      </a:lvl2pPr>
      <a:lvl3pPr marL="5875338" indent="-1171575" algn="l" defTabSz="4703763" rtl="0" eaLnBrk="0" fontAlgn="base" hangingPunct="0">
        <a:spcBef>
          <a:spcPct val="20000"/>
        </a:spcBef>
        <a:spcAft>
          <a:spcPct val="0"/>
        </a:spcAft>
        <a:buChar char="•"/>
        <a:defRPr sz="12500">
          <a:solidFill>
            <a:schemeClr val="tx1"/>
          </a:solidFill>
          <a:latin typeface="+mn-lt"/>
        </a:defRPr>
      </a:lvl3pPr>
      <a:lvl4pPr marL="8228013" indent="-1173163" algn="l" defTabSz="4703763" rtl="0" eaLnBrk="0" fontAlgn="base" hangingPunct="0">
        <a:spcBef>
          <a:spcPct val="20000"/>
        </a:spcBef>
        <a:spcAft>
          <a:spcPct val="0"/>
        </a:spcAft>
        <a:buChar char="–"/>
        <a:defRPr sz="10300">
          <a:solidFill>
            <a:schemeClr val="tx1"/>
          </a:solidFill>
          <a:latin typeface="+mn-lt"/>
        </a:defRPr>
      </a:lvl4pPr>
      <a:lvl5pPr marL="10587038" indent="-1187450" algn="l" defTabSz="4703763" rtl="0" eaLnBrk="0" fontAlgn="base" hangingPunct="0">
        <a:spcBef>
          <a:spcPct val="20000"/>
        </a:spcBef>
        <a:spcAft>
          <a:spcPct val="0"/>
        </a:spcAft>
        <a:buChar char="»"/>
        <a:defRPr sz="10300">
          <a:solidFill>
            <a:schemeClr val="tx1"/>
          </a:solidFill>
          <a:latin typeface="+mn-lt"/>
        </a:defRPr>
      </a:lvl5pPr>
      <a:lvl6pPr marL="11044238" indent="-1187450" algn="l" defTabSz="4703763" rtl="0" fontAlgn="base">
        <a:spcBef>
          <a:spcPct val="20000"/>
        </a:spcBef>
        <a:spcAft>
          <a:spcPct val="0"/>
        </a:spcAft>
        <a:buChar char="»"/>
        <a:defRPr sz="10300">
          <a:solidFill>
            <a:schemeClr val="tx1"/>
          </a:solidFill>
          <a:latin typeface="+mn-lt"/>
        </a:defRPr>
      </a:lvl6pPr>
      <a:lvl7pPr marL="11501438" indent="-1187450" algn="l" defTabSz="4703763" rtl="0" fontAlgn="base">
        <a:spcBef>
          <a:spcPct val="20000"/>
        </a:spcBef>
        <a:spcAft>
          <a:spcPct val="0"/>
        </a:spcAft>
        <a:buChar char="»"/>
        <a:defRPr sz="10300">
          <a:solidFill>
            <a:schemeClr val="tx1"/>
          </a:solidFill>
          <a:latin typeface="+mn-lt"/>
        </a:defRPr>
      </a:lvl7pPr>
      <a:lvl8pPr marL="11958638" indent="-1187450" algn="l" defTabSz="4703763" rtl="0" fontAlgn="base">
        <a:spcBef>
          <a:spcPct val="20000"/>
        </a:spcBef>
        <a:spcAft>
          <a:spcPct val="0"/>
        </a:spcAft>
        <a:buChar char="»"/>
        <a:defRPr sz="10300">
          <a:solidFill>
            <a:schemeClr val="tx1"/>
          </a:solidFill>
          <a:latin typeface="+mn-lt"/>
        </a:defRPr>
      </a:lvl8pPr>
      <a:lvl9pPr marL="12415838" indent="-1187450"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oleObject" Target="../embeddings/oleObject5.bin"/><Relationship Id="rId14" Type="http://schemas.openxmlformats.org/officeDocument/2006/relationships/image" Target="../media/image5.wmf"/><Relationship Id="rId15" Type="http://schemas.openxmlformats.org/officeDocument/2006/relationships/oleObject" Target="../embeddings/oleObject6.bin"/><Relationship Id="rId16" Type="http://schemas.openxmlformats.org/officeDocument/2006/relationships/image" Target="../media/image6.wmf"/><Relationship Id="rId17" Type="http://schemas.openxmlformats.org/officeDocument/2006/relationships/oleObject" Target="../embeddings/oleObject7.bin"/><Relationship Id="rId18" Type="http://schemas.openxmlformats.org/officeDocument/2006/relationships/image" Target="../media/image7.wmf"/><Relationship Id="rId19" Type="http://schemas.openxmlformats.org/officeDocument/2006/relationships/oleObject" Target="../embeddings/oleObject8.bin"/><Relationship Id="rId63" Type="http://schemas.openxmlformats.org/officeDocument/2006/relationships/oleObject" Target="../embeddings/oleObject27.bin"/><Relationship Id="rId64" Type="http://schemas.openxmlformats.org/officeDocument/2006/relationships/image" Target="../media/image27.wmf"/><Relationship Id="rId50" Type="http://schemas.openxmlformats.org/officeDocument/2006/relationships/image" Target="../media/image20.wmf"/><Relationship Id="rId51" Type="http://schemas.openxmlformats.org/officeDocument/2006/relationships/oleObject" Target="../embeddings/oleObject21.bin"/><Relationship Id="rId52" Type="http://schemas.openxmlformats.org/officeDocument/2006/relationships/image" Target="../media/image21.wmf"/><Relationship Id="rId53" Type="http://schemas.openxmlformats.org/officeDocument/2006/relationships/oleObject" Target="../embeddings/oleObject22.bin"/><Relationship Id="rId54" Type="http://schemas.openxmlformats.org/officeDocument/2006/relationships/image" Target="../media/image22.wmf"/><Relationship Id="rId55" Type="http://schemas.openxmlformats.org/officeDocument/2006/relationships/oleObject" Target="../embeddings/oleObject23.bin"/><Relationship Id="rId56" Type="http://schemas.openxmlformats.org/officeDocument/2006/relationships/image" Target="../media/image23.wmf"/><Relationship Id="rId57" Type="http://schemas.openxmlformats.org/officeDocument/2006/relationships/oleObject" Target="../embeddings/oleObject24.bin"/><Relationship Id="rId58" Type="http://schemas.openxmlformats.org/officeDocument/2006/relationships/image" Target="../media/image24.wmf"/><Relationship Id="rId59" Type="http://schemas.openxmlformats.org/officeDocument/2006/relationships/oleObject" Target="../embeddings/oleObject25.bin"/><Relationship Id="rId40" Type="http://schemas.openxmlformats.org/officeDocument/2006/relationships/image" Target="../media/image15.wmf"/><Relationship Id="rId41" Type="http://schemas.openxmlformats.org/officeDocument/2006/relationships/oleObject" Target="../embeddings/oleObject16.bin"/><Relationship Id="rId42" Type="http://schemas.openxmlformats.org/officeDocument/2006/relationships/image" Target="../media/image16.wmf"/><Relationship Id="rId43" Type="http://schemas.openxmlformats.org/officeDocument/2006/relationships/oleObject" Target="../embeddings/oleObject17.bin"/><Relationship Id="rId44" Type="http://schemas.openxmlformats.org/officeDocument/2006/relationships/image" Target="../media/image17.wmf"/><Relationship Id="rId45" Type="http://schemas.openxmlformats.org/officeDocument/2006/relationships/oleObject" Target="../embeddings/oleObject18.bin"/><Relationship Id="rId46" Type="http://schemas.openxmlformats.org/officeDocument/2006/relationships/image" Target="../media/image18.wmf"/><Relationship Id="rId47" Type="http://schemas.openxmlformats.org/officeDocument/2006/relationships/oleObject" Target="../embeddings/oleObject19.bin"/><Relationship Id="rId48" Type="http://schemas.openxmlformats.org/officeDocument/2006/relationships/image" Target="../media/image19.wmf"/><Relationship Id="rId49" Type="http://schemas.openxmlformats.org/officeDocument/2006/relationships/oleObject" Target="../embeddings/oleObject20.bin"/><Relationship Id="rId1" Type="http://schemas.openxmlformats.org/officeDocument/2006/relationships/vmlDrawing" Target="../drawings/vmlDrawing1.vml"/><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image" Target="../media/image28.png"/><Relationship Id="rId5" Type="http://schemas.openxmlformats.org/officeDocument/2006/relationships/oleObject" Target="../embeddings/oleObject1.bin"/><Relationship Id="rId6" Type="http://schemas.openxmlformats.org/officeDocument/2006/relationships/image" Target="../media/image1.wmf"/><Relationship Id="rId7" Type="http://schemas.openxmlformats.org/officeDocument/2006/relationships/oleObject" Target="../embeddings/oleObject2.bin"/><Relationship Id="rId8" Type="http://schemas.openxmlformats.org/officeDocument/2006/relationships/image" Target="../media/image2.wmf"/><Relationship Id="rId9" Type="http://schemas.openxmlformats.org/officeDocument/2006/relationships/oleObject" Target="../embeddings/oleObject3.bin"/><Relationship Id="rId30" Type="http://schemas.openxmlformats.org/officeDocument/2006/relationships/image" Target="../media/image10.wmf"/><Relationship Id="rId31" Type="http://schemas.openxmlformats.org/officeDocument/2006/relationships/oleObject" Target="../embeddings/oleObject11.bin"/><Relationship Id="rId32" Type="http://schemas.openxmlformats.org/officeDocument/2006/relationships/image" Target="../media/image11.wmf"/><Relationship Id="rId33" Type="http://schemas.openxmlformats.org/officeDocument/2006/relationships/oleObject" Target="../embeddings/oleObject12.bin"/><Relationship Id="rId34" Type="http://schemas.openxmlformats.org/officeDocument/2006/relationships/image" Target="../media/image12.wmf"/><Relationship Id="rId35" Type="http://schemas.openxmlformats.org/officeDocument/2006/relationships/oleObject" Target="../embeddings/oleObject13.bin"/><Relationship Id="rId36" Type="http://schemas.openxmlformats.org/officeDocument/2006/relationships/image" Target="../media/image13.wmf"/><Relationship Id="rId37" Type="http://schemas.openxmlformats.org/officeDocument/2006/relationships/oleObject" Target="../embeddings/oleObject14.bin"/><Relationship Id="rId38" Type="http://schemas.openxmlformats.org/officeDocument/2006/relationships/image" Target="../media/image14.wmf"/><Relationship Id="rId39" Type="http://schemas.openxmlformats.org/officeDocument/2006/relationships/oleObject" Target="../embeddings/oleObject15.bin"/><Relationship Id="rId20" Type="http://schemas.openxmlformats.org/officeDocument/2006/relationships/image" Target="../media/image8.wmf"/><Relationship Id="rId21" Type="http://schemas.openxmlformats.org/officeDocument/2006/relationships/oleObject" Target="../embeddings/oleObject9.bin"/><Relationship Id="rId22" Type="http://schemas.openxmlformats.org/officeDocument/2006/relationships/image" Target="../media/image9.wmf"/><Relationship Id="rId23" Type="http://schemas.openxmlformats.org/officeDocument/2006/relationships/image" Target="../media/image29.jpeg"/><Relationship Id="rId24" Type="http://schemas.openxmlformats.org/officeDocument/2006/relationships/image" Target="../media/image30.jpeg"/><Relationship Id="rId25" Type="http://schemas.openxmlformats.org/officeDocument/2006/relationships/image" Target="../media/image31.jpeg"/><Relationship Id="rId26" Type="http://schemas.openxmlformats.org/officeDocument/2006/relationships/image" Target="../media/image32.jpeg"/><Relationship Id="rId27" Type="http://schemas.openxmlformats.org/officeDocument/2006/relationships/image" Target="../media/image33.jpeg"/><Relationship Id="rId28" Type="http://schemas.openxmlformats.org/officeDocument/2006/relationships/image" Target="../media/image34.jpeg"/><Relationship Id="rId29" Type="http://schemas.openxmlformats.org/officeDocument/2006/relationships/oleObject" Target="../embeddings/oleObject10.bin"/><Relationship Id="rId60" Type="http://schemas.openxmlformats.org/officeDocument/2006/relationships/image" Target="../media/image25.wmf"/><Relationship Id="rId61" Type="http://schemas.openxmlformats.org/officeDocument/2006/relationships/oleObject" Target="../embeddings/oleObject26.bin"/><Relationship Id="rId62" Type="http://schemas.openxmlformats.org/officeDocument/2006/relationships/image" Target="../media/image26.wmf"/><Relationship Id="rId10" Type="http://schemas.openxmlformats.org/officeDocument/2006/relationships/image" Target="../media/image3.wmf"/><Relationship Id="rId11" Type="http://schemas.openxmlformats.org/officeDocument/2006/relationships/oleObject" Target="../embeddings/oleObject4.bin"/><Relationship Id="rId12"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accent4"/>
            </a:gs>
            <a:gs pos="100000">
              <a:schemeClr val="bg2"/>
            </a:gs>
          </a:gsLst>
          <a:path path="shape">
            <a:fillToRect l="50000" t="50000" r="50000" b="50000"/>
          </a:path>
        </a:gradFill>
        <a:effectLst/>
      </p:bgPr>
    </p:bg>
    <p:spTree>
      <p:nvGrpSpPr>
        <p:cNvPr id="1" name=""/>
        <p:cNvGrpSpPr/>
        <p:nvPr/>
      </p:nvGrpSpPr>
      <p:grpSpPr>
        <a:xfrm>
          <a:off x="0" y="0"/>
          <a:ext cx="0" cy="0"/>
          <a:chOff x="0" y="0"/>
          <a:chExt cx="0" cy="0"/>
        </a:xfrm>
      </p:grpSpPr>
      <p:sp>
        <p:nvSpPr>
          <p:cNvPr id="5" name="Rectangle 4"/>
          <p:cNvSpPr/>
          <p:nvPr/>
        </p:nvSpPr>
        <p:spPr>
          <a:xfrm>
            <a:off x="833700" y="9016710"/>
            <a:ext cx="9737137" cy="12972782"/>
          </a:xfrm>
          <a:prstGeom prst="rect">
            <a:avLst/>
          </a:prstGeom>
        </p:spPr>
        <p:txBody>
          <a:bodyPr wrap="square">
            <a:spAutoFit/>
          </a:bodyPr>
          <a:lstStyle/>
          <a:p>
            <a:pPr algn="just"/>
            <a:r>
              <a:rPr lang="en-US" sz="2700" dirty="0"/>
              <a:t>Most cancers prevent telomere loss, senescence and apoptosis by expressing telomerase. Yet, about 10-15% of cancers employ a telomerase-free, homologous recombination-based mechanism known as alternative lengthening of telomeres (ALT). Unlike the telomerase-based pathway, no ALT-specific targets or therapeutics are yet available due in part to a lack of robust ALT assays. Here we develop and validate a high-speed, high-content version of the established ALT-associated promyelocytic leukemia (PML) nuclear body (APB) assay, wherein co-localization of PML with telomeric chromatin (e.g., TRF2) occurs prominently in ALT cells. Currently, the APB assay is impractical for high-throughput applications as it requires complex three-dimensional (3-D) confocal image acquisition, reconstruction and analysis using a supercomputer for robust statistical results. Here we use the Molecular Devices ImageXpress Micro Widefield High Content Screening System and MetaXpress imaging and analysis software running on a regular desktop computer for automated imaging and analysis of APBs in human ALT cells in multi-well plates. We validated our platform by treating cells with agents previously reported to modulate APB levels. During image acquisition, a maximum pixel intensity projection algorithm collapses Z-stacks into a two-dimensional (2-D) image. This platform reproduces key published data (e.g., average number of APBs per nuclei) in a less data-intensive format (2-D vs. 3-D) and therefore it is about 5-6 times faster than previous methods while keeping similar statistical power. Our platform provides useful parameters for the standardization of the APB assay and a powerful tool to screen drugs and genetic targets for functional impact on ALT activity.</a:t>
            </a:r>
          </a:p>
        </p:txBody>
      </p:sp>
      <p:sp>
        <p:nvSpPr>
          <p:cNvPr id="2051" name="Rectangle 13"/>
          <p:cNvSpPr>
            <a:spLocks noGrp="1" noChangeArrowheads="1"/>
          </p:cNvSpPr>
          <p:nvPr>
            <p:ph type="title"/>
          </p:nvPr>
        </p:nvSpPr>
        <p:spPr>
          <a:xfrm>
            <a:off x="0" y="0"/>
            <a:ext cx="43891200" cy="6369301"/>
          </a:xfrm>
          <a:gradFill rotWithShape="0">
            <a:gsLst>
              <a:gs pos="0">
                <a:srgbClr val="808080"/>
              </a:gs>
              <a:gs pos="100000">
                <a:srgbClr val="3B3B3B"/>
              </a:gs>
            </a:gsLst>
            <a:path path="shape">
              <a:fillToRect l="50000" t="50000" r="50000" b="50000"/>
            </a:path>
          </a:gradFill>
        </p:spPr>
        <p:txBody>
          <a:bodyPr/>
          <a:lstStyle/>
          <a:p>
            <a:pPr eaLnBrk="1" hangingPunct="1"/>
            <a:r>
              <a:rPr lang="en-US" sz="6400" b="1" dirty="0" smtClean="0">
                <a:solidFill>
                  <a:srgbClr val="FFFF00"/>
                </a:solidFill>
              </a:rPr>
              <a:t>Development of a high content, automated platform for rapid analysis of alternate lengthening of telomeres (ALT)-associated promyelocytic leukemia nuclear bodies (APBs) in human cancer cells  </a:t>
            </a:r>
            <a:r>
              <a:rPr lang="en-US" sz="5400" dirty="0" smtClean="0"/>
              <a:t/>
            </a:r>
            <a:br>
              <a:rPr lang="en-US" sz="5400" dirty="0" smtClean="0"/>
            </a:br>
            <a:r>
              <a:rPr lang="en-US" sz="4000" b="1" dirty="0" smtClean="0">
                <a:solidFill>
                  <a:schemeClr val="tx1"/>
                </a:solidFill>
              </a:rPr>
              <a:t>Manali Aggrawal, </a:t>
            </a:r>
            <a:r>
              <a:rPr lang="en-US" sz="4000" b="1" u="sng" dirty="0" smtClean="0">
                <a:solidFill>
                  <a:schemeClr val="tx1"/>
                </a:solidFill>
              </a:rPr>
              <a:t>David Halvorsen</a:t>
            </a:r>
            <a:r>
              <a:rPr lang="en-US" sz="4000" b="1" dirty="0" smtClean="0">
                <a:solidFill>
                  <a:schemeClr val="tx1"/>
                </a:solidFill>
              </a:rPr>
              <a:t>, Thomas Hunt, Avni Singhal, Haroldo Silva*</a:t>
            </a:r>
            <a:r>
              <a:rPr lang="en-US" sz="5800" i="1" dirty="0" smtClean="0">
                <a:solidFill>
                  <a:schemeClr val="tx1"/>
                </a:solidFill>
              </a:rPr>
              <a:t/>
            </a:r>
            <a:br>
              <a:rPr lang="en-US" sz="5800" i="1" dirty="0" smtClean="0">
                <a:solidFill>
                  <a:schemeClr val="tx1"/>
                </a:solidFill>
              </a:rPr>
            </a:br>
            <a:endParaRPr lang="en-US" sz="5800" i="1" dirty="0" smtClean="0">
              <a:solidFill>
                <a:schemeClr val="tx1"/>
              </a:solidFill>
            </a:endParaRPr>
          </a:p>
        </p:txBody>
      </p:sp>
      <p:sp>
        <p:nvSpPr>
          <p:cNvPr id="2052" name="Rectangle 17"/>
          <p:cNvSpPr>
            <a:spLocks noChangeArrowheads="1"/>
          </p:cNvSpPr>
          <p:nvPr/>
        </p:nvSpPr>
        <p:spPr bwMode="auto">
          <a:xfrm>
            <a:off x="942123" y="7435850"/>
            <a:ext cx="9221787" cy="1371600"/>
          </a:xfrm>
          <a:prstGeom prst="rect">
            <a:avLst/>
          </a:prstGeom>
          <a:gradFill rotWithShape="0">
            <a:gsLst>
              <a:gs pos="0">
                <a:srgbClr val="3B3B3B"/>
              </a:gs>
              <a:gs pos="100000">
                <a:srgbClr val="808080"/>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19" tIns="85712" rIns="171419" bIns="85712" anchor="ctr"/>
          <a:lstStyle/>
          <a:p>
            <a:pPr algn="ctr" defTabSz="4703763"/>
            <a:r>
              <a:rPr lang="en-US" sz="5400" b="1" dirty="0">
                <a:solidFill>
                  <a:srgbClr val="FFFF00"/>
                </a:solidFill>
              </a:rPr>
              <a:t>Abstract</a:t>
            </a:r>
          </a:p>
        </p:txBody>
      </p:sp>
      <p:sp>
        <p:nvSpPr>
          <p:cNvPr id="2054" name="Rectangle 20"/>
          <p:cNvSpPr>
            <a:spLocks noChangeArrowheads="1"/>
          </p:cNvSpPr>
          <p:nvPr/>
        </p:nvSpPr>
        <p:spPr bwMode="auto">
          <a:xfrm>
            <a:off x="17516926" y="7349833"/>
            <a:ext cx="9983787" cy="1371600"/>
          </a:xfrm>
          <a:prstGeom prst="rect">
            <a:avLst/>
          </a:prstGeom>
          <a:gradFill rotWithShape="0">
            <a:gsLst>
              <a:gs pos="0">
                <a:srgbClr val="3B3B3B"/>
              </a:gs>
              <a:gs pos="100000">
                <a:srgbClr val="808080"/>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19" tIns="85712" rIns="171419" bIns="85712" anchor="ctr"/>
          <a:lstStyle/>
          <a:p>
            <a:pPr algn="ctr" defTabSz="4703763"/>
            <a:r>
              <a:rPr lang="en-US" sz="5400" b="1" dirty="0" smtClean="0">
                <a:solidFill>
                  <a:srgbClr val="FFFF00"/>
                </a:solidFill>
              </a:rPr>
              <a:t>Results</a:t>
            </a:r>
            <a:endParaRPr lang="en-US" sz="5400" b="1" dirty="0">
              <a:solidFill>
                <a:srgbClr val="FFFF00"/>
              </a:solidFill>
            </a:endParaRPr>
          </a:p>
        </p:txBody>
      </p:sp>
      <p:sp>
        <p:nvSpPr>
          <p:cNvPr id="2055" name="Rectangle 25"/>
          <p:cNvSpPr>
            <a:spLocks noChangeArrowheads="1"/>
          </p:cNvSpPr>
          <p:nvPr/>
        </p:nvSpPr>
        <p:spPr bwMode="auto">
          <a:xfrm>
            <a:off x="1008531" y="21947745"/>
            <a:ext cx="9215437" cy="1371600"/>
          </a:xfrm>
          <a:prstGeom prst="rect">
            <a:avLst/>
          </a:prstGeom>
          <a:gradFill rotWithShape="0">
            <a:gsLst>
              <a:gs pos="0">
                <a:srgbClr val="3B3B3B"/>
              </a:gs>
              <a:gs pos="100000">
                <a:srgbClr val="808080"/>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19" tIns="85712" rIns="171419" bIns="85712" anchor="ctr"/>
          <a:lstStyle/>
          <a:p>
            <a:pPr algn="ctr" defTabSz="4703763"/>
            <a:r>
              <a:rPr lang="en-US" sz="5400" b="1" dirty="0">
                <a:solidFill>
                  <a:srgbClr val="FFFF00"/>
                </a:solidFill>
              </a:rPr>
              <a:t>Introduction</a:t>
            </a:r>
          </a:p>
        </p:txBody>
      </p:sp>
      <p:sp>
        <p:nvSpPr>
          <p:cNvPr id="2059" name="Rectangle 2347"/>
          <p:cNvSpPr>
            <a:spLocks noChangeArrowheads="1"/>
          </p:cNvSpPr>
          <p:nvPr/>
        </p:nvSpPr>
        <p:spPr bwMode="auto">
          <a:xfrm>
            <a:off x="11770133" y="8941692"/>
            <a:ext cx="8438107" cy="836082"/>
          </a:xfrm>
          <a:prstGeom prst="rect">
            <a:avLst/>
          </a:prstGeom>
          <a:gradFill rotWithShape="0">
            <a:gsLst>
              <a:gs pos="0">
                <a:srgbClr val="3B3B3B"/>
              </a:gs>
              <a:gs pos="100000">
                <a:srgbClr val="808080"/>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19" tIns="85712" rIns="171419" bIns="85712" anchor="ctr"/>
          <a:lstStyle/>
          <a:p>
            <a:pPr algn="ctr" defTabSz="4703763"/>
            <a:r>
              <a:rPr lang="en-US" sz="4400" b="1" dirty="0" smtClean="0">
                <a:solidFill>
                  <a:srgbClr val="FFFF00"/>
                </a:solidFill>
              </a:rPr>
              <a:t>Cell count &amp; APB count</a:t>
            </a:r>
            <a:endParaRPr lang="en-US" sz="4400" b="1" dirty="0">
              <a:solidFill>
                <a:srgbClr val="FFFF00"/>
              </a:solidFill>
            </a:endParaRPr>
          </a:p>
        </p:txBody>
      </p:sp>
      <p:sp>
        <p:nvSpPr>
          <p:cNvPr id="2060" name="Rectangle 2348"/>
          <p:cNvSpPr>
            <a:spLocks noChangeArrowheads="1"/>
          </p:cNvSpPr>
          <p:nvPr/>
        </p:nvSpPr>
        <p:spPr bwMode="auto">
          <a:xfrm>
            <a:off x="33632306" y="14468152"/>
            <a:ext cx="9374187" cy="1371600"/>
          </a:xfrm>
          <a:prstGeom prst="rect">
            <a:avLst/>
          </a:prstGeom>
          <a:gradFill rotWithShape="0">
            <a:gsLst>
              <a:gs pos="0">
                <a:srgbClr val="3B3B3B"/>
              </a:gs>
              <a:gs pos="100000">
                <a:srgbClr val="808080"/>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19" tIns="85712" rIns="171419" bIns="85712" anchor="ctr"/>
          <a:lstStyle/>
          <a:p>
            <a:pPr algn="ctr" defTabSz="4703763"/>
            <a:r>
              <a:rPr lang="en-US" sz="5400" b="1" dirty="0" smtClean="0">
                <a:solidFill>
                  <a:srgbClr val="FFFF00"/>
                </a:solidFill>
              </a:rPr>
              <a:t>Conclusions</a:t>
            </a:r>
            <a:endParaRPr lang="en-US" sz="5400" b="1" dirty="0">
              <a:solidFill>
                <a:srgbClr val="FFFF00"/>
              </a:solidFill>
            </a:endParaRPr>
          </a:p>
        </p:txBody>
      </p:sp>
      <p:sp>
        <p:nvSpPr>
          <p:cNvPr id="2068" name="Text Box 3507"/>
          <p:cNvSpPr txBox="1">
            <a:spLocks noChangeArrowheads="1"/>
          </p:cNvSpPr>
          <p:nvPr/>
        </p:nvSpPr>
        <p:spPr bwMode="auto">
          <a:xfrm>
            <a:off x="11515222" y="8971675"/>
            <a:ext cx="9698453" cy="1281094"/>
          </a:xfrm>
          <a:prstGeom prst="rect">
            <a:avLst/>
          </a:prstGeom>
          <a:noFill/>
          <a:ln w="9525" algn="ctr">
            <a:noFill/>
            <a:miter lim="800000"/>
            <a:headEnd/>
            <a:tailEnd/>
          </a:ln>
          <a:effectLst/>
          <a:extLst/>
        </p:spPr>
        <p:txBody>
          <a:bodyPr wrap="square" lIns="171419" tIns="85712" rIns="171419" bIns="85712">
            <a:spAutoFit/>
          </a:bodyPr>
          <a:lstStyle>
            <a:lvl1pPr defTabSz="4703763" eaLnBrk="0" hangingPunct="0">
              <a:defRPr sz="4000">
                <a:solidFill>
                  <a:schemeClr val="tx1"/>
                </a:solidFill>
                <a:latin typeface="Arial" charset="0"/>
              </a:defRPr>
            </a:lvl1pPr>
            <a:lvl2pPr marL="742950" indent="-285750" defTabSz="4703763" eaLnBrk="0" hangingPunct="0">
              <a:defRPr sz="4000">
                <a:solidFill>
                  <a:schemeClr val="tx1"/>
                </a:solidFill>
                <a:latin typeface="Arial" charset="0"/>
              </a:defRPr>
            </a:lvl2pPr>
            <a:lvl3pPr marL="1143000" indent="-228600" defTabSz="4703763" eaLnBrk="0" hangingPunct="0">
              <a:defRPr sz="4000">
                <a:solidFill>
                  <a:schemeClr val="tx1"/>
                </a:solidFill>
                <a:latin typeface="Arial" charset="0"/>
              </a:defRPr>
            </a:lvl3pPr>
            <a:lvl4pPr marL="1600200" indent="-228600" defTabSz="4703763" eaLnBrk="0" hangingPunct="0">
              <a:defRPr sz="4000">
                <a:solidFill>
                  <a:schemeClr val="tx1"/>
                </a:solidFill>
                <a:latin typeface="Arial" charset="0"/>
              </a:defRPr>
            </a:lvl4pPr>
            <a:lvl5pPr marL="2057400" indent="-228600" defTabSz="4703763" eaLnBrk="0" hangingPunct="0">
              <a:defRPr sz="4000">
                <a:solidFill>
                  <a:schemeClr val="tx1"/>
                </a:solidFill>
                <a:latin typeface="Arial" charset="0"/>
              </a:defRPr>
            </a:lvl5pPr>
            <a:lvl6pPr marL="2514600" indent="-228600" defTabSz="4703763" eaLnBrk="0" fontAlgn="base" hangingPunct="0">
              <a:spcBef>
                <a:spcPct val="0"/>
              </a:spcBef>
              <a:spcAft>
                <a:spcPct val="0"/>
              </a:spcAft>
              <a:defRPr sz="4000">
                <a:solidFill>
                  <a:schemeClr val="tx1"/>
                </a:solidFill>
                <a:latin typeface="Arial" charset="0"/>
              </a:defRPr>
            </a:lvl6pPr>
            <a:lvl7pPr marL="2971800" indent="-228600" defTabSz="4703763" eaLnBrk="0" fontAlgn="base" hangingPunct="0">
              <a:spcBef>
                <a:spcPct val="0"/>
              </a:spcBef>
              <a:spcAft>
                <a:spcPct val="0"/>
              </a:spcAft>
              <a:defRPr sz="4000">
                <a:solidFill>
                  <a:schemeClr val="tx1"/>
                </a:solidFill>
                <a:latin typeface="Arial" charset="0"/>
              </a:defRPr>
            </a:lvl7pPr>
            <a:lvl8pPr marL="3429000" indent="-228600" defTabSz="4703763" eaLnBrk="0" fontAlgn="base" hangingPunct="0">
              <a:spcBef>
                <a:spcPct val="0"/>
              </a:spcBef>
              <a:spcAft>
                <a:spcPct val="0"/>
              </a:spcAft>
              <a:defRPr sz="4000">
                <a:solidFill>
                  <a:schemeClr val="tx1"/>
                </a:solidFill>
                <a:latin typeface="Arial" charset="0"/>
              </a:defRPr>
            </a:lvl8pPr>
            <a:lvl9pPr marL="3886200" indent="-228600" defTabSz="4703763" eaLnBrk="0" fontAlgn="base" hangingPunct="0">
              <a:spcBef>
                <a:spcPct val="0"/>
              </a:spcBef>
              <a:spcAft>
                <a:spcPct val="0"/>
              </a:spcAft>
              <a:defRPr sz="4000">
                <a:solidFill>
                  <a:schemeClr val="tx1"/>
                </a:solidFill>
                <a:latin typeface="Arial" charset="0"/>
              </a:defRPr>
            </a:lvl9pPr>
          </a:lstStyle>
          <a:p>
            <a:pPr algn="just"/>
            <a:endParaRPr lang="en-US" sz="2400" dirty="0"/>
          </a:p>
          <a:p>
            <a:pPr algn="just"/>
            <a:endParaRPr lang="en-US" sz="2400" dirty="0"/>
          </a:p>
          <a:p>
            <a:pPr algn="just"/>
            <a:endParaRPr lang="en-US" sz="2400" dirty="0"/>
          </a:p>
        </p:txBody>
      </p:sp>
      <p:sp>
        <p:nvSpPr>
          <p:cNvPr id="3" name="TextBox 2"/>
          <p:cNvSpPr txBox="1"/>
          <p:nvPr/>
        </p:nvSpPr>
        <p:spPr>
          <a:xfrm>
            <a:off x="33578800" y="22838718"/>
            <a:ext cx="9531354" cy="10079682"/>
          </a:xfrm>
          <a:prstGeom prst="rect">
            <a:avLst/>
          </a:prstGeom>
          <a:noFill/>
        </p:spPr>
        <p:txBody>
          <a:bodyPr wrap="square" rtlCol="0">
            <a:spAutoFit/>
          </a:bodyPr>
          <a:lstStyle/>
          <a:p>
            <a:pPr algn="just"/>
            <a:r>
              <a:rPr lang="en-US" sz="2500" dirty="0" smtClean="0"/>
              <a:t>1. Shay</a:t>
            </a:r>
            <a:r>
              <a:rPr lang="en-US" sz="2500" dirty="0"/>
              <a:t>, J. W., Reddel, R. R. &amp; Wright, W. E. Cancer and Telomeres--An ALTernative to Telomerase. </a:t>
            </a:r>
            <a:r>
              <a:rPr lang="en-US" sz="2500" i="1" dirty="0"/>
              <a:t>Science</a:t>
            </a:r>
            <a:r>
              <a:rPr lang="en-US" sz="2500" dirty="0"/>
              <a:t> </a:t>
            </a:r>
            <a:r>
              <a:rPr lang="en-US" sz="2500" b="1" dirty="0"/>
              <a:t>336,</a:t>
            </a:r>
            <a:r>
              <a:rPr lang="en-US" sz="2500" dirty="0"/>
              <a:t> 1388–1390 (2012).</a:t>
            </a:r>
          </a:p>
          <a:p>
            <a:pPr algn="just"/>
            <a:r>
              <a:rPr lang="en-US" sz="2500" dirty="0" smtClean="0"/>
              <a:t>2. Cesare</a:t>
            </a:r>
            <a:r>
              <a:rPr lang="en-US" sz="2500" dirty="0"/>
              <a:t>, A. J. &amp; Reddel, R. R. Alternative lengthening of telomeres: models, mechanisms and implications. </a:t>
            </a:r>
            <a:r>
              <a:rPr lang="en-US" sz="2500" i="1" dirty="0"/>
              <a:t>Nat. Rev. Genet.</a:t>
            </a:r>
            <a:r>
              <a:rPr lang="en-US" sz="2500" dirty="0"/>
              <a:t> </a:t>
            </a:r>
            <a:r>
              <a:rPr lang="en-US" sz="2500" b="1" dirty="0"/>
              <a:t>11,</a:t>
            </a:r>
            <a:r>
              <a:rPr lang="en-US" sz="2500" dirty="0"/>
              <a:t> 319–330 (2010).</a:t>
            </a:r>
          </a:p>
          <a:p>
            <a:pPr algn="just"/>
            <a:r>
              <a:rPr lang="en-US" sz="2500" dirty="0" smtClean="0"/>
              <a:t>3. Wu</a:t>
            </a:r>
            <a:r>
              <a:rPr lang="en-US" sz="2500" dirty="0"/>
              <a:t>, L. </a:t>
            </a:r>
            <a:r>
              <a:rPr lang="en-US" sz="2500" i="1" dirty="0"/>
              <a:t>et al.</a:t>
            </a:r>
            <a:r>
              <a:rPr lang="en-US" sz="2500" dirty="0"/>
              <a:t> Pot1 deficiency initiates DNA damage checkpoint activation and aberrant homologous recombination at telomeres. </a:t>
            </a:r>
            <a:r>
              <a:rPr lang="en-US" sz="2500" i="1" dirty="0"/>
              <a:t>Cell</a:t>
            </a:r>
            <a:r>
              <a:rPr lang="en-US" sz="2500" dirty="0"/>
              <a:t> </a:t>
            </a:r>
            <a:r>
              <a:rPr lang="en-US" sz="2500" b="1" dirty="0"/>
              <a:t>126,</a:t>
            </a:r>
            <a:r>
              <a:rPr lang="en-US" sz="2500" dirty="0"/>
              <a:t> 49–62 (2006).</a:t>
            </a:r>
          </a:p>
          <a:p>
            <a:pPr algn="just"/>
            <a:r>
              <a:rPr lang="en-US" sz="2500" dirty="0" smtClean="0"/>
              <a:t>4. Lackner</a:t>
            </a:r>
            <a:r>
              <a:rPr lang="en-US" sz="2500" dirty="0"/>
              <a:t>, D. H., Raices, M., Maruyama, H., Haggblom, C. &amp; Karlseder, J. Organismal propagation in the absence of a functional telomerase pathway in Caenorhabditis elegans. </a:t>
            </a:r>
            <a:r>
              <a:rPr lang="en-US" sz="2500" i="1" dirty="0"/>
              <a:t>EMBO J.</a:t>
            </a:r>
            <a:r>
              <a:rPr lang="en-US" sz="2500" dirty="0"/>
              <a:t> </a:t>
            </a:r>
            <a:r>
              <a:rPr lang="en-US" sz="2500" b="1" dirty="0"/>
              <a:t>31,</a:t>
            </a:r>
            <a:r>
              <a:rPr lang="en-US" sz="2500" dirty="0"/>
              <a:t> 2024–2033 (2012).</a:t>
            </a:r>
          </a:p>
          <a:p>
            <a:pPr algn="just"/>
            <a:r>
              <a:rPr lang="en-US" sz="2500" dirty="0" smtClean="0"/>
              <a:t>5. Harley</a:t>
            </a:r>
            <a:r>
              <a:rPr lang="en-US" sz="2500" dirty="0"/>
              <a:t>, C. B. Telomerase and cancer therapeutics. </a:t>
            </a:r>
            <a:r>
              <a:rPr lang="en-US" sz="2500" i="1" dirty="0"/>
              <a:t>Nat. Rev. Cancer</a:t>
            </a:r>
            <a:r>
              <a:rPr lang="en-US" sz="2500" dirty="0"/>
              <a:t> </a:t>
            </a:r>
            <a:r>
              <a:rPr lang="en-US" sz="2500" b="1" dirty="0"/>
              <a:t>8,</a:t>
            </a:r>
            <a:r>
              <a:rPr lang="en-US" sz="2500" dirty="0"/>
              <a:t> 167–179 (2008</a:t>
            </a:r>
            <a:r>
              <a:rPr lang="en-US" sz="2500" dirty="0" smtClean="0"/>
              <a:t>).</a:t>
            </a:r>
            <a:endParaRPr lang="en-US" sz="2500" dirty="0"/>
          </a:p>
          <a:p>
            <a:pPr algn="just"/>
            <a:r>
              <a:rPr lang="en-US" sz="2500" dirty="0" smtClean="0"/>
              <a:t>6. Osterwald</a:t>
            </a:r>
            <a:r>
              <a:rPr lang="en-US" sz="2500" dirty="0"/>
              <a:t>, S. </a:t>
            </a:r>
            <a:r>
              <a:rPr lang="en-US" sz="2500" i="1" dirty="0"/>
              <a:t>et al.</a:t>
            </a:r>
            <a:r>
              <a:rPr lang="en-US" sz="2500" dirty="0"/>
              <a:t> A three-dimensional colocalization RNA </a:t>
            </a:r>
            <a:r>
              <a:rPr lang="en-US" sz="2500" dirty="0" smtClean="0"/>
              <a:t>interference screening </a:t>
            </a:r>
            <a:r>
              <a:rPr lang="en-US" sz="2500" dirty="0"/>
              <a:t>platform to elucidate the alternative lengthening of telomeres pathway. </a:t>
            </a:r>
            <a:r>
              <a:rPr lang="en-US" sz="2500" i="1" dirty="0"/>
              <a:t>Biotechnol. J.</a:t>
            </a:r>
            <a:r>
              <a:rPr lang="en-US" sz="2500" dirty="0"/>
              <a:t> </a:t>
            </a:r>
            <a:r>
              <a:rPr lang="en-US" sz="2500" b="1" dirty="0"/>
              <a:t>7,</a:t>
            </a:r>
            <a:r>
              <a:rPr lang="en-US" sz="2500" dirty="0"/>
              <a:t> 103–116 (2012</a:t>
            </a:r>
            <a:r>
              <a:rPr lang="en-US" sz="2500" dirty="0" smtClean="0"/>
              <a:t>).</a:t>
            </a:r>
            <a:endParaRPr lang="en-US" sz="2500" dirty="0"/>
          </a:p>
          <a:p>
            <a:pPr algn="just"/>
            <a:r>
              <a:rPr lang="en-US" sz="2500" dirty="0" smtClean="0"/>
              <a:t>7. Chung</a:t>
            </a:r>
            <a:r>
              <a:rPr lang="en-US" sz="2500" dirty="0"/>
              <a:t>, I., Osterwald, S., Deeg, K. I. &amp; Rippe, K. PML body meets telomere: The beginning of an ALTernate ending? </a:t>
            </a:r>
            <a:r>
              <a:rPr lang="en-US" sz="2500" i="1" dirty="0"/>
              <a:t>Nucleus</a:t>
            </a:r>
            <a:r>
              <a:rPr lang="en-US" sz="2500" dirty="0"/>
              <a:t> </a:t>
            </a:r>
            <a:r>
              <a:rPr lang="en-US" sz="2500" b="1" dirty="0"/>
              <a:t>3,</a:t>
            </a:r>
            <a:r>
              <a:rPr lang="en-US" sz="2500" dirty="0"/>
              <a:t> (2012</a:t>
            </a:r>
            <a:r>
              <a:rPr lang="en-US" sz="2500" dirty="0" smtClean="0"/>
              <a:t>).</a:t>
            </a:r>
          </a:p>
          <a:p>
            <a:pPr algn="just"/>
            <a:r>
              <a:rPr lang="en-US" sz="2500" dirty="0" smtClean="0"/>
              <a:t>8. Cesare</a:t>
            </a:r>
            <a:r>
              <a:rPr lang="en-US" sz="2500" dirty="0"/>
              <a:t>, A. J. &amp; Reddel, R. R. Telomere uncapping and alternative lengthening of telomeres. </a:t>
            </a:r>
            <a:r>
              <a:rPr lang="en-US" sz="2500" i="1" dirty="0"/>
              <a:t>Mech. Ageing Dev.</a:t>
            </a:r>
            <a:r>
              <a:rPr lang="en-US" sz="2500" dirty="0"/>
              <a:t> </a:t>
            </a:r>
            <a:r>
              <a:rPr lang="en-US" sz="2500" b="1" dirty="0"/>
              <a:t>129,</a:t>
            </a:r>
            <a:r>
              <a:rPr lang="en-US" sz="2500" dirty="0"/>
              <a:t> 99–108 (2008</a:t>
            </a:r>
            <a:r>
              <a:rPr lang="en-US" sz="2500" dirty="0" smtClean="0"/>
              <a:t>).</a:t>
            </a:r>
            <a:endParaRPr lang="en-US" sz="2500" dirty="0"/>
          </a:p>
          <a:p>
            <a:pPr marL="342900" indent="-342900" algn="just">
              <a:buAutoNum type="arabicPeriod" startAt="10"/>
            </a:pPr>
            <a:endParaRPr lang="en-US" sz="2400" dirty="0"/>
          </a:p>
        </p:txBody>
      </p:sp>
      <p:sp>
        <p:nvSpPr>
          <p:cNvPr id="50" name="Rectangle 2348"/>
          <p:cNvSpPr>
            <a:spLocks noChangeArrowheads="1"/>
          </p:cNvSpPr>
          <p:nvPr/>
        </p:nvSpPr>
        <p:spPr bwMode="auto">
          <a:xfrm>
            <a:off x="33613140" y="20993309"/>
            <a:ext cx="9374187" cy="1371600"/>
          </a:xfrm>
          <a:prstGeom prst="rect">
            <a:avLst/>
          </a:prstGeom>
          <a:gradFill rotWithShape="0">
            <a:gsLst>
              <a:gs pos="0">
                <a:srgbClr val="3B3B3B"/>
              </a:gs>
              <a:gs pos="100000">
                <a:srgbClr val="808080"/>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19" tIns="85712" rIns="171419" bIns="85712" anchor="ctr"/>
          <a:lstStyle/>
          <a:p>
            <a:pPr algn="ctr" defTabSz="4703763"/>
            <a:r>
              <a:rPr lang="en-US" sz="5400" b="1" dirty="0" smtClean="0">
                <a:solidFill>
                  <a:srgbClr val="FFFF00"/>
                </a:solidFill>
              </a:rPr>
              <a:t>References</a:t>
            </a:r>
            <a:endParaRPr lang="en-US" sz="5400" b="1" dirty="0">
              <a:solidFill>
                <a:srgbClr val="FFFF0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00738" y="4191333"/>
            <a:ext cx="13881459" cy="2209466"/>
          </a:xfrm>
          <a:prstGeom prst="rect">
            <a:avLst/>
          </a:prstGeom>
        </p:spPr>
      </p:pic>
      <p:graphicFrame>
        <p:nvGraphicFramePr>
          <p:cNvPr id="51" name="Object 235"/>
          <p:cNvGraphicFramePr>
            <a:graphicFrameLocks/>
          </p:cNvGraphicFramePr>
          <p:nvPr>
            <p:extLst>
              <p:ext uri="{D42A27DB-BD31-4B8C-83A1-F6EECF244321}">
                <p14:modId xmlns:p14="http://schemas.microsoft.com/office/powerpoint/2010/main" val="2415851592"/>
              </p:ext>
            </p:extLst>
          </p:nvPr>
        </p:nvGraphicFramePr>
        <p:xfrm>
          <a:off x="16134936" y="9615376"/>
          <a:ext cx="5870575" cy="4464050"/>
        </p:xfrm>
        <a:graphic>
          <a:graphicData uri="http://schemas.openxmlformats.org/presentationml/2006/ole">
            <mc:AlternateContent xmlns:mc="http://schemas.openxmlformats.org/markup-compatibility/2006">
              <mc:Choice xmlns:v="urn:schemas-microsoft-com:vml" Requires="v">
                <p:oleObj spid="_x0000_s1390" name="Graph" r:id="rId5" imgW="3813480" imgH="3013920" progId="Origin50.Graph">
                  <p:embed/>
                </p:oleObj>
              </mc:Choice>
              <mc:Fallback>
                <p:oleObj name="Graph" r:id="rId5" imgW="3813480" imgH="3013920" progId="Origin50.Graph">
                  <p:embed/>
                  <p:pic>
                    <p:nvPicPr>
                      <p:cNvPr id="0" name="Picture 13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34936" y="9615376"/>
                        <a:ext cx="5870575"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52" name="Object 236"/>
          <p:cNvGraphicFramePr>
            <a:graphicFrameLocks/>
          </p:cNvGraphicFramePr>
          <p:nvPr>
            <p:extLst>
              <p:ext uri="{D42A27DB-BD31-4B8C-83A1-F6EECF244321}">
                <p14:modId xmlns:p14="http://schemas.microsoft.com/office/powerpoint/2010/main" val="3860086234"/>
              </p:ext>
            </p:extLst>
          </p:nvPr>
        </p:nvGraphicFramePr>
        <p:xfrm>
          <a:off x="11213076" y="9693935"/>
          <a:ext cx="5556738" cy="4290646"/>
        </p:xfrm>
        <a:graphic>
          <a:graphicData uri="http://schemas.openxmlformats.org/presentationml/2006/ole">
            <mc:AlternateContent xmlns:mc="http://schemas.openxmlformats.org/markup-compatibility/2006">
              <mc:Choice xmlns:v="urn:schemas-microsoft-com:vml" Requires="v">
                <p:oleObj spid="_x0000_s1391" name="Graph" r:id="rId7" imgW="3813480" imgH="3013920" progId="Origin50.Graph">
                  <p:embed/>
                </p:oleObj>
              </mc:Choice>
              <mc:Fallback>
                <p:oleObj name="Graph" r:id="rId7" imgW="3813480" imgH="3013920" progId="Origin50.Graph">
                  <p:embed/>
                  <p:pic>
                    <p:nvPicPr>
                      <p:cNvPr id="0" name="Picture 1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13076" y="9693935"/>
                        <a:ext cx="5556738" cy="429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42" name="Object 2"/>
          <p:cNvGraphicFramePr>
            <a:graphicFrameLocks noChangeAspect="1"/>
          </p:cNvGraphicFramePr>
          <p:nvPr>
            <p:extLst>
              <p:ext uri="{D42A27DB-BD31-4B8C-83A1-F6EECF244321}">
                <p14:modId xmlns:p14="http://schemas.microsoft.com/office/powerpoint/2010/main" val="3978769877"/>
              </p:ext>
            </p:extLst>
          </p:nvPr>
        </p:nvGraphicFramePr>
        <p:xfrm>
          <a:off x="18135596" y="20956918"/>
          <a:ext cx="3813175" cy="3014663"/>
        </p:xfrm>
        <a:graphic>
          <a:graphicData uri="http://schemas.openxmlformats.org/presentationml/2006/ole">
            <mc:AlternateContent xmlns:mc="http://schemas.openxmlformats.org/markup-compatibility/2006">
              <mc:Choice xmlns:v="urn:schemas-microsoft-com:vml" Requires="v">
                <p:oleObj spid="_x0000_s1392" name="Graph" r:id="rId9" imgW="3813480" imgH="3013920" progId="Origin50.Graph">
                  <p:embed/>
                </p:oleObj>
              </mc:Choice>
              <mc:Fallback>
                <p:oleObj name="Graph" r:id="rId9" imgW="3813480" imgH="3013920" progId="Origin50.Graph">
                  <p:embed/>
                  <p:pic>
                    <p:nvPicPr>
                      <p:cNvPr id="0" name="Picture 1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135596" y="20956918"/>
                        <a:ext cx="3813175" cy="301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43" name="Object 4"/>
          <p:cNvGraphicFramePr>
            <a:graphicFrameLocks noChangeAspect="1"/>
          </p:cNvGraphicFramePr>
          <p:nvPr>
            <p:extLst>
              <p:ext uri="{D42A27DB-BD31-4B8C-83A1-F6EECF244321}">
                <p14:modId xmlns:p14="http://schemas.microsoft.com/office/powerpoint/2010/main" val="4011081037"/>
              </p:ext>
            </p:extLst>
          </p:nvPr>
        </p:nvGraphicFramePr>
        <p:xfrm>
          <a:off x="14592152" y="20904837"/>
          <a:ext cx="3813175" cy="3115229"/>
        </p:xfrm>
        <a:graphic>
          <a:graphicData uri="http://schemas.openxmlformats.org/presentationml/2006/ole">
            <mc:AlternateContent xmlns:mc="http://schemas.openxmlformats.org/markup-compatibility/2006">
              <mc:Choice xmlns:v="urn:schemas-microsoft-com:vml" Requires="v">
                <p:oleObj spid="_x0000_s1393" name="Graph" r:id="rId11" imgW="3813480" imgH="3013920" progId="Origin50.Graph">
                  <p:embed/>
                </p:oleObj>
              </mc:Choice>
              <mc:Fallback>
                <p:oleObj name="Graph" r:id="rId11" imgW="3813480" imgH="3013920" progId="Origin50.Graph">
                  <p:embed/>
                  <p:pic>
                    <p:nvPicPr>
                      <p:cNvPr id="0" name="Picture 1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592152" y="20904837"/>
                        <a:ext cx="3813175" cy="311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44" name="Object 5"/>
          <p:cNvGraphicFramePr>
            <a:graphicFrameLocks noChangeAspect="1"/>
          </p:cNvGraphicFramePr>
          <p:nvPr>
            <p:extLst>
              <p:ext uri="{D42A27DB-BD31-4B8C-83A1-F6EECF244321}">
                <p14:modId xmlns:p14="http://schemas.microsoft.com/office/powerpoint/2010/main" val="3391462696"/>
              </p:ext>
            </p:extLst>
          </p:nvPr>
        </p:nvGraphicFramePr>
        <p:xfrm>
          <a:off x="11153775" y="20971489"/>
          <a:ext cx="3813175" cy="3014663"/>
        </p:xfrm>
        <a:graphic>
          <a:graphicData uri="http://schemas.openxmlformats.org/presentationml/2006/ole">
            <mc:AlternateContent xmlns:mc="http://schemas.openxmlformats.org/markup-compatibility/2006">
              <mc:Choice xmlns:v="urn:schemas-microsoft-com:vml" Requires="v">
                <p:oleObj spid="_x0000_s1394" name="Graph" r:id="rId13" imgW="3813480" imgH="3013920" progId="Origin50.Graph">
                  <p:embed/>
                </p:oleObj>
              </mc:Choice>
              <mc:Fallback>
                <p:oleObj name="Graph" r:id="rId13" imgW="3813480" imgH="3013920" progId="Origin50.Graph">
                  <p:embed/>
                  <p:pic>
                    <p:nvPicPr>
                      <p:cNvPr id="0" name="Picture 1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53775" y="20971489"/>
                        <a:ext cx="3813175" cy="301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45" name="Rectangle 44"/>
          <p:cNvSpPr/>
          <p:nvPr/>
        </p:nvSpPr>
        <p:spPr>
          <a:xfrm>
            <a:off x="19547973" y="20591570"/>
            <a:ext cx="923610" cy="523202"/>
          </a:xfrm>
          <a:prstGeom prst="rect">
            <a:avLst/>
          </a:prstGeom>
          <a:solidFill>
            <a:schemeClr val="bg1">
              <a:lumMod val="60000"/>
              <a:lumOff val="40000"/>
            </a:schemeClr>
          </a:solidFill>
        </p:spPr>
        <p:txBody>
          <a:bodyPr wrap="none" lIns="91420" tIns="45711" rIns="91420" bIns="45711">
            <a:spAutoFit/>
          </a:bodyPr>
          <a:lstStyle/>
          <a:p>
            <a:r>
              <a:rPr lang="en-US" sz="2800" b="1" dirty="0" smtClean="0">
                <a:solidFill>
                  <a:schemeClr val="tx2"/>
                </a:solidFill>
              </a:rPr>
              <a:t>20X </a:t>
            </a:r>
            <a:endParaRPr lang="en-US" sz="2800" b="1" dirty="0">
              <a:solidFill>
                <a:schemeClr val="tx2"/>
              </a:solidFill>
            </a:endParaRPr>
          </a:p>
        </p:txBody>
      </p:sp>
      <p:sp>
        <p:nvSpPr>
          <p:cNvPr id="46" name="Rectangle 45"/>
          <p:cNvSpPr/>
          <p:nvPr/>
        </p:nvSpPr>
        <p:spPr>
          <a:xfrm>
            <a:off x="15865996" y="20614647"/>
            <a:ext cx="997788" cy="523202"/>
          </a:xfrm>
          <a:prstGeom prst="rect">
            <a:avLst/>
          </a:prstGeom>
          <a:solidFill>
            <a:schemeClr val="bg1">
              <a:lumMod val="60000"/>
              <a:lumOff val="40000"/>
            </a:schemeClr>
          </a:solidFill>
        </p:spPr>
        <p:txBody>
          <a:bodyPr wrap="square" lIns="91420" tIns="45711" rIns="91420" bIns="45711">
            <a:spAutoFit/>
          </a:bodyPr>
          <a:lstStyle/>
          <a:p>
            <a:r>
              <a:rPr lang="en-US" sz="2800" b="1" dirty="0" smtClean="0">
                <a:solidFill>
                  <a:schemeClr val="tx2"/>
                </a:solidFill>
              </a:rPr>
              <a:t>40X </a:t>
            </a:r>
            <a:endParaRPr lang="en-US" sz="2800" b="1" dirty="0">
              <a:solidFill>
                <a:schemeClr val="tx2"/>
              </a:solidFill>
            </a:endParaRPr>
          </a:p>
        </p:txBody>
      </p:sp>
      <p:sp>
        <p:nvSpPr>
          <p:cNvPr id="47" name="Rectangle 46"/>
          <p:cNvSpPr/>
          <p:nvPr/>
        </p:nvSpPr>
        <p:spPr>
          <a:xfrm>
            <a:off x="12487123" y="20639933"/>
            <a:ext cx="923610" cy="523202"/>
          </a:xfrm>
          <a:prstGeom prst="rect">
            <a:avLst/>
          </a:prstGeom>
          <a:solidFill>
            <a:schemeClr val="bg1">
              <a:lumMod val="60000"/>
              <a:lumOff val="40000"/>
            </a:schemeClr>
          </a:solidFill>
          <a:ln>
            <a:solidFill>
              <a:schemeClr val="accent1"/>
            </a:solidFill>
          </a:ln>
        </p:spPr>
        <p:txBody>
          <a:bodyPr wrap="none" lIns="91420" tIns="45711" rIns="91420" bIns="45711">
            <a:spAutoFit/>
          </a:bodyPr>
          <a:lstStyle/>
          <a:p>
            <a:r>
              <a:rPr lang="en-US" sz="2800" b="1" dirty="0" smtClean="0">
                <a:solidFill>
                  <a:schemeClr val="tx2"/>
                </a:solidFill>
              </a:rPr>
              <a:t>60X </a:t>
            </a:r>
            <a:endParaRPr lang="en-US" sz="2800" b="1" dirty="0">
              <a:solidFill>
                <a:schemeClr val="tx2"/>
              </a:solidFill>
            </a:endParaRPr>
          </a:p>
        </p:txBody>
      </p:sp>
      <p:graphicFrame>
        <p:nvGraphicFramePr>
          <p:cNvPr id="48" name="Object 2"/>
          <p:cNvGraphicFramePr>
            <a:graphicFrameLocks noChangeAspect="1"/>
          </p:cNvGraphicFramePr>
          <p:nvPr>
            <p:extLst>
              <p:ext uri="{D42A27DB-BD31-4B8C-83A1-F6EECF244321}">
                <p14:modId xmlns:p14="http://schemas.microsoft.com/office/powerpoint/2010/main" val="3019876800"/>
              </p:ext>
            </p:extLst>
          </p:nvPr>
        </p:nvGraphicFramePr>
        <p:xfrm>
          <a:off x="33271173" y="8976356"/>
          <a:ext cx="4834082" cy="3658514"/>
        </p:xfrm>
        <a:graphic>
          <a:graphicData uri="http://schemas.openxmlformats.org/presentationml/2006/ole">
            <mc:AlternateContent xmlns:mc="http://schemas.openxmlformats.org/markup-compatibility/2006">
              <mc:Choice xmlns:v="urn:schemas-microsoft-com:vml" Requires="v">
                <p:oleObj spid="_x0000_s1395" name="Graph" r:id="rId15" imgW="3813480" imgH="3013920" progId="Origin50.Graph">
                  <p:embed/>
                </p:oleObj>
              </mc:Choice>
              <mc:Fallback>
                <p:oleObj name="Graph" r:id="rId15" imgW="3813480" imgH="3013920" progId="Origin50.Graph">
                  <p:embed/>
                  <p:pic>
                    <p:nvPicPr>
                      <p:cNvPr id="0" name="Picture 1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271173" y="8976356"/>
                        <a:ext cx="4834082" cy="3658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49" name="Object 3"/>
          <p:cNvGraphicFramePr>
            <a:graphicFrameLocks/>
          </p:cNvGraphicFramePr>
          <p:nvPr>
            <p:extLst>
              <p:ext uri="{D42A27DB-BD31-4B8C-83A1-F6EECF244321}">
                <p14:modId xmlns:p14="http://schemas.microsoft.com/office/powerpoint/2010/main" val="4199777288"/>
              </p:ext>
            </p:extLst>
          </p:nvPr>
        </p:nvGraphicFramePr>
        <p:xfrm>
          <a:off x="38305173" y="8910568"/>
          <a:ext cx="4626720" cy="3656543"/>
        </p:xfrm>
        <a:graphic>
          <a:graphicData uri="http://schemas.openxmlformats.org/presentationml/2006/ole">
            <mc:AlternateContent xmlns:mc="http://schemas.openxmlformats.org/markup-compatibility/2006">
              <mc:Choice xmlns:v="urn:schemas-microsoft-com:vml" Requires="v">
                <p:oleObj spid="_x0000_s1396" name="Graph" r:id="rId17" imgW="3813480" imgH="3013920" progId="Origin50.Graph">
                  <p:embed/>
                </p:oleObj>
              </mc:Choice>
              <mc:Fallback>
                <p:oleObj name="Graph" r:id="rId17" imgW="3813480" imgH="3013920" progId="Origin50.Graph">
                  <p:embed/>
                  <p:pic>
                    <p:nvPicPr>
                      <p:cNvPr id="0" name="Picture 14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305173" y="8910568"/>
                        <a:ext cx="4626720" cy="3656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75" name="Object 3"/>
          <p:cNvGraphicFramePr>
            <a:graphicFrameLocks/>
          </p:cNvGraphicFramePr>
          <p:nvPr>
            <p:extLst>
              <p:ext uri="{D42A27DB-BD31-4B8C-83A1-F6EECF244321}">
                <p14:modId xmlns:p14="http://schemas.microsoft.com/office/powerpoint/2010/main" val="688833218"/>
              </p:ext>
            </p:extLst>
          </p:nvPr>
        </p:nvGraphicFramePr>
        <p:xfrm>
          <a:off x="6140669" y="26627959"/>
          <a:ext cx="3860800" cy="3303588"/>
        </p:xfrm>
        <a:graphic>
          <a:graphicData uri="http://schemas.openxmlformats.org/presentationml/2006/ole">
            <mc:AlternateContent xmlns:mc="http://schemas.openxmlformats.org/markup-compatibility/2006">
              <mc:Choice xmlns:v="urn:schemas-microsoft-com:vml" Requires="v">
                <p:oleObj spid="_x0000_s1397" name="Graph" r:id="rId19" imgW="3813480" imgH="3013920" progId="Origin50.Graph">
                  <p:embed/>
                </p:oleObj>
              </mc:Choice>
              <mc:Fallback>
                <p:oleObj name="Graph" r:id="rId19" imgW="3813480" imgH="3013920" progId="Origin50.Graph">
                  <p:embed/>
                  <p:pic>
                    <p:nvPicPr>
                      <p:cNvPr id="0" name="Picture 15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40669" y="26627959"/>
                        <a:ext cx="3860800" cy="330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 name="Object 5"/>
          <p:cNvGraphicFramePr>
            <a:graphicFrameLocks/>
          </p:cNvGraphicFramePr>
          <p:nvPr>
            <p:extLst>
              <p:ext uri="{D42A27DB-BD31-4B8C-83A1-F6EECF244321}">
                <p14:modId xmlns:p14="http://schemas.microsoft.com/office/powerpoint/2010/main" val="2300640745"/>
              </p:ext>
            </p:extLst>
          </p:nvPr>
        </p:nvGraphicFramePr>
        <p:xfrm>
          <a:off x="6223438" y="23577769"/>
          <a:ext cx="3733800" cy="2935288"/>
        </p:xfrm>
        <a:graphic>
          <a:graphicData uri="http://schemas.openxmlformats.org/presentationml/2006/ole">
            <mc:AlternateContent xmlns:mc="http://schemas.openxmlformats.org/markup-compatibility/2006">
              <mc:Choice xmlns:v="urn:schemas-microsoft-com:vml" Requires="v">
                <p:oleObj spid="_x0000_s1398" name="Graph" r:id="rId21" imgW="3813480" imgH="3013920" progId="Origin50.Graph">
                  <p:embed/>
                </p:oleObj>
              </mc:Choice>
              <mc:Fallback>
                <p:oleObj name="Graph" r:id="rId21" imgW="3813480" imgH="3013920" progId="Origin50.Graph">
                  <p:embed/>
                  <p:pic>
                    <p:nvPicPr>
                      <p:cNvPr id="0" name="Picture 153"/>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223438" y="23577769"/>
                        <a:ext cx="3733800" cy="293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 name="TextBox 76"/>
          <p:cNvSpPr txBox="1"/>
          <p:nvPr/>
        </p:nvSpPr>
        <p:spPr>
          <a:xfrm>
            <a:off x="7367033" y="23855437"/>
            <a:ext cx="878767" cy="307777"/>
          </a:xfrm>
          <a:prstGeom prst="rect">
            <a:avLst/>
          </a:prstGeom>
          <a:noFill/>
        </p:spPr>
        <p:txBody>
          <a:bodyPr wrap="none" rtlCol="0">
            <a:spAutoFit/>
          </a:bodyPr>
          <a:lstStyle/>
          <a:p>
            <a:r>
              <a:rPr lang="en-US" sz="1400" b="1" dirty="0" smtClean="0"/>
              <a:t>N = 1556 </a:t>
            </a:r>
            <a:endParaRPr lang="en-US" sz="1400" b="1" dirty="0"/>
          </a:p>
        </p:txBody>
      </p:sp>
      <p:sp>
        <p:nvSpPr>
          <p:cNvPr id="78" name="TextBox 77"/>
          <p:cNvSpPr txBox="1"/>
          <p:nvPr/>
        </p:nvSpPr>
        <p:spPr>
          <a:xfrm>
            <a:off x="8458358" y="25127956"/>
            <a:ext cx="878767" cy="307777"/>
          </a:xfrm>
          <a:prstGeom prst="rect">
            <a:avLst/>
          </a:prstGeom>
          <a:noFill/>
        </p:spPr>
        <p:txBody>
          <a:bodyPr wrap="none" rtlCol="0">
            <a:spAutoFit/>
          </a:bodyPr>
          <a:lstStyle/>
          <a:p>
            <a:r>
              <a:rPr lang="en-US" sz="1400" b="1" dirty="0" smtClean="0"/>
              <a:t>N = 1000 </a:t>
            </a:r>
            <a:endParaRPr lang="en-US" sz="1400" b="1" dirty="0"/>
          </a:p>
        </p:txBody>
      </p:sp>
      <p:sp>
        <p:nvSpPr>
          <p:cNvPr id="94" name="TextBox 93"/>
          <p:cNvSpPr txBox="1"/>
          <p:nvPr/>
        </p:nvSpPr>
        <p:spPr>
          <a:xfrm>
            <a:off x="1163781" y="30128070"/>
            <a:ext cx="9351820" cy="2169825"/>
          </a:xfrm>
          <a:prstGeom prst="rect">
            <a:avLst/>
          </a:prstGeom>
          <a:noFill/>
        </p:spPr>
        <p:txBody>
          <a:bodyPr wrap="square" rtlCol="0">
            <a:spAutoFit/>
          </a:bodyPr>
          <a:lstStyle/>
          <a:p>
            <a:pPr algn="just"/>
            <a:r>
              <a:rPr lang="en-US" sz="2700" b="1" dirty="0" smtClean="0">
                <a:solidFill>
                  <a:srgbClr val="FFFF00"/>
                </a:solidFill>
              </a:rPr>
              <a:t>High-throughput APB assay</a:t>
            </a:r>
            <a:r>
              <a:rPr lang="en-US" sz="2700" b="1" dirty="0" smtClean="0"/>
              <a:t>. F</a:t>
            </a:r>
            <a:r>
              <a:rPr lang="en-US" sz="2700" dirty="0" smtClean="0"/>
              <a:t>luorescence micrographs of ALT-associated PML nuclear bodies (APBs). Average number of APBs per </a:t>
            </a:r>
            <a:r>
              <a:rPr lang="en-US" sz="2700" dirty="0"/>
              <a:t>cell </a:t>
            </a:r>
            <a:r>
              <a:rPr lang="en-US" sz="2700" dirty="0" smtClean="0"/>
              <a:t>(± </a:t>
            </a:r>
            <a:r>
              <a:rPr lang="en-US" sz="2700" dirty="0"/>
              <a:t>SEM, N </a:t>
            </a:r>
            <a:r>
              <a:rPr lang="en-US" sz="2700" dirty="0" smtClean="0"/>
              <a:t>indicates number of </a:t>
            </a:r>
            <a:r>
              <a:rPr lang="en-US" sz="2700" dirty="0"/>
              <a:t>cells </a:t>
            </a:r>
            <a:r>
              <a:rPr lang="en-US" sz="2700" dirty="0" smtClean="0"/>
              <a:t>analyzed) for ALT (+) and ALT (-) lines. Distribution of APBs per cell for ALT (+) and ALT (-) lines.</a:t>
            </a:r>
            <a:endParaRPr lang="en-US" sz="2700" dirty="0"/>
          </a:p>
        </p:txBody>
      </p:sp>
      <p:grpSp>
        <p:nvGrpSpPr>
          <p:cNvPr id="98" name="Group 97"/>
          <p:cNvGrpSpPr/>
          <p:nvPr/>
        </p:nvGrpSpPr>
        <p:grpSpPr>
          <a:xfrm>
            <a:off x="1175151" y="23509682"/>
            <a:ext cx="4800452" cy="6472516"/>
            <a:chOff x="1905011" y="385484"/>
            <a:chExt cx="4800452" cy="6472516"/>
          </a:xfrm>
        </p:grpSpPr>
        <p:sp>
          <p:nvSpPr>
            <p:cNvPr id="67" name="TextBox 66"/>
            <p:cNvSpPr txBox="1"/>
            <p:nvPr/>
          </p:nvSpPr>
          <p:spPr>
            <a:xfrm rot="16200000">
              <a:off x="1468048" y="1430203"/>
              <a:ext cx="1281464" cy="400091"/>
            </a:xfrm>
            <a:prstGeom prst="rect">
              <a:avLst/>
            </a:prstGeom>
            <a:noFill/>
          </p:spPr>
          <p:txBody>
            <a:bodyPr wrap="none" lIns="91420" tIns="45711" rIns="91420" bIns="45711" rtlCol="0">
              <a:spAutoFit/>
            </a:bodyPr>
            <a:lstStyle/>
            <a:p>
              <a:r>
                <a:rPr lang="en-US" sz="2000" b="1" dirty="0" smtClean="0">
                  <a:solidFill>
                    <a:schemeClr val="bg1">
                      <a:lumMod val="60000"/>
                      <a:lumOff val="40000"/>
                    </a:schemeClr>
                  </a:solidFill>
                </a:rPr>
                <a:t>DAPI</a:t>
              </a:r>
              <a:r>
                <a:rPr lang="en-US" sz="2000" b="1" dirty="0" smtClean="0"/>
                <a:t>/</a:t>
              </a:r>
              <a:r>
                <a:rPr lang="en-US" sz="2000" b="1" dirty="0" smtClean="0">
                  <a:solidFill>
                    <a:srgbClr val="FF0000"/>
                  </a:solidFill>
                </a:rPr>
                <a:t>PML</a:t>
              </a:r>
              <a:endParaRPr lang="en-US" sz="2000" b="1" dirty="0">
                <a:solidFill>
                  <a:srgbClr val="FF0000"/>
                </a:solidFill>
              </a:endParaRPr>
            </a:p>
          </p:txBody>
        </p:sp>
        <p:sp>
          <p:nvSpPr>
            <p:cNvPr id="68" name="TextBox 67"/>
            <p:cNvSpPr txBox="1"/>
            <p:nvPr/>
          </p:nvSpPr>
          <p:spPr>
            <a:xfrm rot="16200000">
              <a:off x="1440281" y="3421520"/>
              <a:ext cx="1329554" cy="400091"/>
            </a:xfrm>
            <a:prstGeom prst="rect">
              <a:avLst/>
            </a:prstGeom>
            <a:noFill/>
          </p:spPr>
          <p:txBody>
            <a:bodyPr wrap="none" lIns="91420" tIns="45711" rIns="91420" bIns="45711" rtlCol="0">
              <a:spAutoFit/>
            </a:bodyPr>
            <a:lstStyle/>
            <a:p>
              <a:r>
                <a:rPr lang="en-US" sz="2000" b="1" dirty="0" smtClean="0">
                  <a:solidFill>
                    <a:schemeClr val="bg1">
                      <a:lumMod val="60000"/>
                      <a:lumOff val="40000"/>
                    </a:schemeClr>
                  </a:solidFill>
                </a:rPr>
                <a:t>DAPI</a:t>
              </a:r>
              <a:r>
                <a:rPr lang="en-US" sz="2000" b="1" dirty="0" smtClean="0"/>
                <a:t>/</a:t>
              </a:r>
              <a:r>
                <a:rPr lang="en-US" sz="2000" b="1" dirty="0" smtClean="0">
                  <a:solidFill>
                    <a:srgbClr val="00B050"/>
                  </a:solidFill>
                </a:rPr>
                <a:t>TRF2</a:t>
              </a:r>
              <a:endParaRPr lang="en-US" sz="2000" b="1" dirty="0">
                <a:solidFill>
                  <a:srgbClr val="00B050"/>
                </a:solidFill>
              </a:endParaRPr>
            </a:p>
          </p:txBody>
        </p:sp>
        <p:sp>
          <p:nvSpPr>
            <p:cNvPr id="69" name="TextBox 68"/>
            <p:cNvSpPr txBox="1"/>
            <p:nvPr/>
          </p:nvSpPr>
          <p:spPr>
            <a:xfrm rot="16200000">
              <a:off x="1150136" y="5703015"/>
              <a:ext cx="1909841" cy="400091"/>
            </a:xfrm>
            <a:prstGeom prst="rect">
              <a:avLst/>
            </a:prstGeom>
            <a:noFill/>
          </p:spPr>
          <p:txBody>
            <a:bodyPr wrap="none" lIns="91420" tIns="45711" rIns="91420" bIns="45711" rtlCol="0">
              <a:spAutoFit/>
            </a:bodyPr>
            <a:lstStyle/>
            <a:p>
              <a:r>
                <a:rPr lang="en-US" sz="2000" b="1" dirty="0" smtClean="0">
                  <a:solidFill>
                    <a:schemeClr val="bg1">
                      <a:lumMod val="60000"/>
                      <a:lumOff val="40000"/>
                    </a:schemeClr>
                  </a:solidFill>
                </a:rPr>
                <a:t>DAPI</a:t>
              </a:r>
              <a:r>
                <a:rPr lang="en-US" sz="2000" b="1" dirty="0" smtClean="0"/>
                <a:t>/</a:t>
              </a:r>
              <a:r>
                <a:rPr lang="en-US" sz="2000" b="1" dirty="0" smtClean="0">
                  <a:solidFill>
                    <a:srgbClr val="FF0000"/>
                  </a:solidFill>
                </a:rPr>
                <a:t>PML</a:t>
              </a:r>
              <a:r>
                <a:rPr lang="en-US" sz="2000" b="1" dirty="0" smtClean="0"/>
                <a:t>/</a:t>
              </a:r>
              <a:r>
                <a:rPr lang="en-US" sz="2000" b="1" dirty="0" smtClean="0">
                  <a:solidFill>
                    <a:srgbClr val="00B050"/>
                  </a:solidFill>
                </a:rPr>
                <a:t>TRF2</a:t>
              </a:r>
              <a:endParaRPr lang="en-US" sz="2000" b="1" dirty="0">
                <a:solidFill>
                  <a:srgbClr val="00B050"/>
                </a:solidFill>
              </a:endParaRPr>
            </a:p>
          </p:txBody>
        </p:sp>
        <p:sp>
          <p:nvSpPr>
            <p:cNvPr id="70" name="TextBox 69"/>
            <p:cNvSpPr txBox="1"/>
            <p:nvPr/>
          </p:nvSpPr>
          <p:spPr>
            <a:xfrm>
              <a:off x="2447333" y="403413"/>
              <a:ext cx="1667467" cy="400091"/>
            </a:xfrm>
            <a:prstGeom prst="rect">
              <a:avLst/>
            </a:prstGeom>
            <a:noFill/>
          </p:spPr>
          <p:txBody>
            <a:bodyPr wrap="none" lIns="91420" tIns="45711" rIns="91420" bIns="45711" rtlCol="0">
              <a:spAutoFit/>
            </a:bodyPr>
            <a:lstStyle/>
            <a:p>
              <a:r>
                <a:rPr lang="en-US" sz="2000" b="1" dirty="0" smtClean="0">
                  <a:solidFill>
                    <a:schemeClr val="tx2"/>
                  </a:solidFill>
                </a:rPr>
                <a:t>ALT - (control)</a:t>
              </a:r>
              <a:endParaRPr lang="en-US" sz="2000" b="1" dirty="0">
                <a:solidFill>
                  <a:schemeClr val="tx2"/>
                </a:solidFill>
              </a:endParaRPr>
            </a:p>
          </p:txBody>
        </p:sp>
        <p:sp>
          <p:nvSpPr>
            <p:cNvPr id="71" name="TextBox 70"/>
            <p:cNvSpPr txBox="1"/>
            <p:nvPr/>
          </p:nvSpPr>
          <p:spPr>
            <a:xfrm>
              <a:off x="4578984" y="385484"/>
              <a:ext cx="1774869" cy="400091"/>
            </a:xfrm>
            <a:prstGeom prst="rect">
              <a:avLst/>
            </a:prstGeom>
            <a:noFill/>
          </p:spPr>
          <p:txBody>
            <a:bodyPr wrap="none" lIns="91420" tIns="45711" rIns="91420" bIns="45711" rtlCol="0">
              <a:spAutoFit/>
            </a:bodyPr>
            <a:lstStyle/>
            <a:p>
              <a:r>
                <a:rPr lang="en-US" sz="2000" b="1" dirty="0" smtClean="0">
                  <a:solidFill>
                    <a:schemeClr val="tx2"/>
                  </a:solidFill>
                </a:rPr>
                <a:t> ALT + (control)</a:t>
              </a:r>
              <a:endParaRPr lang="en-US" sz="2000" b="1" dirty="0">
                <a:solidFill>
                  <a:schemeClr val="tx2"/>
                </a:solidFill>
              </a:endParaRPr>
            </a:p>
          </p:txBody>
        </p:sp>
        <p:pic>
          <p:nvPicPr>
            <p:cNvPr id="72" name="Picture 1" descr="C:\Users\manali\Desktop\DAPI PML 60X 143B.jpg"/>
            <p:cNvPicPr preferRelativeResize="0">
              <a:picLocks noChangeArrowheads="1"/>
            </p:cNvPicPr>
            <p:nvPr/>
          </p:nvPicPr>
          <p:blipFill>
            <a:blip r:embed="rId23" cstate="print"/>
            <a:srcRect/>
            <a:stretch>
              <a:fillRect/>
            </a:stretch>
          </p:blipFill>
          <p:spPr bwMode="auto">
            <a:xfrm>
              <a:off x="2308833" y="762000"/>
              <a:ext cx="2121408" cy="1984248"/>
            </a:xfrm>
            <a:prstGeom prst="rect">
              <a:avLst/>
            </a:prstGeom>
            <a:noFill/>
          </p:spPr>
        </p:pic>
        <p:pic>
          <p:nvPicPr>
            <p:cNvPr id="73" name="Picture 2" descr="C:\Users\manali\Desktop\DAPI TRF2 60X 143B.jpg"/>
            <p:cNvPicPr preferRelativeResize="0">
              <a:picLocks noChangeArrowheads="1"/>
            </p:cNvPicPr>
            <p:nvPr/>
          </p:nvPicPr>
          <p:blipFill>
            <a:blip r:embed="rId24" cstate="print"/>
            <a:srcRect/>
            <a:stretch>
              <a:fillRect/>
            </a:stretch>
          </p:blipFill>
          <p:spPr bwMode="auto">
            <a:xfrm>
              <a:off x="2308833" y="2819400"/>
              <a:ext cx="2121408" cy="1984248"/>
            </a:xfrm>
            <a:prstGeom prst="rect">
              <a:avLst/>
            </a:prstGeom>
            <a:noFill/>
          </p:spPr>
        </p:pic>
        <p:pic>
          <p:nvPicPr>
            <p:cNvPr id="74" name="Picture 3" descr="C:\Users\manali\Desktop\DAPI TRF2 PML 60X 143B.jpg"/>
            <p:cNvPicPr preferRelativeResize="0">
              <a:picLocks noChangeArrowheads="1"/>
            </p:cNvPicPr>
            <p:nvPr/>
          </p:nvPicPr>
          <p:blipFill>
            <a:blip r:embed="rId25" cstate="print"/>
            <a:srcRect/>
            <a:stretch>
              <a:fillRect/>
            </a:stretch>
          </p:blipFill>
          <p:spPr bwMode="auto">
            <a:xfrm>
              <a:off x="2308833" y="4873752"/>
              <a:ext cx="2121408" cy="1984248"/>
            </a:xfrm>
            <a:prstGeom prst="rect">
              <a:avLst/>
            </a:prstGeom>
            <a:noFill/>
          </p:spPr>
        </p:pic>
        <p:pic>
          <p:nvPicPr>
            <p:cNvPr id="95" name="Picture 4" descr="C:\Users\manali\Desktop\DAPI PML 60X U2OS.jpg"/>
            <p:cNvPicPr preferRelativeResize="0">
              <a:picLocks noChangeArrowheads="1"/>
            </p:cNvPicPr>
            <p:nvPr/>
          </p:nvPicPr>
          <p:blipFill>
            <a:blip r:embed="rId26" cstate="print"/>
            <a:srcRect/>
            <a:stretch>
              <a:fillRect/>
            </a:stretch>
          </p:blipFill>
          <p:spPr bwMode="auto">
            <a:xfrm>
              <a:off x="4584055" y="762000"/>
              <a:ext cx="2121408" cy="1984248"/>
            </a:xfrm>
            <a:prstGeom prst="rect">
              <a:avLst/>
            </a:prstGeom>
            <a:noFill/>
          </p:spPr>
        </p:pic>
        <p:pic>
          <p:nvPicPr>
            <p:cNvPr id="96" name="Picture 5" descr="C:\Users\manali\Desktop\DAPI PML TRF2 60X U2OS.jpg"/>
            <p:cNvPicPr preferRelativeResize="0">
              <a:picLocks noChangeArrowheads="1"/>
            </p:cNvPicPr>
            <p:nvPr/>
          </p:nvPicPr>
          <p:blipFill>
            <a:blip r:embed="rId27" cstate="print"/>
            <a:srcRect/>
            <a:stretch>
              <a:fillRect/>
            </a:stretch>
          </p:blipFill>
          <p:spPr bwMode="auto">
            <a:xfrm>
              <a:off x="4584055" y="4873752"/>
              <a:ext cx="2121408" cy="1984248"/>
            </a:xfrm>
            <a:prstGeom prst="rect">
              <a:avLst/>
            </a:prstGeom>
            <a:noFill/>
          </p:spPr>
        </p:pic>
        <p:pic>
          <p:nvPicPr>
            <p:cNvPr id="97" name="Picture 6" descr="C:\Users\manali\Desktop\DAPI TRF2 60X U2OS.jpg"/>
            <p:cNvPicPr preferRelativeResize="0">
              <a:picLocks noChangeArrowheads="1"/>
            </p:cNvPicPr>
            <p:nvPr/>
          </p:nvPicPr>
          <p:blipFill>
            <a:blip r:embed="rId28" cstate="print"/>
            <a:srcRect/>
            <a:stretch>
              <a:fillRect/>
            </a:stretch>
          </p:blipFill>
          <p:spPr bwMode="auto">
            <a:xfrm>
              <a:off x="4584055" y="2819400"/>
              <a:ext cx="2121408" cy="1984248"/>
            </a:xfrm>
            <a:prstGeom prst="rect">
              <a:avLst/>
            </a:prstGeom>
            <a:noFill/>
          </p:spPr>
        </p:pic>
      </p:grpSp>
      <p:graphicFrame>
        <p:nvGraphicFramePr>
          <p:cNvPr id="104" name="Table 103"/>
          <p:cNvGraphicFramePr>
            <a:graphicFrameLocks noGrp="1"/>
          </p:cNvGraphicFramePr>
          <p:nvPr/>
        </p:nvGraphicFramePr>
        <p:xfrm>
          <a:off x="16136754" y="14304388"/>
          <a:ext cx="5725026" cy="2663039"/>
        </p:xfrm>
        <a:graphic>
          <a:graphicData uri="http://schemas.openxmlformats.org/drawingml/2006/table">
            <a:tbl>
              <a:tblPr>
                <a:tableStyleId>{69C7853C-536D-4A76-A0AE-DD22124D55A5}</a:tableStyleId>
              </a:tblPr>
              <a:tblGrid>
                <a:gridCol w="1086611"/>
                <a:gridCol w="831684"/>
                <a:gridCol w="663481"/>
                <a:gridCol w="876300"/>
                <a:gridCol w="647700"/>
                <a:gridCol w="914400"/>
                <a:gridCol w="704850"/>
              </a:tblGrid>
              <a:tr h="270056">
                <a:tc gridSpan="7">
                  <a:txBody>
                    <a:bodyPr/>
                    <a:lstStyle/>
                    <a:p>
                      <a:pPr algn="ctr" fontAlgn="b"/>
                      <a:r>
                        <a:rPr lang="en-US" sz="1800" b="1" i="0" u="none" strike="noStrike" dirty="0" smtClean="0">
                          <a:solidFill>
                            <a:srgbClr val="000000"/>
                          </a:solidFill>
                          <a:latin typeface="+mj-lt"/>
                        </a:rPr>
                        <a:t>APB</a:t>
                      </a:r>
                      <a:r>
                        <a:rPr lang="en-US" sz="1800" b="1" i="0" u="none" strike="noStrike" baseline="0" dirty="0" smtClean="0">
                          <a:solidFill>
                            <a:srgbClr val="000000"/>
                          </a:solidFill>
                          <a:latin typeface="+mj-lt"/>
                        </a:rPr>
                        <a:t> count</a:t>
                      </a:r>
                      <a:endParaRPr lang="en-US" sz="1800" b="1" i="0" u="none" strike="noStrike" dirty="0">
                        <a:solidFill>
                          <a:srgbClr val="000000"/>
                        </a:solidFill>
                        <a:latin typeface="+mj-lt"/>
                      </a:endParaRPr>
                    </a:p>
                  </a:txBody>
                  <a:tcPr marL="9525" marR="9525" marT="9525" marB="0" anchor="b"/>
                </a:tc>
                <a:tc hMerge="1">
                  <a:txBody>
                    <a:bodyPr/>
                    <a:lstStyle/>
                    <a:p>
                      <a:pPr algn="ctr" fontAlgn="b"/>
                      <a:endParaRPr lang="en-US" sz="1600" b="0" i="0" u="none" strike="noStrike">
                        <a:solidFill>
                          <a:srgbClr val="000000"/>
                        </a:solidFill>
                        <a:latin typeface="Calibri"/>
                      </a:endParaRPr>
                    </a:p>
                  </a:txBody>
                  <a:tcPr marL="9525" marR="9525" marT="9525" marB="0" anchor="b"/>
                </a:tc>
                <a:tc hMerge="1">
                  <a:txBody>
                    <a:bodyPr/>
                    <a:lstStyle/>
                    <a:p>
                      <a:endParaRPr lang="en-US"/>
                    </a:p>
                  </a:txBody>
                  <a:tcPr/>
                </a:tc>
                <a:tc hMerge="1">
                  <a:txBody>
                    <a:bodyPr/>
                    <a:lstStyle/>
                    <a:p>
                      <a:pPr algn="ctr" fontAlgn="b"/>
                      <a:endParaRPr lang="en-US" sz="1600" b="0" i="0" u="none" strike="noStrike">
                        <a:solidFill>
                          <a:srgbClr val="000000"/>
                        </a:solidFill>
                        <a:latin typeface="Calibri"/>
                      </a:endParaRPr>
                    </a:p>
                  </a:txBody>
                  <a:tcPr marL="9525" marR="9525" marT="9525" marB="0" anchor="b"/>
                </a:tc>
                <a:tc hMerge="1">
                  <a:txBody>
                    <a:bodyPr/>
                    <a:lstStyle/>
                    <a:p>
                      <a:endParaRPr lang="en-US"/>
                    </a:p>
                  </a:txBody>
                  <a:tcPr/>
                </a:tc>
                <a:tc hMerge="1">
                  <a:txBody>
                    <a:bodyPr/>
                    <a:lstStyle/>
                    <a:p>
                      <a:pPr algn="ctr" fontAlgn="b"/>
                      <a:endParaRPr lang="en-US" sz="1600" b="0" i="0" u="none" strike="noStrike" dirty="0">
                        <a:solidFill>
                          <a:srgbClr val="000000"/>
                        </a:solidFill>
                        <a:latin typeface="Calibri"/>
                      </a:endParaRPr>
                    </a:p>
                  </a:txBody>
                  <a:tcPr marL="9525" marR="9525" marT="9525" marB="0" anchor="b"/>
                </a:tc>
                <a:tc hMerge="1">
                  <a:txBody>
                    <a:bodyPr/>
                    <a:lstStyle/>
                    <a:p>
                      <a:endParaRPr lang="en-US"/>
                    </a:p>
                  </a:txBody>
                  <a:tcPr/>
                </a:tc>
              </a:tr>
              <a:tr h="270056">
                <a:tc>
                  <a:txBody>
                    <a:bodyPr/>
                    <a:lstStyle/>
                    <a:p>
                      <a:pPr algn="ctr" fontAlgn="b"/>
                      <a:endParaRPr lang="en-US" sz="1600" b="0" i="0" u="none" strike="noStrike" dirty="0">
                        <a:solidFill>
                          <a:srgbClr val="000000"/>
                        </a:solidFill>
                        <a:latin typeface="Calibri"/>
                      </a:endParaRPr>
                    </a:p>
                  </a:txBody>
                  <a:tcPr marL="9525" marR="9525" marT="9525" marB="0" anchor="b"/>
                </a:tc>
                <a:tc gridSpan="2">
                  <a:txBody>
                    <a:bodyPr/>
                    <a:lstStyle/>
                    <a:p>
                      <a:pPr algn="ctr" fontAlgn="b"/>
                      <a:r>
                        <a:rPr lang="en-US" sz="1600" u="none" strike="noStrike" dirty="0"/>
                        <a:t>60X</a:t>
                      </a:r>
                      <a:endParaRPr lang="en-US" sz="1600" b="0" i="0" u="none" strike="noStrike" dirty="0">
                        <a:solidFill>
                          <a:srgbClr val="000000"/>
                        </a:solidFill>
                        <a:latin typeface="Calibri"/>
                      </a:endParaRPr>
                    </a:p>
                  </a:txBody>
                  <a:tcPr marL="9525" marR="9525" marT="9525" marB="0" anchor="b"/>
                </a:tc>
                <a:tc hMerge="1">
                  <a:txBody>
                    <a:bodyPr/>
                    <a:lstStyle/>
                    <a:p>
                      <a:endParaRPr lang="en-US"/>
                    </a:p>
                  </a:txBody>
                  <a:tcPr/>
                </a:tc>
                <a:tc gridSpan="2">
                  <a:txBody>
                    <a:bodyPr/>
                    <a:lstStyle/>
                    <a:p>
                      <a:pPr algn="ctr" fontAlgn="b"/>
                      <a:r>
                        <a:rPr lang="en-US" sz="1600" u="none" strike="noStrike" dirty="0"/>
                        <a:t>40X</a:t>
                      </a:r>
                      <a:endParaRPr lang="en-US" sz="1600" b="0" i="0" u="none" strike="noStrike" dirty="0">
                        <a:solidFill>
                          <a:srgbClr val="000000"/>
                        </a:solidFill>
                        <a:latin typeface="Calibri"/>
                      </a:endParaRPr>
                    </a:p>
                  </a:txBody>
                  <a:tcPr marL="9525" marR="9525" marT="9525" marB="0" anchor="b"/>
                </a:tc>
                <a:tc hMerge="1">
                  <a:txBody>
                    <a:bodyPr/>
                    <a:lstStyle/>
                    <a:p>
                      <a:endParaRPr lang="en-US"/>
                    </a:p>
                  </a:txBody>
                  <a:tcPr/>
                </a:tc>
                <a:tc gridSpan="2">
                  <a:txBody>
                    <a:bodyPr/>
                    <a:lstStyle/>
                    <a:p>
                      <a:pPr algn="ctr" fontAlgn="b"/>
                      <a:r>
                        <a:rPr lang="en-US" sz="1600" u="none" strike="noStrike" dirty="0"/>
                        <a:t>20X</a:t>
                      </a:r>
                      <a:endParaRPr lang="en-US" sz="1600" b="0" i="0" u="none" strike="noStrike" dirty="0">
                        <a:solidFill>
                          <a:srgbClr val="000000"/>
                        </a:solidFill>
                        <a:latin typeface="Calibri"/>
                      </a:endParaRPr>
                    </a:p>
                  </a:txBody>
                  <a:tcPr marL="9525" marR="9525" marT="9525" marB="0" anchor="b"/>
                </a:tc>
                <a:tc hMerge="1">
                  <a:txBody>
                    <a:bodyPr/>
                    <a:lstStyle/>
                    <a:p>
                      <a:endParaRPr lang="en-US"/>
                    </a:p>
                  </a:txBody>
                  <a:tcPr/>
                </a:tc>
              </a:tr>
              <a:tr h="270056">
                <a:tc>
                  <a:txBody>
                    <a:bodyPr/>
                    <a:lstStyle/>
                    <a:p>
                      <a:pPr algn="ctr" fontAlgn="b"/>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Average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SEM</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Average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SEM</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Average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SEM</a:t>
                      </a:r>
                      <a:endParaRPr lang="en-US" sz="1600" b="0" i="0" u="none" strike="noStrike" dirty="0">
                        <a:solidFill>
                          <a:srgbClr val="000000"/>
                        </a:solidFill>
                        <a:latin typeface="Calibri"/>
                      </a:endParaRPr>
                    </a:p>
                  </a:txBody>
                  <a:tcPr marL="9525" marR="9525" marT="9525" marB="0" anchor="b"/>
                </a:tc>
              </a:tr>
              <a:tr h="270056">
                <a:tc>
                  <a:txBody>
                    <a:bodyPr/>
                    <a:lstStyle/>
                    <a:p>
                      <a:pPr algn="ctr" fontAlgn="b"/>
                      <a:r>
                        <a:rPr lang="en-US" sz="1600" u="none" strike="noStrike" dirty="0"/>
                        <a:t>control</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4.10</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0.07</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4.02</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0.00</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3.82</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0.01</a:t>
                      </a:r>
                      <a:endParaRPr lang="en-US" sz="1600" b="0" i="0" u="none" strike="noStrike" dirty="0">
                        <a:solidFill>
                          <a:srgbClr val="000000"/>
                        </a:solidFill>
                        <a:latin typeface="Calibri"/>
                      </a:endParaRPr>
                    </a:p>
                  </a:txBody>
                  <a:tcPr marL="9525" marR="9525" marT="9525" marB="0" anchor="b"/>
                </a:tc>
              </a:tr>
              <a:tr h="270056">
                <a:tc>
                  <a:txBody>
                    <a:bodyPr/>
                    <a:lstStyle/>
                    <a:p>
                      <a:pPr algn="ctr" fontAlgn="b"/>
                      <a:r>
                        <a:rPr lang="en-US" sz="1600" u="none" strike="noStrike" dirty="0"/>
                        <a:t>dmso</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4.05</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0.06</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3.47</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0.01</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3.37</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0.00</a:t>
                      </a:r>
                      <a:endParaRPr lang="en-US" sz="1600" b="0" i="0" u="none" strike="noStrike" dirty="0">
                        <a:solidFill>
                          <a:srgbClr val="000000"/>
                        </a:solidFill>
                        <a:latin typeface="Calibri"/>
                      </a:endParaRPr>
                    </a:p>
                  </a:txBody>
                  <a:tcPr marL="9525" marR="9525" marT="9525" marB="0" anchor="b"/>
                </a:tc>
              </a:tr>
              <a:tr h="488802">
                <a:tc>
                  <a:txBody>
                    <a:bodyPr/>
                    <a:lstStyle/>
                    <a:p>
                      <a:pPr algn="ctr" fontAlgn="b"/>
                      <a:r>
                        <a:rPr lang="en-US" sz="1600" u="none" strike="noStrike" dirty="0"/>
                        <a:t>0.5mM HU</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5.92</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0.12</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5.35</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0.02</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5.19</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0.01</a:t>
                      </a:r>
                      <a:endParaRPr lang="en-US" sz="1600" b="0" i="0" u="none" strike="noStrike" dirty="0">
                        <a:solidFill>
                          <a:srgbClr val="000000"/>
                        </a:solidFill>
                        <a:latin typeface="Calibri"/>
                      </a:endParaRPr>
                    </a:p>
                  </a:txBody>
                  <a:tcPr marL="9525" marR="9525" marT="9525" marB="0" anchor="b"/>
                </a:tc>
              </a:tr>
              <a:tr h="270056">
                <a:tc>
                  <a:txBody>
                    <a:bodyPr/>
                    <a:lstStyle/>
                    <a:p>
                      <a:pPr algn="ctr" fontAlgn="b"/>
                      <a:r>
                        <a:rPr lang="en-US" sz="1600" u="none" strike="noStrike" dirty="0"/>
                        <a:t>1 mM HU</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6.22</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0.13</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5.75</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0.02</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5.50</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0.00</a:t>
                      </a:r>
                      <a:endParaRPr lang="en-US" sz="1600" b="0" i="0" u="none" strike="noStrike" dirty="0">
                        <a:solidFill>
                          <a:srgbClr val="000000"/>
                        </a:solidFill>
                        <a:latin typeface="Calibri"/>
                      </a:endParaRPr>
                    </a:p>
                  </a:txBody>
                  <a:tcPr marL="9525" marR="9525" marT="9525" marB="0" anchor="b"/>
                </a:tc>
              </a:tr>
              <a:tr h="270056">
                <a:tc>
                  <a:txBody>
                    <a:bodyPr/>
                    <a:lstStyle/>
                    <a:p>
                      <a:pPr algn="ctr" fontAlgn="b"/>
                      <a:r>
                        <a:rPr lang="en-US" sz="1600" u="none" strike="noStrike" dirty="0"/>
                        <a:t>2 mM HU</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5.75</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0.13</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5.49</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0.01</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5.11</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0.01</a:t>
                      </a:r>
                      <a:endParaRPr lang="en-US" sz="1600" b="0" i="0" u="none" strike="noStrike" dirty="0">
                        <a:solidFill>
                          <a:srgbClr val="000000"/>
                        </a:solidFill>
                        <a:latin typeface="Calibri"/>
                      </a:endParaRPr>
                    </a:p>
                  </a:txBody>
                  <a:tcPr marL="9525" marR="9525" marT="9525" marB="0" anchor="b"/>
                </a:tc>
              </a:tr>
              <a:tr h="270056">
                <a:tc>
                  <a:txBody>
                    <a:bodyPr/>
                    <a:lstStyle/>
                    <a:p>
                      <a:pPr algn="ctr" fontAlgn="b"/>
                      <a:r>
                        <a:rPr lang="en-US" sz="1600" u="none" strike="noStrike" dirty="0"/>
                        <a:t>3 mM HU</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5.38</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0.12</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4.89</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0.02</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5.25</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0.01</a:t>
                      </a:r>
                      <a:endParaRPr lang="en-US" sz="1600" b="0" i="0" u="none" strike="noStrike" dirty="0">
                        <a:solidFill>
                          <a:srgbClr val="000000"/>
                        </a:solidFill>
                        <a:latin typeface="Calibri"/>
                      </a:endParaRPr>
                    </a:p>
                  </a:txBody>
                  <a:tcPr marL="9525" marR="9525" marT="9525" marB="0" anchor="b"/>
                </a:tc>
              </a:tr>
            </a:tbl>
          </a:graphicData>
        </a:graphic>
      </p:graphicFrame>
      <p:graphicFrame>
        <p:nvGraphicFramePr>
          <p:cNvPr id="1178" name="Object 154"/>
          <p:cNvGraphicFramePr>
            <a:graphicFrameLocks noChangeAspect="1"/>
          </p:cNvGraphicFramePr>
          <p:nvPr/>
        </p:nvGraphicFramePr>
        <p:xfrm>
          <a:off x="11523846" y="26583370"/>
          <a:ext cx="4117103" cy="3254946"/>
        </p:xfrm>
        <a:graphic>
          <a:graphicData uri="http://schemas.openxmlformats.org/presentationml/2006/ole">
            <mc:AlternateContent xmlns:mc="http://schemas.openxmlformats.org/markup-compatibility/2006">
              <mc:Choice xmlns:v="urn:schemas-microsoft-com:vml" Requires="v">
                <p:oleObj spid="_x0000_s1399" name="Graph" r:id="rId29" imgW="3813480" imgH="3013920" progId="Origin50.Graph">
                  <p:embed/>
                </p:oleObj>
              </mc:Choice>
              <mc:Fallback>
                <p:oleObj name="Graph" r:id="rId29" imgW="3813480" imgH="3013920" progId="Origin50.Graph">
                  <p:embed/>
                  <p:pic>
                    <p:nvPicPr>
                      <p:cNvPr id="0" name="Picture 15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1523846" y="26583370"/>
                        <a:ext cx="4117103" cy="3254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0" name="Rectangle 20"/>
          <p:cNvSpPr>
            <a:spLocks noChangeArrowheads="1"/>
          </p:cNvSpPr>
          <p:nvPr/>
        </p:nvSpPr>
        <p:spPr bwMode="auto">
          <a:xfrm>
            <a:off x="33450213" y="7319353"/>
            <a:ext cx="9983787" cy="1371600"/>
          </a:xfrm>
          <a:prstGeom prst="rect">
            <a:avLst/>
          </a:prstGeom>
          <a:gradFill rotWithShape="0">
            <a:gsLst>
              <a:gs pos="0">
                <a:srgbClr val="3B3B3B"/>
              </a:gs>
              <a:gs pos="100000">
                <a:srgbClr val="808080"/>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19" tIns="85712" rIns="171419" bIns="85712" anchor="ctr"/>
          <a:lstStyle/>
          <a:p>
            <a:pPr algn="ctr" defTabSz="4703763"/>
            <a:r>
              <a:rPr lang="en-US" sz="5400" b="1" dirty="0" smtClean="0">
                <a:solidFill>
                  <a:srgbClr val="FFFF00"/>
                </a:solidFill>
              </a:rPr>
              <a:t>Summary</a:t>
            </a:r>
            <a:endParaRPr lang="en-US" sz="5400" b="1" dirty="0">
              <a:solidFill>
                <a:srgbClr val="FFFF00"/>
              </a:solidFill>
            </a:endParaRPr>
          </a:p>
        </p:txBody>
      </p:sp>
      <p:sp>
        <p:nvSpPr>
          <p:cNvPr id="111" name="Rectangle 2347"/>
          <p:cNvSpPr>
            <a:spLocks noChangeArrowheads="1"/>
          </p:cNvSpPr>
          <p:nvPr/>
        </p:nvSpPr>
        <p:spPr bwMode="auto">
          <a:xfrm>
            <a:off x="22580022" y="8936437"/>
            <a:ext cx="8438107" cy="836082"/>
          </a:xfrm>
          <a:prstGeom prst="rect">
            <a:avLst/>
          </a:prstGeom>
          <a:gradFill rotWithShape="0">
            <a:gsLst>
              <a:gs pos="0">
                <a:srgbClr val="3B3B3B"/>
              </a:gs>
              <a:gs pos="100000">
                <a:srgbClr val="808080"/>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19" tIns="85712" rIns="171419" bIns="85712" anchor="ctr"/>
          <a:lstStyle/>
          <a:p>
            <a:pPr algn="ctr" defTabSz="4703763"/>
            <a:r>
              <a:rPr lang="en-US" sz="4400" b="1" dirty="0" smtClean="0">
                <a:solidFill>
                  <a:srgbClr val="69EB35"/>
                </a:solidFill>
              </a:rPr>
              <a:t>TRF2 Analysis</a:t>
            </a:r>
            <a:endParaRPr lang="en-US" sz="4400" b="1" dirty="0">
              <a:solidFill>
                <a:srgbClr val="69EB35"/>
              </a:solidFill>
            </a:endParaRPr>
          </a:p>
        </p:txBody>
      </p:sp>
      <p:sp>
        <p:nvSpPr>
          <p:cNvPr id="113" name="Rectangle 2347"/>
          <p:cNvSpPr>
            <a:spLocks noChangeArrowheads="1"/>
          </p:cNvSpPr>
          <p:nvPr/>
        </p:nvSpPr>
        <p:spPr bwMode="auto">
          <a:xfrm>
            <a:off x="22984670" y="19734704"/>
            <a:ext cx="8438107" cy="836082"/>
          </a:xfrm>
          <a:prstGeom prst="rect">
            <a:avLst/>
          </a:prstGeom>
          <a:gradFill rotWithShape="0">
            <a:gsLst>
              <a:gs pos="0">
                <a:srgbClr val="3B3B3B"/>
              </a:gs>
              <a:gs pos="100000">
                <a:srgbClr val="808080"/>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19" tIns="85712" rIns="171419" bIns="85712" anchor="ctr"/>
          <a:lstStyle/>
          <a:p>
            <a:pPr algn="ctr" defTabSz="4703763"/>
            <a:r>
              <a:rPr lang="en-US" sz="4400" b="1" dirty="0" smtClean="0">
                <a:solidFill>
                  <a:srgbClr val="FF0000"/>
                </a:solidFill>
              </a:rPr>
              <a:t>PML Analysis</a:t>
            </a:r>
            <a:endParaRPr lang="en-US" sz="4400" b="1" dirty="0">
              <a:solidFill>
                <a:srgbClr val="FF0000"/>
              </a:solidFill>
            </a:endParaRPr>
          </a:p>
        </p:txBody>
      </p:sp>
      <p:sp>
        <p:nvSpPr>
          <p:cNvPr id="114" name="Rectangle 2347"/>
          <p:cNvSpPr>
            <a:spLocks noChangeArrowheads="1"/>
          </p:cNvSpPr>
          <p:nvPr/>
        </p:nvSpPr>
        <p:spPr bwMode="auto">
          <a:xfrm>
            <a:off x="11851118" y="25487179"/>
            <a:ext cx="8438107" cy="836082"/>
          </a:xfrm>
          <a:prstGeom prst="rect">
            <a:avLst/>
          </a:prstGeom>
          <a:gradFill rotWithShape="0">
            <a:gsLst>
              <a:gs pos="0">
                <a:srgbClr val="3B3B3B"/>
              </a:gs>
              <a:gs pos="100000">
                <a:srgbClr val="808080"/>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19" tIns="85712" rIns="171419" bIns="85712" anchor="ctr"/>
          <a:lstStyle/>
          <a:p>
            <a:pPr algn="ctr" defTabSz="4703763"/>
            <a:r>
              <a:rPr lang="en-US" sz="4400" b="1" dirty="0" smtClean="0">
                <a:solidFill>
                  <a:schemeClr val="tx2">
                    <a:lumMod val="50000"/>
                  </a:schemeClr>
                </a:solidFill>
              </a:rPr>
              <a:t>DAPI Analysis</a:t>
            </a:r>
            <a:endParaRPr lang="en-US" sz="4400" b="1" dirty="0">
              <a:solidFill>
                <a:schemeClr val="tx2">
                  <a:lumMod val="50000"/>
                </a:schemeClr>
              </a:solidFill>
            </a:endParaRPr>
          </a:p>
        </p:txBody>
      </p:sp>
      <p:graphicFrame>
        <p:nvGraphicFramePr>
          <p:cNvPr id="115" name="Table 114"/>
          <p:cNvGraphicFramePr>
            <a:graphicFrameLocks noGrp="1"/>
          </p:cNvGraphicFramePr>
          <p:nvPr/>
        </p:nvGraphicFramePr>
        <p:xfrm>
          <a:off x="11372249" y="14387557"/>
          <a:ext cx="4309542" cy="1764822"/>
        </p:xfrm>
        <a:graphic>
          <a:graphicData uri="http://schemas.openxmlformats.org/drawingml/2006/table">
            <a:tbl>
              <a:tblPr>
                <a:tableStyleId>{69C7853C-536D-4A76-A0AE-DD22124D55A5}</a:tableStyleId>
              </a:tblPr>
              <a:tblGrid>
                <a:gridCol w="2106720"/>
                <a:gridCol w="734274"/>
                <a:gridCol w="734274"/>
                <a:gridCol w="734274"/>
              </a:tblGrid>
              <a:tr h="294137">
                <a:tc gridSpan="4">
                  <a:txBody>
                    <a:bodyPr/>
                    <a:lstStyle/>
                    <a:p>
                      <a:pPr algn="ctr" fontAlgn="b"/>
                      <a:r>
                        <a:rPr lang="en-US" sz="1800" b="1" i="0" u="none" strike="noStrike" dirty="0" smtClean="0">
                          <a:solidFill>
                            <a:sysClr val="windowText" lastClr="000000"/>
                          </a:solidFill>
                          <a:latin typeface="+mj-lt"/>
                          <a:cs typeface="Times New Roman" pitchFamily="18" charset="0"/>
                        </a:rPr>
                        <a:t>Time Estimate</a:t>
                      </a:r>
                      <a:endParaRPr lang="en-US" sz="1800" b="1" i="0" u="none" strike="noStrike" dirty="0">
                        <a:solidFill>
                          <a:sysClr val="windowText" lastClr="000000"/>
                        </a:solidFill>
                        <a:latin typeface="+mj-lt"/>
                        <a:cs typeface="Times New Roman" pitchFamily="18" charset="0"/>
                      </a:endParaRPr>
                    </a:p>
                  </a:txBody>
                  <a:tcPr marL="8640" marR="8640" marT="8641" marB="0" anchor="b"/>
                </a:tc>
                <a:tc hMerge="1">
                  <a:txBody>
                    <a:bodyPr/>
                    <a:lstStyle/>
                    <a:p>
                      <a:pPr algn="ctr" fontAlgn="b"/>
                      <a:endParaRPr lang="en-US" sz="1600" b="1" i="0" u="none" strike="noStrike">
                        <a:solidFill>
                          <a:sysClr val="windowText" lastClr="000000"/>
                        </a:solidFill>
                        <a:latin typeface="Times New Roman" pitchFamily="18" charset="0"/>
                        <a:cs typeface="Times New Roman" pitchFamily="18" charset="0"/>
                      </a:endParaRPr>
                    </a:p>
                  </a:txBody>
                  <a:tcPr marL="8640" marR="8640" marT="8641" marB="0" anchor="b"/>
                </a:tc>
                <a:tc hMerge="1">
                  <a:txBody>
                    <a:bodyPr/>
                    <a:lstStyle/>
                    <a:p>
                      <a:pPr algn="ctr" fontAlgn="b"/>
                      <a:endParaRPr lang="en-US" sz="1600" b="1" i="0" u="none" strike="noStrike">
                        <a:solidFill>
                          <a:sysClr val="windowText" lastClr="000000"/>
                        </a:solidFill>
                        <a:latin typeface="Times New Roman" pitchFamily="18" charset="0"/>
                        <a:cs typeface="Times New Roman" pitchFamily="18" charset="0"/>
                      </a:endParaRPr>
                    </a:p>
                  </a:txBody>
                  <a:tcPr marL="8640" marR="8640" marT="8641" marB="0" anchor="b"/>
                </a:tc>
                <a:tc hMerge="1">
                  <a:txBody>
                    <a:bodyPr/>
                    <a:lstStyle/>
                    <a:p>
                      <a:pPr algn="ctr" fontAlgn="b"/>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r>
              <a:tr h="294137">
                <a:tc>
                  <a:txBody>
                    <a:bodyPr/>
                    <a:lstStyle/>
                    <a:p>
                      <a:pPr algn="ctr" fontAlgn="b"/>
                      <a:r>
                        <a:rPr lang="en-US" sz="1600" u="none" strike="noStrike" dirty="0"/>
                        <a:t> </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c>
                  <a:txBody>
                    <a:bodyPr/>
                    <a:lstStyle/>
                    <a:p>
                      <a:pPr algn="ctr" fontAlgn="b"/>
                      <a:r>
                        <a:rPr lang="en-US" sz="1600" u="none" strike="noStrike" dirty="0"/>
                        <a:t>60X</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c>
                  <a:txBody>
                    <a:bodyPr/>
                    <a:lstStyle/>
                    <a:p>
                      <a:pPr algn="ctr" fontAlgn="b"/>
                      <a:r>
                        <a:rPr lang="en-US" sz="1600" u="none" strike="noStrike" dirty="0"/>
                        <a:t>40X</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c>
                  <a:txBody>
                    <a:bodyPr/>
                    <a:lstStyle/>
                    <a:p>
                      <a:pPr algn="ctr" fontAlgn="b"/>
                      <a:r>
                        <a:rPr lang="en-US" sz="1600" u="none" strike="noStrike" dirty="0"/>
                        <a:t>20X</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r>
              <a:tr h="294137">
                <a:tc>
                  <a:txBody>
                    <a:bodyPr/>
                    <a:lstStyle/>
                    <a:p>
                      <a:pPr algn="ctr" fontAlgn="b"/>
                      <a:r>
                        <a:rPr lang="en-US" sz="1600" u="none" strike="noStrike" dirty="0"/>
                        <a:t> </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c>
                  <a:txBody>
                    <a:bodyPr/>
                    <a:lstStyle/>
                    <a:p>
                      <a:pPr algn="ctr" fontAlgn="b"/>
                      <a:r>
                        <a:rPr lang="en-US" sz="1600" u="none" strike="noStrike" dirty="0"/>
                        <a:t>(hours)</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c>
                  <a:txBody>
                    <a:bodyPr/>
                    <a:lstStyle/>
                    <a:p>
                      <a:pPr algn="ctr" fontAlgn="b"/>
                      <a:r>
                        <a:rPr lang="en-US" sz="1600" u="none" strike="noStrike" dirty="0"/>
                        <a:t>(hours)</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c>
                  <a:txBody>
                    <a:bodyPr/>
                    <a:lstStyle/>
                    <a:p>
                      <a:pPr algn="ctr" fontAlgn="b"/>
                      <a:r>
                        <a:rPr lang="en-US" sz="1600" u="none" strike="noStrike" dirty="0"/>
                        <a:t>(hours)</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r>
              <a:tr h="294137">
                <a:tc>
                  <a:txBody>
                    <a:bodyPr/>
                    <a:lstStyle/>
                    <a:p>
                      <a:pPr algn="ctr" fontAlgn="b"/>
                      <a:r>
                        <a:rPr lang="en-US" sz="1600" u="none" strike="noStrike" dirty="0"/>
                        <a:t>Acquisition run time</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c>
                  <a:txBody>
                    <a:bodyPr/>
                    <a:lstStyle/>
                    <a:p>
                      <a:pPr algn="ctr" fontAlgn="b"/>
                      <a:r>
                        <a:rPr lang="en-US" sz="1600" u="none" strike="noStrike" dirty="0" smtClean="0"/>
                        <a:t>21</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c>
                  <a:txBody>
                    <a:bodyPr/>
                    <a:lstStyle/>
                    <a:p>
                      <a:pPr algn="ctr" fontAlgn="b"/>
                      <a:r>
                        <a:rPr lang="en-US" sz="1600" u="none" strike="noStrike" dirty="0" smtClean="0"/>
                        <a:t>17</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c>
                  <a:txBody>
                    <a:bodyPr/>
                    <a:lstStyle/>
                    <a:p>
                      <a:pPr algn="ctr" fontAlgn="b"/>
                      <a:r>
                        <a:rPr lang="en-US" sz="1600" u="none" strike="noStrike" dirty="0" smtClean="0"/>
                        <a:t>12</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r>
              <a:tr h="294137">
                <a:tc>
                  <a:txBody>
                    <a:bodyPr/>
                    <a:lstStyle/>
                    <a:p>
                      <a:pPr algn="ctr" fontAlgn="b"/>
                      <a:r>
                        <a:rPr lang="en-US" sz="1600" u="none" strike="noStrike" dirty="0"/>
                        <a:t>Image  analysis time</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c>
                  <a:txBody>
                    <a:bodyPr/>
                    <a:lstStyle/>
                    <a:p>
                      <a:pPr algn="ctr" fontAlgn="b"/>
                      <a:r>
                        <a:rPr lang="en-US" sz="1600" u="none" strike="noStrike" dirty="0"/>
                        <a:t>8</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c>
                  <a:txBody>
                    <a:bodyPr/>
                    <a:lstStyle/>
                    <a:p>
                      <a:pPr algn="ctr" fontAlgn="b"/>
                      <a:r>
                        <a:rPr lang="en-US" sz="1600" u="none" strike="noStrike" dirty="0"/>
                        <a:t>5</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c>
                  <a:txBody>
                    <a:bodyPr/>
                    <a:lstStyle/>
                    <a:p>
                      <a:pPr algn="ctr" fontAlgn="b"/>
                      <a:r>
                        <a:rPr lang="en-US" sz="1600" u="none" strike="noStrike" dirty="0"/>
                        <a:t>3</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r>
              <a:tr h="294137">
                <a:tc>
                  <a:txBody>
                    <a:bodyPr/>
                    <a:lstStyle/>
                    <a:p>
                      <a:pPr algn="ctr" fontAlgn="b"/>
                      <a:r>
                        <a:rPr lang="en-US" sz="1600" u="none" strike="noStrike" dirty="0"/>
                        <a:t>Total time</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c>
                  <a:txBody>
                    <a:bodyPr/>
                    <a:lstStyle/>
                    <a:p>
                      <a:pPr algn="ctr" fontAlgn="b"/>
                      <a:r>
                        <a:rPr lang="en-US" sz="1600" u="none" strike="noStrike" dirty="0" smtClean="0"/>
                        <a:t>29</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c>
                  <a:txBody>
                    <a:bodyPr/>
                    <a:lstStyle/>
                    <a:p>
                      <a:pPr algn="ctr" fontAlgn="b"/>
                      <a:r>
                        <a:rPr lang="en-US" sz="1600" u="none" strike="noStrike" dirty="0" smtClean="0"/>
                        <a:t>22</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c>
                  <a:txBody>
                    <a:bodyPr/>
                    <a:lstStyle/>
                    <a:p>
                      <a:pPr algn="ctr" fontAlgn="b"/>
                      <a:r>
                        <a:rPr lang="en-US" sz="1600" u="none" strike="noStrike" dirty="0" smtClean="0"/>
                        <a:t>15</a:t>
                      </a:r>
                      <a:endParaRPr lang="en-US" sz="1600" b="1" i="0" u="none" strike="noStrike" dirty="0">
                        <a:solidFill>
                          <a:sysClr val="windowText" lastClr="000000"/>
                        </a:solidFill>
                        <a:latin typeface="Times New Roman" pitchFamily="18" charset="0"/>
                        <a:cs typeface="Times New Roman" pitchFamily="18" charset="0"/>
                      </a:endParaRPr>
                    </a:p>
                  </a:txBody>
                  <a:tcPr marL="8640" marR="8640" marT="8641" marB="0" anchor="b"/>
                </a:tc>
              </a:tr>
            </a:tbl>
          </a:graphicData>
        </a:graphic>
      </p:graphicFrame>
      <p:sp>
        <p:nvSpPr>
          <p:cNvPr id="116" name="Rectangle 2347"/>
          <p:cNvSpPr>
            <a:spLocks noChangeArrowheads="1"/>
          </p:cNvSpPr>
          <p:nvPr/>
        </p:nvSpPr>
        <p:spPr bwMode="auto">
          <a:xfrm>
            <a:off x="11718610" y="19609296"/>
            <a:ext cx="8438107" cy="836082"/>
          </a:xfrm>
          <a:prstGeom prst="rect">
            <a:avLst/>
          </a:prstGeom>
          <a:gradFill rotWithShape="0">
            <a:gsLst>
              <a:gs pos="0">
                <a:srgbClr val="3B3B3B"/>
              </a:gs>
              <a:gs pos="100000">
                <a:srgbClr val="808080"/>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1419" tIns="85712" rIns="171419" bIns="85712" anchor="ctr"/>
          <a:lstStyle/>
          <a:p>
            <a:pPr algn="ctr" defTabSz="4703763"/>
            <a:r>
              <a:rPr lang="en-US" sz="4400" b="1" dirty="0" smtClean="0">
                <a:solidFill>
                  <a:srgbClr val="FFFF00"/>
                </a:solidFill>
              </a:rPr>
              <a:t>APB Distribution</a:t>
            </a:r>
            <a:endParaRPr lang="en-US" sz="4400" b="1" dirty="0">
              <a:solidFill>
                <a:srgbClr val="FFFF00"/>
              </a:solidFill>
            </a:endParaRPr>
          </a:p>
        </p:txBody>
      </p:sp>
      <p:grpSp>
        <p:nvGrpSpPr>
          <p:cNvPr id="59" name="Group 58"/>
          <p:cNvGrpSpPr/>
          <p:nvPr/>
        </p:nvGrpSpPr>
        <p:grpSpPr>
          <a:xfrm>
            <a:off x="22981920" y="20939760"/>
            <a:ext cx="8205534" cy="5386134"/>
            <a:chOff x="304800" y="120318"/>
            <a:chExt cx="8205534" cy="5386134"/>
          </a:xfrm>
        </p:grpSpPr>
        <p:graphicFrame>
          <p:nvGraphicFramePr>
            <p:cNvPr id="60" name="Object 2"/>
            <p:cNvGraphicFramePr>
              <a:graphicFrameLocks noChangeAspect="1"/>
            </p:cNvGraphicFramePr>
            <p:nvPr/>
          </p:nvGraphicFramePr>
          <p:xfrm>
            <a:off x="304800" y="762000"/>
            <a:ext cx="2971800" cy="2349479"/>
          </p:xfrm>
          <a:graphic>
            <a:graphicData uri="http://schemas.openxmlformats.org/presentationml/2006/ole">
              <mc:AlternateContent xmlns:mc="http://schemas.openxmlformats.org/markup-compatibility/2006">
                <mc:Choice xmlns:v="urn:schemas-microsoft-com:vml" Requires="v">
                  <p:oleObj spid="_x0000_s1400" name="Graph" r:id="rId31" imgW="3813480" imgH="3013920" progId="Origin50.Graph">
                    <p:embed/>
                  </p:oleObj>
                </mc:Choice>
                <mc:Fallback>
                  <p:oleObj name="Graph" r:id="rId31" imgW="3813480" imgH="3013920" progId="Origin50.Graph">
                    <p:embed/>
                    <p:pic>
                      <p:nvPicPr>
                        <p:cNvPr id="0" name="Picture 15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4800" y="762000"/>
                          <a:ext cx="2971800" cy="2349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4" name="Object 3"/>
            <p:cNvGraphicFramePr>
              <a:graphicFrameLocks noChangeAspect="1"/>
            </p:cNvGraphicFramePr>
            <p:nvPr/>
          </p:nvGraphicFramePr>
          <p:xfrm>
            <a:off x="2907630" y="834964"/>
            <a:ext cx="2895600" cy="2289236"/>
          </p:xfrm>
          <a:graphic>
            <a:graphicData uri="http://schemas.openxmlformats.org/presentationml/2006/ole">
              <mc:AlternateContent xmlns:mc="http://schemas.openxmlformats.org/markup-compatibility/2006">
                <mc:Choice xmlns:v="urn:schemas-microsoft-com:vml" Requires="v">
                  <p:oleObj spid="_x0000_s1401" name="Graph" r:id="rId33" imgW="3813480" imgH="3013920" progId="Origin50.Graph">
                    <p:embed/>
                  </p:oleObj>
                </mc:Choice>
                <mc:Fallback>
                  <p:oleObj name="Graph" r:id="rId33" imgW="3813480" imgH="3013920" progId="Origin50.Graph">
                    <p:embed/>
                    <p:pic>
                      <p:nvPicPr>
                        <p:cNvPr id="0" name="Picture 15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907630" y="834964"/>
                          <a:ext cx="2895600" cy="2289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 name="Object 5"/>
            <p:cNvGraphicFramePr>
              <a:graphicFrameLocks noChangeAspect="1"/>
            </p:cNvGraphicFramePr>
            <p:nvPr/>
          </p:nvGraphicFramePr>
          <p:xfrm>
            <a:off x="5358060" y="685800"/>
            <a:ext cx="3124200" cy="2469966"/>
          </p:xfrm>
          <a:graphic>
            <a:graphicData uri="http://schemas.openxmlformats.org/presentationml/2006/ole">
              <mc:AlternateContent xmlns:mc="http://schemas.openxmlformats.org/markup-compatibility/2006">
                <mc:Choice xmlns:v="urn:schemas-microsoft-com:vml" Requires="v">
                  <p:oleObj spid="_x0000_s1402" name="Graph" r:id="rId35" imgW="3813480" imgH="3013920" progId="Origin50.Graph">
                    <p:embed/>
                  </p:oleObj>
                </mc:Choice>
                <mc:Fallback>
                  <p:oleObj name="Graph" r:id="rId35" imgW="3813480" imgH="3013920" progId="Origin50.Graph">
                    <p:embed/>
                    <p:pic>
                      <p:nvPicPr>
                        <p:cNvPr id="0" name="Picture 15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358060" y="685800"/>
                          <a:ext cx="3124200" cy="2469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6" name="TextBox 65"/>
            <p:cNvSpPr txBox="1"/>
            <p:nvPr/>
          </p:nvSpPr>
          <p:spPr>
            <a:xfrm>
              <a:off x="938463" y="168443"/>
              <a:ext cx="1960793" cy="523220"/>
            </a:xfrm>
            <a:prstGeom prst="rect">
              <a:avLst/>
            </a:prstGeom>
            <a:solidFill>
              <a:schemeClr val="bg1">
                <a:lumMod val="60000"/>
                <a:lumOff val="40000"/>
              </a:schemeClr>
            </a:solidFill>
          </p:spPr>
          <p:txBody>
            <a:bodyPr wrap="none" rtlCol="0">
              <a:spAutoFit/>
            </a:bodyPr>
            <a:lstStyle/>
            <a:p>
              <a:r>
                <a:rPr lang="en-US" sz="2800" b="1" dirty="0" smtClean="0"/>
                <a:t>CONTROL</a:t>
              </a:r>
              <a:endParaRPr lang="en-US" sz="2800" b="1" dirty="0"/>
            </a:p>
          </p:txBody>
        </p:sp>
        <p:sp>
          <p:nvSpPr>
            <p:cNvPr id="79" name="TextBox 78"/>
            <p:cNvSpPr txBox="1"/>
            <p:nvPr/>
          </p:nvSpPr>
          <p:spPr>
            <a:xfrm>
              <a:off x="3741822" y="120318"/>
              <a:ext cx="1261884" cy="523220"/>
            </a:xfrm>
            <a:prstGeom prst="rect">
              <a:avLst/>
            </a:prstGeom>
            <a:solidFill>
              <a:schemeClr val="bg1">
                <a:lumMod val="60000"/>
                <a:lumOff val="40000"/>
              </a:schemeClr>
            </a:solidFill>
          </p:spPr>
          <p:txBody>
            <a:bodyPr wrap="none" rtlCol="0">
              <a:spAutoFit/>
            </a:bodyPr>
            <a:lstStyle/>
            <a:p>
              <a:r>
                <a:rPr lang="en-US" sz="2800" b="1" dirty="0" smtClean="0"/>
                <a:t>DMSO</a:t>
              </a:r>
              <a:endParaRPr lang="en-US" sz="2800" b="1" dirty="0"/>
            </a:p>
          </p:txBody>
        </p:sp>
        <p:sp>
          <p:nvSpPr>
            <p:cNvPr id="80" name="TextBox 79"/>
            <p:cNvSpPr txBox="1"/>
            <p:nvPr/>
          </p:nvSpPr>
          <p:spPr>
            <a:xfrm>
              <a:off x="5911518" y="120318"/>
              <a:ext cx="1622560" cy="523220"/>
            </a:xfrm>
            <a:prstGeom prst="rect">
              <a:avLst/>
            </a:prstGeom>
            <a:solidFill>
              <a:schemeClr val="bg1">
                <a:lumMod val="60000"/>
                <a:lumOff val="40000"/>
              </a:schemeClr>
            </a:solidFill>
          </p:spPr>
          <p:txBody>
            <a:bodyPr wrap="none" rtlCol="0">
              <a:spAutoFit/>
            </a:bodyPr>
            <a:lstStyle/>
            <a:p>
              <a:r>
                <a:rPr lang="en-US" sz="2800" b="1" dirty="0" smtClean="0"/>
                <a:t>1mM HU</a:t>
              </a:r>
              <a:endParaRPr lang="en-US" sz="2800" b="1" dirty="0"/>
            </a:p>
          </p:txBody>
        </p:sp>
        <p:graphicFrame>
          <p:nvGraphicFramePr>
            <p:cNvPr id="81" name="Object 6"/>
            <p:cNvGraphicFramePr>
              <a:graphicFrameLocks noChangeAspect="1"/>
            </p:cNvGraphicFramePr>
            <p:nvPr/>
          </p:nvGraphicFramePr>
          <p:xfrm>
            <a:off x="304800" y="3068052"/>
            <a:ext cx="2971799" cy="2349479"/>
          </p:xfrm>
          <a:graphic>
            <a:graphicData uri="http://schemas.openxmlformats.org/presentationml/2006/ole">
              <mc:AlternateContent xmlns:mc="http://schemas.openxmlformats.org/markup-compatibility/2006">
                <mc:Choice xmlns:v="urn:schemas-microsoft-com:vml" Requires="v">
                  <p:oleObj spid="_x0000_s1403" name="Graph" r:id="rId37" imgW="3813480" imgH="3013920" progId="Origin50.Graph">
                    <p:embed/>
                  </p:oleObj>
                </mc:Choice>
                <mc:Fallback>
                  <p:oleObj name="Graph" r:id="rId37" imgW="3813480" imgH="3013920" progId="Origin50.Graph">
                    <p:embed/>
                    <p:pic>
                      <p:nvPicPr>
                        <p:cNvPr id="0" name="Picture 15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04800" y="3068052"/>
                          <a:ext cx="2971799" cy="2349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2" name="Object 7"/>
            <p:cNvGraphicFramePr>
              <a:graphicFrameLocks noChangeAspect="1"/>
            </p:cNvGraphicFramePr>
            <p:nvPr/>
          </p:nvGraphicFramePr>
          <p:xfrm>
            <a:off x="2927682" y="2974988"/>
            <a:ext cx="3201988" cy="2531464"/>
          </p:xfrm>
          <a:graphic>
            <a:graphicData uri="http://schemas.openxmlformats.org/presentationml/2006/ole">
              <mc:AlternateContent xmlns:mc="http://schemas.openxmlformats.org/markup-compatibility/2006">
                <mc:Choice xmlns:v="urn:schemas-microsoft-com:vml" Requires="v">
                  <p:oleObj spid="_x0000_s1404" name="Graph" r:id="rId39" imgW="3813480" imgH="3013920" progId="Origin50.Graph">
                    <p:embed/>
                  </p:oleObj>
                </mc:Choice>
                <mc:Fallback>
                  <p:oleObj name="Graph" r:id="rId39" imgW="3813480" imgH="3013920" progId="Origin50.Graph">
                    <p:embed/>
                    <p:pic>
                      <p:nvPicPr>
                        <p:cNvPr id="0" name="Picture 15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927682" y="2974988"/>
                          <a:ext cx="3201988" cy="253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3" name="Object 8"/>
            <p:cNvGraphicFramePr>
              <a:graphicFrameLocks noChangeAspect="1"/>
            </p:cNvGraphicFramePr>
            <p:nvPr/>
          </p:nvGraphicFramePr>
          <p:xfrm>
            <a:off x="5386134" y="3036486"/>
            <a:ext cx="3124200" cy="2469966"/>
          </p:xfrm>
          <a:graphic>
            <a:graphicData uri="http://schemas.openxmlformats.org/presentationml/2006/ole">
              <mc:AlternateContent xmlns:mc="http://schemas.openxmlformats.org/markup-compatibility/2006">
                <mc:Choice xmlns:v="urn:schemas-microsoft-com:vml" Requires="v">
                  <p:oleObj spid="_x0000_s1405" name="Graph" r:id="rId41" imgW="3813480" imgH="3013920" progId="Origin50.Graph">
                    <p:embed/>
                  </p:oleObj>
                </mc:Choice>
                <mc:Fallback>
                  <p:oleObj name="Graph" r:id="rId41" imgW="3813480" imgH="3013920" progId="Origin50.Graph">
                    <p:embed/>
                    <p:pic>
                      <p:nvPicPr>
                        <p:cNvPr id="0" name="Picture 16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386134" y="3036486"/>
                          <a:ext cx="3124200" cy="2469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grpSp>
        <p:nvGrpSpPr>
          <p:cNvPr id="93" name="Group 92"/>
          <p:cNvGrpSpPr/>
          <p:nvPr/>
        </p:nvGrpSpPr>
        <p:grpSpPr>
          <a:xfrm>
            <a:off x="22743695" y="9911031"/>
            <a:ext cx="8241630" cy="5101752"/>
            <a:chOff x="76200" y="3648"/>
            <a:chExt cx="8241630" cy="5101752"/>
          </a:xfrm>
        </p:grpSpPr>
        <p:graphicFrame>
          <p:nvGraphicFramePr>
            <p:cNvPr id="84" name="Object 3"/>
            <p:cNvGraphicFramePr>
              <a:graphicFrameLocks/>
            </p:cNvGraphicFramePr>
            <p:nvPr/>
          </p:nvGraphicFramePr>
          <p:xfrm>
            <a:off x="76200" y="609600"/>
            <a:ext cx="2971800" cy="2286000"/>
          </p:xfrm>
          <a:graphic>
            <a:graphicData uri="http://schemas.openxmlformats.org/presentationml/2006/ole">
              <mc:AlternateContent xmlns:mc="http://schemas.openxmlformats.org/markup-compatibility/2006">
                <mc:Choice xmlns:v="urn:schemas-microsoft-com:vml" Requires="v">
                  <p:oleObj spid="_x0000_s1406" name="Graph" r:id="rId43" imgW="3813480" imgH="3013920" progId="Origin50.Graph">
                    <p:embed/>
                  </p:oleObj>
                </mc:Choice>
                <mc:Fallback>
                  <p:oleObj name="Graph" r:id="rId43" imgW="3813480" imgH="3013920" progId="Origin50.Graph">
                    <p:embed/>
                    <p:pic>
                      <p:nvPicPr>
                        <p:cNvPr id="0" name="Picture 161"/>
                        <p:cNvPicPr preferRelativeResize="0">
                          <a:picLocks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6200" y="609600"/>
                          <a:ext cx="2971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5" name="Object 5"/>
            <p:cNvGraphicFramePr>
              <a:graphicFrameLocks/>
            </p:cNvGraphicFramePr>
            <p:nvPr/>
          </p:nvGraphicFramePr>
          <p:xfrm>
            <a:off x="2783304" y="609600"/>
            <a:ext cx="2971800" cy="2286000"/>
          </p:xfrm>
          <a:graphic>
            <a:graphicData uri="http://schemas.openxmlformats.org/presentationml/2006/ole">
              <mc:AlternateContent xmlns:mc="http://schemas.openxmlformats.org/markup-compatibility/2006">
                <mc:Choice xmlns:v="urn:schemas-microsoft-com:vml" Requires="v">
                  <p:oleObj spid="_x0000_s1407" name="Graph" r:id="rId45" imgW="3813480" imgH="3013920" progId="Origin50.Graph">
                    <p:embed/>
                  </p:oleObj>
                </mc:Choice>
                <mc:Fallback>
                  <p:oleObj name="Graph" r:id="rId45" imgW="3813480" imgH="3013920" progId="Origin50.Graph">
                    <p:embed/>
                    <p:pic>
                      <p:nvPicPr>
                        <p:cNvPr id="0" name="Picture 162"/>
                        <p:cNvPicPr preferRelativeResize="0">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783304" y="609600"/>
                          <a:ext cx="2971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6" name="Object 6"/>
            <p:cNvGraphicFramePr>
              <a:graphicFrameLocks/>
            </p:cNvGraphicFramePr>
            <p:nvPr/>
          </p:nvGraphicFramePr>
          <p:xfrm>
            <a:off x="5346030" y="609600"/>
            <a:ext cx="2971800" cy="2286000"/>
          </p:xfrm>
          <a:graphic>
            <a:graphicData uri="http://schemas.openxmlformats.org/presentationml/2006/ole">
              <mc:AlternateContent xmlns:mc="http://schemas.openxmlformats.org/markup-compatibility/2006">
                <mc:Choice xmlns:v="urn:schemas-microsoft-com:vml" Requires="v">
                  <p:oleObj spid="_x0000_s1408" name="Graph" r:id="rId47" imgW="3813480" imgH="3013920" progId="Origin50.Graph">
                    <p:embed/>
                  </p:oleObj>
                </mc:Choice>
                <mc:Fallback>
                  <p:oleObj name="Graph" r:id="rId47" imgW="3813480" imgH="3013920" progId="Origin50.Graph">
                    <p:embed/>
                    <p:pic>
                      <p:nvPicPr>
                        <p:cNvPr id="0" name="Picture 163"/>
                        <p:cNvPicPr preferRelativeResize="0">
                          <a:picLocks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5346030" y="609600"/>
                          <a:ext cx="2971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7" name="TextBox 86"/>
            <p:cNvSpPr txBox="1"/>
            <p:nvPr/>
          </p:nvSpPr>
          <p:spPr>
            <a:xfrm>
              <a:off x="705855" y="3648"/>
              <a:ext cx="1960793" cy="523220"/>
            </a:xfrm>
            <a:prstGeom prst="rect">
              <a:avLst/>
            </a:prstGeom>
            <a:solidFill>
              <a:schemeClr val="bg1">
                <a:lumMod val="60000"/>
                <a:lumOff val="40000"/>
              </a:schemeClr>
            </a:solidFill>
          </p:spPr>
          <p:txBody>
            <a:bodyPr wrap="none" rtlCol="0">
              <a:spAutoFit/>
            </a:bodyPr>
            <a:lstStyle/>
            <a:p>
              <a:r>
                <a:rPr lang="en-US" sz="2800" b="1" dirty="0" smtClean="0"/>
                <a:t>CONTROL</a:t>
              </a:r>
              <a:endParaRPr lang="en-US" sz="2800" b="1" dirty="0"/>
            </a:p>
          </p:txBody>
        </p:sp>
        <p:sp>
          <p:nvSpPr>
            <p:cNvPr id="88" name="TextBox 87"/>
            <p:cNvSpPr txBox="1"/>
            <p:nvPr/>
          </p:nvSpPr>
          <p:spPr>
            <a:xfrm>
              <a:off x="3541296" y="27712"/>
              <a:ext cx="1261884" cy="523220"/>
            </a:xfrm>
            <a:prstGeom prst="rect">
              <a:avLst/>
            </a:prstGeom>
            <a:solidFill>
              <a:schemeClr val="bg1">
                <a:lumMod val="60000"/>
                <a:lumOff val="40000"/>
              </a:schemeClr>
            </a:solidFill>
          </p:spPr>
          <p:txBody>
            <a:bodyPr wrap="none" rtlCol="0">
              <a:spAutoFit/>
            </a:bodyPr>
            <a:lstStyle/>
            <a:p>
              <a:r>
                <a:rPr lang="en-US" sz="2800" b="1" dirty="0" smtClean="0"/>
                <a:t>DMSO</a:t>
              </a:r>
              <a:endParaRPr lang="en-US" sz="2800" b="1" dirty="0"/>
            </a:p>
          </p:txBody>
        </p:sp>
        <p:sp>
          <p:nvSpPr>
            <p:cNvPr id="89" name="TextBox 88"/>
            <p:cNvSpPr txBox="1"/>
            <p:nvPr/>
          </p:nvSpPr>
          <p:spPr>
            <a:xfrm>
              <a:off x="5807244" y="27712"/>
              <a:ext cx="1622560" cy="523220"/>
            </a:xfrm>
            <a:prstGeom prst="rect">
              <a:avLst/>
            </a:prstGeom>
            <a:solidFill>
              <a:schemeClr val="bg1">
                <a:lumMod val="60000"/>
                <a:lumOff val="40000"/>
              </a:schemeClr>
            </a:solidFill>
          </p:spPr>
          <p:txBody>
            <a:bodyPr wrap="none" rtlCol="0">
              <a:spAutoFit/>
            </a:bodyPr>
            <a:lstStyle/>
            <a:p>
              <a:r>
                <a:rPr lang="en-US" sz="2800" b="1" dirty="0" smtClean="0"/>
                <a:t>1mM HU</a:t>
              </a:r>
              <a:endParaRPr lang="en-US" sz="2800" b="1" dirty="0"/>
            </a:p>
          </p:txBody>
        </p:sp>
        <p:graphicFrame>
          <p:nvGraphicFramePr>
            <p:cNvPr id="90" name="Object 15"/>
            <p:cNvGraphicFramePr>
              <a:graphicFrameLocks/>
            </p:cNvGraphicFramePr>
            <p:nvPr/>
          </p:nvGraphicFramePr>
          <p:xfrm>
            <a:off x="77788" y="2819400"/>
            <a:ext cx="2970212" cy="2286000"/>
          </p:xfrm>
          <a:graphic>
            <a:graphicData uri="http://schemas.openxmlformats.org/presentationml/2006/ole">
              <mc:AlternateContent xmlns:mc="http://schemas.openxmlformats.org/markup-compatibility/2006">
                <mc:Choice xmlns:v="urn:schemas-microsoft-com:vml" Requires="v">
                  <p:oleObj spid="_x0000_s1409" name="Graph" r:id="rId49" imgW="3813480" imgH="3013920" progId="Origin50.Graph">
                    <p:embed/>
                  </p:oleObj>
                </mc:Choice>
                <mc:Fallback>
                  <p:oleObj name="Graph" r:id="rId49" imgW="3813480" imgH="3013920" progId="Origin50.Graph">
                    <p:embed/>
                    <p:pic>
                      <p:nvPicPr>
                        <p:cNvPr id="0" name="Picture 164"/>
                        <p:cNvPicPr preferRelativeResize="0">
                          <a:picLocks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77788" y="2819400"/>
                          <a:ext cx="2970212"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1" name="Object 16"/>
            <p:cNvGraphicFramePr>
              <a:graphicFrameLocks/>
            </p:cNvGraphicFramePr>
            <p:nvPr/>
          </p:nvGraphicFramePr>
          <p:xfrm>
            <a:off x="2784892" y="2819400"/>
            <a:ext cx="2970212" cy="2286000"/>
          </p:xfrm>
          <a:graphic>
            <a:graphicData uri="http://schemas.openxmlformats.org/presentationml/2006/ole">
              <mc:AlternateContent xmlns:mc="http://schemas.openxmlformats.org/markup-compatibility/2006">
                <mc:Choice xmlns:v="urn:schemas-microsoft-com:vml" Requires="v">
                  <p:oleObj spid="_x0000_s1410" name="Graph" r:id="rId51" imgW="3813480" imgH="3013920" progId="Origin50.Graph">
                    <p:embed/>
                  </p:oleObj>
                </mc:Choice>
                <mc:Fallback>
                  <p:oleObj name="Graph" r:id="rId51" imgW="3813480" imgH="3013920" progId="Origin50.Graph">
                    <p:embed/>
                    <p:pic>
                      <p:nvPicPr>
                        <p:cNvPr id="0" name="Picture 165"/>
                        <p:cNvPicPr preferRelativeResize="0">
                          <a:picLocks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784892" y="2819400"/>
                          <a:ext cx="2970212"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 name="Object 17"/>
            <p:cNvGraphicFramePr>
              <a:graphicFrameLocks/>
            </p:cNvGraphicFramePr>
            <p:nvPr/>
          </p:nvGraphicFramePr>
          <p:xfrm>
            <a:off x="5346030" y="2819400"/>
            <a:ext cx="2970213" cy="2286000"/>
          </p:xfrm>
          <a:graphic>
            <a:graphicData uri="http://schemas.openxmlformats.org/presentationml/2006/ole">
              <mc:AlternateContent xmlns:mc="http://schemas.openxmlformats.org/markup-compatibility/2006">
                <mc:Choice xmlns:v="urn:schemas-microsoft-com:vml" Requires="v">
                  <p:oleObj spid="_x0000_s1411" name="Graph" r:id="rId53" imgW="3813480" imgH="3013920" progId="Origin50.Graph">
                    <p:embed/>
                  </p:oleObj>
                </mc:Choice>
                <mc:Fallback>
                  <p:oleObj name="Graph" r:id="rId53" imgW="3813480" imgH="3013920" progId="Origin50.Graph">
                    <p:embed/>
                    <p:pic>
                      <p:nvPicPr>
                        <p:cNvPr id="0" name="Picture 166"/>
                        <p:cNvPicPr preferRelativeResize="0">
                          <a:picLocks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346030" y="2819400"/>
                          <a:ext cx="297021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grpSp>
        <p:nvGrpSpPr>
          <p:cNvPr id="99" name="Group 98"/>
          <p:cNvGrpSpPr/>
          <p:nvPr/>
        </p:nvGrpSpPr>
        <p:grpSpPr>
          <a:xfrm>
            <a:off x="23200875" y="14846301"/>
            <a:ext cx="7237412" cy="2741613"/>
            <a:chOff x="759076" y="1370932"/>
            <a:chExt cx="7237412" cy="2741613"/>
          </a:xfrm>
        </p:grpSpPr>
        <p:graphicFrame>
          <p:nvGraphicFramePr>
            <p:cNvPr id="1191" name="Object 167"/>
            <p:cNvGraphicFramePr>
              <a:graphicFrameLocks/>
            </p:cNvGraphicFramePr>
            <p:nvPr/>
          </p:nvGraphicFramePr>
          <p:xfrm>
            <a:off x="759076" y="1370932"/>
            <a:ext cx="3656012" cy="2741613"/>
          </p:xfrm>
          <a:graphic>
            <a:graphicData uri="http://schemas.openxmlformats.org/presentationml/2006/ole">
              <mc:AlternateContent xmlns:mc="http://schemas.openxmlformats.org/markup-compatibility/2006">
                <mc:Choice xmlns:v="urn:schemas-microsoft-com:vml" Requires="v">
                  <p:oleObj spid="_x0000_s1412" name="Graph" r:id="rId55" imgW="3813480" imgH="3013920" progId="Origin50.Graph">
                    <p:embed/>
                  </p:oleObj>
                </mc:Choice>
                <mc:Fallback>
                  <p:oleObj name="Graph" r:id="rId55" imgW="3813480" imgH="3013920" progId="Origin50.Graph">
                    <p:embed/>
                    <p:pic>
                      <p:nvPicPr>
                        <p:cNvPr id="0" name="Picture 167"/>
                        <p:cNvPicPr preferRelativeResize="0">
                          <a:picLocks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759076" y="1370932"/>
                          <a:ext cx="3656012"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92" name="Object 168"/>
            <p:cNvGraphicFramePr>
              <a:graphicFrameLocks/>
            </p:cNvGraphicFramePr>
            <p:nvPr/>
          </p:nvGraphicFramePr>
          <p:xfrm>
            <a:off x="4340476" y="1370932"/>
            <a:ext cx="3656012" cy="2741613"/>
          </p:xfrm>
          <a:graphic>
            <a:graphicData uri="http://schemas.openxmlformats.org/presentationml/2006/ole">
              <mc:AlternateContent xmlns:mc="http://schemas.openxmlformats.org/markup-compatibility/2006">
                <mc:Choice xmlns:v="urn:schemas-microsoft-com:vml" Requires="v">
                  <p:oleObj spid="_x0000_s1413" name="Graph" r:id="rId57" imgW="3813480" imgH="3013920" progId="Origin50.Graph">
                    <p:embed/>
                  </p:oleObj>
                </mc:Choice>
                <mc:Fallback>
                  <p:oleObj name="Graph" r:id="rId57" imgW="3813480" imgH="3013920" progId="Origin50.Graph">
                    <p:embed/>
                    <p:pic>
                      <p:nvPicPr>
                        <p:cNvPr id="0" name="Picture 168"/>
                        <p:cNvPicPr preferRelativeResize="0">
                          <a:picLocks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4340476" y="1370932"/>
                          <a:ext cx="3656012"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grpSp>
        <p:nvGrpSpPr>
          <p:cNvPr id="100" name="Group 99"/>
          <p:cNvGrpSpPr/>
          <p:nvPr/>
        </p:nvGrpSpPr>
        <p:grpSpPr>
          <a:xfrm>
            <a:off x="23509705" y="26493537"/>
            <a:ext cx="7010400" cy="2743200"/>
            <a:chOff x="457200" y="3200400"/>
            <a:chExt cx="7010400" cy="2743200"/>
          </a:xfrm>
        </p:grpSpPr>
        <p:graphicFrame>
          <p:nvGraphicFramePr>
            <p:cNvPr id="1193" name="Object 169"/>
            <p:cNvGraphicFramePr>
              <a:graphicFrameLocks/>
            </p:cNvGraphicFramePr>
            <p:nvPr/>
          </p:nvGraphicFramePr>
          <p:xfrm>
            <a:off x="457200" y="3200400"/>
            <a:ext cx="3656013" cy="2741613"/>
          </p:xfrm>
          <a:graphic>
            <a:graphicData uri="http://schemas.openxmlformats.org/presentationml/2006/ole">
              <mc:AlternateContent xmlns:mc="http://schemas.openxmlformats.org/markup-compatibility/2006">
                <mc:Choice xmlns:v="urn:schemas-microsoft-com:vml" Requires="v">
                  <p:oleObj spid="_x0000_s1414" name="Graph" r:id="rId59" imgW="3813480" imgH="3013920" progId="Origin50.Graph">
                    <p:embed/>
                  </p:oleObj>
                </mc:Choice>
                <mc:Fallback>
                  <p:oleObj name="Graph" r:id="rId59" imgW="3813480" imgH="3013920" progId="Origin50.Graph">
                    <p:embed/>
                    <p:pic>
                      <p:nvPicPr>
                        <p:cNvPr id="0" name="Picture 169"/>
                        <p:cNvPicPr preferRelativeResize="0">
                          <a:picLocks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457200" y="3200400"/>
                          <a:ext cx="36560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94" name="Object 170"/>
            <p:cNvGraphicFramePr>
              <a:graphicFrameLocks/>
            </p:cNvGraphicFramePr>
            <p:nvPr/>
          </p:nvGraphicFramePr>
          <p:xfrm>
            <a:off x="3811588" y="3201988"/>
            <a:ext cx="3656012" cy="2741612"/>
          </p:xfrm>
          <a:graphic>
            <a:graphicData uri="http://schemas.openxmlformats.org/presentationml/2006/ole">
              <mc:AlternateContent xmlns:mc="http://schemas.openxmlformats.org/markup-compatibility/2006">
                <mc:Choice xmlns:v="urn:schemas-microsoft-com:vml" Requires="v">
                  <p:oleObj spid="_x0000_s1415" name="Graph" r:id="rId61" imgW="3813480" imgH="3013920" progId="Origin50.Graph">
                    <p:embed/>
                  </p:oleObj>
                </mc:Choice>
                <mc:Fallback>
                  <p:oleObj name="Graph" r:id="rId61" imgW="3813480" imgH="3013920" progId="Origin50.Graph">
                    <p:embed/>
                    <p:pic>
                      <p:nvPicPr>
                        <p:cNvPr id="0" name="Picture 170"/>
                        <p:cNvPicPr preferRelativeResize="0">
                          <a:picLocks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3811588" y="3201988"/>
                          <a:ext cx="3656012"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graphicFrame>
        <p:nvGraphicFramePr>
          <p:cNvPr id="1197" name="Object 173"/>
          <p:cNvGraphicFramePr>
            <a:graphicFrameLocks noChangeAspect="1"/>
          </p:cNvGraphicFramePr>
          <p:nvPr/>
        </p:nvGraphicFramePr>
        <p:xfrm>
          <a:off x="16215629" y="26621527"/>
          <a:ext cx="4099276" cy="3240852"/>
        </p:xfrm>
        <a:graphic>
          <a:graphicData uri="http://schemas.openxmlformats.org/presentationml/2006/ole">
            <mc:AlternateContent xmlns:mc="http://schemas.openxmlformats.org/markup-compatibility/2006">
              <mc:Choice xmlns:v="urn:schemas-microsoft-com:vml" Requires="v">
                <p:oleObj spid="_x0000_s1416" name="Graph" r:id="rId63" imgW="3813480" imgH="3013920" progId="Origin50.Graph">
                  <p:embed/>
                </p:oleObj>
              </mc:Choice>
              <mc:Fallback>
                <p:oleObj name="Graph" r:id="rId63" imgW="3813480" imgH="3013920" progId="Origin50.Graph">
                  <p:embed/>
                  <p:pic>
                    <p:nvPicPr>
                      <p:cNvPr id="0" name="Picture 173"/>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16215629" y="26621527"/>
                        <a:ext cx="4099276" cy="324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 name="Rectangle 101"/>
          <p:cNvSpPr/>
          <p:nvPr/>
        </p:nvSpPr>
        <p:spPr>
          <a:xfrm>
            <a:off x="11337925" y="30175200"/>
            <a:ext cx="10699750" cy="1754326"/>
          </a:xfrm>
          <a:prstGeom prst="rect">
            <a:avLst/>
          </a:prstGeom>
        </p:spPr>
        <p:txBody>
          <a:bodyPr wrap="square">
            <a:spAutoFit/>
          </a:bodyPr>
          <a:lstStyle/>
          <a:p>
            <a:pPr algn="just">
              <a:buFont typeface="Arial" pitchFamily="34" charset="0"/>
              <a:buChar char="•"/>
            </a:pPr>
            <a:r>
              <a:rPr lang="en-US" sz="2700" dirty="0" smtClean="0"/>
              <a:t>  </a:t>
            </a:r>
            <a:r>
              <a:rPr lang="en-US" sz="2700" dirty="0" err="1" smtClean="0"/>
              <a:t>Hydroxyurea</a:t>
            </a:r>
            <a:r>
              <a:rPr lang="en-US" sz="2700" dirty="0" smtClean="0"/>
              <a:t> (HU) blocks cells in the S phase by inhibiting the DNA metabolism enzyme.</a:t>
            </a:r>
          </a:p>
          <a:p>
            <a:pPr algn="just">
              <a:buFont typeface="Arial" pitchFamily="34" charset="0"/>
              <a:buChar char="•"/>
            </a:pPr>
            <a:r>
              <a:rPr lang="en-US" sz="2700" dirty="0" smtClean="0"/>
              <a:t> The right shift of the curve on treatment with 1mM HU indicates the increase in DNA content from N to 2N.</a:t>
            </a:r>
            <a:endParaRPr lang="en-US" sz="2700" dirty="0"/>
          </a:p>
        </p:txBody>
      </p:sp>
      <p:sp>
        <p:nvSpPr>
          <p:cNvPr id="103" name="Rectangle 102"/>
          <p:cNvSpPr/>
          <p:nvPr/>
        </p:nvSpPr>
        <p:spPr>
          <a:xfrm>
            <a:off x="22507069" y="17456513"/>
            <a:ext cx="9954131" cy="2169825"/>
          </a:xfrm>
          <a:prstGeom prst="rect">
            <a:avLst/>
          </a:prstGeom>
        </p:spPr>
        <p:txBody>
          <a:bodyPr wrap="square">
            <a:spAutoFit/>
          </a:bodyPr>
          <a:lstStyle/>
          <a:p>
            <a:pPr algn="just"/>
            <a:r>
              <a:rPr lang="en-US" sz="2700" dirty="0" smtClean="0"/>
              <a:t>The green curves/bars in the figure above represent the total FITC spots and yellow ones represent the FITC spots that are part of APBs. The shift to the right side of the yellow curve indicates that the size/area and intensity of the TRF2 protein increases with co localization, or APB formation. </a:t>
            </a:r>
            <a:endParaRPr lang="en-US" sz="2700" dirty="0"/>
          </a:p>
        </p:txBody>
      </p:sp>
      <p:sp>
        <p:nvSpPr>
          <p:cNvPr id="106" name="Rectangle 105"/>
          <p:cNvSpPr/>
          <p:nvPr/>
        </p:nvSpPr>
        <p:spPr>
          <a:xfrm>
            <a:off x="11430000" y="16999694"/>
            <a:ext cx="10408024" cy="3000821"/>
          </a:xfrm>
          <a:prstGeom prst="rect">
            <a:avLst/>
          </a:prstGeom>
        </p:spPr>
        <p:txBody>
          <a:bodyPr wrap="square">
            <a:spAutoFit/>
          </a:bodyPr>
          <a:lstStyle/>
          <a:p>
            <a:pPr>
              <a:buFont typeface="Arial" pitchFamily="34" charset="0"/>
              <a:buChar char="•"/>
            </a:pPr>
            <a:r>
              <a:rPr lang="en-US" sz="2700" dirty="0" smtClean="0">
                <a:solidFill>
                  <a:schemeClr val="tx1">
                    <a:lumMod val="20000"/>
                    <a:lumOff val="80000"/>
                  </a:schemeClr>
                </a:solidFill>
              </a:rPr>
              <a:t>   APB assay was successfully performed to study the effects of </a:t>
            </a:r>
            <a:r>
              <a:rPr lang="en-US" sz="2700" dirty="0" err="1" smtClean="0">
                <a:solidFill>
                  <a:schemeClr val="tx1">
                    <a:lumMod val="20000"/>
                    <a:lumOff val="80000"/>
                  </a:schemeClr>
                </a:solidFill>
              </a:rPr>
              <a:t>Hydroxyurea</a:t>
            </a:r>
            <a:r>
              <a:rPr lang="en-US" sz="2700" dirty="0" smtClean="0">
                <a:solidFill>
                  <a:schemeClr val="tx1">
                    <a:lumMod val="20000"/>
                    <a:lumOff val="80000"/>
                  </a:schemeClr>
                </a:solidFill>
              </a:rPr>
              <a:t> (HU) on the ALT pathway.</a:t>
            </a:r>
          </a:p>
          <a:p>
            <a:pPr>
              <a:buFont typeface="Arial" pitchFamily="34" charset="0"/>
              <a:buChar char="•"/>
            </a:pPr>
            <a:r>
              <a:rPr lang="en-US" sz="2700" dirty="0" smtClean="0">
                <a:solidFill>
                  <a:schemeClr val="tx1">
                    <a:lumMod val="20000"/>
                    <a:lumOff val="80000"/>
                  </a:schemeClr>
                </a:solidFill>
              </a:rPr>
              <a:t>   APB count increases by ~2-2.5 APBs on treating with 0.5mM and1mM </a:t>
            </a:r>
            <a:r>
              <a:rPr lang="en-US" sz="2700" dirty="0" err="1" smtClean="0">
                <a:solidFill>
                  <a:schemeClr val="tx1">
                    <a:lumMod val="20000"/>
                    <a:lumOff val="80000"/>
                  </a:schemeClr>
                </a:solidFill>
              </a:rPr>
              <a:t>Hydroxyurea</a:t>
            </a:r>
            <a:r>
              <a:rPr lang="en-US" sz="2700" dirty="0" smtClean="0">
                <a:solidFill>
                  <a:schemeClr val="tx1">
                    <a:lumMod val="20000"/>
                    <a:lumOff val="80000"/>
                  </a:schemeClr>
                </a:solidFill>
              </a:rPr>
              <a:t> (HU).</a:t>
            </a:r>
          </a:p>
          <a:p>
            <a:pPr>
              <a:buFont typeface="Arial" pitchFamily="34" charset="0"/>
              <a:buChar char="•"/>
            </a:pPr>
            <a:r>
              <a:rPr lang="en-US" sz="2700" dirty="0" smtClean="0">
                <a:solidFill>
                  <a:schemeClr val="tx1">
                    <a:lumMod val="20000"/>
                    <a:lumOff val="80000"/>
                  </a:schemeClr>
                </a:solidFill>
              </a:rPr>
              <a:t>   At concentrations of 2 and 3mM HU, there is a leveling off effect i.e. no more increase in APB was seen.</a:t>
            </a:r>
            <a:endParaRPr lang="en-US" sz="2700" dirty="0" smtClean="0"/>
          </a:p>
          <a:p>
            <a:endParaRPr lang="en-US" sz="2700" b="1" dirty="0" smtClean="0">
              <a:solidFill>
                <a:schemeClr val="tx1">
                  <a:lumMod val="20000"/>
                  <a:lumOff val="80000"/>
                </a:schemeClr>
              </a:solidFill>
            </a:endParaRPr>
          </a:p>
        </p:txBody>
      </p:sp>
      <p:sp>
        <p:nvSpPr>
          <p:cNvPr id="109" name="TextBox 108"/>
          <p:cNvSpPr txBox="1"/>
          <p:nvPr/>
        </p:nvSpPr>
        <p:spPr>
          <a:xfrm>
            <a:off x="11499368" y="24049715"/>
            <a:ext cx="10341293" cy="1338828"/>
          </a:xfrm>
          <a:prstGeom prst="rect">
            <a:avLst/>
          </a:prstGeom>
          <a:noFill/>
        </p:spPr>
        <p:txBody>
          <a:bodyPr wrap="none" rtlCol="0">
            <a:spAutoFit/>
          </a:bodyPr>
          <a:lstStyle/>
          <a:p>
            <a:r>
              <a:rPr lang="en-US" sz="2700" dirty="0" smtClean="0"/>
              <a:t>APB distribution at all three settings (60X, 40X, 20X) shows a right</a:t>
            </a:r>
          </a:p>
          <a:p>
            <a:r>
              <a:rPr lang="en-US" sz="2700" dirty="0" smtClean="0"/>
              <a:t>shift in the curve with the HU treatment which clearly indicates an </a:t>
            </a:r>
          </a:p>
          <a:p>
            <a:r>
              <a:rPr lang="en-US" sz="2700" dirty="0" smtClean="0"/>
              <a:t>increase in the number of APBs per cell.  </a:t>
            </a:r>
            <a:endParaRPr lang="en-US" sz="2700" dirty="0"/>
          </a:p>
        </p:txBody>
      </p:sp>
      <p:sp>
        <p:nvSpPr>
          <p:cNvPr id="112" name="Rectangle 111"/>
          <p:cNvSpPr/>
          <p:nvPr/>
        </p:nvSpPr>
        <p:spPr>
          <a:xfrm>
            <a:off x="22476583" y="29275402"/>
            <a:ext cx="9954131" cy="2585323"/>
          </a:xfrm>
          <a:prstGeom prst="rect">
            <a:avLst/>
          </a:prstGeom>
        </p:spPr>
        <p:txBody>
          <a:bodyPr wrap="square">
            <a:spAutoFit/>
          </a:bodyPr>
          <a:lstStyle/>
          <a:p>
            <a:pPr algn="just">
              <a:buFont typeface="Arial" pitchFamily="34" charset="0"/>
              <a:buChar char="•"/>
            </a:pPr>
            <a:r>
              <a:rPr lang="en-US" sz="2700" dirty="0" smtClean="0"/>
              <a:t>   Similarly, analysis of Texas Red spots shows that the area and intensity of the TRF2 protein increases with the co localization, or APB formation. This could be due to the enhanced binding of the protein to the telomeres in APB formation.</a:t>
            </a:r>
          </a:p>
          <a:p>
            <a:pPr algn="just">
              <a:buFont typeface="Arial" pitchFamily="34" charset="0"/>
              <a:buChar char="•"/>
            </a:pPr>
            <a:r>
              <a:rPr lang="en-US" sz="2700" dirty="0" smtClean="0"/>
              <a:t>   The trend was similar irrespective of the treatment.</a:t>
            </a:r>
            <a:endParaRPr lang="en-US" sz="2700" dirty="0"/>
          </a:p>
        </p:txBody>
      </p:sp>
      <p:sp>
        <p:nvSpPr>
          <p:cNvPr id="117" name="Rectangle 116"/>
          <p:cNvSpPr/>
          <p:nvPr/>
        </p:nvSpPr>
        <p:spPr>
          <a:xfrm>
            <a:off x="33570917" y="16246948"/>
            <a:ext cx="9548649" cy="4662815"/>
          </a:xfrm>
          <a:prstGeom prst="rect">
            <a:avLst/>
          </a:prstGeom>
        </p:spPr>
        <p:txBody>
          <a:bodyPr wrap="square">
            <a:spAutoFit/>
          </a:bodyPr>
          <a:lstStyle/>
          <a:p>
            <a:pPr algn="just">
              <a:buFont typeface="Arial" pitchFamily="34" charset="0"/>
              <a:buChar char="•"/>
            </a:pPr>
            <a:r>
              <a:rPr lang="en-US" sz="2700" dirty="0" smtClean="0"/>
              <a:t>   A </a:t>
            </a:r>
            <a:r>
              <a:rPr lang="en-US" sz="2700" dirty="0" smtClean="0"/>
              <a:t>high </a:t>
            </a:r>
            <a:r>
              <a:rPr lang="en-US" sz="2700" dirty="0" smtClean="0"/>
              <a:t>throughput and high content version of the APB assay was  successfully developed  and validated for the drug screening.</a:t>
            </a:r>
          </a:p>
          <a:p>
            <a:pPr algn="just">
              <a:buFont typeface="Arial" pitchFamily="34" charset="0"/>
              <a:buChar char="•"/>
            </a:pPr>
            <a:r>
              <a:rPr lang="en-US" sz="2700" dirty="0" smtClean="0"/>
              <a:t>   </a:t>
            </a:r>
            <a:r>
              <a:rPr lang="en-US" sz="2700" dirty="0" err="1" smtClean="0"/>
              <a:t>Hydroxyurea</a:t>
            </a:r>
            <a:r>
              <a:rPr lang="en-US" sz="2700" dirty="0" smtClean="0"/>
              <a:t> was chosen as a control drug because of its known effect on APB count.</a:t>
            </a:r>
          </a:p>
          <a:p>
            <a:pPr algn="just">
              <a:buFont typeface="Arial" pitchFamily="34" charset="0"/>
              <a:buChar char="•"/>
            </a:pPr>
            <a:r>
              <a:rPr lang="en-US" sz="2700" dirty="0" smtClean="0"/>
              <a:t>   Our results clearly show the increase in the APB count with the </a:t>
            </a:r>
            <a:r>
              <a:rPr lang="en-US" sz="2700" dirty="0" err="1" smtClean="0"/>
              <a:t>Hydroxy</a:t>
            </a:r>
            <a:r>
              <a:rPr lang="en-US" sz="2700" dirty="0" err="1"/>
              <a:t>u</a:t>
            </a:r>
            <a:r>
              <a:rPr lang="en-US" sz="2700" dirty="0" err="1" smtClean="0"/>
              <a:t>rea</a:t>
            </a:r>
            <a:r>
              <a:rPr lang="en-US" sz="2700" dirty="0" smtClean="0"/>
              <a:t> treatment.</a:t>
            </a:r>
          </a:p>
          <a:p>
            <a:pPr algn="just">
              <a:buFont typeface="Arial" pitchFamily="34" charset="0"/>
              <a:buChar char="•"/>
            </a:pPr>
            <a:r>
              <a:rPr lang="en-US" sz="2700" dirty="0" smtClean="0"/>
              <a:t>   FITC and Texas Red spot analysis indicates that the size and intensity of the proteins (TRF2 and PML respectively) increases with the colocalization.</a:t>
            </a:r>
          </a:p>
          <a:p>
            <a:pPr algn="just"/>
            <a:endParaRPr lang="en-US" sz="2700" dirty="0"/>
          </a:p>
        </p:txBody>
      </p:sp>
      <p:sp>
        <p:nvSpPr>
          <p:cNvPr id="118" name="Rectangle 117"/>
          <p:cNvSpPr/>
          <p:nvPr/>
        </p:nvSpPr>
        <p:spPr>
          <a:xfrm>
            <a:off x="33622594" y="12653287"/>
            <a:ext cx="9548649" cy="1754326"/>
          </a:xfrm>
          <a:prstGeom prst="rect">
            <a:avLst/>
          </a:prstGeom>
        </p:spPr>
        <p:txBody>
          <a:bodyPr wrap="square">
            <a:spAutoFit/>
          </a:bodyPr>
          <a:lstStyle/>
          <a:p>
            <a:pPr algn="just"/>
            <a:r>
              <a:rPr lang="en-US" sz="2700" dirty="0" smtClean="0"/>
              <a:t>Green bars represent the % fraction of FITC in APBs and Red bars represent the % fraction of Texas Red in APBs. Yellow bars are the co localized spots, or APBs.</a:t>
            </a:r>
          </a:p>
          <a:p>
            <a:pPr algn="just"/>
            <a:endParaRPr lang="en-US" sz="27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336699"/>
        </a:dk1>
        <a:lt1>
          <a:srgbClr val="FFFFFF"/>
        </a:lt1>
        <a:dk2>
          <a:srgbClr val="333399"/>
        </a:dk2>
        <a:lt2>
          <a:srgbClr val="E3EBF1"/>
        </a:lt2>
        <a:accent1>
          <a:srgbClr val="003399"/>
        </a:accent1>
        <a:accent2>
          <a:srgbClr val="468A4B"/>
        </a:accent2>
        <a:accent3>
          <a:srgbClr val="ADADCA"/>
        </a:accent3>
        <a:accent4>
          <a:srgbClr val="DADADA"/>
        </a:accent4>
        <a:accent5>
          <a:srgbClr val="AAADCA"/>
        </a:accent5>
        <a:accent6>
          <a:srgbClr val="3F7D43"/>
        </a:accent6>
        <a:hlink>
          <a:srgbClr val="FF0066"/>
        </a:hlink>
        <a:folHlink>
          <a:srgbClr val="F0E500"/>
        </a:folHlink>
      </a:clrScheme>
      <a:clrMap bg1="dk2" tx1="lt1" bg2="dk1" tx2="lt2" accent1="accent1" accent2="accent2" accent3="accent3" accent4="accent4" accent5="accent5" accent6="accent6" hlink="hlink" folHlink="folHlink"/>
    </a:extraClrScheme>
    <a:extraClrScheme>
      <a:clrScheme name="Default Design 14">
        <a:dk1>
          <a:srgbClr val="336699"/>
        </a:dk1>
        <a:lt1>
          <a:srgbClr val="FFFFFF"/>
        </a:lt1>
        <a:dk2>
          <a:srgbClr val="003300"/>
        </a:dk2>
        <a:lt2>
          <a:srgbClr val="E3EBF1"/>
        </a:lt2>
        <a:accent1>
          <a:srgbClr val="003399"/>
        </a:accent1>
        <a:accent2>
          <a:srgbClr val="468A4B"/>
        </a:accent2>
        <a:accent3>
          <a:srgbClr val="AAADAA"/>
        </a:accent3>
        <a:accent4>
          <a:srgbClr val="DADADA"/>
        </a:accent4>
        <a:accent5>
          <a:srgbClr val="AAADCA"/>
        </a:accent5>
        <a:accent6>
          <a:srgbClr val="3F7D43"/>
        </a:accent6>
        <a:hlink>
          <a:srgbClr val="FF0066"/>
        </a:hlink>
        <a:folHlink>
          <a:srgbClr val="F0E500"/>
        </a:folHlink>
      </a:clrScheme>
      <a:clrMap bg1="dk2" tx1="lt1" bg2="dk1" tx2="lt2" accent1="accent1" accent2="accent2" accent3="accent3" accent4="accent4" accent5="accent5" accent6="accent6" hlink="hlink" folHlink="folHlink"/>
    </a:extraClrScheme>
    <a:extraClrScheme>
      <a:clrScheme name="Default Design 15">
        <a:dk1>
          <a:srgbClr val="336699"/>
        </a:dk1>
        <a:lt1>
          <a:srgbClr val="FFFFFF"/>
        </a:lt1>
        <a:dk2>
          <a:srgbClr val="003300"/>
        </a:dk2>
        <a:lt2>
          <a:srgbClr val="FFFF00"/>
        </a:lt2>
        <a:accent1>
          <a:srgbClr val="003399"/>
        </a:accent1>
        <a:accent2>
          <a:srgbClr val="468A4B"/>
        </a:accent2>
        <a:accent3>
          <a:srgbClr val="AAADAA"/>
        </a:accent3>
        <a:accent4>
          <a:srgbClr val="DADADA"/>
        </a:accent4>
        <a:accent5>
          <a:srgbClr val="AAADCA"/>
        </a:accent5>
        <a:accent6>
          <a:srgbClr val="3F7D43"/>
        </a:accent6>
        <a:hlink>
          <a:srgbClr val="FF0066"/>
        </a:hlink>
        <a:folHlink>
          <a:srgbClr val="F0E500"/>
        </a:folHlink>
      </a:clrScheme>
      <a:clrMap bg1="dk2" tx1="lt1" bg2="dk1" tx2="lt2" accent1="accent1" accent2="accent2" accent3="accent3" accent4="accent4" accent5="accent5" accent6="accent6" hlink="hlink" folHlink="folHlink"/>
    </a:extraClrScheme>
    <a:extraClrScheme>
      <a:clrScheme name="Default Design 16">
        <a:dk1>
          <a:srgbClr val="336699"/>
        </a:dk1>
        <a:lt1>
          <a:srgbClr val="FFFFFF"/>
        </a:lt1>
        <a:dk2>
          <a:srgbClr val="000000"/>
        </a:dk2>
        <a:lt2>
          <a:srgbClr val="FFFF00"/>
        </a:lt2>
        <a:accent1>
          <a:srgbClr val="003399"/>
        </a:accent1>
        <a:accent2>
          <a:srgbClr val="468A4B"/>
        </a:accent2>
        <a:accent3>
          <a:srgbClr val="AAAAAA"/>
        </a:accent3>
        <a:accent4>
          <a:srgbClr val="DADADA"/>
        </a:accent4>
        <a:accent5>
          <a:srgbClr val="AAADCA"/>
        </a:accent5>
        <a:accent6>
          <a:srgbClr val="3F7D43"/>
        </a:accent6>
        <a:hlink>
          <a:srgbClr val="FF0066"/>
        </a:hlink>
        <a:folHlink>
          <a:srgbClr val="F0E5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11757</TotalTime>
  <Words>1265</Words>
  <Application>Microsoft Macintosh PowerPoint</Application>
  <PresentationFormat>Custom</PresentationFormat>
  <Paragraphs>129</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Graph</vt:lpstr>
      <vt:lpstr>Development of a high content, automated platform for rapid analysis of alternate lengthening of telomeres (ALT)-associated promyelocytic leukemia nuclear bodies (APBs) in human cancer cells   Manali Aggrawal, David Halvorsen, Thomas Hunt, Avni Singhal, Haroldo Silva* </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Avni Singhal</cp:lastModifiedBy>
  <cp:revision>187</cp:revision>
  <cp:lastPrinted>2014-04-28T08:04:30Z</cp:lastPrinted>
  <dcterms:created xsi:type="dcterms:W3CDTF">2004-07-26T21:45:23Z</dcterms:created>
  <dcterms:modified xsi:type="dcterms:W3CDTF">2014-04-28T08:09:12Z</dcterms:modified>
  <cp:category>research posters template</cp:category>
</cp:coreProperties>
</file>