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9" r:id="rId2"/>
    <p:sldId id="261" r:id="rId3"/>
    <p:sldId id="263" r:id="rId4"/>
    <p:sldId id="264" r:id="rId5"/>
    <p:sldId id="265" r:id="rId6"/>
    <p:sldId id="266" r:id="rId7"/>
    <p:sldId id="267" r:id="rId8"/>
    <p:sldId id="268" r:id="rId9"/>
    <p:sldId id="269" r:id="rId10"/>
    <p:sldId id="270" r:id="rId11"/>
    <p:sldId id="273" r:id="rId12"/>
    <p:sldId id="27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1919"/>
    <a:srgbClr val="A91313"/>
    <a:srgbClr val="BB1515"/>
    <a:srgbClr val="9A1212"/>
    <a:srgbClr val="680C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88" d="100"/>
          <a:sy n="88" d="100"/>
        </p:scale>
        <p:origin x="1291" y="62"/>
      </p:cViewPr>
      <p:guideLst>
        <p:guide orient="horz" pos="2160"/>
        <p:guide pos="2880"/>
      </p:guideLst>
    </p:cSldViewPr>
  </p:slideViewPr>
  <p:notesTextViewPr>
    <p:cViewPr>
      <p:scale>
        <a:sx n="100" d="100"/>
        <a:sy n="100" d="100"/>
      </p:scale>
      <p:origin x="0" y="0"/>
    </p:cViewPr>
  </p:notesTextViewPr>
  <p:notesViewPr>
    <p:cSldViewPr>
      <p:cViewPr varScale="1">
        <p:scale>
          <a:sx n="57" d="100"/>
          <a:sy n="57" d="100"/>
        </p:scale>
        <p:origin x="-286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32D2AFE-5C15-436C-A40A-48093E48932C}" type="datetimeFigureOut">
              <a:rPr lang="en-US" smtClean="0"/>
              <a:t>3/7/2024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37EEC9D-D0FA-4D11-AF25-23D79C15D12D}" type="slidenum">
              <a:rPr lang="en-US" smtClean="0"/>
              <a:t>‹#›</a:t>
            </a:fld>
            <a:endParaRPr lang="en-US"/>
          </a:p>
        </p:txBody>
      </p:sp>
    </p:spTree>
    <p:extLst>
      <p:ext uri="{BB962C8B-B14F-4D97-AF65-F5344CB8AC3E}">
        <p14:creationId xmlns:p14="http://schemas.microsoft.com/office/powerpoint/2010/main" val="1016385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DAAD23-1DAD-4E16-B55A-656B2E66AA0B}" type="datetimeFigureOut">
              <a:rPr lang="en-US" smtClean="0"/>
              <a:t>3/7/2024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4C4563-0677-4C09-9689-D6B99D47D445}" type="slidenum">
              <a:rPr lang="en-US" smtClean="0"/>
              <a:t>‹#›</a:t>
            </a:fld>
            <a:endParaRPr lang="en-US"/>
          </a:p>
        </p:txBody>
      </p:sp>
    </p:spTree>
    <p:extLst>
      <p:ext uri="{BB962C8B-B14F-4D97-AF65-F5344CB8AC3E}">
        <p14:creationId xmlns:p14="http://schemas.microsoft.com/office/powerpoint/2010/main" val="2255088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7" name="Rectangle 36"/>
          <p:cNvSpPr/>
          <p:nvPr userDrawn="1"/>
        </p:nvSpPr>
        <p:spPr>
          <a:xfrm>
            <a:off x="2590800" y="0"/>
            <a:ext cx="436463" cy="6858000"/>
          </a:xfrm>
          <a:prstGeom prst="rect">
            <a:avLst/>
          </a:prstGeom>
          <a:solidFill>
            <a:srgbClr val="9A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2382937" y="0"/>
            <a:ext cx="436463" cy="6858000"/>
          </a:xfrm>
          <a:prstGeom prst="rect">
            <a:avLst/>
          </a:prstGeom>
          <a:solidFill>
            <a:srgbClr val="A913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0" y="0"/>
            <a:ext cx="2611537" cy="6858000"/>
          </a:xfrm>
          <a:prstGeom prst="rect">
            <a:avLst/>
          </a:prstGeom>
          <a:solidFill>
            <a:srgbClr val="BB15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600" r="27963"/>
          <a:stretch/>
        </p:blipFill>
        <p:spPr bwMode="auto">
          <a:xfrm>
            <a:off x="0" y="238387"/>
            <a:ext cx="3027263" cy="635800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3429000" y="381000"/>
            <a:ext cx="5486400" cy="3886199"/>
          </a:xfrm>
        </p:spPr>
        <p:txBody>
          <a:bodyPr anchor="b">
            <a:noAutofit/>
          </a:bodyPr>
          <a:lstStyle>
            <a:lvl1pPr algn="ctr">
              <a:defRPr sz="6600" b="1" baseline="0">
                <a:solidFill>
                  <a:schemeClr val="tx1">
                    <a:lumMod val="75000"/>
                    <a:lumOff val="25000"/>
                  </a:schemeClr>
                </a:solidFill>
                <a:latin typeface="Arial" pitchFamily="34" charset="0"/>
                <a:cs typeface="Arial" pitchFamily="34" charset="0"/>
              </a:defRPr>
            </a:lvl1pPr>
          </a:lstStyle>
          <a:p>
            <a:r>
              <a:rPr lang="en-US" dirty="0"/>
              <a:t>Your PPT Title Here</a:t>
            </a:r>
          </a:p>
        </p:txBody>
      </p:sp>
      <p:sp>
        <p:nvSpPr>
          <p:cNvPr id="3" name="Subtitle 2"/>
          <p:cNvSpPr>
            <a:spLocks noGrp="1"/>
          </p:cNvSpPr>
          <p:nvPr>
            <p:ph type="subTitle" idx="1" hasCustomPrompt="1"/>
          </p:nvPr>
        </p:nvSpPr>
        <p:spPr>
          <a:xfrm>
            <a:off x="3429000" y="4419600"/>
            <a:ext cx="5486400" cy="1600200"/>
          </a:xfrm>
        </p:spPr>
        <p:txBody>
          <a:bodyPr/>
          <a:lstStyle>
            <a:lvl1pPr marL="0" indent="0" algn="l">
              <a:buNone/>
              <a:defRPr>
                <a:solidFill>
                  <a:srgbClr val="680C0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Author/s’ name/s followed by the College name</a:t>
            </a:r>
          </a:p>
        </p:txBody>
      </p:sp>
      <p:sp>
        <p:nvSpPr>
          <p:cNvPr id="4" name="Date Placeholder 3"/>
          <p:cNvSpPr>
            <a:spLocks noGrp="1"/>
          </p:cNvSpPr>
          <p:nvPr>
            <p:ph type="dt" sz="half" idx="10"/>
          </p:nvPr>
        </p:nvSpPr>
        <p:spPr/>
        <p:txBody>
          <a:bodyPr/>
          <a:lstStyle/>
          <a:p>
            <a:fld id="{C13C5775-14F7-4B67-BEFF-CDF15033A76A}" type="datetime1">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3" name="TextBox 12"/>
          <p:cNvSpPr txBox="1"/>
          <p:nvPr userDrawn="1"/>
        </p:nvSpPr>
        <p:spPr>
          <a:xfrm>
            <a:off x="-126221" y="4334470"/>
            <a:ext cx="3189515" cy="923330"/>
          </a:xfrm>
          <a:prstGeom prst="rect">
            <a:avLst/>
          </a:prstGeom>
          <a:noFill/>
        </p:spPr>
        <p:txBody>
          <a:bodyPr wrap="square" rtlCol="0">
            <a:spAutoFit/>
          </a:bodyPr>
          <a:lstStyle/>
          <a:p>
            <a:pPr algn="ctr"/>
            <a:r>
              <a:rPr lang="en-US" sz="5400" b="1" dirty="0">
                <a:solidFill>
                  <a:schemeClr val="bg1"/>
                </a:solidFill>
                <a:latin typeface="Arial" pitchFamily="34" charset="0"/>
                <a:ea typeface="Tahoma" pitchFamily="34" charset="0"/>
                <a:cs typeface="Arial" pitchFamily="34" charset="0"/>
              </a:rPr>
              <a:t>WMSU</a:t>
            </a:r>
          </a:p>
        </p:txBody>
      </p:sp>
      <p:sp>
        <p:nvSpPr>
          <p:cNvPr id="16" name="Rectangle 15"/>
          <p:cNvSpPr/>
          <p:nvPr userDrawn="1"/>
        </p:nvSpPr>
        <p:spPr>
          <a:xfrm>
            <a:off x="9067800" y="0"/>
            <a:ext cx="152400" cy="6858000"/>
          </a:xfrm>
          <a:prstGeom prst="rect">
            <a:avLst/>
          </a:prstGeom>
          <a:gradFill>
            <a:gsLst>
              <a:gs pos="55395">
                <a:srgbClr val="DA1818"/>
              </a:gs>
              <a:gs pos="53000">
                <a:srgbClr val="BB1515"/>
              </a:gs>
              <a:gs pos="45000">
                <a:srgbClr val="E1191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325537" y="4419600"/>
            <a:ext cx="2286000" cy="0"/>
          </a:xfrm>
          <a:prstGeom prst="line">
            <a:avLst/>
          </a:prstGeom>
          <a:ln w="25400">
            <a:solidFill>
              <a:schemeClr val="bg1"/>
            </a:solidFill>
            <a:prstDash val="lgDashDot"/>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4742" y="1837667"/>
            <a:ext cx="2316426" cy="231642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655638"/>
          </a:xfrm>
        </p:spPr>
        <p:txBody>
          <a:bodyPr>
            <a:noAutofit/>
          </a:bodyPr>
          <a:lstStyle>
            <a:lvl1pPr algn="l">
              <a:defRPr sz="3600" b="1">
                <a:solidFill>
                  <a:schemeClr val="tx1">
                    <a:lumMod val="75000"/>
                    <a:lumOff val="25000"/>
                  </a:schemeClr>
                </a:solidFill>
                <a:latin typeface="Tahoma" pitchFamily="34" charset="0"/>
                <a:ea typeface="Tahoma" pitchFamily="34" charset="0"/>
                <a:cs typeface="Tahoma"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76400"/>
            <a:ext cx="8229600" cy="4449763"/>
          </a:xfrm>
        </p:spPr>
        <p:txBody>
          <a:bodyPr/>
          <a:lstStyle>
            <a:lvl1pPr>
              <a:defRPr>
                <a:solidFill>
                  <a:schemeClr val="tx1">
                    <a:lumMod val="85000"/>
                    <a:lumOff val="15000"/>
                  </a:schemeClr>
                </a:solidFill>
                <a:latin typeface="Arial" pitchFamily="34" charset="0"/>
                <a:ea typeface="Tahoma" pitchFamily="34" charset="0"/>
                <a:cs typeface="Arial" pitchFamily="34" charset="0"/>
              </a:defRPr>
            </a:lvl1pPr>
            <a:lvl2pPr>
              <a:defRPr>
                <a:solidFill>
                  <a:schemeClr val="tx1">
                    <a:lumMod val="85000"/>
                    <a:lumOff val="15000"/>
                  </a:schemeClr>
                </a:solidFill>
                <a:latin typeface="Arial" pitchFamily="34" charset="0"/>
                <a:ea typeface="Tahoma" pitchFamily="34" charset="0"/>
                <a:cs typeface="Arial" pitchFamily="34" charset="0"/>
              </a:defRPr>
            </a:lvl2pPr>
            <a:lvl3pPr>
              <a:defRPr>
                <a:solidFill>
                  <a:schemeClr val="tx1">
                    <a:lumMod val="85000"/>
                    <a:lumOff val="15000"/>
                  </a:schemeClr>
                </a:solidFill>
                <a:latin typeface="Arial" pitchFamily="34" charset="0"/>
                <a:ea typeface="Tahoma" pitchFamily="34" charset="0"/>
                <a:cs typeface="Arial" pitchFamily="34" charset="0"/>
              </a:defRPr>
            </a:lvl3pPr>
            <a:lvl4pPr>
              <a:defRPr>
                <a:solidFill>
                  <a:schemeClr val="tx1">
                    <a:lumMod val="85000"/>
                    <a:lumOff val="15000"/>
                  </a:schemeClr>
                </a:solidFill>
                <a:latin typeface="Arial" pitchFamily="34" charset="0"/>
                <a:ea typeface="Tahoma" pitchFamily="34" charset="0"/>
                <a:cs typeface="Arial" pitchFamily="34" charset="0"/>
              </a:defRPr>
            </a:lvl4pPr>
            <a:lvl5pPr>
              <a:defRPr>
                <a:solidFill>
                  <a:schemeClr val="tx1">
                    <a:lumMod val="85000"/>
                    <a:lumOff val="15000"/>
                  </a:schemeClr>
                </a:solidFill>
                <a:latin typeface="Arial" pitchFamily="34" charset="0"/>
                <a:ea typeface="Tahoma" pitchFamily="34" charset="0"/>
                <a:cs typeface="Arial"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C481CA-F601-416F-94B0-839D33299AAF}" type="datetime1">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0" y="763461"/>
            <a:ext cx="9144000" cy="682752"/>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275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600200"/>
            <a:ext cx="7772400" cy="2743200"/>
          </a:xfrm>
        </p:spPr>
        <p:txBody>
          <a:bodyPr anchor="b">
            <a:noAutofit/>
          </a:bodyPr>
          <a:lstStyle>
            <a:lvl1pPr algn="l">
              <a:defRPr sz="6000" b="1" cap="all">
                <a:solidFill>
                  <a:schemeClr val="tx1">
                    <a:lumMod val="75000"/>
                    <a:lumOff val="25000"/>
                  </a:schemeClr>
                </a:solidFill>
                <a:latin typeface="Tahoma" pitchFamily="34" charset="0"/>
                <a:ea typeface="Tahoma" pitchFamily="34" charset="0"/>
                <a:cs typeface="Tahoma"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685800" y="4419600"/>
            <a:ext cx="7772400" cy="1600199"/>
          </a:xfrm>
        </p:spPr>
        <p:txBody>
          <a:bodyPr anchor="t">
            <a:normAutofit/>
          </a:bodyPr>
          <a:lstStyle>
            <a:lvl1pPr marL="0" indent="0">
              <a:buNone/>
              <a:defRPr sz="2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C578F6-7A2E-4965-9EF1-A8BE0E94DFBD}" type="datetime1">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13995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76400"/>
            <a:ext cx="4038600" cy="4449763"/>
          </a:xfrm>
        </p:spPr>
        <p:txBody>
          <a:bodyPr/>
          <a:lstStyle>
            <a:lvl1pPr>
              <a:defRPr sz="2800">
                <a:solidFill>
                  <a:schemeClr val="tx1">
                    <a:lumMod val="85000"/>
                    <a:lumOff val="15000"/>
                  </a:schemeClr>
                </a:solidFill>
                <a:latin typeface="Arial" pitchFamily="34" charset="0"/>
                <a:cs typeface="Arial" pitchFamily="34" charset="0"/>
              </a:defRPr>
            </a:lvl1pPr>
            <a:lvl2pPr>
              <a:defRPr sz="2400">
                <a:solidFill>
                  <a:schemeClr val="tx1">
                    <a:lumMod val="85000"/>
                    <a:lumOff val="15000"/>
                  </a:schemeClr>
                </a:solidFill>
                <a:latin typeface="Arial" pitchFamily="34" charset="0"/>
                <a:cs typeface="Arial" pitchFamily="34" charset="0"/>
              </a:defRPr>
            </a:lvl2pPr>
            <a:lvl3pPr>
              <a:defRPr sz="2000">
                <a:solidFill>
                  <a:schemeClr val="tx1">
                    <a:lumMod val="85000"/>
                    <a:lumOff val="15000"/>
                  </a:schemeClr>
                </a:solidFill>
                <a:latin typeface="Arial" pitchFamily="34" charset="0"/>
                <a:cs typeface="Arial" pitchFamily="34" charset="0"/>
              </a:defRPr>
            </a:lvl3pPr>
            <a:lvl4pPr>
              <a:defRPr sz="1800">
                <a:solidFill>
                  <a:schemeClr val="tx1">
                    <a:lumMod val="85000"/>
                    <a:lumOff val="15000"/>
                  </a:schemeClr>
                </a:solidFill>
                <a:latin typeface="Arial" pitchFamily="34" charset="0"/>
                <a:cs typeface="Arial" pitchFamily="34" charset="0"/>
              </a:defRPr>
            </a:lvl4pPr>
            <a:lvl5pPr>
              <a:defRPr sz="1800">
                <a:solidFill>
                  <a:schemeClr val="tx1">
                    <a:lumMod val="85000"/>
                    <a:lumOff val="15000"/>
                  </a:schemeClr>
                </a:solidFill>
                <a:latin typeface="Arial" pitchFamily="34" charset="0"/>
                <a:cs typeface="Arial" pitchFamily="34" charset="0"/>
              </a:defRPr>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4449763"/>
          </a:xfrm>
        </p:spPr>
        <p:txBody>
          <a:bodyPr/>
          <a:lstStyle>
            <a:lvl1pPr>
              <a:defRPr sz="2800">
                <a:solidFill>
                  <a:schemeClr val="tx1">
                    <a:lumMod val="85000"/>
                    <a:lumOff val="15000"/>
                  </a:schemeClr>
                </a:solidFill>
                <a:latin typeface="Arial" pitchFamily="34" charset="0"/>
                <a:cs typeface="Arial" pitchFamily="34" charset="0"/>
              </a:defRPr>
            </a:lvl1pPr>
            <a:lvl2pPr>
              <a:defRPr sz="2400">
                <a:solidFill>
                  <a:schemeClr val="tx1">
                    <a:lumMod val="85000"/>
                    <a:lumOff val="15000"/>
                  </a:schemeClr>
                </a:solidFill>
                <a:latin typeface="Arial" pitchFamily="34" charset="0"/>
                <a:cs typeface="Arial" pitchFamily="34" charset="0"/>
              </a:defRPr>
            </a:lvl2pPr>
            <a:lvl3pPr>
              <a:defRPr sz="2000">
                <a:solidFill>
                  <a:schemeClr val="tx1">
                    <a:lumMod val="85000"/>
                    <a:lumOff val="15000"/>
                  </a:schemeClr>
                </a:solidFill>
                <a:latin typeface="Arial" pitchFamily="34" charset="0"/>
                <a:cs typeface="Arial" pitchFamily="34" charset="0"/>
              </a:defRPr>
            </a:lvl3pPr>
            <a:lvl4pPr>
              <a:defRPr sz="1800">
                <a:solidFill>
                  <a:schemeClr val="tx1">
                    <a:lumMod val="85000"/>
                    <a:lumOff val="15000"/>
                  </a:schemeClr>
                </a:solidFill>
                <a:latin typeface="Arial" pitchFamily="34" charset="0"/>
                <a:cs typeface="Arial" pitchFamily="34" charset="0"/>
              </a:defRPr>
            </a:lvl4pPr>
            <a:lvl5pPr>
              <a:defRPr sz="1800">
                <a:solidFill>
                  <a:schemeClr val="tx1">
                    <a:lumMod val="85000"/>
                    <a:lumOff val="15000"/>
                  </a:schemeClr>
                </a:solidFill>
                <a:latin typeface="Arial" pitchFamily="34" charset="0"/>
                <a:cs typeface="Arial" pitchFamily="34" charset="0"/>
              </a:defRPr>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FA0E61E-FB4D-41FA-894D-F50A40F5E8D3}" type="datetime1">
              <a:rPr lang="en-US" smtClean="0"/>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Title 1"/>
          <p:cNvSpPr>
            <a:spLocks noGrp="1"/>
          </p:cNvSpPr>
          <p:nvPr>
            <p:ph type="title"/>
          </p:nvPr>
        </p:nvSpPr>
        <p:spPr>
          <a:xfrm>
            <a:off x="457200" y="838200"/>
            <a:ext cx="8229600" cy="655638"/>
          </a:xfrm>
        </p:spPr>
        <p:txBody>
          <a:bodyPr>
            <a:noAutofit/>
          </a:bodyPr>
          <a:lstStyle>
            <a:lvl1pPr algn="l">
              <a:defRPr sz="3600" b="1">
                <a:solidFill>
                  <a:schemeClr val="tx1">
                    <a:lumMod val="75000"/>
                    <a:lumOff val="25000"/>
                  </a:schemeClr>
                </a:solidFill>
                <a:latin typeface="Tahoma" pitchFamily="34" charset="0"/>
                <a:ea typeface="Tahoma" pitchFamily="34" charset="0"/>
                <a:cs typeface="Tahoma" pitchFamily="34" charset="0"/>
              </a:defRPr>
            </a:lvl1pPr>
          </a:lstStyle>
          <a:p>
            <a:r>
              <a:rPr lang="en-US" smtClean="0"/>
              <a:t>Click to edit Master title style</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275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76400"/>
            <a:ext cx="4040188" cy="762000"/>
          </a:xfrm>
        </p:spPr>
        <p:txBody>
          <a:bodyPr anchor="b"/>
          <a:lstStyle>
            <a:lvl1pPr marL="0" indent="0">
              <a:buNone/>
              <a:defRPr sz="2400" b="1">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576863"/>
            <a:ext cx="4040188" cy="3549299"/>
          </a:xfrm>
        </p:spPr>
        <p:txBody>
          <a:bodyPr/>
          <a:lstStyle>
            <a:lvl1pPr>
              <a:defRPr sz="24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2456" y="1676400"/>
            <a:ext cx="4041775" cy="762000"/>
          </a:xfrm>
        </p:spPr>
        <p:txBody>
          <a:bodyPr anchor="b"/>
          <a:lstStyle>
            <a:lvl1pPr marL="0" indent="0">
              <a:buNone/>
              <a:defRPr sz="2400" b="1">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576863"/>
            <a:ext cx="4041775" cy="3549299"/>
          </a:xfrm>
        </p:spPr>
        <p:txBody>
          <a:bodyPr/>
          <a:lstStyle>
            <a:lvl1pPr>
              <a:defRPr sz="24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25499B0-AC12-43A0-BF37-08DAF64E0A6D}" type="datetime1">
              <a:rPr lang="en-US" smtClean="0"/>
              <a:t>3/7/2024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25" name="Title 1"/>
          <p:cNvSpPr>
            <a:spLocks noGrp="1"/>
          </p:cNvSpPr>
          <p:nvPr>
            <p:ph type="title"/>
          </p:nvPr>
        </p:nvSpPr>
        <p:spPr>
          <a:xfrm>
            <a:off x="457200" y="838200"/>
            <a:ext cx="8229600" cy="655638"/>
          </a:xfrm>
        </p:spPr>
        <p:txBody>
          <a:bodyPr>
            <a:noAutofit/>
          </a:bodyPr>
          <a:lstStyle>
            <a:lvl1pPr algn="l">
              <a:defRPr sz="3600" b="1">
                <a:solidFill>
                  <a:schemeClr val="tx1">
                    <a:lumMod val="75000"/>
                    <a:lumOff val="25000"/>
                  </a:schemeClr>
                </a:solidFill>
                <a:latin typeface="Tahoma" pitchFamily="34" charset="0"/>
                <a:ea typeface="Tahoma" pitchFamily="34" charset="0"/>
                <a:cs typeface="Tahoma" pitchFamily="34" charset="0"/>
              </a:defRPr>
            </a:lvl1pPr>
          </a:lstStyle>
          <a:p>
            <a:r>
              <a:rPr lang="en-US" smtClean="0"/>
              <a:t>Click to edit Master title style</a:t>
            </a:r>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0187"/>
            <a:ext cx="9144000" cy="68275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a:bodyPr>
          <a:lstStyle>
            <a:lvl1pPr>
              <a:defRPr sz="4200" b="1">
                <a:solidFill>
                  <a:schemeClr val="tx1">
                    <a:lumMod val="75000"/>
                    <a:lumOff val="25000"/>
                  </a:schemeClr>
                </a:solidFill>
                <a:latin typeface="Tahoma" pitchFamily="34" charset="0"/>
                <a:ea typeface="Tahoma" pitchFamily="34" charset="0"/>
                <a:cs typeface="Tahoma" pitchFamily="34" charset="0"/>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25FA499-4AF1-4DEF-BFF1-372D652F227E}" type="datetime1">
              <a:rPr lang="en-US" smtClean="0"/>
              <a:t>3/7/2024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2752"/>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3008313" cy="9906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828800"/>
            <a:ext cx="3008313" cy="42973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B2E4BAE-5292-466A-97C7-A0FBF91EB181}" type="datetime1">
              <a:rPr lang="en-US" smtClean="0"/>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2752"/>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838199"/>
            <a:ext cx="5486400" cy="38893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1CBEA0-B554-4DDA-926D-E6FF274AC015}" type="datetime1">
              <a:rPr lang="en-US" smtClean="0"/>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2752"/>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8B068-1D8C-49D7-B19D-5D39AD9068F3}" type="datetime1">
              <a:rPr lang="en-US" smtClean="0"/>
              <a:t>3/7/2024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100000">
              <a:schemeClr val="bg1">
                <a:lumMod val="85000"/>
              </a:schemeClr>
            </a:gs>
            <a:gs pos="23000">
              <a:schemeClr val="bg1"/>
            </a:gs>
          </a:gsLst>
          <a:lin ang="54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57F44D-9351-4BB7-BF74-3B58C5D970E7}" type="datetime1">
              <a:rPr lang="en-US" smtClean="0"/>
              <a:t>3/7/2024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5" r:id="rId9"/>
  </p:sldLayoutIdLst>
  <p:hf hdr="0" ftr="0" dt="0"/>
  <p:txStyles>
    <p:titleStyle>
      <a:lvl1pPr algn="ctr" defTabSz="914400" rtl="0" eaLnBrk="1" latinLnBrk="0" hangingPunct="1">
        <a:spcBef>
          <a:spcPct val="0"/>
        </a:spcBef>
        <a:buNone/>
        <a:defRPr sz="4400" kern="1200">
          <a:solidFill>
            <a:schemeClr val="tx1"/>
          </a:solidFill>
          <a:latin typeface="Tahoma" pitchFamily="34" charset="0"/>
          <a:ea typeface="Tahoma" pitchFamily="34" charset="0"/>
          <a:cs typeface="Tahoma"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rmAutofit/>
          </a:bodyPr>
          <a:lstStyle/>
          <a:p>
            <a:r>
              <a:rPr lang="en-US" sz="2400" dirty="0" err="1"/>
              <a:t>Comeros</a:t>
            </a:r>
            <a:r>
              <a:rPr lang="en-US" sz="2400" dirty="0"/>
              <a:t>, Edwin Jr. A.</a:t>
            </a:r>
          </a:p>
          <a:p>
            <a:r>
              <a:rPr lang="en-US" sz="2400" dirty="0"/>
              <a:t>Hamid, </a:t>
            </a:r>
            <a:r>
              <a:rPr lang="en-US" sz="2400" dirty="0" err="1"/>
              <a:t>Jazhem</a:t>
            </a:r>
            <a:r>
              <a:rPr lang="en-US" sz="2400" dirty="0"/>
              <a:t> M.</a:t>
            </a:r>
          </a:p>
          <a:p>
            <a:r>
              <a:rPr lang="en-US" sz="2400" dirty="0"/>
              <a:t>Ignacio, Dave Matthew M.</a:t>
            </a:r>
          </a:p>
          <a:p>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1</a:t>
            </a:fld>
            <a:endParaRPr lang="en-US"/>
          </a:p>
        </p:txBody>
      </p:sp>
      <p:sp>
        <p:nvSpPr>
          <p:cNvPr id="7" name="Title 4"/>
          <p:cNvSpPr txBox="1">
            <a:spLocks/>
          </p:cNvSpPr>
          <p:nvPr/>
        </p:nvSpPr>
        <p:spPr>
          <a:xfrm>
            <a:off x="3314700" y="2438400"/>
            <a:ext cx="5715000" cy="1524000"/>
          </a:xfrm>
          <a:prstGeom prst="rect">
            <a:avLst/>
          </a:prstGeom>
        </p:spPr>
        <p:txBody>
          <a:bodyPr vert="horz" lIns="91440" tIns="45720" rIns="91440" bIns="45720" rtlCol="0" anchor="b">
            <a:noAutofit/>
          </a:bodyPr>
          <a:lstStyle>
            <a:lvl1pPr algn="ctr" defTabSz="914400" rtl="0" eaLnBrk="1" latinLnBrk="0" hangingPunct="1">
              <a:spcBef>
                <a:spcPct val="0"/>
              </a:spcBef>
              <a:buNone/>
              <a:defRPr sz="6600" b="1" kern="1200" baseline="0">
                <a:solidFill>
                  <a:schemeClr val="tx1">
                    <a:lumMod val="75000"/>
                    <a:lumOff val="25000"/>
                  </a:schemeClr>
                </a:solidFill>
                <a:latin typeface="Arial" pitchFamily="34" charset="0"/>
                <a:ea typeface="Tahoma" pitchFamily="34" charset="0"/>
                <a:cs typeface="Arial" pitchFamily="34" charset="0"/>
              </a:defRPr>
            </a:lvl1pPr>
          </a:lstStyle>
          <a:p>
            <a:pPr algn="l"/>
            <a:r>
              <a:rPr lang="en-PH" sz="2400" dirty="0" smtClean="0"/>
              <a:t>Automatic PHP Code Correction and Feedback (A PHP Extension)</a:t>
            </a:r>
            <a:r>
              <a:rPr lang="en-US" sz="2400" dirty="0" smtClean="0"/>
              <a:t/>
            </a:r>
            <a:br>
              <a:rPr lang="en-US" sz="2400" dirty="0" smtClean="0"/>
            </a:br>
            <a:endParaRPr lang="en-US" sz="2400" dirty="0"/>
          </a:p>
        </p:txBody>
      </p:sp>
    </p:spTree>
    <p:extLst>
      <p:ext uri="{BB962C8B-B14F-4D97-AF65-F5344CB8AC3E}">
        <p14:creationId xmlns:p14="http://schemas.microsoft.com/office/powerpoint/2010/main" val="1591426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lgn="just">
              <a:buNone/>
            </a:pPr>
            <a:r>
              <a:rPr lang="en-US" sz="2000" b="1" dirty="0"/>
              <a:t>Places and </a:t>
            </a:r>
            <a:r>
              <a:rPr lang="en-US" sz="2000" b="1" dirty="0" smtClean="0"/>
              <a:t>Partnerships</a:t>
            </a:r>
          </a:p>
          <a:p>
            <a:pPr marL="0" indent="0" algn="just">
              <a:buNone/>
            </a:pPr>
            <a:endParaRPr lang="en-US" sz="2000" b="1" dirty="0"/>
          </a:p>
          <a:p>
            <a:pPr marL="0" indent="0" algn="just">
              <a:buNone/>
            </a:pPr>
            <a:r>
              <a:rPr lang="en-US" sz="2000" dirty="0"/>
              <a:t>Establishing partnerships with:</a:t>
            </a:r>
          </a:p>
          <a:p>
            <a:pPr algn="just"/>
            <a:r>
              <a:rPr lang="en-US" sz="2000" dirty="0"/>
              <a:t>Academic institutions</a:t>
            </a:r>
          </a:p>
          <a:p>
            <a:pPr algn="just"/>
            <a:r>
              <a:rPr lang="en-US" sz="2000" dirty="0"/>
              <a:t>PHP development communities</a:t>
            </a:r>
          </a:p>
          <a:p>
            <a:pPr algn="just"/>
            <a:r>
              <a:rPr lang="en-US" sz="2000" dirty="0"/>
              <a:t>Business </a:t>
            </a:r>
            <a:r>
              <a:rPr lang="en-US" sz="2000" dirty="0" smtClean="0"/>
              <a:t>partners</a:t>
            </a:r>
          </a:p>
          <a:p>
            <a:pPr marL="0" indent="0" algn="just">
              <a:buNone/>
            </a:pPr>
            <a:endParaRPr lang="en-US" sz="2000" dirty="0"/>
          </a:p>
          <a:p>
            <a:pPr marL="0" indent="0" algn="just">
              <a:buNone/>
            </a:pPr>
            <a:r>
              <a:rPr lang="en-US" sz="2000" dirty="0"/>
              <a:t>These collaborations will facilitate access to:</a:t>
            </a:r>
          </a:p>
          <a:p>
            <a:pPr algn="just"/>
            <a:r>
              <a:rPr lang="en-US" sz="2000" dirty="0"/>
              <a:t>Networks</a:t>
            </a:r>
          </a:p>
          <a:p>
            <a:pPr algn="just"/>
            <a:r>
              <a:rPr lang="en-US" sz="2000" dirty="0"/>
              <a:t>Resources</a:t>
            </a:r>
          </a:p>
          <a:p>
            <a:pPr algn="just"/>
            <a:r>
              <a:rPr lang="en-US" sz="2000" dirty="0"/>
              <a:t>Knowledge</a:t>
            </a:r>
          </a:p>
          <a:p>
            <a:pPr algn="just"/>
            <a:r>
              <a:rPr lang="en-US" sz="2000" dirty="0"/>
              <a:t>Boost productivity and encourage the uptake and advancement of the Automatic PHP Code Correction and Feedback system.</a:t>
            </a:r>
            <a:endParaRPr lang="en-US" sz="20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6" name="Title 4"/>
          <p:cNvSpPr txBox="1">
            <a:spLocks/>
          </p:cNvSpPr>
          <p:nvPr/>
        </p:nvSpPr>
        <p:spPr>
          <a:xfrm>
            <a:off x="457200" y="940887"/>
            <a:ext cx="4800600" cy="533400"/>
          </a:xfrm>
          <a:prstGeom prst="rect">
            <a:avLst/>
          </a:prstGeom>
        </p:spPr>
        <p:txBody>
          <a:bodyPr vert="horz" lIns="91440" tIns="45720" rIns="91440" bIns="45720" rtlCol="0" anchor="b">
            <a:noAutofit/>
          </a:bodyPr>
          <a:lstStyle>
            <a:lvl1pPr algn="ctr" defTabSz="914400" rtl="0" eaLnBrk="1" latinLnBrk="0" hangingPunct="1">
              <a:spcBef>
                <a:spcPct val="0"/>
              </a:spcBef>
              <a:buNone/>
              <a:defRPr sz="6600" b="1" kern="1200" baseline="0">
                <a:solidFill>
                  <a:schemeClr val="tx1">
                    <a:lumMod val="75000"/>
                    <a:lumOff val="25000"/>
                  </a:schemeClr>
                </a:solidFill>
                <a:latin typeface="Arial" pitchFamily="34" charset="0"/>
                <a:ea typeface="Tahoma" pitchFamily="34" charset="0"/>
                <a:cs typeface="Arial" pitchFamily="34" charset="0"/>
              </a:defRPr>
            </a:lvl1pPr>
          </a:lstStyle>
          <a:p>
            <a:pPr algn="l"/>
            <a:r>
              <a:rPr lang="en-US" sz="2400" dirty="0" smtClean="0"/>
              <a:t>Expected Output </a:t>
            </a:r>
            <a:endParaRPr lang="en-US" sz="2400" dirty="0"/>
          </a:p>
        </p:txBody>
      </p:sp>
    </p:spTree>
    <p:extLst>
      <p:ext uri="{BB962C8B-B14F-4D97-AF65-F5344CB8AC3E}">
        <p14:creationId xmlns:p14="http://schemas.microsoft.com/office/powerpoint/2010/main" val="1423953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buNone/>
            </a:pPr>
            <a:r>
              <a:rPr lang="en-US" sz="2000" b="1" dirty="0" smtClean="0"/>
              <a:t>Policies</a:t>
            </a:r>
          </a:p>
          <a:p>
            <a:pPr algn="just"/>
            <a:r>
              <a:rPr lang="en-US" sz="2000" dirty="0" smtClean="0"/>
              <a:t>Acknowledgment </a:t>
            </a:r>
            <a:r>
              <a:rPr lang="en-US" sz="2000" dirty="0"/>
              <a:t>of best practices and standards established in science in programming education</a:t>
            </a:r>
            <a:r>
              <a:rPr lang="en-US" sz="2000" dirty="0" smtClean="0"/>
              <a:t>.</a:t>
            </a:r>
          </a:p>
          <a:p>
            <a:pPr algn="just"/>
            <a:endParaRPr lang="en-US" sz="2000" dirty="0"/>
          </a:p>
          <a:p>
            <a:pPr algn="just"/>
            <a:r>
              <a:rPr lang="en-US" sz="2000" dirty="0"/>
              <a:t>Effective methods for integrating automated code correction and feedback systems into programming courses may be developed as a result of the study findings and project insights</a:t>
            </a:r>
            <a:r>
              <a:rPr lang="en-US" sz="2000" dirty="0" smtClean="0"/>
              <a:t>.</a:t>
            </a:r>
          </a:p>
          <a:p>
            <a:pPr marL="0" indent="0" algn="just">
              <a:buNone/>
            </a:pPr>
            <a:endParaRPr lang="en-US" sz="2000" dirty="0"/>
          </a:p>
          <a:p>
            <a:pPr algn="just"/>
            <a:r>
              <a:rPr lang="en-US" sz="2000" dirty="0"/>
              <a:t>Influencing educational policies and practices linked to teaching and learning PHP programming.</a:t>
            </a:r>
            <a:endParaRPr lang="en-US" sz="2000" dirty="0" smtClean="0"/>
          </a:p>
          <a:p>
            <a:pPr marL="0" indent="0" algn="just">
              <a:buNone/>
            </a:pPr>
            <a:endParaRPr lang="en-US" sz="2000" b="1"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6" name="Title 4"/>
          <p:cNvSpPr txBox="1">
            <a:spLocks/>
          </p:cNvSpPr>
          <p:nvPr/>
        </p:nvSpPr>
        <p:spPr>
          <a:xfrm>
            <a:off x="457200" y="940887"/>
            <a:ext cx="4800600" cy="533400"/>
          </a:xfrm>
          <a:prstGeom prst="rect">
            <a:avLst/>
          </a:prstGeom>
        </p:spPr>
        <p:txBody>
          <a:bodyPr vert="horz" lIns="91440" tIns="45720" rIns="91440" bIns="45720" rtlCol="0" anchor="b">
            <a:noAutofit/>
          </a:bodyPr>
          <a:lstStyle>
            <a:lvl1pPr algn="ctr" defTabSz="914400" rtl="0" eaLnBrk="1" latinLnBrk="0" hangingPunct="1">
              <a:spcBef>
                <a:spcPct val="0"/>
              </a:spcBef>
              <a:buNone/>
              <a:defRPr sz="6600" b="1" kern="1200" baseline="0">
                <a:solidFill>
                  <a:schemeClr val="tx1">
                    <a:lumMod val="75000"/>
                    <a:lumOff val="25000"/>
                  </a:schemeClr>
                </a:solidFill>
                <a:latin typeface="Arial" pitchFamily="34" charset="0"/>
                <a:ea typeface="Tahoma" pitchFamily="34" charset="0"/>
                <a:cs typeface="Arial" pitchFamily="34" charset="0"/>
              </a:defRPr>
            </a:lvl1pPr>
          </a:lstStyle>
          <a:p>
            <a:pPr algn="l"/>
            <a:r>
              <a:rPr lang="en-US" sz="2400" dirty="0" smtClean="0"/>
              <a:t>Expected Output </a:t>
            </a:r>
            <a:endParaRPr lang="en-US" sz="2400" dirty="0"/>
          </a:p>
        </p:txBody>
      </p:sp>
    </p:spTree>
    <p:extLst>
      <p:ext uri="{BB962C8B-B14F-4D97-AF65-F5344CB8AC3E}">
        <p14:creationId xmlns:p14="http://schemas.microsoft.com/office/powerpoint/2010/main" val="1580122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buNone/>
            </a:pPr>
            <a:r>
              <a:rPr lang="en-US" sz="2000" dirty="0" smtClean="0"/>
              <a:t>Students </a:t>
            </a:r>
            <a:r>
              <a:rPr lang="en-US" sz="2000" dirty="0"/>
              <a:t>and Learners:</a:t>
            </a:r>
          </a:p>
          <a:p>
            <a:pPr algn="just"/>
            <a:r>
              <a:rPr lang="en-US" sz="2000" dirty="0"/>
              <a:t>Access innovative tools to enhance their PHP programming skills.</a:t>
            </a:r>
          </a:p>
          <a:p>
            <a:pPr algn="just"/>
            <a:r>
              <a:rPr lang="en-US" sz="2000" dirty="0"/>
              <a:t>Receive timely feedback on their code.</a:t>
            </a:r>
          </a:p>
          <a:p>
            <a:pPr algn="just"/>
            <a:r>
              <a:rPr lang="en-US" sz="2000" dirty="0"/>
              <a:t>Accelerate their </a:t>
            </a:r>
            <a:r>
              <a:rPr lang="en-US" sz="2000" dirty="0" smtClean="0"/>
              <a:t>learning </a:t>
            </a:r>
            <a:r>
              <a:rPr lang="en-US" sz="2000" dirty="0"/>
              <a:t>process</a:t>
            </a:r>
            <a:r>
              <a:rPr lang="en-US" sz="2000" dirty="0" smtClean="0"/>
              <a:t>.</a:t>
            </a:r>
          </a:p>
          <a:p>
            <a:pPr algn="just"/>
            <a:endParaRPr lang="en-US" sz="2000" dirty="0"/>
          </a:p>
          <a:p>
            <a:pPr marL="0" indent="0" algn="just">
              <a:buNone/>
            </a:pPr>
            <a:r>
              <a:rPr lang="en-US" sz="2000" dirty="0"/>
              <a:t>Educators and Instructors:</a:t>
            </a:r>
          </a:p>
          <a:p>
            <a:pPr algn="just"/>
            <a:r>
              <a:rPr lang="en-US" sz="2000" dirty="0"/>
              <a:t>Obtain valuable resources for incorporating automated code correction and feedback systems into programming courses.</a:t>
            </a:r>
          </a:p>
          <a:p>
            <a:pPr algn="just"/>
            <a:r>
              <a:rPr lang="en-US" sz="2000" dirty="0"/>
              <a:t>Improve teaching methodologies.</a:t>
            </a:r>
          </a:p>
          <a:p>
            <a:pPr algn="just"/>
            <a:r>
              <a:rPr lang="en-US" sz="2000" dirty="0"/>
              <a:t>Enhance student learning outcomes.</a:t>
            </a:r>
            <a:endParaRPr lang="en-US" sz="20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Title 4"/>
          <p:cNvSpPr txBox="1">
            <a:spLocks/>
          </p:cNvSpPr>
          <p:nvPr/>
        </p:nvSpPr>
        <p:spPr>
          <a:xfrm>
            <a:off x="457200" y="940887"/>
            <a:ext cx="4800600" cy="533400"/>
          </a:xfrm>
          <a:prstGeom prst="rect">
            <a:avLst/>
          </a:prstGeom>
        </p:spPr>
        <p:txBody>
          <a:bodyPr vert="horz" lIns="91440" tIns="45720" rIns="91440" bIns="45720" rtlCol="0" anchor="b">
            <a:noAutofit/>
          </a:bodyPr>
          <a:lstStyle>
            <a:lvl1pPr algn="ctr" defTabSz="914400" rtl="0" eaLnBrk="1" latinLnBrk="0" hangingPunct="1">
              <a:spcBef>
                <a:spcPct val="0"/>
              </a:spcBef>
              <a:buNone/>
              <a:defRPr sz="6600" b="1" kern="1200" baseline="0">
                <a:solidFill>
                  <a:schemeClr val="tx1">
                    <a:lumMod val="75000"/>
                    <a:lumOff val="25000"/>
                  </a:schemeClr>
                </a:solidFill>
                <a:latin typeface="Arial" pitchFamily="34" charset="0"/>
                <a:ea typeface="Tahoma" pitchFamily="34" charset="0"/>
                <a:cs typeface="Arial" pitchFamily="34" charset="0"/>
              </a:defRPr>
            </a:lvl1pPr>
          </a:lstStyle>
          <a:p>
            <a:pPr algn="l"/>
            <a:r>
              <a:rPr lang="en-US" sz="2400" dirty="0" smtClean="0"/>
              <a:t>Beneficiaries </a:t>
            </a:r>
            <a:endParaRPr lang="en-US" sz="2400" dirty="0"/>
          </a:p>
        </p:txBody>
      </p:sp>
    </p:spTree>
    <p:extLst>
      <p:ext uri="{BB962C8B-B14F-4D97-AF65-F5344CB8AC3E}">
        <p14:creationId xmlns:p14="http://schemas.microsoft.com/office/powerpoint/2010/main" val="2195553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79637"/>
            <a:ext cx="8229600" cy="4449763"/>
          </a:xfrm>
        </p:spPr>
        <p:txBody>
          <a:bodyPr>
            <a:normAutofit/>
          </a:bodyPr>
          <a:lstStyle/>
          <a:p>
            <a:pPr marL="0" indent="0" algn="just">
              <a:buNone/>
            </a:pPr>
            <a:r>
              <a:rPr lang="en-PH" sz="2000" dirty="0" smtClean="0"/>
              <a:t>    </a:t>
            </a:r>
            <a:endParaRPr lang="en-PH" sz="2000" dirty="0"/>
          </a:p>
          <a:p>
            <a:pPr marL="0" indent="0" algn="just">
              <a:buNone/>
            </a:pPr>
            <a:r>
              <a:rPr lang="en-PH" sz="2000" dirty="0"/>
              <a:t>This </a:t>
            </a:r>
            <a:r>
              <a:rPr lang="en-PH" sz="2000" dirty="0" smtClean="0"/>
              <a:t>study aims </a:t>
            </a:r>
            <a:r>
              <a:rPr lang="en-PH" sz="2000" dirty="0"/>
              <a:t>the development of an Automated PHP Code Correction System, emphasizing its ability to identify errors, evaluate code quality, and offer feedback automatically. This system is expected to enhance the learning experience for PHP students by providing immediate feedback and suggestions, thereby accelerating skill development and bolstering programming confidence. </a:t>
            </a:r>
            <a:endParaRPr lang="en-US" sz="9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5" name="Title 4"/>
          <p:cNvSpPr txBox="1">
            <a:spLocks/>
          </p:cNvSpPr>
          <p:nvPr/>
        </p:nvSpPr>
        <p:spPr>
          <a:xfrm>
            <a:off x="457200" y="762000"/>
            <a:ext cx="5715000" cy="1524000"/>
          </a:xfrm>
          <a:prstGeom prst="rect">
            <a:avLst/>
          </a:prstGeom>
        </p:spPr>
        <p:txBody>
          <a:bodyPr vert="horz" lIns="91440" tIns="45720" rIns="91440" bIns="45720" rtlCol="0" anchor="b">
            <a:noAutofit/>
          </a:bodyPr>
          <a:lstStyle>
            <a:lvl1pPr algn="ctr" defTabSz="914400" rtl="0" eaLnBrk="1" latinLnBrk="0" hangingPunct="1">
              <a:spcBef>
                <a:spcPct val="0"/>
              </a:spcBef>
              <a:buNone/>
              <a:defRPr sz="6600" b="1" kern="1200" baseline="0">
                <a:solidFill>
                  <a:schemeClr val="tx1">
                    <a:lumMod val="75000"/>
                    <a:lumOff val="25000"/>
                  </a:schemeClr>
                </a:solidFill>
                <a:latin typeface="Arial" pitchFamily="34" charset="0"/>
                <a:ea typeface="Tahoma" pitchFamily="34" charset="0"/>
                <a:cs typeface="Arial" pitchFamily="34" charset="0"/>
              </a:defRPr>
            </a:lvl1pPr>
          </a:lstStyle>
          <a:p>
            <a:pPr algn="l"/>
            <a:r>
              <a:rPr lang="en-PH" sz="2400" dirty="0" smtClean="0"/>
              <a:t>Automatic PHP Code Correction and Feedback (A PHP Extension)</a:t>
            </a:r>
            <a:r>
              <a:rPr lang="en-US" sz="2400" dirty="0" smtClean="0"/>
              <a:t/>
            </a:r>
            <a:br>
              <a:rPr lang="en-US" sz="2400" dirty="0" smtClean="0"/>
            </a:br>
            <a:endParaRPr lang="en-US" sz="2400" dirty="0"/>
          </a:p>
        </p:txBody>
      </p:sp>
    </p:spTree>
    <p:extLst>
      <p:ext uri="{BB962C8B-B14F-4D97-AF65-F5344CB8AC3E}">
        <p14:creationId xmlns:p14="http://schemas.microsoft.com/office/powerpoint/2010/main" val="2702889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marL="0" indent="0" algn="just">
              <a:buNone/>
            </a:pPr>
            <a:r>
              <a:rPr lang="en-PH" dirty="0"/>
              <a:t>General Objective:</a:t>
            </a:r>
            <a:endParaRPr lang="en-US" dirty="0"/>
          </a:p>
          <a:p>
            <a:pPr lvl="0" algn="just"/>
            <a:r>
              <a:rPr lang="en-PH" dirty="0"/>
              <a:t>To Develop an Automatic PHP Code correction and Feedback system utilizing machine learning techniques to </a:t>
            </a:r>
            <a:r>
              <a:rPr lang="en-PH" dirty="0" smtClean="0"/>
              <a:t>enhance </a:t>
            </a:r>
            <a:r>
              <a:rPr lang="en-PH" dirty="0"/>
              <a:t>programming education and proficiency.</a:t>
            </a:r>
            <a:endParaRPr lang="en-US" dirty="0"/>
          </a:p>
          <a:p>
            <a:pPr marL="0" indent="0" algn="just">
              <a:buNone/>
            </a:pPr>
            <a:endParaRPr lang="en-US" dirty="0"/>
          </a:p>
          <a:p>
            <a:pPr marL="0" indent="0" algn="just">
              <a:buNone/>
            </a:pPr>
            <a:r>
              <a:rPr lang="en-PH" dirty="0"/>
              <a:t>Specific Objective:</a:t>
            </a:r>
            <a:endParaRPr lang="en-US" dirty="0"/>
          </a:p>
          <a:p>
            <a:pPr lvl="0" algn="just"/>
            <a:r>
              <a:rPr lang="en-PH" dirty="0"/>
              <a:t>Develop a comprehensive dataset of PHP code snippets encompassing a wide range of programming constructs, errors, and coding styles.</a:t>
            </a:r>
            <a:endParaRPr lang="en-US" dirty="0"/>
          </a:p>
          <a:p>
            <a:pPr lvl="0" algn="just"/>
            <a:r>
              <a:rPr lang="en-PH" dirty="0"/>
              <a:t>Implement machine learning algorithms capable of accurately identifying syntax errors, logical flows, and coding standards deviations within PHP code.</a:t>
            </a:r>
            <a:endParaRPr lang="en-US" dirty="0"/>
          </a:p>
          <a:p>
            <a:pPr lvl="0" algn="just"/>
            <a:r>
              <a:rPr lang="en-PH" dirty="0"/>
              <a:t>Evaluate the performance and effectiveness of the developed system through extensive testing with diverse PHP code samples, comparing its feedback accuracy , efficiency, and educational impact against traditional manual code review methods. </a:t>
            </a:r>
            <a:endParaRPr lang="en-US" dirty="0"/>
          </a:p>
          <a:p>
            <a:pPr marL="0" indent="0" algn="just">
              <a:buNone/>
            </a:pP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Title 4"/>
          <p:cNvSpPr txBox="1">
            <a:spLocks/>
          </p:cNvSpPr>
          <p:nvPr/>
        </p:nvSpPr>
        <p:spPr>
          <a:xfrm>
            <a:off x="457200" y="940887"/>
            <a:ext cx="1981200" cy="533400"/>
          </a:xfrm>
          <a:prstGeom prst="rect">
            <a:avLst/>
          </a:prstGeom>
        </p:spPr>
        <p:txBody>
          <a:bodyPr vert="horz" lIns="91440" tIns="45720" rIns="91440" bIns="45720" rtlCol="0" anchor="b">
            <a:noAutofit/>
          </a:bodyPr>
          <a:lstStyle>
            <a:lvl1pPr algn="ctr" defTabSz="914400" rtl="0" eaLnBrk="1" latinLnBrk="0" hangingPunct="1">
              <a:spcBef>
                <a:spcPct val="0"/>
              </a:spcBef>
              <a:buNone/>
              <a:defRPr sz="6600" b="1" kern="1200" baseline="0">
                <a:solidFill>
                  <a:schemeClr val="tx1">
                    <a:lumMod val="75000"/>
                    <a:lumOff val="25000"/>
                  </a:schemeClr>
                </a:solidFill>
                <a:latin typeface="Arial" pitchFamily="34" charset="0"/>
                <a:ea typeface="Tahoma" pitchFamily="34" charset="0"/>
                <a:cs typeface="Arial" pitchFamily="34" charset="0"/>
              </a:defRPr>
            </a:lvl1pPr>
          </a:lstStyle>
          <a:p>
            <a:pPr algn="l"/>
            <a:r>
              <a:rPr lang="en-US" sz="2400" dirty="0" smtClean="0"/>
              <a:t>Objectives</a:t>
            </a:r>
            <a:endParaRPr lang="en-US" sz="2400" dirty="0"/>
          </a:p>
        </p:txBody>
      </p:sp>
    </p:spTree>
    <p:extLst>
      <p:ext uri="{BB962C8B-B14F-4D97-AF65-F5344CB8AC3E}">
        <p14:creationId xmlns:p14="http://schemas.microsoft.com/office/powerpoint/2010/main" val="525512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lvl="0"/>
            <a:r>
              <a:rPr lang="en-PH" dirty="0" smtClean="0"/>
              <a:t>Enhanced </a:t>
            </a:r>
            <a:r>
              <a:rPr lang="en-PH" dirty="0"/>
              <a:t>Code Analysis - Improved static analysis capabilities to catch more errors and provide better code suggestions. Support for analyzing more PHP language </a:t>
            </a:r>
            <a:r>
              <a:rPr lang="en-PH" dirty="0" smtClean="0"/>
              <a:t>features.</a:t>
            </a:r>
          </a:p>
          <a:p>
            <a:pPr marL="0" lvl="0" indent="0">
              <a:buNone/>
            </a:pPr>
            <a:endParaRPr lang="en-US" dirty="0"/>
          </a:p>
          <a:p>
            <a:pPr lvl="0"/>
            <a:r>
              <a:rPr lang="en-PH" dirty="0"/>
              <a:t>Performance Optimization - Optimization of code analysis algorithms to reduce latency and improve responsiveness, especially for large codebases.</a:t>
            </a:r>
            <a:endParaRPr lang="en-US" dirty="0"/>
          </a:p>
          <a:p>
            <a:pPr marL="0" indent="0">
              <a:buNone/>
            </a:pPr>
            <a:endParaRPr lang="en-US" dirty="0"/>
          </a:p>
          <a:p>
            <a:r>
              <a:rPr lang="en-PH" dirty="0"/>
              <a:t> </a:t>
            </a:r>
            <a:r>
              <a:rPr lang="en-PH" dirty="0" smtClean="0"/>
              <a:t>Error </a:t>
            </a:r>
            <a:r>
              <a:rPr lang="en-PH" dirty="0"/>
              <a:t>Handling and Diagnostics - More detailed error messages and diagnostics to help developers quickly identify and resolve issues in their code. Integration with PHP </a:t>
            </a:r>
            <a:r>
              <a:rPr lang="en-PH" dirty="0" smtClean="0"/>
              <a:t>linking </a:t>
            </a:r>
            <a:r>
              <a:rPr lang="en-PH" dirty="0"/>
              <a:t>tools to provide real-time feedback on syntax errors and coding standards violations.</a:t>
            </a:r>
            <a:endParaRPr lang="en-US" dirty="0"/>
          </a:p>
          <a:p>
            <a:pPr marL="0" indent="0">
              <a:buNone/>
            </a:pPr>
            <a:endParaRPr lang="en-US" dirty="0"/>
          </a:p>
          <a:p>
            <a:pPr lvl="0"/>
            <a:r>
              <a:rPr lang="en-PH" dirty="0"/>
              <a:t>Documentation Integration - Integration with PHP documentation sources to provide context-sensitive help and documentation lookup within the IDE. Links to relevant documentation for PHP functions, classes, and libraries directly from code suggestions and tooltips.</a:t>
            </a:r>
            <a:endParaRPr lang="en-US" dirty="0"/>
          </a:p>
          <a:p>
            <a:pPr marL="0" indent="0" algn="just">
              <a:buNone/>
            </a:pP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5" name="Title 4"/>
          <p:cNvSpPr txBox="1">
            <a:spLocks/>
          </p:cNvSpPr>
          <p:nvPr/>
        </p:nvSpPr>
        <p:spPr>
          <a:xfrm>
            <a:off x="457200" y="940887"/>
            <a:ext cx="4800600" cy="533400"/>
          </a:xfrm>
          <a:prstGeom prst="rect">
            <a:avLst/>
          </a:prstGeom>
        </p:spPr>
        <p:txBody>
          <a:bodyPr vert="horz" lIns="91440" tIns="45720" rIns="91440" bIns="45720" rtlCol="0" anchor="b">
            <a:noAutofit/>
          </a:bodyPr>
          <a:lstStyle>
            <a:lvl1pPr algn="ctr" defTabSz="914400" rtl="0" eaLnBrk="1" latinLnBrk="0" hangingPunct="1">
              <a:spcBef>
                <a:spcPct val="0"/>
              </a:spcBef>
              <a:buNone/>
              <a:defRPr sz="6600" b="1" kern="1200" baseline="0">
                <a:solidFill>
                  <a:schemeClr val="tx1">
                    <a:lumMod val="75000"/>
                    <a:lumOff val="25000"/>
                  </a:schemeClr>
                </a:solidFill>
                <a:latin typeface="Arial" pitchFamily="34" charset="0"/>
                <a:ea typeface="Tahoma" pitchFamily="34" charset="0"/>
                <a:cs typeface="Arial" pitchFamily="34" charset="0"/>
              </a:defRPr>
            </a:lvl1pPr>
          </a:lstStyle>
          <a:p>
            <a:pPr algn="l"/>
            <a:r>
              <a:rPr lang="en-PH" sz="2400" dirty="0"/>
              <a:t>Features of the Proposed Study</a:t>
            </a:r>
            <a:endParaRPr lang="en-US" sz="2400" dirty="0"/>
          </a:p>
        </p:txBody>
      </p:sp>
    </p:spTree>
    <p:extLst>
      <p:ext uri="{BB962C8B-B14F-4D97-AF65-F5344CB8AC3E}">
        <p14:creationId xmlns:p14="http://schemas.microsoft.com/office/powerpoint/2010/main" val="1922322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buNone/>
            </a:pPr>
            <a:r>
              <a:rPr lang="en-US" sz="2000" dirty="0" smtClean="0"/>
              <a:t>Data Needed:</a:t>
            </a:r>
          </a:p>
          <a:p>
            <a:pPr algn="just"/>
            <a:r>
              <a:rPr lang="en-PH" sz="2000" dirty="0"/>
              <a:t>C</a:t>
            </a:r>
            <a:r>
              <a:rPr lang="en-PH" sz="2000" dirty="0" smtClean="0"/>
              <a:t>ollection </a:t>
            </a:r>
            <a:r>
              <a:rPr lang="en-PH" sz="2000" dirty="0"/>
              <a:t>of PHP code </a:t>
            </a:r>
            <a:r>
              <a:rPr lang="en-PH" sz="2000" dirty="0" smtClean="0"/>
              <a:t>samples </a:t>
            </a:r>
          </a:p>
          <a:p>
            <a:pPr algn="just"/>
            <a:r>
              <a:rPr lang="en-PH" sz="2000" dirty="0"/>
              <a:t>Gather the dataset by collecting it from online coding platforms, </a:t>
            </a:r>
            <a:r>
              <a:rPr lang="en-PH" sz="2000" dirty="0" smtClean="0"/>
              <a:t>open-source </a:t>
            </a:r>
            <a:r>
              <a:rPr lang="en-PH" sz="2000" dirty="0"/>
              <a:t>repositories, and </a:t>
            </a:r>
            <a:r>
              <a:rPr lang="en-PH" sz="2000" dirty="0" smtClean="0"/>
              <a:t>educational </a:t>
            </a:r>
            <a:r>
              <a:rPr lang="en-PH" sz="2000" dirty="0"/>
              <a:t>resources</a:t>
            </a:r>
            <a:r>
              <a:rPr lang="en-PH" sz="2000" dirty="0" smtClean="0"/>
              <a:t>. </a:t>
            </a:r>
          </a:p>
          <a:p>
            <a:pPr algn="just"/>
            <a:endParaRPr lang="en-PH" sz="2000" dirty="0"/>
          </a:p>
          <a:p>
            <a:pPr marL="0" indent="0" algn="just">
              <a:buNone/>
            </a:pPr>
            <a:r>
              <a:rPr lang="en-PH" sz="2000" dirty="0" smtClean="0"/>
              <a:t>Target Population:</a:t>
            </a:r>
          </a:p>
          <a:p>
            <a:pPr algn="just"/>
            <a:endParaRPr lang="en-US" sz="800" dirty="0" smtClean="0"/>
          </a:p>
          <a:p>
            <a:pPr algn="just"/>
            <a:r>
              <a:rPr lang="en-US" sz="2000" dirty="0" smtClean="0"/>
              <a:t>Students</a:t>
            </a:r>
          </a:p>
          <a:p>
            <a:pPr algn="just"/>
            <a:r>
              <a:rPr lang="en-US" sz="2000" dirty="0" smtClean="0"/>
              <a:t>Novice Programmers</a:t>
            </a:r>
          </a:p>
          <a:p>
            <a:pPr marL="0" indent="0" algn="just">
              <a:buNone/>
            </a:pPr>
            <a:endParaRPr lang="en-US" sz="2000" dirty="0"/>
          </a:p>
          <a:p>
            <a:pPr marL="0" indent="0" algn="just">
              <a:buNone/>
            </a:pPr>
            <a:r>
              <a:rPr lang="en-US" sz="2000" dirty="0" smtClean="0"/>
              <a:t>Hardware Components :</a:t>
            </a:r>
          </a:p>
          <a:p>
            <a:pPr algn="just"/>
            <a:r>
              <a:rPr lang="en-PH" sz="2000" dirty="0"/>
              <a:t>PC or laptops are required for the development of the software.</a:t>
            </a:r>
            <a:endParaRPr lang="en-US" sz="2000" dirty="0"/>
          </a:p>
          <a:p>
            <a:pPr algn="just"/>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6" name="Title 4"/>
          <p:cNvSpPr txBox="1">
            <a:spLocks/>
          </p:cNvSpPr>
          <p:nvPr/>
        </p:nvSpPr>
        <p:spPr>
          <a:xfrm>
            <a:off x="457200" y="940887"/>
            <a:ext cx="4800600" cy="533400"/>
          </a:xfrm>
          <a:prstGeom prst="rect">
            <a:avLst/>
          </a:prstGeom>
        </p:spPr>
        <p:txBody>
          <a:bodyPr vert="horz" lIns="91440" tIns="45720" rIns="91440" bIns="45720" rtlCol="0" anchor="b">
            <a:noAutofit/>
          </a:bodyPr>
          <a:lstStyle>
            <a:lvl1pPr algn="ctr" defTabSz="914400" rtl="0" eaLnBrk="1" latinLnBrk="0" hangingPunct="1">
              <a:spcBef>
                <a:spcPct val="0"/>
              </a:spcBef>
              <a:buNone/>
              <a:defRPr sz="6600" b="1" kern="1200" baseline="0">
                <a:solidFill>
                  <a:schemeClr val="tx1">
                    <a:lumMod val="75000"/>
                    <a:lumOff val="25000"/>
                  </a:schemeClr>
                </a:solidFill>
                <a:latin typeface="Arial" pitchFamily="34" charset="0"/>
                <a:ea typeface="Tahoma" pitchFamily="34" charset="0"/>
                <a:cs typeface="Arial" pitchFamily="34" charset="0"/>
              </a:defRPr>
            </a:lvl1pPr>
          </a:lstStyle>
          <a:p>
            <a:pPr algn="l"/>
            <a:r>
              <a:rPr lang="en-PH" sz="2400" dirty="0" smtClean="0"/>
              <a:t>Methodology</a:t>
            </a:r>
            <a:endParaRPr lang="en-US" sz="2400" dirty="0"/>
          </a:p>
        </p:txBody>
      </p:sp>
    </p:spTree>
    <p:extLst>
      <p:ext uri="{BB962C8B-B14F-4D97-AF65-F5344CB8AC3E}">
        <p14:creationId xmlns:p14="http://schemas.microsoft.com/office/powerpoint/2010/main" val="251023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buNone/>
            </a:pPr>
            <a:r>
              <a:rPr lang="en-US" sz="2000" dirty="0" smtClean="0"/>
              <a:t>Algorithm Selection:</a:t>
            </a:r>
          </a:p>
          <a:p>
            <a:pPr algn="just"/>
            <a:r>
              <a:rPr lang="en-PH" sz="2000" dirty="0"/>
              <a:t>Abstract Syntax Tree (AST</a:t>
            </a:r>
            <a:r>
              <a:rPr lang="en-PH" sz="2000" dirty="0" smtClean="0"/>
              <a:t>)</a:t>
            </a:r>
          </a:p>
          <a:p>
            <a:pPr algn="just"/>
            <a:r>
              <a:rPr lang="en-PH" sz="2000" dirty="0" smtClean="0"/>
              <a:t>PHP Parser   </a:t>
            </a:r>
          </a:p>
          <a:p>
            <a:pPr algn="just"/>
            <a:endParaRPr lang="en-PH" sz="2000" dirty="0" smtClean="0"/>
          </a:p>
          <a:p>
            <a:pPr marL="0" indent="0" algn="just">
              <a:buNone/>
            </a:pPr>
            <a:r>
              <a:rPr lang="en-US" sz="2000" dirty="0" smtClean="0"/>
              <a:t>Development Tools:</a:t>
            </a:r>
            <a:endParaRPr lang="en-US" sz="2000" dirty="0"/>
          </a:p>
          <a:p>
            <a:pPr lvl="0"/>
            <a:r>
              <a:rPr lang="en-PH" sz="2000" dirty="0"/>
              <a:t>JavaScript or </a:t>
            </a:r>
            <a:r>
              <a:rPr lang="en-PH" sz="2000" dirty="0" err="1"/>
              <a:t>TypeScript</a:t>
            </a:r>
            <a:endParaRPr lang="en-US" sz="2000" dirty="0"/>
          </a:p>
          <a:p>
            <a:pPr lvl="0"/>
            <a:r>
              <a:rPr lang="en-PH" sz="2000" dirty="0"/>
              <a:t>Visual Studio Code</a:t>
            </a:r>
            <a:endParaRPr lang="en-US" sz="2000" dirty="0"/>
          </a:p>
          <a:p>
            <a:pPr lvl="0"/>
            <a:r>
              <a:rPr lang="en-PH" sz="2000" dirty="0"/>
              <a:t>Flask  </a:t>
            </a:r>
            <a:endParaRPr lang="en-US" sz="2000" dirty="0"/>
          </a:p>
          <a:p>
            <a:pPr lvl="0"/>
            <a:r>
              <a:rPr lang="en-PH" sz="2000" dirty="0" err="1"/>
              <a:t>TensorFlow</a:t>
            </a:r>
            <a:r>
              <a:rPr lang="en-PH" sz="2000" dirty="0"/>
              <a:t> </a:t>
            </a:r>
            <a:endParaRPr lang="en-US" sz="2000" dirty="0"/>
          </a:p>
          <a:p>
            <a:pPr lvl="0"/>
            <a:r>
              <a:rPr lang="en-PH" sz="2000" dirty="0" err="1"/>
              <a:t>PyTorch</a:t>
            </a:r>
            <a:endParaRPr lang="en-US" sz="2000" dirty="0"/>
          </a:p>
          <a:p>
            <a:pPr algn="just"/>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Title 4"/>
          <p:cNvSpPr txBox="1">
            <a:spLocks/>
          </p:cNvSpPr>
          <p:nvPr/>
        </p:nvSpPr>
        <p:spPr>
          <a:xfrm>
            <a:off x="457200" y="940887"/>
            <a:ext cx="4800600" cy="533400"/>
          </a:xfrm>
          <a:prstGeom prst="rect">
            <a:avLst/>
          </a:prstGeom>
        </p:spPr>
        <p:txBody>
          <a:bodyPr vert="horz" lIns="91440" tIns="45720" rIns="91440" bIns="45720" rtlCol="0" anchor="b">
            <a:noAutofit/>
          </a:bodyPr>
          <a:lstStyle>
            <a:lvl1pPr algn="ctr" defTabSz="914400" rtl="0" eaLnBrk="1" latinLnBrk="0" hangingPunct="1">
              <a:spcBef>
                <a:spcPct val="0"/>
              </a:spcBef>
              <a:buNone/>
              <a:defRPr sz="6600" b="1" kern="1200" baseline="0">
                <a:solidFill>
                  <a:schemeClr val="tx1">
                    <a:lumMod val="75000"/>
                    <a:lumOff val="25000"/>
                  </a:schemeClr>
                </a:solidFill>
                <a:latin typeface="Arial" pitchFamily="34" charset="0"/>
                <a:ea typeface="Tahoma" pitchFamily="34" charset="0"/>
                <a:cs typeface="Arial" pitchFamily="34" charset="0"/>
              </a:defRPr>
            </a:lvl1pPr>
          </a:lstStyle>
          <a:p>
            <a:pPr algn="l"/>
            <a:r>
              <a:rPr lang="en-PH" sz="2400" dirty="0" smtClean="0"/>
              <a:t>Methodology</a:t>
            </a:r>
            <a:endParaRPr lang="en-US" sz="2400" dirty="0"/>
          </a:p>
        </p:txBody>
      </p:sp>
    </p:spTree>
    <p:extLst>
      <p:ext uri="{BB962C8B-B14F-4D97-AF65-F5344CB8AC3E}">
        <p14:creationId xmlns:p14="http://schemas.microsoft.com/office/powerpoint/2010/main" val="850336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buNone/>
            </a:pPr>
            <a:r>
              <a:rPr lang="en-US" sz="2000" dirty="0" smtClean="0"/>
              <a:t>User Testing:</a:t>
            </a:r>
          </a:p>
          <a:p>
            <a:pPr algn="just"/>
            <a:r>
              <a:rPr lang="en-PH" sz="2000" dirty="0" smtClean="0"/>
              <a:t>Usability of the novice programmers and experience PHP coders</a:t>
            </a:r>
          </a:p>
          <a:p>
            <a:pPr algn="just"/>
            <a:r>
              <a:rPr lang="en-PH" sz="2000" dirty="0"/>
              <a:t>Get opinions on the system's </a:t>
            </a:r>
            <a:r>
              <a:rPr lang="en-PH" sz="2000" dirty="0" smtClean="0"/>
              <a:t>usability</a:t>
            </a:r>
          </a:p>
          <a:p>
            <a:pPr algn="just"/>
            <a:r>
              <a:rPr lang="en-PH" sz="2000" dirty="0"/>
              <a:t>Iterate through system enhancements in response to user input.</a:t>
            </a:r>
            <a:endParaRPr lang="en-PH" sz="2000" dirty="0" smtClean="0"/>
          </a:p>
          <a:p>
            <a:pPr marL="0" indent="0" algn="just">
              <a:buNone/>
            </a:pPr>
            <a:endParaRPr lang="en-US" sz="2000" dirty="0" smtClean="0"/>
          </a:p>
          <a:p>
            <a:pPr marL="0" indent="0" algn="just">
              <a:buNone/>
            </a:pPr>
            <a:r>
              <a:rPr lang="en-US" sz="2000" dirty="0" smtClean="0"/>
              <a:t>Data Analysis:</a:t>
            </a:r>
          </a:p>
          <a:p>
            <a:pPr algn="just"/>
            <a:r>
              <a:rPr lang="en-PH" sz="2000" dirty="0"/>
              <a:t>Analyze the data gathered from user testing </a:t>
            </a:r>
            <a:r>
              <a:rPr lang="en-PH" sz="2000" dirty="0" smtClean="0"/>
              <a:t>sessions</a:t>
            </a:r>
          </a:p>
          <a:p>
            <a:pPr marL="0" indent="0" algn="just">
              <a:buNone/>
            </a:pPr>
            <a:endParaRPr lang="en-PH" sz="2000" dirty="0"/>
          </a:p>
          <a:p>
            <a:pPr marL="0" indent="0" algn="just">
              <a:buNone/>
            </a:pPr>
            <a:r>
              <a:rPr lang="en-PH" sz="2000" dirty="0"/>
              <a:t>Third-party </a:t>
            </a:r>
            <a:r>
              <a:rPr lang="en-PH" sz="2000" dirty="0" smtClean="0"/>
              <a:t>consultant:</a:t>
            </a:r>
          </a:p>
          <a:p>
            <a:pPr algn="just"/>
            <a:r>
              <a:rPr lang="en-PH" sz="2000" dirty="0"/>
              <a:t>experienced PHP programmers or </a:t>
            </a:r>
            <a:r>
              <a:rPr lang="en-PH" sz="2000" dirty="0" smtClean="0"/>
              <a:t>instructors</a:t>
            </a:r>
          </a:p>
          <a:p>
            <a:pPr algn="just"/>
            <a:r>
              <a:rPr lang="en-PH" sz="2000" dirty="0"/>
              <a:t>experts in PHP classes and programming </a:t>
            </a:r>
            <a:endParaRPr lang="en-PH" sz="2000" dirty="0" smtClean="0"/>
          </a:p>
          <a:p>
            <a:pPr algn="just"/>
            <a:endParaRPr lang="en-US" sz="2000" dirty="0" smtClean="0"/>
          </a:p>
          <a:p>
            <a:pPr marL="0" indent="0" algn="just">
              <a:buNone/>
            </a:pP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Title 4"/>
          <p:cNvSpPr txBox="1">
            <a:spLocks/>
          </p:cNvSpPr>
          <p:nvPr/>
        </p:nvSpPr>
        <p:spPr>
          <a:xfrm>
            <a:off x="457200" y="940887"/>
            <a:ext cx="4800600" cy="533400"/>
          </a:xfrm>
          <a:prstGeom prst="rect">
            <a:avLst/>
          </a:prstGeom>
        </p:spPr>
        <p:txBody>
          <a:bodyPr vert="horz" lIns="91440" tIns="45720" rIns="91440" bIns="45720" rtlCol="0" anchor="b">
            <a:noAutofit/>
          </a:bodyPr>
          <a:lstStyle>
            <a:lvl1pPr algn="ctr" defTabSz="914400" rtl="0" eaLnBrk="1" latinLnBrk="0" hangingPunct="1">
              <a:spcBef>
                <a:spcPct val="0"/>
              </a:spcBef>
              <a:buNone/>
              <a:defRPr sz="6600" b="1" kern="1200" baseline="0">
                <a:solidFill>
                  <a:schemeClr val="tx1">
                    <a:lumMod val="75000"/>
                    <a:lumOff val="25000"/>
                  </a:schemeClr>
                </a:solidFill>
                <a:latin typeface="Arial" pitchFamily="34" charset="0"/>
                <a:ea typeface="Tahoma" pitchFamily="34" charset="0"/>
                <a:cs typeface="Arial" pitchFamily="34" charset="0"/>
              </a:defRPr>
            </a:lvl1pPr>
          </a:lstStyle>
          <a:p>
            <a:pPr algn="l"/>
            <a:r>
              <a:rPr lang="en-PH" sz="2400" dirty="0" smtClean="0"/>
              <a:t>Methodology</a:t>
            </a:r>
            <a:endParaRPr lang="en-US" sz="2400" dirty="0"/>
          </a:p>
        </p:txBody>
      </p:sp>
    </p:spTree>
    <p:extLst>
      <p:ext uri="{BB962C8B-B14F-4D97-AF65-F5344CB8AC3E}">
        <p14:creationId xmlns:p14="http://schemas.microsoft.com/office/powerpoint/2010/main" val="2111820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lgn="just">
              <a:buNone/>
            </a:pPr>
            <a:r>
              <a:rPr lang="en-US" sz="2000" b="1" dirty="0" smtClean="0"/>
              <a:t>Publication</a:t>
            </a:r>
          </a:p>
          <a:p>
            <a:pPr marL="0" indent="0" algn="just">
              <a:buNone/>
            </a:pPr>
            <a:endParaRPr lang="en-US" sz="2000" b="1" dirty="0" smtClean="0"/>
          </a:p>
          <a:p>
            <a:pPr marL="0" indent="0">
              <a:buNone/>
            </a:pPr>
            <a:r>
              <a:rPr lang="en-US" sz="2000" dirty="0"/>
              <a:t>The findings and insights of the research will be shared via research papers published in peer-reviewed journals devoted to</a:t>
            </a:r>
            <a:r>
              <a:rPr lang="en-US" sz="2000" dirty="0" smtClean="0"/>
              <a:t>:</a:t>
            </a:r>
          </a:p>
          <a:p>
            <a:r>
              <a:rPr lang="en-US" sz="2000" dirty="0" smtClean="0"/>
              <a:t>Software </a:t>
            </a:r>
            <a:r>
              <a:rPr lang="en-US" sz="2000" dirty="0"/>
              <a:t>engineering</a:t>
            </a:r>
          </a:p>
          <a:p>
            <a:r>
              <a:rPr lang="en-US" sz="2000" dirty="0"/>
              <a:t>Machine learning</a:t>
            </a:r>
          </a:p>
          <a:p>
            <a:r>
              <a:rPr lang="en-US" sz="2000" dirty="0"/>
              <a:t>Programming </a:t>
            </a:r>
            <a:r>
              <a:rPr lang="en-US" sz="2000" dirty="0" smtClean="0"/>
              <a:t>courses</a:t>
            </a:r>
          </a:p>
          <a:p>
            <a:endParaRPr lang="en-US" sz="2000" dirty="0"/>
          </a:p>
          <a:p>
            <a:pPr marL="0" indent="0">
              <a:buNone/>
            </a:pPr>
            <a:r>
              <a:rPr lang="en-US" sz="2000" b="1" dirty="0" smtClean="0"/>
              <a:t>Product</a:t>
            </a:r>
          </a:p>
          <a:p>
            <a:pPr marL="0" indent="0">
              <a:buNone/>
            </a:pPr>
            <a:endParaRPr lang="en-US" sz="2000" b="1" dirty="0" smtClean="0"/>
          </a:p>
          <a:p>
            <a:pPr marL="0" indent="0">
              <a:buNone/>
            </a:pPr>
            <a:r>
              <a:rPr lang="en-US" sz="2000" dirty="0" smtClean="0"/>
              <a:t>The Automatic PHP Code Correction and Feedback system is being developed and released as a PHP extension.</a:t>
            </a:r>
          </a:p>
          <a:p>
            <a:pPr marL="0" indent="0">
              <a:buNone/>
            </a:pPr>
            <a:endParaRPr lang="en-US" sz="2000" dirty="0" smtClean="0"/>
          </a:p>
          <a:p>
            <a:pPr marL="0" indent="0">
              <a:buNone/>
            </a:pPr>
            <a:r>
              <a:rPr lang="en-US" sz="2000" dirty="0"/>
              <a:t>with an invaluable tool to:</a:t>
            </a:r>
          </a:p>
          <a:p>
            <a:r>
              <a:rPr lang="en-US" sz="2000" dirty="0" smtClean="0"/>
              <a:t>Sharpen </a:t>
            </a:r>
            <a:r>
              <a:rPr lang="en-US" sz="2000" dirty="0"/>
              <a:t>coding abilities</a:t>
            </a:r>
          </a:p>
          <a:p>
            <a:r>
              <a:rPr lang="en-US" sz="2000" dirty="0"/>
              <a:t>Expedite code reviews</a:t>
            </a:r>
          </a:p>
          <a:p>
            <a:r>
              <a:rPr lang="en-US" sz="2000" dirty="0"/>
              <a:t>Increase the quality of code in PHP projects</a:t>
            </a:r>
            <a:endParaRPr lang="en-US" sz="2000" dirty="0" smtClean="0"/>
          </a:p>
          <a:p>
            <a:pPr algn="just"/>
            <a:endParaRPr lang="en-US" sz="20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5" name="Title 4"/>
          <p:cNvSpPr txBox="1">
            <a:spLocks/>
          </p:cNvSpPr>
          <p:nvPr/>
        </p:nvSpPr>
        <p:spPr>
          <a:xfrm>
            <a:off x="457200" y="940887"/>
            <a:ext cx="4800600" cy="533400"/>
          </a:xfrm>
          <a:prstGeom prst="rect">
            <a:avLst/>
          </a:prstGeom>
        </p:spPr>
        <p:txBody>
          <a:bodyPr vert="horz" lIns="91440" tIns="45720" rIns="91440" bIns="45720" rtlCol="0" anchor="b">
            <a:noAutofit/>
          </a:bodyPr>
          <a:lstStyle>
            <a:lvl1pPr algn="ctr" defTabSz="914400" rtl="0" eaLnBrk="1" latinLnBrk="0" hangingPunct="1">
              <a:spcBef>
                <a:spcPct val="0"/>
              </a:spcBef>
              <a:buNone/>
              <a:defRPr sz="6600" b="1" kern="1200" baseline="0">
                <a:solidFill>
                  <a:schemeClr val="tx1">
                    <a:lumMod val="75000"/>
                    <a:lumOff val="25000"/>
                  </a:schemeClr>
                </a:solidFill>
                <a:latin typeface="Arial" pitchFamily="34" charset="0"/>
                <a:ea typeface="Tahoma" pitchFamily="34" charset="0"/>
                <a:cs typeface="Arial" pitchFamily="34" charset="0"/>
              </a:defRPr>
            </a:lvl1pPr>
          </a:lstStyle>
          <a:p>
            <a:pPr algn="l"/>
            <a:r>
              <a:rPr lang="en-US" sz="2400" dirty="0" smtClean="0"/>
              <a:t>Expected Output</a:t>
            </a:r>
            <a:endParaRPr lang="en-US" sz="2400" dirty="0"/>
          </a:p>
        </p:txBody>
      </p:sp>
    </p:spTree>
    <p:extLst>
      <p:ext uri="{BB962C8B-B14F-4D97-AF65-F5344CB8AC3E}">
        <p14:creationId xmlns:p14="http://schemas.microsoft.com/office/powerpoint/2010/main" val="2698933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lgn="just">
              <a:buNone/>
            </a:pPr>
            <a:r>
              <a:rPr lang="en-US" sz="2000" b="1" dirty="0"/>
              <a:t>People and </a:t>
            </a:r>
            <a:r>
              <a:rPr lang="en-US" sz="2000" b="1" dirty="0" smtClean="0"/>
              <a:t>Services</a:t>
            </a:r>
          </a:p>
          <a:p>
            <a:pPr marL="0" indent="0" algn="just">
              <a:buNone/>
            </a:pPr>
            <a:endParaRPr lang="en-US" sz="2000" b="1" dirty="0"/>
          </a:p>
          <a:p>
            <a:pPr marL="0" indent="0" algn="just">
              <a:buNone/>
            </a:pPr>
            <a:r>
              <a:rPr lang="en-US" sz="2000" dirty="0"/>
              <a:t>Increase the scientific workforce through the involvement of:</a:t>
            </a:r>
          </a:p>
          <a:p>
            <a:pPr algn="just"/>
            <a:r>
              <a:rPr lang="en-US" sz="2000" dirty="0" smtClean="0"/>
              <a:t>Developers</a:t>
            </a:r>
            <a:endParaRPr lang="en-US" sz="2000" dirty="0"/>
          </a:p>
          <a:p>
            <a:pPr algn="just"/>
            <a:r>
              <a:rPr lang="en-US" sz="2000" dirty="0" smtClean="0"/>
              <a:t>Educators</a:t>
            </a:r>
          </a:p>
          <a:p>
            <a:pPr marL="0" indent="0" algn="just">
              <a:buNone/>
            </a:pPr>
            <a:endParaRPr lang="en-US" sz="2000" dirty="0"/>
          </a:p>
          <a:p>
            <a:pPr marL="0" indent="0" algn="just">
              <a:buNone/>
            </a:pPr>
            <a:r>
              <a:rPr lang="en-US" sz="2000" dirty="0"/>
              <a:t>Collaboration and knowledge opportunities will contribute to:</a:t>
            </a:r>
          </a:p>
          <a:p>
            <a:pPr algn="just"/>
            <a:r>
              <a:rPr lang="en-US" sz="2000" dirty="0"/>
              <a:t>Professional development</a:t>
            </a:r>
          </a:p>
          <a:p>
            <a:pPr algn="just"/>
            <a:r>
              <a:rPr lang="en-US" sz="2000" dirty="0"/>
              <a:t>Growth of individuals involved in the </a:t>
            </a:r>
            <a:r>
              <a:rPr lang="en-US" sz="2000" dirty="0" smtClean="0"/>
              <a:t>research</a:t>
            </a:r>
          </a:p>
          <a:p>
            <a:pPr marL="0" indent="0" algn="just">
              <a:buNone/>
            </a:pPr>
            <a:endParaRPr lang="en-US" sz="2000" dirty="0"/>
          </a:p>
          <a:p>
            <a:pPr marL="0" indent="0" algn="just">
              <a:buNone/>
            </a:pPr>
            <a:r>
              <a:rPr lang="en-US" sz="2000" dirty="0"/>
              <a:t>Fostering a skilled workforce in the areas of:</a:t>
            </a:r>
          </a:p>
          <a:p>
            <a:pPr algn="just"/>
            <a:r>
              <a:rPr lang="en-US" sz="2000" dirty="0"/>
              <a:t>Programming education</a:t>
            </a:r>
          </a:p>
          <a:p>
            <a:pPr algn="just"/>
            <a:r>
              <a:rPr lang="en-US" sz="2000" dirty="0"/>
              <a:t>Machine learning</a:t>
            </a:r>
            <a:endParaRPr lang="en-US" sz="20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Title 4"/>
          <p:cNvSpPr txBox="1">
            <a:spLocks/>
          </p:cNvSpPr>
          <p:nvPr/>
        </p:nvSpPr>
        <p:spPr>
          <a:xfrm>
            <a:off x="457200" y="940887"/>
            <a:ext cx="4800600" cy="533400"/>
          </a:xfrm>
          <a:prstGeom prst="rect">
            <a:avLst/>
          </a:prstGeom>
        </p:spPr>
        <p:txBody>
          <a:bodyPr vert="horz" lIns="91440" tIns="45720" rIns="91440" bIns="45720" rtlCol="0" anchor="b">
            <a:noAutofit/>
          </a:bodyPr>
          <a:lstStyle>
            <a:lvl1pPr algn="ctr" defTabSz="914400" rtl="0" eaLnBrk="1" latinLnBrk="0" hangingPunct="1">
              <a:spcBef>
                <a:spcPct val="0"/>
              </a:spcBef>
              <a:buNone/>
              <a:defRPr sz="6600" b="1" kern="1200" baseline="0">
                <a:solidFill>
                  <a:schemeClr val="tx1">
                    <a:lumMod val="75000"/>
                    <a:lumOff val="25000"/>
                  </a:schemeClr>
                </a:solidFill>
                <a:latin typeface="Arial" pitchFamily="34" charset="0"/>
                <a:ea typeface="Tahoma" pitchFamily="34" charset="0"/>
                <a:cs typeface="Arial" pitchFamily="34" charset="0"/>
              </a:defRPr>
            </a:lvl1pPr>
          </a:lstStyle>
          <a:p>
            <a:pPr algn="l"/>
            <a:r>
              <a:rPr lang="en-US" sz="2400" dirty="0" smtClean="0"/>
              <a:t>Expected Output </a:t>
            </a:r>
            <a:endParaRPr lang="en-US" sz="2400" dirty="0"/>
          </a:p>
        </p:txBody>
      </p:sp>
    </p:spTree>
    <p:extLst>
      <p:ext uri="{BB962C8B-B14F-4D97-AF65-F5344CB8AC3E}">
        <p14:creationId xmlns:p14="http://schemas.microsoft.com/office/powerpoint/2010/main" val="2411647252"/>
      </p:ext>
    </p:extLst>
  </p:cSld>
  <p:clrMapOvr>
    <a:masterClrMapping/>
  </p:clrMapOvr>
</p:sld>
</file>

<file path=ppt/theme/theme1.xml><?xml version="1.0" encoding="utf-8"?>
<a:theme xmlns:a="http://schemas.openxmlformats.org/drawingml/2006/main" name="WMSU Template">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pptx" id="{5DEAEDCA-7F81-42B1-9E42-CC643514360C}" vid="{72D0270A-1703-49D1-B4E7-D6EEBE58BB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WMSU Powerpoint Template</Template>
  <TotalTime>474</TotalTime>
  <Words>663</Words>
  <Application>Microsoft Office PowerPoint</Application>
  <PresentationFormat>On-screen Show (4:3)</PresentationFormat>
  <Paragraphs>130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Tahoma</vt:lpstr>
      <vt:lpstr>WMSU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57</cp:revision>
  <dcterms:created xsi:type="dcterms:W3CDTF">2024-03-06T13:52:35Z</dcterms:created>
  <dcterms:modified xsi:type="dcterms:W3CDTF">2024-03-07T15:41:13Z</dcterms:modified>
</cp:coreProperties>
</file>