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80" r:id="rId5"/>
    <p:sldId id="281" r:id="rId6"/>
    <p:sldId id="283" r:id="rId7"/>
    <p:sldId id="272" r:id="rId8"/>
    <p:sldId id="273" r:id="rId9"/>
    <p:sldId id="258" r:id="rId10"/>
    <p:sldId id="261" r:id="rId11"/>
    <p:sldId id="262" r:id="rId12"/>
    <p:sldId id="263" r:id="rId13"/>
    <p:sldId id="274" r:id="rId14"/>
    <p:sldId id="289" r:id="rId15"/>
    <p:sldId id="291" r:id="rId16"/>
    <p:sldId id="290" r:id="rId17"/>
    <p:sldId id="292" r:id="rId18"/>
    <p:sldId id="293" r:id="rId19"/>
    <p:sldId id="294" r:id="rId20"/>
    <p:sldId id="296" r:id="rId21"/>
    <p:sldId id="298" r:id="rId22"/>
    <p:sldId id="299" r:id="rId23"/>
    <p:sldId id="300" r:id="rId24"/>
    <p:sldId id="279" r:id="rId25"/>
    <p:sldId id="301" r:id="rId26"/>
    <p:sldId id="302" r:id="rId27"/>
    <p:sldId id="303" r:id="rId28"/>
    <p:sldId id="282" r:id="rId29"/>
    <p:sldId id="304" r:id="rId30"/>
    <p:sldId id="305" r:id="rId31"/>
    <p:sldId id="306" r:id="rId32"/>
    <p:sldId id="275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pinath, Priyadarshini (Cognizant)" initials="GP(" lastIdx="7" clrIdx="0">
    <p:extLst>
      <p:ext uri="{19B8F6BF-5375-455C-9EA6-DF929625EA0E}">
        <p15:presenceInfo xmlns:p15="http://schemas.microsoft.com/office/powerpoint/2012/main" userId="S-1-5-21-1178368992-402679808-390482200-12036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8T20:09:34.027" idx="5">
    <p:pos x="10" y="10"/>
    <p:text>Unsubscription isn't is word. Please do consider using "Unsubscribe" or an appropriate alternative.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8B6B8-5E37-4E7C-AB33-F32E298C63E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95A33-752B-4903-805C-6A316AC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1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0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7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36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3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2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6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4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4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4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E078-2BD3-415D-BE9F-777E75E21E5A}" type="datetime1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A879-46C9-48A8-B923-B4B9A1CDB5BF}" type="datetime1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3534-3692-4651-ADFC-51BA6A291796}" type="datetime1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347200" cy="77366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7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257800"/>
            <a:ext cx="9550400" cy="91810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507" y="6232386"/>
            <a:ext cx="5286707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33651" y="6254380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EXPERT</a:t>
            </a:r>
          </a:p>
        </p:txBody>
      </p:sp>
    </p:spTree>
    <p:extLst>
      <p:ext uri="{BB962C8B-B14F-4D97-AF65-F5344CB8AC3E}">
        <p14:creationId xmlns:p14="http://schemas.microsoft.com/office/powerpoint/2010/main" val="137859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48000" y="0"/>
            <a:ext cx="8128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3000" b="0" dirty="0">
                <a:solidFill>
                  <a:schemeClr val="bg1"/>
                </a:solidFill>
                <a:latin typeface="Arial Rounded MT Bold" pitchFamily="34" charset="0"/>
              </a:rPr>
              <a:t>About the Author</a:t>
            </a:r>
          </a:p>
        </p:txBody>
      </p:sp>
      <p:graphicFrame>
        <p:nvGraphicFramePr>
          <p:cNvPr id="12" name="Group 81"/>
          <p:cNvGraphicFramePr>
            <a:graphicFrameLocks noGrp="1"/>
          </p:cNvGraphicFramePr>
          <p:nvPr userDrawn="1">
            <p:extLst/>
          </p:nvPr>
        </p:nvGraphicFramePr>
        <p:xfrm>
          <a:off x="711200" y="2286000"/>
          <a:ext cx="10871200" cy="182880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2901056" y="4648201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3175">
                  <a:solidFill>
                    <a:srgbClr val="92D050"/>
                  </a:solidFill>
                  <a:round/>
                  <a:headEnd/>
                  <a:tailEnd/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accent3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80800" y="6629401"/>
            <a:ext cx="711195" cy="2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AF38FF-B38D-4060-8B8D-2D16AAFBAAC1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8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iz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0" y="0"/>
            <a:ext cx="8132064" cy="57607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Test Your Understanding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9042400" cy="49831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629401"/>
            <a:ext cx="711195" cy="228597"/>
          </a:xfrm>
        </p:spPr>
        <p:txBody>
          <a:bodyPr/>
          <a:lstStyle>
            <a:lvl1pPr algn="r">
              <a:defRPr/>
            </a:lvl1pPr>
          </a:lstStyle>
          <a:p>
            <a:fld id="{E7AF38FF-B38D-4060-8B8D-2D16AAFBAA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1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83200" y="4437966"/>
            <a:ext cx="6908795" cy="1353234"/>
          </a:xfrm>
          <a:prstGeom prst="rect">
            <a:avLst/>
          </a:prstGeom>
          <a:solidFill>
            <a:srgbClr val="81D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5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BEFC-FC83-4D12-B214-7E0714211563}" type="datetime1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E6D-C872-4870-9F49-AA6610A9502B}" type="datetime1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E4D-D67A-479F-93B0-71440B215AB8}" type="datetime1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C72A-7CDA-4F3F-B574-39B30C01E976}" type="datetime1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839E-0DB6-4981-9605-D06E241E8DA8}" type="datetime1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140-6572-437F-95F2-3A536B385F6C}" type="datetime1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4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A1D0-F02D-47AD-BED2-4F51BCF3025D}" type="datetime1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D9E0-6EC1-4612-86B0-2E70396F8F75}" type="datetime1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6B0F-F6CA-4449-9589-88EBDDCC8C16}" type="datetime1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-service-overspeedy-celebratedness.cfapps.io/develope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9" y="5327403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8 - Day 5</a:t>
            </a:r>
          </a:p>
          <a:p>
            <a:pPr marL="238125" lvl="1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HttpClient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, Observables, and Forms</a:t>
            </a:r>
          </a:p>
        </p:txBody>
      </p:sp>
    </p:spTree>
    <p:extLst>
      <p:ext uri="{BB962C8B-B14F-4D97-AF65-F5344CB8AC3E}">
        <p14:creationId xmlns:p14="http://schemas.microsoft.com/office/powerpoint/2010/main" val="316943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80" y="0"/>
            <a:ext cx="5964620" cy="634897"/>
          </a:xfrm>
        </p:spPr>
        <p:txBody>
          <a:bodyPr>
            <a:normAutofit fontScale="90000"/>
          </a:bodyPr>
          <a:lstStyle/>
          <a:p>
            <a:r>
              <a:rPr lang="en-US" dirty="0"/>
              <a:t>HttpClient Service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1"/>
            <a:ext cx="8229600" cy="376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HttpClient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get request sends a url.  The pipe method is used to ‘stitch together functional operators into a chain’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catchError  and map methods shown above must be imported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rxjs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/operators</a:t>
            </a:r>
          </a:p>
          <a:p>
            <a:pPr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Below invocation posts a http request and reacts using the subscribe method callbacks – Progress, Error and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1558" y="4982084"/>
            <a:ext cx="8229600" cy="1384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httpClient.post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&lt;Model&gt;(`${ BASE_URL }/auth/login`, payload)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.map(response =&gt; response.json())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.subscribe(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authData =&gt; this.storeToken(authData.id_token),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(err) =&gt; console.error(err),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() =&gt; console.log('Authentication Complete')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7079"/>
            <a:ext cx="1542393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1558" y="2035107"/>
            <a:ext cx="8229600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httpClient.get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&lt;Model&gt;(url).pipe(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map(response =&gt; return response),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catchError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this.handleError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&lt;any&gt;());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29C0-9B2A-4470-8565-50F768E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6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 err="1"/>
              <a:t>HelloAngular</a:t>
            </a:r>
            <a:r>
              <a:rPr lang="en-US" dirty="0"/>
              <a:t> – </a:t>
            </a:r>
            <a:r>
              <a:rPr lang="en-US" dirty="0" err="1"/>
              <a:t>HttpClient</a:t>
            </a:r>
            <a:r>
              <a:rPr lang="en-US" dirty="0"/>
              <a:t> and Observables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9332" y="1318132"/>
            <a:ext cx="6333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Update the DeveloperService to retrieve the live data from an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Import HttpClient, Observable, catchError, and map.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Inject HttpClient in constructor and delete ‘hard coded’ developers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 the return type of the getAllDevelopers() method to Observable&lt;Developer[]&gt;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url is </a:t>
            </a:r>
            <a:r>
              <a:rPr lang="en-US" dirty="0">
                <a:hlinkClick r:id="rId4"/>
              </a:rPr>
              <a:t>https://developer-service-overspeedy-celebratedness.cfapps.io/developers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http.get with the above url and return the response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Subscribe to the getAllDevelopers() method in the bio.component.ts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HttpClientModule to app.module.ts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29C5F-EED5-4767-AFBF-1092B8B5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13" y="1166155"/>
            <a:ext cx="6510287" cy="42606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556ADD-AF8F-4A31-A453-D731AF84F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7" y="835151"/>
            <a:ext cx="5684157" cy="5482018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–Using Http and Observables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113" y="981489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95048" y="2028799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E9C84-EC16-4329-977C-3CE956C3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–Using Http and Observables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0463" y="3224048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#3 -&gt;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41" y="786163"/>
            <a:ext cx="5978908" cy="56144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4187D2-4807-4B87-8663-371A797B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Forms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D9A951-7D1F-45FC-9CF9-6153D2AA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9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511" y="0"/>
            <a:ext cx="4346542" cy="57755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Forms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219201"/>
            <a:ext cx="8534400" cy="331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gives degrees of simplicity and power, depending on the form's purpose, when it comes to Form Support. The following types of Form handling </a:t>
            </a:r>
            <a:r>
              <a:rPr lang="en-US" dirty="0">
                <a:solidFill>
                  <a:srgbClr val="276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supported: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Template-Driven Forms place most of the form handling logic within that form's template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Support for these forms are extended by 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FormsModule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Model-Driven (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also known 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Reactive) Forms place form handling logic within a component's class properties and provides interaction through observables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Support for these forms are extended by 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ReactiveFormsModule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4370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27062-A721-48B8-B483-47EF043C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085" y="0"/>
            <a:ext cx="5835977" cy="643543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Driven Forms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086510"/>
            <a:ext cx="8534400" cy="29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 Driven forms provide instantaneous two-way data binding between the model (component attributes) and form elements.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approach allows transparently keeping a form with its view model in-sync.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Forms built this way can only be tested in an end-to-end test, because this requires the presence of a DOM. Albeit this, the mechanism is still very useful and simple to understand.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directive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provided by Angular to support Template Driven forms is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ngModel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83224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3259CB-43A9-4966-9C4D-8AF7ADE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7" y="-332458"/>
            <a:ext cx="10515600" cy="1325563"/>
          </a:xfrm>
        </p:spPr>
        <p:txBody>
          <a:bodyPr/>
          <a:lstStyle/>
          <a:p>
            <a:r>
              <a:rPr lang="en-US" dirty="0"/>
              <a:t>Template Driven Forms (Contd.)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2637" y="1705583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="name"&gt;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:&lt;/label&gt;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[(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&lt;p&gt;You entered {{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}}&lt;/p&gt;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:&lt;/label&gt;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&lt;p&gt;You entered {{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}}&lt;/p&gt;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2637" y="4030966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selector: 'app',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template: ...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App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'Pascal';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Precht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83224" y="6488299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8D68EA-B03A-4678-B8A6-78968170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470" y="-114935"/>
            <a:ext cx="4819650" cy="709295"/>
          </a:xfrm>
        </p:spPr>
        <p:txBody>
          <a:bodyPr/>
          <a:lstStyle/>
          <a:p>
            <a:r>
              <a:rPr lang="en-US" dirty="0"/>
              <a:t>Model Driven Forms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905168"/>
            <a:ext cx="8382000" cy="541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forms lets definition of forms through code and gives more flexibility and control over data validation.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Model-driven forms enable to test forms, without relying on end-to-end tests like Template Driven Forms does.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forms are more like an addition to template-driven forms, although, depending on what you are doing, few things can be left out here and there (validators on DOM elements  and so on).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forms are driven by components, directives, and providers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create model-driven forms, create a form model that represents that DOM structure in the component.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can be done by using the low level APIs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83224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5E503-ED9A-4EA5-9A69-657401B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7" y="-73843"/>
            <a:ext cx="6910633" cy="737811"/>
          </a:xfrm>
        </p:spPr>
        <p:txBody>
          <a:bodyPr/>
          <a:lstStyle/>
          <a:p>
            <a:r>
              <a:rPr lang="en-US" dirty="0"/>
              <a:t>Model Driven Forms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820609"/>
            <a:ext cx="8534400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tell Angular that a form model is responsible for the corresponding form template,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directive can be used.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takes an expression that evaluates to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ngSubmit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method in the Component that gets called on submit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7173" y="2111552"/>
            <a:ext cx="8382000" cy="738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ngSubmit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)="save()"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6090" y="65532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305094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FormBuilder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factory that creates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FormControl’s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dirty="0">
                <a:solidFill>
                  <a:srgbClr val="276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All </a:t>
            </a:r>
            <a:r>
              <a:rPr lang="en-US" dirty="0">
                <a:solidFill>
                  <a:srgbClr val="276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need to do is to import it and use its .group() method.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173" y="3697280"/>
            <a:ext cx="8382000" cy="2893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this.registerForm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this.formBuilder.group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(‘’),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(‘’),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address: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this.formBuilder.group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street: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('',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zip: ['‘,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C26BE-F143-4AD6-8FB1-3C66C636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8338" y="6459661"/>
            <a:ext cx="1828800" cy="2286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2438400"/>
            <a:ext cx="708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Vignesh Murali Natarajan (119780), Edit by Jason Monroe (688776)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846667"/>
            <a:ext cx="6324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Veteran Trainer, Project Manager and Solution Architect with 14 years of technical training experience and 12 technical certifications on Java, Mobile, Web, Architecture, Design and Development</a:t>
            </a:r>
            <a:endParaRPr lang="en-US" sz="14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369390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2.0, May 2019</a:t>
            </a:r>
            <a:endParaRPr lang="en-US" sz="16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791" y="97557"/>
            <a:ext cx="7023755" cy="45323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Driven Forms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828185"/>
            <a:ext cx="8534400" cy="213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formGroupName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 to associate a group of form controls to its model. A surrounding element is needed for hosting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element and grouping the form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773676"/>
            <a:ext cx="8382000" cy="95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="address"&gt;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&lt;label&gt;Street:&lt;/label&gt;  &lt;input type="text"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="street"&gt;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&lt;label&gt;Zip:&lt;/label&gt;  &lt;input type="text"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="zip"&gt;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6663" y="65532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2959538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 to package all of the form data for use in a POST request.  Use the get method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and the value property to retrieve the user input, then use the append method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3905029"/>
            <a:ext cx="8382000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save(){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formData.append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this.registerForm.get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').value);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formData.append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this.registerForm.get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').value);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this.http.post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(this.url,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)//post method receives a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.subscribe(res =&gt;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 (err) =&gt;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console.log(err);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AE5B0-B292-482B-86D7-CF826DDA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3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Posting with MD Forms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2" y="1128026"/>
            <a:ext cx="2473013" cy="2473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80907" y="769807"/>
            <a:ext cx="91570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new component called </a:t>
            </a:r>
            <a:r>
              <a:rPr lang="en-US" dirty="0" err="1"/>
              <a:t>BioCreate</a:t>
            </a:r>
            <a:r>
              <a:rPr lang="en-US" dirty="0"/>
              <a:t> (ng g component </a:t>
            </a:r>
            <a:r>
              <a:rPr lang="en-US" dirty="0" err="1"/>
              <a:t>BioCreate</a:t>
            </a:r>
            <a:r>
              <a:rPr lang="en-US" dirty="0"/>
              <a:t>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Add a route to this component in your app-</a:t>
            </a:r>
            <a:r>
              <a:rPr lang="en-US" dirty="0" err="1"/>
              <a:t>routing.module.ts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Add a link to this component in your </a:t>
            </a:r>
            <a:r>
              <a:rPr lang="en-US" dirty="0" err="1"/>
              <a:t>nav</a:t>
            </a:r>
            <a:r>
              <a:rPr lang="en-US" dirty="0"/>
              <a:t> bar (app.component.html)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reactive form in the bio-create component that will create  a new developer bio.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Import </a:t>
            </a:r>
            <a:r>
              <a:rPr lang="en-US" dirty="0" err="1"/>
              <a:t>FormsModule</a:t>
            </a:r>
            <a:r>
              <a:rPr lang="en-US" dirty="0"/>
              <a:t> and </a:t>
            </a:r>
            <a:r>
              <a:rPr lang="en-US" dirty="0" err="1"/>
              <a:t>ReactiveForms</a:t>
            </a:r>
            <a:r>
              <a:rPr lang="en-US" dirty="0"/>
              <a:t> in your app.module.ts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Create the form with (</a:t>
            </a:r>
            <a:r>
              <a:rPr lang="en-US" dirty="0" err="1"/>
              <a:t>ngSubmit</a:t>
            </a:r>
            <a:r>
              <a:rPr lang="en-US" dirty="0"/>
              <a:t>)=</a:t>
            </a:r>
            <a:r>
              <a:rPr lang="en-US" dirty="0" err="1"/>
              <a:t>saveDeveloper</a:t>
            </a:r>
            <a:r>
              <a:rPr lang="en-US" dirty="0"/>
              <a:t>() and [</a:t>
            </a:r>
            <a:r>
              <a:rPr lang="en-US" dirty="0" err="1"/>
              <a:t>formGroup</a:t>
            </a:r>
            <a:r>
              <a:rPr lang="en-US" dirty="0"/>
              <a:t>]=“</a:t>
            </a:r>
            <a:r>
              <a:rPr lang="en-US" dirty="0" err="1"/>
              <a:t>devForm</a:t>
            </a:r>
            <a:r>
              <a:rPr lang="en-US" dirty="0"/>
              <a:t>”.  Use these </a:t>
            </a:r>
            <a:r>
              <a:rPr lang="en-US" dirty="0" err="1"/>
              <a:t>formControlName</a:t>
            </a:r>
            <a:r>
              <a:rPr lang="en-US" dirty="0"/>
              <a:t> values: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favoriteLanguage</a:t>
            </a:r>
            <a:r>
              <a:rPr lang="en-US" dirty="0"/>
              <a:t>, </a:t>
            </a:r>
            <a:r>
              <a:rPr lang="en-US" dirty="0" err="1"/>
              <a:t>yearStarted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 the bio-</a:t>
            </a:r>
            <a:r>
              <a:rPr lang="en-US" dirty="0" err="1"/>
              <a:t>create.component.ts</a:t>
            </a:r>
            <a:r>
              <a:rPr lang="en-US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FormGroup</a:t>
            </a:r>
            <a:r>
              <a:rPr lang="en-US" dirty="0"/>
              <a:t>, Router, </a:t>
            </a:r>
            <a:r>
              <a:rPr lang="en-US" dirty="0" err="1"/>
              <a:t>FormBuilder</a:t>
            </a:r>
            <a:r>
              <a:rPr lang="en-US" dirty="0"/>
              <a:t>, Validators, and DeveloperService.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Create a member variable called </a:t>
            </a:r>
            <a:r>
              <a:rPr lang="en-US" dirty="0" err="1"/>
              <a:t>devForm</a:t>
            </a:r>
            <a:r>
              <a:rPr lang="en-US" dirty="0"/>
              <a:t> to match the </a:t>
            </a:r>
            <a:r>
              <a:rPr lang="en-US" dirty="0" err="1"/>
              <a:t>formGroup</a:t>
            </a:r>
            <a:r>
              <a:rPr lang="en-US" dirty="0"/>
              <a:t> name above and set it equal to a new form group containing all of the inputs.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Inject Router, </a:t>
            </a:r>
            <a:r>
              <a:rPr lang="en-US" dirty="0" err="1"/>
              <a:t>FormBuilder</a:t>
            </a:r>
            <a:r>
              <a:rPr lang="en-US" dirty="0"/>
              <a:t>, </a:t>
            </a:r>
            <a:r>
              <a:rPr lang="en-US" dirty="0" err="1"/>
              <a:t>developerService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Create the </a:t>
            </a:r>
            <a:r>
              <a:rPr lang="en-US" dirty="0" err="1"/>
              <a:t>saveDeveloper</a:t>
            </a:r>
            <a:r>
              <a:rPr lang="en-US" dirty="0"/>
              <a:t>() method that is being called from (</a:t>
            </a:r>
            <a:r>
              <a:rPr lang="en-US" dirty="0" err="1"/>
              <a:t>ngSubmit</a:t>
            </a:r>
            <a:r>
              <a:rPr lang="en-US" dirty="0"/>
              <a:t>).  It should create a </a:t>
            </a:r>
            <a:r>
              <a:rPr lang="en-US" dirty="0" err="1"/>
              <a:t>FormData</a:t>
            </a:r>
            <a:r>
              <a:rPr lang="en-US" dirty="0"/>
              <a:t> object, append to it each element from </a:t>
            </a:r>
            <a:r>
              <a:rPr lang="en-US" dirty="0" err="1"/>
              <a:t>devForms</a:t>
            </a:r>
            <a:r>
              <a:rPr lang="en-US" dirty="0"/>
              <a:t> and then send that object to </a:t>
            </a:r>
            <a:r>
              <a:rPr lang="en-US" dirty="0" err="1"/>
              <a:t>developerService.addDeveloper</a:t>
            </a:r>
            <a:r>
              <a:rPr lang="en-US" dirty="0"/>
              <a:t>(</a:t>
            </a:r>
            <a:r>
              <a:rPr lang="en-US" dirty="0" err="1"/>
              <a:t>formModel</a:t>
            </a:r>
            <a:r>
              <a:rPr lang="en-US" dirty="0"/>
              <a:t>: </a:t>
            </a:r>
            <a:r>
              <a:rPr lang="en-US" dirty="0" err="1"/>
              <a:t>FormData</a:t>
            </a:r>
            <a:r>
              <a:rPr lang="en-US" dirty="0"/>
              <a:t>).  Navigate back to /bio using </a:t>
            </a:r>
            <a:r>
              <a:rPr lang="en-US" dirty="0" err="1"/>
              <a:t>this.router.navigate</a:t>
            </a:r>
            <a:r>
              <a:rPr lang="en-US" dirty="0"/>
              <a:t>().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the </a:t>
            </a:r>
            <a:r>
              <a:rPr lang="en-US" dirty="0" err="1"/>
              <a:t>addDeveloper</a:t>
            </a:r>
            <a:r>
              <a:rPr lang="en-US" dirty="0"/>
              <a:t> to post the </a:t>
            </a:r>
            <a:r>
              <a:rPr lang="en-US" dirty="0" err="1"/>
              <a:t>FormData</a:t>
            </a:r>
            <a:r>
              <a:rPr lang="en-US" dirty="0"/>
              <a:t> to https://developer-service-overspeedy-celebratedness.cfapps.io/developer.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D7124-3B04-47B6-9EE2-704BEE7A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Posting with MD 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3028" y="1569646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51" y="672106"/>
            <a:ext cx="6931538" cy="2991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219" y="3779821"/>
            <a:ext cx="5877128" cy="30781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028" y="4644355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0FF92-729A-4A8F-9B11-D3881EC3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7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Posting with MD 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397" y="3101499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a -&gt;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85" y="720680"/>
            <a:ext cx="6657091" cy="56356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524D6-CF61-4827-97E2-88C9B416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24612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579" y="3249956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b -&gt;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3" y="752858"/>
            <a:ext cx="7453312" cy="56717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81426-1939-413D-929F-7848ED70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0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102" y="6492875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078" y="2708094"/>
            <a:ext cx="125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c 1-3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37" y="576072"/>
            <a:ext cx="8262938" cy="60642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3D33B-47BA-4043-ACDC-44DCA623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517" y="6424612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92" y="3355794"/>
            <a:ext cx="125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c 4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716297"/>
            <a:ext cx="9477375" cy="58197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37B41-AE57-4462-AB5D-EB94EF0D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37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9053" y="6492875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1251" y="1599295"/>
            <a:ext cx="24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 </a:t>
            </a:r>
            <a:r>
              <a:rPr lang="en-US" dirty="0" err="1"/>
              <a:t>developer.service.ts</a:t>
            </a:r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3F998-0C83-43F4-B9EE-9DC9F1B9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62" y="2626422"/>
            <a:ext cx="8401050" cy="18764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9B058-5985-4248-B1D5-229CB21A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329" y="-104146"/>
            <a:ext cx="6175342" cy="837415"/>
          </a:xfrm>
        </p:spPr>
        <p:txBody>
          <a:bodyPr/>
          <a:lstStyle/>
          <a:p>
            <a:r>
              <a:rPr lang="en-US" dirty="0"/>
              <a:t>Form Validation – Built-in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870734"/>
            <a:ext cx="8534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Template-driven forms are validated using HTML5 validators.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1234858"/>
            <a:ext cx="8382000" cy="3108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 required field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required&gt;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an optional field of a specific length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pattern=".{3,8}"&gt;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 non-optional field of specific length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pattern=".{3,8}" required&gt;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alphanumeric field of specific length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pattern="[A-Za-z0-9]{0,5}"&gt;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 field which will accept no more than 5 characters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="5"&gt;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28800" y="4375174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Model-driven forms can be validated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Angular’s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in-built validators and take a different route from that of Template-driven forms.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030740"/>
            <a:ext cx="8382000" cy="1384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username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('',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Validators.minLength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2651" y="6407879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69D24-67CE-4CE4-9998-B085F410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2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023" y="0"/>
            <a:ext cx="8520653" cy="709531"/>
          </a:xfrm>
        </p:spPr>
        <p:txBody>
          <a:bodyPr>
            <a:normAutofit fontScale="90000"/>
          </a:bodyPr>
          <a:lstStyle/>
          <a:p>
            <a:r>
              <a:rPr lang="en-US" dirty="0"/>
              <a:t>Form Validation – Model Driven Custom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140793"/>
            <a:ext cx="8534400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useful as the built-in validators, it is very useful to be able to include custom validators that suit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adhoc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functional needs. Angular allows just that, with minimal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 custom validators, define the validation function in the component.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28800" y="4398132"/>
            <a:ext cx="8534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Registering the validator for a field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89494"/>
            <a:ext cx="8382000" cy="95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('',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hasPunctuation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('&amp;', 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ampersandRequired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2552582"/>
            <a:ext cx="8382000" cy="160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hasPunctuation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(punctuation: string,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errorType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function(input: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input.value.indexOf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(punctuation) &gt;= 0 ?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null 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errorType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 true };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102" y="6468752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22661B-DD76-4607-8841-ACDE2E64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2311" y="73931"/>
            <a:ext cx="2716924" cy="63598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368973" y="6376686"/>
            <a:ext cx="411480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4098" name="Picture 2" descr="D:\Images\Images\Objective\shutterstock_67901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8588" y="1989844"/>
            <a:ext cx="2748038" cy="4122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session we will be covering the following topics:</a:t>
            </a:r>
          </a:p>
          <a:p>
            <a:pPr marL="285750" indent="-285750"/>
            <a:r>
              <a:rPr lang="en-US" dirty="0" err="1">
                <a:solidFill>
                  <a:schemeClr val="tx1"/>
                </a:solidFill>
              </a:rPr>
              <a:t>HttpClient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Observables</a:t>
            </a:r>
          </a:p>
          <a:p>
            <a:pPr lvl="1"/>
            <a:r>
              <a:rPr lang="en-US" dirty="0"/>
              <a:t>Subscriptions</a:t>
            </a:r>
          </a:p>
          <a:p>
            <a:pPr lvl="1"/>
            <a:r>
              <a:rPr lang="en-US" dirty="0"/>
              <a:t>Get() and Post()</a:t>
            </a:r>
          </a:p>
          <a:p>
            <a:r>
              <a:rPr lang="en-US" dirty="0"/>
              <a:t>Forms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Template Driven Forms</a:t>
            </a:r>
          </a:p>
          <a:p>
            <a:pPr lvl="1"/>
            <a:r>
              <a:rPr lang="en-US" dirty="0"/>
              <a:t>Model Driven Forms</a:t>
            </a:r>
          </a:p>
          <a:p>
            <a:pPr lvl="1"/>
            <a:r>
              <a:rPr lang="en-US" dirty="0"/>
              <a:t>Form Validation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01218-385D-48E1-A775-AD844A85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7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4200" y="-55179"/>
            <a:ext cx="2709041" cy="736874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1305911" y="6356349"/>
            <a:ext cx="411480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1026" name="Picture 2" descr="C:\Users\332822\Downloads\1434556888_support-px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Logos\1434554660_Help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EF030">
                <a:alpha val="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43" y="1905000"/>
            <a:ext cx="3468914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14EF3-1C8E-4B0C-A65D-8C7B1DCC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67818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Explain the steps to make an </a:t>
            </a:r>
            <a:r>
              <a:rPr lang="en-US" dirty="0" err="1"/>
              <a:t>Http</a:t>
            </a:r>
            <a:r>
              <a:rPr lang="en-US" dirty="0" err="1">
                <a:solidFill>
                  <a:schemeClr val="tx1"/>
                </a:solidFill>
              </a:rPr>
              <a:t>Client</a:t>
            </a:r>
            <a:r>
              <a:rPr lang="en-US" dirty="0">
                <a:solidFill>
                  <a:schemeClr val="tx1"/>
                </a:solidFill>
              </a:rPr>
              <a:t> get call in Angular 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What are the different types of Forms?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advantages of Model Driven Forms?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16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0200" y="5112331"/>
            <a:ext cx="5250543" cy="6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5088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You have successfully completed</a:t>
            </a:r>
          </a:p>
          <a:p>
            <a:pPr marL="65088"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HttpClient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, Observables, and Forms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  <a:p>
            <a:pPr marL="65088" lvl="1"/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65088" lvl="1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70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0E09FB-1F7E-4A54-8DD2-1F5E93D2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HttpClient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62854B-5863-4D32-90C5-FF6C3D9F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6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8945" y="0"/>
            <a:ext cx="4093779" cy="667516"/>
          </a:xfrm>
        </p:spPr>
        <p:txBody>
          <a:bodyPr>
            <a:normAutofit fontScale="90000"/>
          </a:bodyPr>
          <a:lstStyle/>
          <a:p>
            <a:r>
              <a:rPr lang="en-US" dirty="0"/>
              <a:t>HttpClient Service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1"/>
            <a:ext cx="8229600" cy="474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 calls from an application can be made through the HttpClient service that belongs to @angular/common/http module.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supports both XHR and JSONP requests exposed through the HttpModule and JsonpModule respectively.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HttpClient service exposes methods for every HTTP method –get(), put(), delete(), post() etc. All of these methods return Observables.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HttpClient is a built-in service and has to be inserted using Dependency Injection to the components in need.  It must also be added as an import to the app.module.ts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35177"/>
            <a:ext cx="1424152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796119"/>
            <a:ext cx="5791200" cy="3333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ED119-2934-43F6-83CF-26D1B569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665" y="0"/>
            <a:ext cx="3043335" cy="701643"/>
          </a:xfrm>
        </p:spPr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41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are mechanisms to open up a continuous channel of communication between two components, in which multiple values of data can be emitted over time to all subscribers.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This is similar to a pattern of dealing with data by using array-like operations to parse, modify and maintain data.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are not Angular specific features, rather a proposed standard for managing asynchronous data that was included in ES7.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belong to RxJs Module and needs to be imported accordingly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219200" y="6356349"/>
            <a:ext cx="411480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65E5F-29FA-4E68-88A5-887911AA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343" y="0"/>
            <a:ext cx="3080657" cy="777875"/>
          </a:xfrm>
        </p:spPr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505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Observables Subscription</a:t>
            </a:r>
            <a:r>
              <a:rPr lang="en-US" altLang="en-US" b="1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can be listened-to using the following methods:</a:t>
            </a: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This method accepts three callback functions in the below order: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Progress callback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it is called every time the observable posts a new value.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Error callback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It is called when the observable posts an error.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Completion callback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 It is called when the observable signals successful completion.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This method is a wrapper around the subscribe method, returning a promise object. The promise is resolved or rejected based on success or failure respectively.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165" y="6348467"/>
            <a:ext cx="1337441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8A0F9-491F-4ED8-BC01-30602B6C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44" y="110878"/>
            <a:ext cx="5040086" cy="524213"/>
          </a:xfrm>
        </p:spPr>
        <p:txBody>
          <a:bodyPr>
            <a:normAutofit fontScale="90000"/>
          </a:bodyPr>
          <a:lstStyle/>
          <a:p>
            <a:r>
              <a:rPr lang="en-US" dirty="0"/>
              <a:t>Subscription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173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Subscription using subscribe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1746588"/>
            <a:ext cx="8229600" cy="1477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&lt;&lt;method that returns an Observable&gt;&gt;.subscribe(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progress(data){},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error(error){},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complete(data){}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6201" y="6337996"/>
            <a:ext cx="1438276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F7DBF-1F80-4ED2-B887-1F53DED13D18}"/>
              </a:ext>
            </a:extLst>
          </p:cNvPr>
          <p:cNvSpPr txBox="1"/>
          <p:nvPr/>
        </p:nvSpPr>
        <p:spPr>
          <a:xfrm>
            <a:off x="1981200" y="4648201"/>
            <a:ext cx="822960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data.unsubscribe();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23660-488C-428B-AFE0-C1017EFBA271}"/>
              </a:ext>
            </a:extLst>
          </p:cNvPr>
          <p:cNvSpPr txBox="1"/>
          <p:nvPr/>
        </p:nvSpPr>
        <p:spPr>
          <a:xfrm>
            <a:off x="1981200" y="4114800"/>
            <a:ext cx="442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Observer, initiating an unsubscribe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23C5E-05FE-42DF-894E-71DCC15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778" y="0"/>
            <a:ext cx="3471333" cy="856897"/>
          </a:xfrm>
        </p:spPr>
        <p:txBody>
          <a:bodyPr/>
          <a:lstStyle/>
          <a:p>
            <a:r>
              <a:rPr lang="en-US" dirty="0"/>
              <a:t>Un-subscribe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348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 subscription objects support an unsubscribe method to cancel subscription, when invoked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While “unsubscribe” is typically triggered from the subscribers, the observable can also react by using the “onUnsubscribe” method.</a:t>
            </a: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may return an “onUnsubscribe” function, detailing what needs to be done at the observable’s end when a subscriber unsubscribes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68317" y="6379998"/>
            <a:ext cx="158969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37568-0B4C-48CB-8CC7-46EE642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8CA4AA68F5A649B6FC2B4481499820" ma:contentTypeVersion="0" ma:contentTypeDescription="Create a new document." ma:contentTypeScope="" ma:versionID="b9f06d6c5e6413d5718fbf4634c1f4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692BF7-4A9A-42A6-931B-8C4B4B418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723B47-CC77-45B9-8309-370ABF0392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4A674-F519-4B1A-83AF-C1E6D02F5A5E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2376</Words>
  <Application>Microsoft Macintosh PowerPoint</Application>
  <PresentationFormat>Widescreen</PresentationFormat>
  <Paragraphs>356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 Unicode MS</vt:lpstr>
      <vt:lpstr>Arial</vt:lpstr>
      <vt:lpstr>Arial Narrow</vt:lpstr>
      <vt:lpstr>Arial Rounded MT Bold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Objectives</vt:lpstr>
      <vt:lpstr>PowerPoint Presentation</vt:lpstr>
      <vt:lpstr>HttpClient Service</vt:lpstr>
      <vt:lpstr>Observables</vt:lpstr>
      <vt:lpstr>Subscription</vt:lpstr>
      <vt:lpstr>Subscription (Contd.)</vt:lpstr>
      <vt:lpstr>Un-subscribe</vt:lpstr>
      <vt:lpstr>HttpClient Service (Contd.)</vt:lpstr>
      <vt:lpstr>HelloAngular – HttpClient and Observables</vt:lpstr>
      <vt:lpstr>HelloAngular –Using Http and Observables</vt:lpstr>
      <vt:lpstr>HelloAngular –Using Http and Observables</vt:lpstr>
      <vt:lpstr>PowerPoint Presentation</vt:lpstr>
      <vt:lpstr>Introducing Forms</vt:lpstr>
      <vt:lpstr>Template Driven Forms</vt:lpstr>
      <vt:lpstr>Template Driven Forms (Contd.)</vt:lpstr>
      <vt:lpstr>Model Driven Forms</vt:lpstr>
      <vt:lpstr>Model Driven Forms (Contd.)</vt:lpstr>
      <vt:lpstr>Model Driven Forms (Contd.)</vt:lpstr>
      <vt:lpstr>HelloAngular – Posting with MD Forms</vt:lpstr>
      <vt:lpstr>HelloAngular – Posting with MD Forms</vt:lpstr>
      <vt:lpstr>HelloAngular – Posting with MD Forms</vt:lpstr>
      <vt:lpstr>PowerPoint Presentation</vt:lpstr>
      <vt:lpstr>PowerPoint Presentation</vt:lpstr>
      <vt:lpstr>PowerPoint Presentation</vt:lpstr>
      <vt:lpstr>PowerPoint Presentation</vt:lpstr>
      <vt:lpstr>Form Validation – Built-in</vt:lpstr>
      <vt:lpstr>Form Validation – Model Driven Custom</vt:lpstr>
      <vt:lpstr>Questions</vt:lpstr>
      <vt:lpstr>Test Your Understanding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31</cp:revision>
  <dcterms:created xsi:type="dcterms:W3CDTF">2018-07-24T16:51:03Z</dcterms:created>
  <dcterms:modified xsi:type="dcterms:W3CDTF">2019-11-18T23:10:09Z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0x010100348CA4AA68F5A649B6FC2B4481499820</vt:lpwstr>
  </property>
</Properties>
</file>