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7" r:id="rId5"/>
    <p:sldId id="258" r:id="rId6"/>
    <p:sldId id="260" r:id="rId7"/>
    <p:sldId id="261" r:id="rId8"/>
    <p:sldId id="262" r:id="rId9"/>
    <p:sldId id="263" r:id="rId10"/>
    <p:sldId id="264" r:id="rId11"/>
    <p:sldId id="291" r:id="rId12"/>
    <p:sldId id="265" r:id="rId13"/>
    <p:sldId id="266" r:id="rId14"/>
    <p:sldId id="292" r:id="rId15"/>
    <p:sldId id="267" r:id="rId16"/>
    <p:sldId id="268" r:id="rId17"/>
    <p:sldId id="293" r:id="rId18"/>
    <p:sldId id="271" r:id="rId19"/>
    <p:sldId id="294" r:id="rId20"/>
    <p:sldId id="273" r:id="rId21"/>
    <p:sldId id="274" r:id="rId22"/>
    <p:sldId id="275" r:id="rId23"/>
    <p:sldId id="276" r:id="rId24"/>
    <p:sldId id="278" r:id="rId25"/>
    <p:sldId id="290" r:id="rId26"/>
    <p:sldId id="287"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542" autoAdjust="0"/>
  </p:normalViewPr>
  <p:slideViewPr>
    <p:cSldViewPr snapToGrid="0">
      <p:cViewPr varScale="1">
        <p:scale>
          <a:sx n="122" d="100"/>
          <a:sy n="122" d="100"/>
        </p:scale>
        <p:origin x="7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93F35-F13A-4F57-BBC6-7C953344B8D8}" type="datetimeFigureOut">
              <a:rPr lang="en-US" smtClean="0"/>
              <a:t>10/22/19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4ECA7-9663-43DF-87E1-C372D039A5B6}" type="slidenum">
              <a:rPr lang="en-US" smtClean="0"/>
              <a:t>‹#›</a:t>
            </a:fld>
            <a:endParaRPr lang="en-US"/>
          </a:p>
        </p:txBody>
      </p:sp>
    </p:spTree>
    <p:extLst>
      <p:ext uri="{BB962C8B-B14F-4D97-AF65-F5344CB8AC3E}">
        <p14:creationId xmlns:p14="http://schemas.microsoft.com/office/powerpoint/2010/main" val="2315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319407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dirty="0"/>
          </a:p>
        </p:txBody>
      </p:sp>
    </p:spTree>
    <p:extLst>
      <p:ext uri="{BB962C8B-B14F-4D97-AF65-F5344CB8AC3E}">
        <p14:creationId xmlns:p14="http://schemas.microsoft.com/office/powerpoint/2010/main" val="696438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421969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379750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334819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873033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8" name="Rectangle 7"/>
          <p:cNvSpPr/>
          <p:nvPr userDrawn="1"/>
        </p:nvSpPr>
        <p:spPr>
          <a:xfrm>
            <a:off x="0" y="4724400"/>
            <a:ext cx="10769600" cy="13832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000" dirty="0">
              <a:latin typeface="Arial Rounded MT Bold" panose="020F0704030504030204" pitchFamily="34" charset="0"/>
            </a:endParaRPr>
          </a:p>
        </p:txBody>
      </p:sp>
      <p:sp>
        <p:nvSpPr>
          <p:cNvPr id="9" name="Rectangle 8"/>
          <p:cNvSpPr/>
          <p:nvPr userDrawn="1"/>
        </p:nvSpPr>
        <p:spPr>
          <a:xfrm>
            <a:off x="-3507" y="6172200"/>
            <a:ext cx="5286707"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0" name="TextBox 9"/>
          <p:cNvSpPr txBox="1"/>
          <p:nvPr userDrawn="1"/>
        </p:nvSpPr>
        <p:spPr>
          <a:xfrm>
            <a:off x="1333651"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dirty="0">
                <a:solidFill>
                  <a:schemeClr val="bg1"/>
                </a:solidFill>
                <a:latin typeface="Arial" panose="020B0604020202020204" pitchFamily="34" charset="0"/>
                <a:cs typeface="Arial" panose="020B0604020202020204" pitchFamily="34" charset="0"/>
              </a:rPr>
              <a:t>LEVEL - EXPERT</a:t>
            </a:r>
          </a:p>
        </p:txBody>
      </p:sp>
    </p:spTree>
    <p:extLst>
      <p:ext uri="{BB962C8B-B14F-4D97-AF65-F5344CB8AC3E}">
        <p14:creationId xmlns:p14="http://schemas.microsoft.com/office/powerpoint/2010/main" val="2788950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spTree>
      <p:nvGrpSpPr>
        <p:cNvPr id="1" name=""/>
        <p:cNvGrpSpPr/>
        <p:nvPr/>
      </p:nvGrpSpPr>
      <p:grpSpPr>
        <a:xfrm>
          <a:off x="0" y="0"/>
          <a:ext cx="0" cy="0"/>
          <a:chOff x="0" y="0"/>
          <a:chExt cx="0" cy="0"/>
        </a:xfrm>
      </p:grpSpPr>
      <p:sp>
        <p:nvSpPr>
          <p:cNvPr id="10" name="Rectangle 9"/>
          <p:cNvSpPr/>
          <p:nvPr userDrawn="1"/>
        </p:nvSpPr>
        <p:spPr>
          <a:xfrm>
            <a:off x="3048000" y="0"/>
            <a:ext cx="8128000" cy="571500"/>
          </a:xfrm>
          <a:prstGeom prst="rect">
            <a:avLst/>
          </a:prstGeom>
        </p:spPr>
        <p:txBody>
          <a:bodyPr vert="horz" lIns="91440" tIns="45720" rIns="91440" bIns="45720" rtlCol="0" anchor="ctr">
            <a:noAutofit/>
          </a:bodyPr>
          <a:lstStyle/>
          <a:p>
            <a:pPr lvl="0">
              <a:spcBef>
                <a:spcPct val="0"/>
              </a:spcBef>
              <a:buNone/>
            </a:pPr>
            <a:r>
              <a:rPr lang="en-US" sz="3000" b="0" dirty="0">
                <a:solidFill>
                  <a:schemeClr val="bg1"/>
                </a:solidFill>
                <a:latin typeface="Arial Rounded MT Bold" pitchFamily="34" charset="0"/>
              </a:rPr>
              <a:t>About the Author</a:t>
            </a:r>
          </a:p>
        </p:txBody>
      </p:sp>
      <p:graphicFrame>
        <p:nvGraphicFramePr>
          <p:cNvPr id="12" name="Group 81"/>
          <p:cNvGraphicFramePr>
            <a:graphicFrameLocks noGrp="1"/>
          </p:cNvGraphicFramePr>
          <p:nvPr userDrawn="1">
            <p:extLst/>
          </p:nvPr>
        </p:nvGraphicFramePr>
        <p:xfrm>
          <a:off x="711200" y="2286000"/>
          <a:ext cx="10871200" cy="1828800"/>
        </p:xfrm>
        <a:graphic>
          <a:graphicData uri="http://schemas.openxmlformats.org/drawingml/2006/table">
            <a:tbl>
              <a:tblPr/>
              <a:tblGrid>
                <a:gridCol w="26416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2901056" y="4648201"/>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11480800" y="6629401"/>
            <a:ext cx="711195"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z="1200" smtClean="0"/>
              <a:pPr/>
              <a:t>‹#›</a:t>
            </a:fld>
            <a:endParaRPr lang="en-US" sz="1200" dirty="0"/>
          </a:p>
        </p:txBody>
      </p:sp>
      <p:sp>
        <p:nvSpPr>
          <p:cNvPr id="17"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1999209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Separator">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10" name="Rectangle 9"/>
          <p:cNvSpPr/>
          <p:nvPr userDrawn="1"/>
        </p:nvSpPr>
        <p:spPr>
          <a:xfrm>
            <a:off x="0" y="5334000"/>
            <a:ext cx="93472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4"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208718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urse_Completion_Pa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9" name="Rectangle 8"/>
          <p:cNvSpPr/>
          <p:nvPr userDrawn="1"/>
        </p:nvSpPr>
        <p:spPr>
          <a:xfrm>
            <a:off x="5283200" y="4437966"/>
            <a:ext cx="6908795"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p14="http://schemas.microsoft.com/office/powerpoint/2010/main" val="273925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93162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202048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135103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Cognizant 2019</a:t>
            </a:r>
          </a:p>
        </p:txBody>
      </p:sp>
      <p:sp>
        <p:nvSpPr>
          <p:cNvPr id="9" name="Slide Number Placeholder 8"/>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89303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Cognizant 2019</a:t>
            </a:r>
          </a:p>
        </p:txBody>
      </p:sp>
      <p:sp>
        <p:nvSpPr>
          <p:cNvPr id="5" name="Slide Number Placeholder 4"/>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383395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Cognizant 2019</a:t>
            </a:r>
          </a:p>
        </p:txBody>
      </p:sp>
      <p:sp>
        <p:nvSpPr>
          <p:cNvPr id="4" name="Slide Number Placeholder 3"/>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311680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206404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8430ED8F-F4BA-4C5B-9498-F896284E1CAD}" type="slidenum">
              <a:rPr lang="en-US" smtClean="0"/>
              <a:t>‹#›</a:t>
            </a:fld>
            <a:endParaRPr lang="en-US"/>
          </a:p>
        </p:txBody>
      </p:sp>
    </p:spTree>
    <p:extLst>
      <p:ext uri="{BB962C8B-B14F-4D97-AF65-F5344CB8AC3E}">
        <p14:creationId xmlns:p14="http://schemas.microsoft.com/office/powerpoint/2010/main" val="372876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Cognizant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0ED8F-F4BA-4C5B-9498-F896284E1CAD}" type="slidenum">
              <a:rPr lang="en-US" smtClean="0"/>
              <a:t>‹#›</a:t>
            </a:fld>
            <a:endParaRPr lang="en-US"/>
          </a:p>
        </p:txBody>
      </p:sp>
    </p:spTree>
    <p:extLst>
      <p:ext uri="{BB962C8B-B14F-4D97-AF65-F5344CB8AC3E}">
        <p14:creationId xmlns:p14="http://schemas.microsoft.com/office/powerpoint/2010/main" val="87573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3218" y="4779818"/>
            <a:ext cx="7924802" cy="1239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3000" b="1" dirty="0">
                <a:solidFill>
                  <a:schemeClr val="tx1">
                    <a:lumMod val="65000"/>
                    <a:lumOff val="35000"/>
                  </a:schemeClr>
                </a:solidFill>
                <a:latin typeface="Arial Rounded MT Bold" pitchFamily="34" charset="0"/>
                <a:cs typeface="Arial" pitchFamily="34" charset="0"/>
              </a:rPr>
              <a:t>Angular 8 - Day 2</a:t>
            </a:r>
          </a:p>
          <a:p>
            <a:pPr marL="238125" lvl="1"/>
            <a:r>
              <a:rPr lang="en-US" sz="3000" b="1" dirty="0">
                <a:solidFill>
                  <a:schemeClr val="tx1">
                    <a:lumMod val="65000"/>
                    <a:lumOff val="35000"/>
                  </a:schemeClr>
                </a:solidFill>
                <a:latin typeface="Arial Rounded MT Bold" pitchFamily="34" charset="0"/>
                <a:cs typeface="Arial" pitchFamily="34" charset="0"/>
              </a:rPr>
              <a:t>Basic Concepts, Binding</a:t>
            </a:r>
          </a:p>
        </p:txBody>
      </p:sp>
    </p:spTree>
    <p:extLst>
      <p:ext uri="{BB962C8B-B14F-4D97-AF65-F5344CB8AC3E}">
        <p14:creationId xmlns:p14="http://schemas.microsoft.com/office/powerpoint/2010/main" val="20503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1" y="0"/>
            <a:ext cx="5057775" cy="514350"/>
          </a:xfrm>
        </p:spPr>
        <p:txBody>
          <a:bodyPr>
            <a:normAutofit fontScale="90000"/>
          </a:bodyPr>
          <a:lstStyle/>
          <a:p>
            <a:r>
              <a:rPr lang="en-US" dirty="0"/>
              <a:t>Types</a:t>
            </a:r>
            <a:endParaRPr lang="en-US" b="1" dirty="0"/>
          </a:p>
        </p:txBody>
      </p:sp>
      <p:sp>
        <p:nvSpPr>
          <p:cNvPr id="5" name="Content Placeholder 4"/>
          <p:cNvSpPr>
            <a:spLocks noGrp="1"/>
          </p:cNvSpPr>
          <p:nvPr>
            <p:ph idx="1"/>
          </p:nvPr>
        </p:nvSpPr>
        <p:spPr>
          <a:xfrm>
            <a:off x="873901" y="842156"/>
            <a:ext cx="10703810" cy="4348822"/>
          </a:xfrm>
        </p:spPr>
        <p:txBody>
          <a:bodyPr>
            <a:noAutofit/>
          </a:bodyPr>
          <a:lstStyle/>
          <a:p>
            <a:r>
              <a:rPr lang="en-US" dirty="0"/>
              <a:t>Typescript provides the following basic types – Boolean, number, string, arrays [], object literals{}, undefined, null, enum, any and void</a:t>
            </a:r>
          </a:p>
          <a:p>
            <a:endParaRPr lang="en-US" dirty="0"/>
          </a:p>
          <a:p>
            <a:endParaRPr lang="en-US" dirty="0"/>
          </a:p>
          <a:p>
            <a:endParaRPr lang="en-US" dirty="0"/>
          </a:p>
          <a:p>
            <a:endParaRPr lang="en-US" dirty="0"/>
          </a:p>
          <a:p>
            <a:r>
              <a:rPr lang="en-US" dirty="0"/>
              <a:t>Typescript’s type inference let the language choose the types automatically based on the literal and context of usage. In the below example, type of x is inferred a number</a:t>
            </a:r>
          </a:p>
          <a:p>
            <a:endParaRPr lang="en-US" dirty="0"/>
          </a:p>
          <a:p>
            <a:pPr lvl="1">
              <a:buFontTx/>
              <a:buChar char="-"/>
            </a:pPr>
            <a:endParaRPr lang="en-US" sz="2800" dirty="0"/>
          </a:p>
        </p:txBody>
      </p:sp>
      <p:sp>
        <p:nvSpPr>
          <p:cNvPr id="4" name="Rectangle 3"/>
          <p:cNvSpPr/>
          <p:nvPr/>
        </p:nvSpPr>
        <p:spPr>
          <a:xfrm>
            <a:off x="1290218" y="2091159"/>
            <a:ext cx="5660654" cy="11584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let name: string = "bob";</a:t>
            </a:r>
          </a:p>
          <a:p>
            <a:r>
              <a:rPr lang="en-US" dirty="0">
                <a:solidFill>
                  <a:schemeClr val="bg1"/>
                </a:solidFill>
                <a:latin typeface="Courier New" panose="02070309020205020404" pitchFamily="49" charset="0"/>
                <a:cs typeface="Courier New" panose="02070309020205020404" pitchFamily="49" charset="0"/>
              </a:rPr>
              <a:t>let list: number[] = [1, 2, 3];</a:t>
            </a:r>
          </a:p>
          <a:p>
            <a:r>
              <a:rPr lang="en-US" dirty="0">
                <a:solidFill>
                  <a:schemeClr val="bg1"/>
                </a:solidFill>
                <a:latin typeface="Courier New" panose="02070309020205020404" pitchFamily="49" charset="0"/>
                <a:cs typeface="Courier New" panose="02070309020205020404" pitchFamily="49" charset="0"/>
              </a:rPr>
              <a:t>enum Color {Red, Green, Blue};</a:t>
            </a:r>
          </a:p>
          <a:p>
            <a:r>
              <a:rPr lang="en-US" dirty="0">
                <a:solidFill>
                  <a:schemeClr val="bg1"/>
                </a:solidFill>
                <a:latin typeface="Courier New" panose="02070309020205020404" pitchFamily="49" charset="0"/>
                <a:cs typeface="Courier New" panose="02070309020205020404" pitchFamily="49" charset="0"/>
              </a:rPr>
              <a:t>let c: Color = Color.Green;</a:t>
            </a:r>
          </a:p>
        </p:txBody>
      </p:sp>
      <p:sp>
        <p:nvSpPr>
          <p:cNvPr id="6" name="Rectangle 5"/>
          <p:cNvSpPr/>
          <p:nvPr/>
        </p:nvSpPr>
        <p:spPr>
          <a:xfrm>
            <a:off x="1297306" y="5314971"/>
            <a:ext cx="5660654" cy="4076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let x = 123;</a:t>
            </a:r>
          </a:p>
        </p:txBody>
      </p:sp>
      <p:sp>
        <p:nvSpPr>
          <p:cNvPr id="9" name="Footer Placeholder 1"/>
          <p:cNvSpPr>
            <a:spLocks noGrp="1"/>
          </p:cNvSpPr>
          <p:nvPr>
            <p:ph type="ftr" sz="quarter" idx="11"/>
          </p:nvPr>
        </p:nvSpPr>
        <p:spPr>
          <a:xfrm>
            <a:off x="339789" y="6294664"/>
            <a:ext cx="1349051" cy="16212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1B95C7EC-CF6C-48FE-8388-8DFD7C87C744}"/>
              </a:ext>
            </a:extLst>
          </p:cNvPr>
          <p:cNvSpPr>
            <a:spLocks noGrp="1"/>
          </p:cNvSpPr>
          <p:nvPr>
            <p:ph type="sldNum" sz="quarter" idx="12"/>
          </p:nvPr>
        </p:nvSpPr>
        <p:spPr/>
        <p:txBody>
          <a:bodyPr/>
          <a:lstStyle/>
          <a:p>
            <a:fld id="{8430ED8F-F4BA-4C5B-9498-F896284E1CAD}" type="slidenum">
              <a:rPr lang="en-US" smtClean="0"/>
              <a:t>10</a:t>
            </a:fld>
            <a:endParaRPr lang="en-US"/>
          </a:p>
        </p:txBody>
      </p:sp>
    </p:spTree>
    <p:extLst>
      <p:ext uri="{BB962C8B-B14F-4D97-AF65-F5344CB8AC3E}">
        <p14:creationId xmlns:p14="http://schemas.microsoft.com/office/powerpoint/2010/main" val="319393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1" y="0"/>
            <a:ext cx="5057775" cy="514350"/>
          </a:xfrm>
        </p:spPr>
        <p:txBody>
          <a:bodyPr>
            <a:normAutofit fontScale="90000"/>
          </a:bodyPr>
          <a:lstStyle/>
          <a:p>
            <a:r>
              <a:rPr lang="en-US" dirty="0"/>
              <a:t>Types</a:t>
            </a:r>
            <a:endParaRPr lang="en-US" b="1" dirty="0"/>
          </a:p>
        </p:txBody>
      </p:sp>
      <p:sp>
        <p:nvSpPr>
          <p:cNvPr id="5" name="Content Placeholder 4"/>
          <p:cNvSpPr>
            <a:spLocks noGrp="1"/>
          </p:cNvSpPr>
          <p:nvPr>
            <p:ph idx="1"/>
          </p:nvPr>
        </p:nvSpPr>
        <p:spPr>
          <a:xfrm>
            <a:off x="2542183" y="701479"/>
            <a:ext cx="6172200" cy="3737372"/>
          </a:xfrm>
        </p:spPr>
        <p:txBody>
          <a:bodyPr>
            <a:noAutofit/>
          </a:bodyPr>
          <a:lstStyle/>
          <a:p>
            <a:endParaRPr lang="en-US" dirty="0"/>
          </a:p>
          <a:p>
            <a:pPr marL="0" indent="0">
              <a:buNone/>
            </a:pPr>
            <a:r>
              <a:rPr lang="en-US" dirty="0"/>
              <a:t>Type keyword usage</a:t>
            </a:r>
          </a:p>
          <a:p>
            <a:pPr lvl="1"/>
            <a:r>
              <a:rPr lang="en-US" sz="2800" dirty="0"/>
              <a:t>Alias</a:t>
            </a:r>
          </a:p>
          <a:p>
            <a:pPr marL="342900" lvl="1" indent="0">
              <a:buNone/>
            </a:pPr>
            <a:endParaRPr lang="en-US" sz="2800" b="1" dirty="0"/>
          </a:p>
          <a:p>
            <a:pPr lvl="1">
              <a:buFontTx/>
              <a:buChar char="-"/>
            </a:pPr>
            <a:endParaRPr lang="en-US" sz="2800" dirty="0"/>
          </a:p>
          <a:p>
            <a:pPr lvl="1"/>
            <a:r>
              <a:rPr lang="en-US" sz="2800" dirty="0"/>
              <a:t>Union Types</a:t>
            </a:r>
          </a:p>
          <a:p>
            <a:pPr lvl="1">
              <a:buFontTx/>
              <a:buChar char="-"/>
            </a:pPr>
            <a:endParaRPr lang="en-US" sz="1200" dirty="0"/>
          </a:p>
        </p:txBody>
      </p:sp>
      <p:sp>
        <p:nvSpPr>
          <p:cNvPr id="7" name="Rectangle 6"/>
          <p:cNvSpPr/>
          <p:nvPr/>
        </p:nvSpPr>
        <p:spPr>
          <a:xfrm>
            <a:off x="3357122" y="2123735"/>
            <a:ext cx="5660654" cy="7835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type </a:t>
            </a:r>
            <a:r>
              <a:rPr lang="en-US" dirty="0" err="1">
                <a:solidFill>
                  <a:schemeClr val="bg1"/>
                </a:solidFill>
                <a:latin typeface="Courier New" panose="02070309020205020404" pitchFamily="49" charset="0"/>
                <a:cs typeface="Courier New" panose="02070309020205020404" pitchFamily="49" charset="0"/>
              </a:rPr>
              <a:t>str</a:t>
            </a:r>
            <a:r>
              <a:rPr lang="en-US" dirty="0">
                <a:solidFill>
                  <a:schemeClr val="bg1"/>
                </a:solidFill>
                <a:latin typeface="Courier New" panose="02070309020205020404" pitchFamily="49" charset="0"/>
                <a:cs typeface="Courier New" panose="02070309020205020404" pitchFamily="49" charset="0"/>
              </a:rPr>
              <a:t> = string;</a:t>
            </a:r>
          </a:p>
          <a:p>
            <a:r>
              <a:rPr lang="en-US" dirty="0">
                <a:solidFill>
                  <a:schemeClr val="bg1"/>
                </a:solidFill>
                <a:latin typeface="Courier New" panose="02070309020205020404" pitchFamily="49" charset="0"/>
                <a:cs typeface="Courier New" panose="02070309020205020404" pitchFamily="49" charset="0"/>
              </a:rPr>
              <a:t>let animal: </a:t>
            </a:r>
            <a:r>
              <a:rPr lang="en-US" dirty="0" err="1">
                <a:solidFill>
                  <a:schemeClr val="bg1"/>
                </a:solidFill>
                <a:latin typeface="Courier New" panose="02070309020205020404" pitchFamily="49" charset="0"/>
                <a:cs typeface="Courier New" panose="02070309020205020404" pitchFamily="49" charset="0"/>
              </a:rPr>
              <a:t>str</a:t>
            </a:r>
            <a:r>
              <a:rPr lang="en-US" dirty="0">
                <a:solidFill>
                  <a:schemeClr val="bg1"/>
                </a:solidFill>
                <a:latin typeface="Courier New" panose="02070309020205020404" pitchFamily="49" charset="0"/>
                <a:cs typeface="Courier New" panose="02070309020205020404" pitchFamily="49" charset="0"/>
              </a:rPr>
              <a:t> = ‘Lion'; // same as let animal: string = ‘Lion’;</a:t>
            </a:r>
          </a:p>
        </p:txBody>
      </p:sp>
      <p:sp>
        <p:nvSpPr>
          <p:cNvPr id="8" name="Rectangle 7"/>
          <p:cNvSpPr/>
          <p:nvPr/>
        </p:nvSpPr>
        <p:spPr>
          <a:xfrm>
            <a:off x="3357122" y="3522107"/>
            <a:ext cx="5660654" cy="2200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type </a:t>
            </a:r>
            <a:r>
              <a:rPr lang="en-US" dirty="0" err="1">
                <a:solidFill>
                  <a:schemeClr val="bg1"/>
                </a:solidFill>
                <a:latin typeface="Courier New" panose="02070309020205020404" pitchFamily="49" charset="0"/>
                <a:cs typeface="Courier New" panose="02070309020205020404" pitchFamily="49" charset="0"/>
              </a:rPr>
              <a:t>TestCount</a:t>
            </a:r>
            <a:r>
              <a:rPr lang="en-US" dirty="0">
                <a:solidFill>
                  <a:schemeClr val="bg1"/>
                </a:solidFill>
                <a:latin typeface="Courier New" panose="02070309020205020404" pitchFamily="49" charset="0"/>
                <a:cs typeface="Courier New" panose="02070309020205020404" pitchFamily="49" charset="0"/>
              </a:rPr>
              <a:t> = number | string;</a:t>
            </a:r>
          </a:p>
          <a:p>
            <a:r>
              <a:rPr lang="en-US" dirty="0">
                <a:solidFill>
                  <a:schemeClr val="bg1"/>
                </a:solidFill>
                <a:latin typeface="Courier New" panose="02070309020205020404" pitchFamily="49" charset="0"/>
                <a:cs typeface="Courier New" panose="02070309020205020404" pitchFamily="49" charset="0"/>
              </a:rPr>
              <a:t>function test(count : </a:t>
            </a:r>
            <a:r>
              <a:rPr lang="en-US" dirty="0" err="1">
                <a:solidFill>
                  <a:schemeClr val="bg1"/>
                </a:solidFill>
                <a:latin typeface="Courier New" panose="02070309020205020404" pitchFamily="49" charset="0"/>
                <a:cs typeface="Courier New" panose="02070309020205020404" pitchFamily="49" charset="0"/>
              </a:rPr>
              <a:t>TestCount</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test(1);</a:t>
            </a:r>
          </a:p>
          <a:p>
            <a:r>
              <a:rPr lang="en-US" dirty="0">
                <a:solidFill>
                  <a:schemeClr val="bg1"/>
                </a:solidFill>
                <a:latin typeface="Courier New" panose="02070309020205020404" pitchFamily="49" charset="0"/>
                <a:cs typeface="Courier New" panose="02070309020205020404" pitchFamily="49" charset="0"/>
              </a:rPr>
              <a:t>test(‘two’);</a:t>
            </a:r>
          </a:p>
        </p:txBody>
      </p:sp>
      <p:sp>
        <p:nvSpPr>
          <p:cNvPr id="9" name="Footer Placeholder 1"/>
          <p:cNvSpPr>
            <a:spLocks noGrp="1"/>
          </p:cNvSpPr>
          <p:nvPr>
            <p:ph type="ftr" sz="quarter" idx="11"/>
          </p:nvPr>
        </p:nvSpPr>
        <p:spPr>
          <a:xfrm>
            <a:off x="339789" y="6294664"/>
            <a:ext cx="1349051" cy="16212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ED87E64D-16BD-4DC1-8AA8-EF9032D8BB3A}"/>
              </a:ext>
            </a:extLst>
          </p:cNvPr>
          <p:cNvSpPr>
            <a:spLocks noGrp="1"/>
          </p:cNvSpPr>
          <p:nvPr>
            <p:ph type="sldNum" sz="quarter" idx="12"/>
          </p:nvPr>
        </p:nvSpPr>
        <p:spPr/>
        <p:txBody>
          <a:bodyPr/>
          <a:lstStyle/>
          <a:p>
            <a:fld id="{8430ED8F-F4BA-4C5B-9498-F896284E1CAD}" type="slidenum">
              <a:rPr lang="en-US" smtClean="0"/>
              <a:t>11</a:t>
            </a:fld>
            <a:endParaRPr lang="en-US"/>
          </a:p>
        </p:txBody>
      </p:sp>
    </p:spTree>
    <p:extLst>
      <p:ext uri="{BB962C8B-B14F-4D97-AF65-F5344CB8AC3E}">
        <p14:creationId xmlns:p14="http://schemas.microsoft.com/office/powerpoint/2010/main" val="427015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1" y="-86883"/>
            <a:ext cx="5915025" cy="745629"/>
          </a:xfrm>
        </p:spPr>
        <p:txBody>
          <a:bodyPr>
            <a:normAutofit/>
          </a:bodyPr>
          <a:lstStyle/>
          <a:p>
            <a:r>
              <a:rPr lang="en-US" dirty="0"/>
              <a:t>Classes &amp; Interfaces</a:t>
            </a:r>
            <a:endParaRPr lang="en-US" b="1" dirty="0"/>
          </a:p>
        </p:txBody>
      </p:sp>
      <p:sp>
        <p:nvSpPr>
          <p:cNvPr id="5" name="Content Placeholder 4"/>
          <p:cNvSpPr>
            <a:spLocks noGrp="1"/>
          </p:cNvSpPr>
          <p:nvPr>
            <p:ph idx="1"/>
          </p:nvPr>
        </p:nvSpPr>
        <p:spPr>
          <a:xfrm>
            <a:off x="2173295" y="954258"/>
            <a:ext cx="8482263" cy="3737372"/>
          </a:xfrm>
        </p:spPr>
        <p:txBody>
          <a:bodyPr>
            <a:noAutofit/>
          </a:bodyPr>
          <a:lstStyle/>
          <a:p>
            <a:pPr>
              <a:buFontTx/>
              <a:buChar char="-"/>
            </a:pPr>
            <a:r>
              <a:rPr lang="en-US" dirty="0"/>
              <a:t>TypeScript classes are types that could be instantiated</a:t>
            </a:r>
          </a:p>
          <a:p>
            <a:pPr lvl="1">
              <a:buFontTx/>
              <a:buChar char="-"/>
            </a:pPr>
            <a:endParaRPr lang="en-US" sz="1200" dirty="0"/>
          </a:p>
          <a:p>
            <a:pPr lvl="1">
              <a:buFontTx/>
              <a:buChar char="-"/>
            </a:pPr>
            <a:endParaRPr lang="en-US" sz="1200" dirty="0"/>
          </a:p>
          <a:p>
            <a:pPr lvl="1">
              <a:buFontTx/>
              <a:buChar char="-"/>
            </a:pPr>
            <a:endParaRPr lang="en-US" sz="1200" dirty="0"/>
          </a:p>
          <a:p>
            <a:pPr marL="0" indent="0">
              <a:buNone/>
            </a:pPr>
            <a:endParaRPr lang="en-US" dirty="0"/>
          </a:p>
          <a:p>
            <a:pPr marL="0" indent="0">
              <a:buNone/>
            </a:pPr>
            <a:endParaRPr lang="en-US" dirty="0"/>
          </a:p>
          <a:p>
            <a:pPr>
              <a:buFontTx/>
              <a:buChar char="-"/>
            </a:pPr>
            <a:r>
              <a:rPr lang="en-US" dirty="0"/>
              <a:t>TypeScript interfaces define contracts of an object and its functions</a:t>
            </a:r>
          </a:p>
          <a:p>
            <a:pPr lvl="1">
              <a:buFontTx/>
              <a:buChar char="-"/>
            </a:pPr>
            <a:endParaRPr lang="en-US" sz="1200" dirty="0"/>
          </a:p>
          <a:p>
            <a:pPr lvl="1">
              <a:buFontTx/>
              <a:buChar char="-"/>
            </a:pPr>
            <a:endParaRPr lang="en-US" sz="1200" dirty="0"/>
          </a:p>
        </p:txBody>
      </p:sp>
      <p:sp>
        <p:nvSpPr>
          <p:cNvPr id="4" name="Rectangle 3"/>
          <p:cNvSpPr/>
          <p:nvPr/>
        </p:nvSpPr>
        <p:spPr>
          <a:xfrm>
            <a:off x="3371461" y="1429828"/>
            <a:ext cx="5660654" cy="16686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Class Person{</a:t>
            </a:r>
          </a:p>
          <a:p>
            <a:r>
              <a:rPr lang="en-US" sz="1400" dirty="0">
                <a:solidFill>
                  <a:schemeClr val="bg1"/>
                </a:solidFill>
                <a:latin typeface="Courier New" panose="02070309020205020404" pitchFamily="49" charset="0"/>
                <a:cs typeface="Courier New" panose="02070309020205020404" pitchFamily="49" charset="0"/>
              </a:rPr>
              <a:t>	name: string;</a:t>
            </a:r>
          </a:p>
          <a:p>
            <a:r>
              <a:rPr lang="en-US" sz="1400" dirty="0">
                <a:solidFill>
                  <a:schemeClr val="bg1"/>
                </a:solidFill>
                <a:latin typeface="Courier New" panose="02070309020205020404" pitchFamily="49" charset="0"/>
                <a:cs typeface="Courier New" panose="02070309020205020404" pitchFamily="49" charset="0"/>
              </a:rPr>
              <a:t>	age: number;</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nickName</a:t>
            </a:r>
            <a:r>
              <a:rPr lang="en-US" sz="1400" dirty="0">
                <a:solidFill>
                  <a:schemeClr val="bg1"/>
                </a:solidFill>
                <a:latin typeface="Courier New" panose="02070309020205020404" pitchFamily="49" charset="0"/>
                <a:cs typeface="Courier New" panose="02070309020205020404" pitchFamily="49" charset="0"/>
              </a:rPr>
              <a:t>?: string;</a:t>
            </a:r>
          </a:p>
          <a:p>
            <a:r>
              <a:rPr lang="en-US" sz="1400" dirty="0">
                <a:solidFill>
                  <a:schemeClr val="bg1"/>
                </a:solidFill>
                <a:latin typeface="Courier New" panose="02070309020205020404" pitchFamily="49" charset="0"/>
                <a:cs typeface="Courier New" panose="02070309020205020404" pitchFamily="49" charset="0"/>
              </a:rPr>
              <a:t>}</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let person = new Person();</a:t>
            </a:r>
          </a:p>
        </p:txBody>
      </p:sp>
      <p:sp>
        <p:nvSpPr>
          <p:cNvPr id="6" name="Rectangle 5"/>
          <p:cNvSpPr/>
          <p:nvPr/>
        </p:nvSpPr>
        <p:spPr>
          <a:xfrm>
            <a:off x="3371461" y="4135902"/>
            <a:ext cx="5660654" cy="24888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interface Callback {</a:t>
            </a:r>
          </a:p>
          <a:p>
            <a:r>
              <a:rPr lang="en-US" sz="1400" dirty="0">
                <a:solidFill>
                  <a:schemeClr val="bg1"/>
                </a:solidFill>
                <a:latin typeface="Courier New" panose="02070309020205020404" pitchFamily="49" charset="0"/>
                <a:cs typeface="Courier New" panose="02070309020205020404" pitchFamily="49" charset="0"/>
              </a:rPr>
              <a:t>  (error: Error, data: any): void;</a:t>
            </a:r>
          </a:p>
          <a:p>
            <a:r>
              <a:rPr lang="en-US" sz="1400" dirty="0">
                <a:solidFill>
                  <a:schemeClr val="bg1"/>
                </a:solidFill>
                <a:latin typeface="Courier New" panose="02070309020205020404" pitchFamily="49" charset="0"/>
                <a:cs typeface="Courier New" panose="02070309020205020404" pitchFamily="49" charset="0"/>
              </a:rPr>
              <a:t>}</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function </a:t>
            </a:r>
            <a:r>
              <a:rPr lang="en-US" sz="1400" dirty="0" err="1">
                <a:solidFill>
                  <a:schemeClr val="bg1"/>
                </a:solidFill>
                <a:latin typeface="Courier New" panose="02070309020205020404" pitchFamily="49" charset="0"/>
                <a:cs typeface="Courier New" panose="02070309020205020404" pitchFamily="49" charset="0"/>
              </a:rPr>
              <a:t>callServer</a:t>
            </a:r>
            <a:r>
              <a:rPr lang="en-US" sz="1400" dirty="0">
                <a:solidFill>
                  <a:schemeClr val="bg1"/>
                </a:solidFill>
                <a:latin typeface="Courier New" panose="02070309020205020404" pitchFamily="49" charset="0"/>
                <a:cs typeface="Courier New" panose="02070309020205020404" pitchFamily="49" charset="0"/>
              </a:rPr>
              <a:t>(callback: Callback) {</a:t>
            </a:r>
          </a:p>
          <a:p>
            <a:r>
              <a:rPr lang="en-US" sz="1400" dirty="0">
                <a:solidFill>
                  <a:schemeClr val="bg1"/>
                </a:solidFill>
                <a:latin typeface="Courier New" panose="02070309020205020404" pitchFamily="49" charset="0"/>
                <a:cs typeface="Courier New" panose="02070309020205020404" pitchFamily="49" charset="0"/>
              </a:rPr>
              <a:t>  callback(null, 'hi');</a:t>
            </a:r>
          </a:p>
          <a:p>
            <a:r>
              <a:rPr lang="en-US" sz="1400" dirty="0">
                <a:solidFill>
                  <a:schemeClr val="bg1"/>
                </a:solidFill>
                <a:latin typeface="Courier New" panose="02070309020205020404" pitchFamily="49" charset="0"/>
                <a:cs typeface="Courier New" panose="02070309020205020404" pitchFamily="49" charset="0"/>
              </a:rPr>
              <a:t>}</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err="1">
                <a:solidFill>
                  <a:schemeClr val="bg1"/>
                </a:solidFill>
                <a:latin typeface="Courier New" panose="02070309020205020404" pitchFamily="49" charset="0"/>
                <a:cs typeface="Courier New" panose="02070309020205020404" pitchFamily="49" charset="0"/>
              </a:rPr>
              <a:t>callServer</a:t>
            </a:r>
            <a:r>
              <a:rPr lang="en-US" sz="1400" dirty="0">
                <a:solidFill>
                  <a:schemeClr val="bg1"/>
                </a:solidFill>
                <a:latin typeface="Courier New" panose="02070309020205020404" pitchFamily="49" charset="0"/>
                <a:cs typeface="Courier New" panose="02070309020205020404" pitchFamily="49" charset="0"/>
              </a:rPr>
              <a:t>((error, data) =&gt; console.log(data));  // 'hi'</a:t>
            </a:r>
          </a:p>
          <a:p>
            <a:r>
              <a:rPr lang="en-US" sz="1400" dirty="0" err="1">
                <a:solidFill>
                  <a:schemeClr val="bg1"/>
                </a:solidFill>
                <a:latin typeface="Courier New" panose="02070309020205020404" pitchFamily="49" charset="0"/>
                <a:cs typeface="Courier New" panose="02070309020205020404" pitchFamily="49" charset="0"/>
              </a:rPr>
              <a:t>callServer</a:t>
            </a:r>
            <a:r>
              <a:rPr lang="en-US" sz="1400" dirty="0">
                <a:solidFill>
                  <a:schemeClr val="bg1"/>
                </a:solidFill>
                <a:latin typeface="Courier New" panose="02070309020205020404" pitchFamily="49" charset="0"/>
                <a:cs typeface="Courier New" panose="02070309020205020404" pitchFamily="49" charset="0"/>
              </a:rPr>
              <a:t>('hi'); </a:t>
            </a:r>
          </a:p>
        </p:txBody>
      </p:sp>
      <p:sp>
        <p:nvSpPr>
          <p:cNvPr id="7" name="Footer Placeholder 1"/>
          <p:cNvSpPr>
            <a:spLocks noGrp="1"/>
          </p:cNvSpPr>
          <p:nvPr>
            <p:ph type="ftr" sz="quarter" idx="11"/>
          </p:nvPr>
        </p:nvSpPr>
        <p:spPr>
          <a:xfrm>
            <a:off x="237153" y="6406631"/>
            <a:ext cx="1395704" cy="218104"/>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7250F41E-ABB9-451D-82AD-DD384B35C596}"/>
              </a:ext>
            </a:extLst>
          </p:cNvPr>
          <p:cNvSpPr>
            <a:spLocks noGrp="1"/>
          </p:cNvSpPr>
          <p:nvPr>
            <p:ph type="sldNum" sz="quarter" idx="12"/>
          </p:nvPr>
        </p:nvSpPr>
        <p:spPr/>
        <p:txBody>
          <a:bodyPr/>
          <a:lstStyle/>
          <a:p>
            <a:fld id="{8430ED8F-F4BA-4C5B-9498-F896284E1CAD}" type="slidenum">
              <a:rPr lang="en-US" smtClean="0"/>
              <a:t>12</a:t>
            </a:fld>
            <a:endParaRPr lang="en-US"/>
          </a:p>
        </p:txBody>
      </p:sp>
    </p:spTree>
    <p:extLst>
      <p:ext uri="{BB962C8B-B14F-4D97-AF65-F5344CB8AC3E}">
        <p14:creationId xmlns:p14="http://schemas.microsoft.com/office/powerpoint/2010/main" val="335378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1" y="-76200"/>
            <a:ext cx="5915025" cy="745629"/>
          </a:xfrm>
        </p:spPr>
        <p:txBody>
          <a:bodyPr>
            <a:normAutofit/>
          </a:bodyPr>
          <a:lstStyle/>
          <a:p>
            <a:r>
              <a:rPr lang="en-US" dirty="0"/>
              <a:t>Shapes</a:t>
            </a:r>
            <a:endParaRPr lang="en-US" b="1" dirty="0"/>
          </a:p>
        </p:txBody>
      </p:sp>
      <p:sp>
        <p:nvSpPr>
          <p:cNvPr id="5" name="Content Placeholder 4"/>
          <p:cNvSpPr>
            <a:spLocks noGrp="1"/>
          </p:cNvSpPr>
          <p:nvPr>
            <p:ph idx="1"/>
          </p:nvPr>
        </p:nvSpPr>
        <p:spPr>
          <a:xfrm>
            <a:off x="1367712" y="1149274"/>
            <a:ext cx="9875675" cy="3737372"/>
          </a:xfrm>
        </p:spPr>
        <p:txBody>
          <a:bodyPr>
            <a:noAutofit/>
          </a:bodyPr>
          <a:lstStyle/>
          <a:p>
            <a:r>
              <a:rPr lang="en-US" dirty="0"/>
              <a:t>Shapes</a:t>
            </a:r>
            <a:r>
              <a:rPr lang="en-US" b="1" dirty="0"/>
              <a:t>:</a:t>
            </a:r>
            <a:r>
              <a:rPr lang="en-US" dirty="0"/>
              <a:t> Any two </a:t>
            </a:r>
            <a:r>
              <a:rPr lang="en-US" dirty="0" err="1"/>
              <a:t>Javascript</a:t>
            </a:r>
            <a:r>
              <a:rPr lang="en-US" dirty="0"/>
              <a:t> objects (despite from different classes) are considered equivalent, if they are composed of same type of attributes</a:t>
            </a:r>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marL="457200" lvl="1" indent="0">
              <a:buNone/>
            </a:pPr>
            <a:endParaRPr lang="en-US" sz="1200" dirty="0"/>
          </a:p>
          <a:p>
            <a:pPr lvl="1">
              <a:buFontTx/>
              <a:buChar char="-"/>
            </a:pPr>
            <a:endParaRPr lang="en-US" sz="1200" dirty="0"/>
          </a:p>
        </p:txBody>
      </p:sp>
      <p:sp>
        <p:nvSpPr>
          <p:cNvPr id="6" name="Rectangle 5"/>
          <p:cNvSpPr/>
          <p:nvPr/>
        </p:nvSpPr>
        <p:spPr>
          <a:xfrm>
            <a:off x="3199613" y="2574389"/>
            <a:ext cx="5660654" cy="3652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interface </a:t>
            </a:r>
            <a:r>
              <a:rPr lang="en-US" sz="1400" dirty="0" err="1">
                <a:solidFill>
                  <a:schemeClr val="bg1"/>
                </a:solidFill>
                <a:latin typeface="Courier New" panose="02070309020205020404" pitchFamily="49" charset="0"/>
                <a:cs typeface="Courier New" panose="02070309020205020404" pitchFamily="49" charset="0"/>
              </a:rPr>
              <a:t>ObjectA</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attr1: string;</a:t>
            </a:r>
          </a:p>
          <a:p>
            <a:r>
              <a:rPr lang="en-US" sz="1400" dirty="0">
                <a:solidFill>
                  <a:schemeClr val="bg1"/>
                </a:solidFill>
                <a:latin typeface="Courier New" panose="02070309020205020404" pitchFamily="49" charset="0"/>
                <a:cs typeface="Courier New" panose="02070309020205020404" pitchFamily="49" charset="0"/>
              </a:rPr>
              <a:t>}</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let a: </a:t>
            </a:r>
            <a:r>
              <a:rPr lang="en-US" sz="1400" dirty="0" err="1">
                <a:solidFill>
                  <a:schemeClr val="bg1"/>
                </a:solidFill>
                <a:latin typeface="Courier New" panose="02070309020205020404" pitchFamily="49" charset="0"/>
                <a:cs typeface="Courier New" panose="02070309020205020404" pitchFamily="49" charset="0"/>
              </a:rPr>
              <a:t>ObjectA</a:t>
            </a:r>
            <a:r>
              <a:rPr lang="en-US" sz="1400" dirty="0">
                <a:solidFill>
                  <a:schemeClr val="bg1"/>
                </a:solidFill>
                <a:latin typeface="Courier New" panose="02070309020205020404" pitchFamily="49" charset="0"/>
                <a:cs typeface="Courier New" panose="02070309020205020404" pitchFamily="49" charset="0"/>
              </a:rPr>
              <a:t> = {</a:t>
            </a:r>
          </a:p>
          <a:p>
            <a:r>
              <a:rPr lang="en-US" sz="1400" dirty="0">
                <a:solidFill>
                  <a:schemeClr val="bg1"/>
                </a:solidFill>
                <a:latin typeface="Courier New" panose="02070309020205020404" pitchFamily="49" charset="0"/>
                <a:cs typeface="Courier New" panose="02070309020205020404" pitchFamily="49" charset="0"/>
              </a:rPr>
              <a:t>    attr1: 'literal' </a:t>
            </a:r>
          </a:p>
          <a:p>
            <a:r>
              <a:rPr lang="en-US" sz="1400" dirty="0">
                <a:solidFill>
                  <a:schemeClr val="bg1"/>
                </a:solidFill>
                <a:latin typeface="Courier New" panose="02070309020205020404" pitchFamily="49" charset="0"/>
                <a:cs typeface="Courier New" panose="02070309020205020404" pitchFamily="49" charset="0"/>
              </a:rPr>
              <a:t>}</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class </a:t>
            </a:r>
            <a:r>
              <a:rPr lang="en-US" sz="1400" dirty="0" err="1">
                <a:solidFill>
                  <a:schemeClr val="bg1"/>
                </a:solidFill>
                <a:latin typeface="Courier New" panose="02070309020205020404" pitchFamily="49" charset="0"/>
                <a:cs typeface="Courier New" panose="02070309020205020404" pitchFamily="49" charset="0"/>
              </a:rPr>
              <a:t>ObjectB</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attr1 : string;</a:t>
            </a:r>
          </a:p>
          <a:p>
            <a:r>
              <a:rPr lang="en-US" sz="1400" dirty="0">
                <a:solidFill>
                  <a:schemeClr val="bg1"/>
                </a:solidFill>
                <a:latin typeface="Courier New" panose="02070309020205020404" pitchFamily="49" charset="0"/>
                <a:cs typeface="Courier New" panose="02070309020205020404" pitchFamily="49" charset="0"/>
              </a:rPr>
              <a:t>  constructor() {</a:t>
            </a:r>
          </a:p>
          <a:p>
            <a:r>
              <a:rPr lang="en-US" sz="1400" dirty="0">
                <a:solidFill>
                  <a:schemeClr val="bg1"/>
                </a:solidFill>
                <a:latin typeface="Courier New" panose="02070309020205020404" pitchFamily="49" charset="0"/>
                <a:cs typeface="Courier New" panose="02070309020205020404" pitchFamily="49" charset="0"/>
              </a:rPr>
              <a:t>    this.attr1 = 'Constructor function (class)';</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a = new </a:t>
            </a:r>
            <a:r>
              <a:rPr lang="en-US" sz="1400" dirty="0" err="1">
                <a:solidFill>
                  <a:schemeClr val="bg1"/>
                </a:solidFill>
                <a:latin typeface="Courier New" panose="02070309020205020404" pitchFamily="49" charset="0"/>
                <a:cs typeface="Courier New" panose="02070309020205020404" pitchFamily="49" charset="0"/>
              </a:rPr>
              <a:t>ObjectB</a:t>
            </a:r>
            <a:r>
              <a:rPr lang="en-US" sz="1400" dirty="0">
                <a:solidFill>
                  <a:schemeClr val="bg1"/>
                </a:solidFill>
                <a:latin typeface="Courier New" panose="02070309020205020404" pitchFamily="49" charset="0"/>
                <a:cs typeface="Courier New" panose="02070309020205020404" pitchFamily="49" charset="0"/>
              </a:rPr>
              <a:t>(); // valid TypeScript!</a:t>
            </a:r>
          </a:p>
        </p:txBody>
      </p:sp>
      <p:sp>
        <p:nvSpPr>
          <p:cNvPr id="7" name="Footer Placeholder 1"/>
          <p:cNvSpPr>
            <a:spLocks noGrp="1"/>
          </p:cNvSpPr>
          <p:nvPr>
            <p:ph type="ftr" sz="quarter" idx="11"/>
          </p:nvPr>
        </p:nvSpPr>
        <p:spPr>
          <a:xfrm>
            <a:off x="97193" y="6425293"/>
            <a:ext cx="1470349" cy="162119"/>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F49D9E42-3A44-4AD3-942E-44AD330134E4}"/>
              </a:ext>
            </a:extLst>
          </p:cNvPr>
          <p:cNvSpPr>
            <a:spLocks noGrp="1"/>
          </p:cNvSpPr>
          <p:nvPr>
            <p:ph type="sldNum" sz="quarter" idx="12"/>
          </p:nvPr>
        </p:nvSpPr>
        <p:spPr/>
        <p:txBody>
          <a:bodyPr/>
          <a:lstStyle/>
          <a:p>
            <a:fld id="{8430ED8F-F4BA-4C5B-9498-F896284E1CAD}" type="slidenum">
              <a:rPr lang="en-US" smtClean="0"/>
              <a:t>13</a:t>
            </a:fld>
            <a:endParaRPr lang="en-US"/>
          </a:p>
        </p:txBody>
      </p:sp>
    </p:spTree>
    <p:extLst>
      <p:ext uri="{BB962C8B-B14F-4D97-AF65-F5344CB8AC3E}">
        <p14:creationId xmlns:p14="http://schemas.microsoft.com/office/powerpoint/2010/main" val="368290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1" y="1"/>
            <a:ext cx="5915025" cy="745629"/>
          </a:xfrm>
        </p:spPr>
        <p:txBody>
          <a:bodyPr>
            <a:normAutofit/>
          </a:bodyPr>
          <a:lstStyle/>
          <a:p>
            <a:r>
              <a:rPr lang="en-US" dirty="0"/>
              <a:t>Decorators</a:t>
            </a:r>
            <a:endParaRPr lang="en-US" b="1" dirty="0"/>
          </a:p>
        </p:txBody>
      </p:sp>
      <p:sp>
        <p:nvSpPr>
          <p:cNvPr id="5" name="Content Placeholder 4"/>
          <p:cNvSpPr>
            <a:spLocks noGrp="1"/>
          </p:cNvSpPr>
          <p:nvPr>
            <p:ph idx="1"/>
          </p:nvPr>
        </p:nvSpPr>
        <p:spPr>
          <a:xfrm>
            <a:off x="1108542" y="1101716"/>
            <a:ext cx="4602941" cy="4048782"/>
          </a:xfrm>
        </p:spPr>
        <p:txBody>
          <a:bodyPr>
            <a:noAutofit/>
          </a:bodyPr>
          <a:lstStyle/>
          <a:p>
            <a:r>
              <a:rPr lang="en-US" dirty="0"/>
              <a:t>Decorators are auxiliary components that can be hosted by Classes, Methods, Properties or Parameters</a:t>
            </a:r>
          </a:p>
          <a:p>
            <a:r>
              <a:rPr lang="en-US" dirty="0"/>
              <a:t>These are specialized functions that execute in the context of the entity that they decorate – class / method etc.</a:t>
            </a:r>
          </a:p>
          <a:p>
            <a:r>
              <a:rPr lang="en-US" dirty="0"/>
              <a:t>Property Decorator</a:t>
            </a:r>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marL="457200" lvl="1" indent="0">
              <a:buNone/>
            </a:pPr>
            <a:endParaRPr lang="en-US" sz="1200" dirty="0"/>
          </a:p>
          <a:p>
            <a:pPr lvl="1">
              <a:buFontTx/>
              <a:buChar char="-"/>
            </a:pPr>
            <a:endParaRPr lang="en-US" sz="1200" dirty="0"/>
          </a:p>
        </p:txBody>
      </p:sp>
      <p:sp>
        <p:nvSpPr>
          <p:cNvPr id="6" name="Rectangle 5"/>
          <p:cNvSpPr/>
          <p:nvPr/>
        </p:nvSpPr>
        <p:spPr>
          <a:xfrm>
            <a:off x="6039934" y="1024904"/>
            <a:ext cx="5660654" cy="53958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function Override(label: string) {</a:t>
            </a:r>
          </a:p>
          <a:p>
            <a:r>
              <a:rPr lang="en-US" dirty="0">
                <a:solidFill>
                  <a:schemeClr val="bg1"/>
                </a:solidFill>
                <a:latin typeface="Courier New" panose="02070309020205020404" pitchFamily="49" charset="0"/>
                <a:cs typeface="Courier New" panose="02070309020205020404" pitchFamily="49" charset="0"/>
              </a:rPr>
              <a:t>  return function (target: any, key: string) {</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Object.defineProperty</a:t>
            </a:r>
            <a:r>
              <a:rPr lang="en-US" dirty="0">
                <a:solidFill>
                  <a:schemeClr val="bg1"/>
                </a:solidFill>
                <a:latin typeface="Courier New" panose="02070309020205020404" pitchFamily="49" charset="0"/>
                <a:cs typeface="Courier New" panose="02070309020205020404" pitchFamily="49" charset="0"/>
              </a:rPr>
              <a:t>(target, key, { </a:t>
            </a:r>
          </a:p>
          <a:p>
            <a:r>
              <a:rPr lang="en-US" dirty="0">
                <a:solidFill>
                  <a:schemeClr val="bg1"/>
                </a:solidFill>
                <a:latin typeface="Courier New" panose="02070309020205020404" pitchFamily="49" charset="0"/>
                <a:cs typeface="Courier New" panose="02070309020205020404" pitchFamily="49" charset="0"/>
              </a:rPr>
              <a:t>      configurable: false,</a:t>
            </a:r>
          </a:p>
          <a:p>
            <a:r>
              <a:rPr lang="en-US" dirty="0">
                <a:solidFill>
                  <a:schemeClr val="bg1"/>
                </a:solidFill>
                <a:latin typeface="Courier New" panose="02070309020205020404" pitchFamily="49" charset="0"/>
                <a:cs typeface="Courier New" panose="02070309020205020404" pitchFamily="49" charset="0"/>
              </a:rPr>
              <a:t>      get: () =&gt; label</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a:t>
            </a: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class Test {</a:t>
            </a:r>
          </a:p>
          <a:p>
            <a:r>
              <a:rPr lang="en-US" dirty="0">
                <a:solidFill>
                  <a:schemeClr val="bg1"/>
                </a:solidFill>
                <a:latin typeface="Courier New" panose="02070309020205020404" pitchFamily="49" charset="0"/>
                <a:cs typeface="Courier New" panose="02070309020205020404" pitchFamily="49" charset="0"/>
              </a:rPr>
              <a:t>  @Override('test')      // invokes Override, which returns the decorator</a:t>
            </a:r>
          </a:p>
          <a:p>
            <a:r>
              <a:rPr lang="en-US" dirty="0">
                <a:solidFill>
                  <a:schemeClr val="bg1"/>
                </a:solidFill>
                <a:latin typeface="Courier New" panose="02070309020205020404" pitchFamily="49" charset="0"/>
                <a:cs typeface="Courier New" panose="02070309020205020404" pitchFamily="49" charset="0"/>
              </a:rPr>
              <a:t>  name: string = 'pat';</a:t>
            </a:r>
          </a:p>
          <a:p>
            <a:r>
              <a:rPr lang="en-US" dirty="0">
                <a:solidFill>
                  <a:schemeClr val="bg1"/>
                </a:solidFill>
                <a:latin typeface="Courier New" panose="02070309020205020404" pitchFamily="49" charset="0"/>
                <a:cs typeface="Courier New" panose="02070309020205020404" pitchFamily="49" charset="0"/>
              </a:rPr>
              <a:t>}</a:t>
            </a: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let t = new Test();</a:t>
            </a:r>
          </a:p>
          <a:p>
            <a:r>
              <a:rPr lang="en-US" dirty="0">
                <a:solidFill>
                  <a:schemeClr val="bg1"/>
                </a:solidFill>
                <a:latin typeface="Courier New" panose="02070309020205020404" pitchFamily="49" charset="0"/>
                <a:cs typeface="Courier New" panose="02070309020205020404" pitchFamily="49" charset="0"/>
              </a:rPr>
              <a:t>console.log(t.name);  // 'test'</a:t>
            </a:r>
          </a:p>
        </p:txBody>
      </p:sp>
      <p:sp>
        <p:nvSpPr>
          <p:cNvPr id="7" name="Footer Placeholder 1"/>
          <p:cNvSpPr>
            <a:spLocks noGrp="1"/>
          </p:cNvSpPr>
          <p:nvPr>
            <p:ph type="ftr" sz="quarter" idx="11"/>
          </p:nvPr>
        </p:nvSpPr>
        <p:spPr>
          <a:xfrm>
            <a:off x="79841" y="6406632"/>
            <a:ext cx="1422387" cy="162119"/>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D801986B-D783-4CC9-B4B1-7C403EF484E0}"/>
              </a:ext>
            </a:extLst>
          </p:cNvPr>
          <p:cNvSpPr>
            <a:spLocks noGrp="1"/>
          </p:cNvSpPr>
          <p:nvPr>
            <p:ph type="sldNum" sz="quarter" idx="12"/>
          </p:nvPr>
        </p:nvSpPr>
        <p:spPr/>
        <p:txBody>
          <a:bodyPr/>
          <a:lstStyle/>
          <a:p>
            <a:fld id="{8430ED8F-F4BA-4C5B-9498-F896284E1CAD}" type="slidenum">
              <a:rPr lang="en-US" smtClean="0"/>
              <a:t>14</a:t>
            </a:fld>
            <a:endParaRPr lang="en-US"/>
          </a:p>
        </p:txBody>
      </p:sp>
    </p:spTree>
    <p:extLst>
      <p:ext uri="{BB962C8B-B14F-4D97-AF65-F5344CB8AC3E}">
        <p14:creationId xmlns:p14="http://schemas.microsoft.com/office/powerpoint/2010/main" val="340576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074" y="0"/>
            <a:ext cx="2643553" cy="745629"/>
          </a:xfrm>
        </p:spPr>
        <p:txBody>
          <a:bodyPr>
            <a:normAutofit/>
          </a:bodyPr>
          <a:lstStyle/>
          <a:p>
            <a:r>
              <a:rPr lang="en-US" b="1" dirty="0">
                <a:solidFill>
                  <a:schemeClr val="bg1"/>
                </a:solidFill>
              </a:rPr>
              <a:t>Decorators</a:t>
            </a:r>
          </a:p>
        </p:txBody>
      </p:sp>
      <p:sp>
        <p:nvSpPr>
          <p:cNvPr id="5" name="Content Placeholder 4"/>
          <p:cNvSpPr>
            <a:spLocks noGrp="1"/>
          </p:cNvSpPr>
          <p:nvPr>
            <p:ph idx="1"/>
          </p:nvPr>
        </p:nvSpPr>
        <p:spPr>
          <a:xfrm>
            <a:off x="2952751" y="1027305"/>
            <a:ext cx="6172200" cy="3737372"/>
          </a:xfrm>
        </p:spPr>
        <p:txBody>
          <a:bodyPr>
            <a:noAutofit/>
          </a:bodyPr>
          <a:lstStyle/>
          <a:p>
            <a:pPr marL="0" indent="0" algn="ctr">
              <a:buNone/>
            </a:pPr>
            <a:r>
              <a:rPr lang="en-US" dirty="0"/>
              <a:t>Class Decorator</a:t>
            </a:r>
          </a:p>
          <a:p>
            <a:endParaRPr lang="en-US" dirty="0"/>
          </a:p>
          <a:p>
            <a:endParaRPr lang="en-US" dirty="0"/>
          </a:p>
          <a:p>
            <a:endParaRPr lang="en-US"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p:txBody>
      </p:sp>
      <p:sp>
        <p:nvSpPr>
          <p:cNvPr id="6" name="Rectangle 5"/>
          <p:cNvSpPr/>
          <p:nvPr/>
        </p:nvSpPr>
        <p:spPr>
          <a:xfrm>
            <a:off x="3208524" y="1899502"/>
            <a:ext cx="5660654" cy="3713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function log(prefix?: string) {</a:t>
            </a:r>
          </a:p>
          <a:p>
            <a:r>
              <a:rPr lang="en-US" dirty="0">
                <a:solidFill>
                  <a:schemeClr val="bg1"/>
                </a:solidFill>
                <a:latin typeface="Courier New" panose="02070309020205020404" pitchFamily="49" charset="0"/>
                <a:cs typeface="Courier New" panose="02070309020205020404" pitchFamily="49" charset="0"/>
              </a:rPr>
              <a:t>  return (target) =&gt; {</a:t>
            </a:r>
          </a:p>
          <a:p>
            <a:r>
              <a:rPr lang="en-US" dirty="0">
                <a:solidFill>
                  <a:schemeClr val="bg1"/>
                </a:solidFill>
                <a:latin typeface="Courier New" panose="02070309020205020404" pitchFamily="49" charset="0"/>
                <a:cs typeface="Courier New" panose="02070309020205020404" pitchFamily="49" charset="0"/>
              </a:rPr>
              <a:t>    // save a reference to the original constructor</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var</a:t>
            </a:r>
            <a:r>
              <a:rPr lang="en-US" dirty="0">
                <a:solidFill>
                  <a:schemeClr val="bg1"/>
                </a:solidFill>
                <a:latin typeface="Courier New" panose="02070309020205020404" pitchFamily="49" charset="0"/>
                <a:cs typeface="Courier New" panose="02070309020205020404" pitchFamily="49" charset="0"/>
              </a:rPr>
              <a:t> original = target;</a:t>
            </a:r>
          </a:p>
          <a:p>
            <a:r>
              <a:rPr lang="en-US" dirty="0">
                <a:solidFill>
                  <a:schemeClr val="bg1"/>
                </a:solidFill>
                <a:latin typeface="Courier New" panose="02070309020205020404" pitchFamily="49" charset="0"/>
                <a:cs typeface="Courier New" panose="02070309020205020404" pitchFamily="49" charset="0"/>
              </a:rPr>
              <a:t>    console.log(prefix + original.name);</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@log('hello')</a:t>
            </a:r>
          </a:p>
          <a:p>
            <a:r>
              <a:rPr lang="en-US" dirty="0">
                <a:solidFill>
                  <a:schemeClr val="bg1"/>
                </a:solidFill>
                <a:latin typeface="Courier New" panose="02070309020205020404" pitchFamily="49" charset="0"/>
                <a:cs typeface="Courier New" panose="02070309020205020404" pitchFamily="49" charset="0"/>
              </a:rPr>
              <a:t>class World {</a:t>
            </a:r>
          </a:p>
          <a:p>
            <a:r>
              <a:rPr lang="en-US" dirty="0">
                <a:solidFill>
                  <a:schemeClr val="bg1"/>
                </a:solidFill>
                <a:latin typeface="Courier New" panose="02070309020205020404" pitchFamily="49" charset="0"/>
                <a:cs typeface="Courier New" panose="02070309020205020404" pitchFamily="49" charset="0"/>
              </a:rPr>
              <a:t>}</a:t>
            </a:r>
          </a:p>
          <a:p>
            <a:r>
              <a:rPr lang="en-US" dirty="0" err="1">
                <a:solidFill>
                  <a:schemeClr val="bg1"/>
                </a:solidFill>
                <a:latin typeface="Courier New" panose="02070309020205020404" pitchFamily="49" charset="0"/>
                <a:cs typeface="Courier New" panose="02070309020205020404" pitchFamily="49" charset="0"/>
              </a:rPr>
              <a:t>const</a:t>
            </a:r>
            <a:r>
              <a:rPr lang="en-US" dirty="0">
                <a:solidFill>
                  <a:schemeClr val="bg1"/>
                </a:solidFill>
                <a:latin typeface="Courier New" panose="02070309020205020404" pitchFamily="49" charset="0"/>
                <a:cs typeface="Courier New" panose="02070309020205020404" pitchFamily="49" charset="0"/>
              </a:rPr>
              <a:t> w = new World(); // outputs "</a:t>
            </a:r>
            <a:r>
              <a:rPr lang="en-US" dirty="0" err="1">
                <a:solidFill>
                  <a:schemeClr val="bg1"/>
                </a:solidFill>
                <a:latin typeface="Courier New" panose="02070309020205020404" pitchFamily="49" charset="0"/>
                <a:cs typeface="Courier New" panose="02070309020205020404" pitchFamily="49" charset="0"/>
              </a:rPr>
              <a:t>helloWorld</a:t>
            </a:r>
            <a:r>
              <a:rPr lang="en-US" dirty="0">
                <a:solidFill>
                  <a:schemeClr val="bg1"/>
                </a:solidFill>
                <a:latin typeface="Courier New" panose="02070309020205020404" pitchFamily="49" charset="0"/>
                <a:cs typeface="Courier New" panose="02070309020205020404" pitchFamily="49" charset="0"/>
              </a:rPr>
              <a:t>"</a:t>
            </a:r>
          </a:p>
        </p:txBody>
      </p:sp>
      <p:sp>
        <p:nvSpPr>
          <p:cNvPr id="8" name="Footer Placeholder 1"/>
          <p:cNvSpPr>
            <a:spLocks noGrp="1"/>
          </p:cNvSpPr>
          <p:nvPr>
            <p:ph type="ftr" sz="quarter" idx="11"/>
          </p:nvPr>
        </p:nvSpPr>
        <p:spPr>
          <a:xfrm>
            <a:off x="0" y="6458740"/>
            <a:ext cx="1367711" cy="199442"/>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31CA0473-B710-45A8-8861-D030AE8B9908}"/>
              </a:ext>
            </a:extLst>
          </p:cNvPr>
          <p:cNvSpPr>
            <a:spLocks noGrp="1"/>
          </p:cNvSpPr>
          <p:nvPr>
            <p:ph type="sldNum" sz="quarter" idx="12"/>
          </p:nvPr>
        </p:nvSpPr>
        <p:spPr/>
        <p:txBody>
          <a:bodyPr/>
          <a:lstStyle/>
          <a:p>
            <a:fld id="{8430ED8F-F4BA-4C5B-9498-F896284E1CAD}" type="slidenum">
              <a:rPr lang="en-US" smtClean="0"/>
              <a:t>15</a:t>
            </a:fld>
            <a:endParaRPr lang="en-US"/>
          </a:p>
        </p:txBody>
      </p:sp>
    </p:spTree>
    <p:extLst>
      <p:ext uri="{BB962C8B-B14F-4D97-AF65-F5344CB8AC3E}">
        <p14:creationId xmlns:p14="http://schemas.microsoft.com/office/powerpoint/2010/main" val="304950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804" y="-106544"/>
            <a:ext cx="2756094" cy="745629"/>
          </a:xfrm>
        </p:spPr>
        <p:txBody>
          <a:bodyPr>
            <a:normAutofit/>
          </a:bodyPr>
          <a:lstStyle/>
          <a:p>
            <a:r>
              <a:rPr lang="en-US" b="1" dirty="0">
                <a:solidFill>
                  <a:schemeClr val="bg1"/>
                </a:solidFill>
              </a:rPr>
              <a:t>Decorators</a:t>
            </a:r>
          </a:p>
        </p:txBody>
      </p:sp>
      <p:sp>
        <p:nvSpPr>
          <p:cNvPr id="5" name="Content Placeholder 4"/>
          <p:cNvSpPr>
            <a:spLocks noGrp="1"/>
          </p:cNvSpPr>
          <p:nvPr>
            <p:ph idx="1"/>
          </p:nvPr>
        </p:nvSpPr>
        <p:spPr>
          <a:xfrm>
            <a:off x="2952751" y="1027305"/>
            <a:ext cx="6172200" cy="3737372"/>
          </a:xfrm>
        </p:spPr>
        <p:txBody>
          <a:bodyPr>
            <a:noAutofit/>
          </a:bodyPr>
          <a:lstStyle/>
          <a:p>
            <a:pPr marL="0" indent="0" algn="ctr">
              <a:buNone/>
            </a:pPr>
            <a:r>
              <a:rPr lang="en-US" dirty="0"/>
              <a:t>Parameter Decorator</a:t>
            </a:r>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a:p>
            <a:pPr lvl="1">
              <a:buFontTx/>
              <a:buChar char="-"/>
            </a:pPr>
            <a:endParaRPr lang="en-US" sz="1200" dirty="0"/>
          </a:p>
        </p:txBody>
      </p:sp>
      <p:sp>
        <p:nvSpPr>
          <p:cNvPr id="7" name="Rectangle 6"/>
          <p:cNvSpPr/>
          <p:nvPr/>
        </p:nvSpPr>
        <p:spPr>
          <a:xfrm>
            <a:off x="3208524" y="1871003"/>
            <a:ext cx="5660654" cy="40697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function </a:t>
            </a:r>
            <a:r>
              <a:rPr lang="en-US" dirty="0" err="1">
                <a:solidFill>
                  <a:schemeClr val="bg1"/>
                </a:solidFill>
                <a:latin typeface="Courier New" panose="02070309020205020404" pitchFamily="49" charset="0"/>
                <a:cs typeface="Courier New" panose="02070309020205020404" pitchFamily="49" charset="0"/>
              </a:rPr>
              <a:t>logPosition</a:t>
            </a:r>
            <a:r>
              <a:rPr lang="en-US" dirty="0">
                <a:solidFill>
                  <a:schemeClr val="bg1"/>
                </a:solidFill>
                <a:latin typeface="Courier New" panose="02070309020205020404" pitchFamily="49" charset="0"/>
                <a:cs typeface="Courier New" panose="02070309020205020404" pitchFamily="49" charset="0"/>
              </a:rPr>
              <a:t>(target: any, </a:t>
            </a:r>
            <a:r>
              <a:rPr lang="en-US" dirty="0" err="1">
                <a:solidFill>
                  <a:schemeClr val="bg1"/>
                </a:solidFill>
                <a:latin typeface="Courier New" panose="02070309020205020404" pitchFamily="49" charset="0"/>
                <a:cs typeface="Courier New" panose="02070309020205020404" pitchFamily="49" charset="0"/>
              </a:rPr>
              <a:t>propertyKey</a:t>
            </a:r>
            <a:r>
              <a:rPr lang="en-US" dirty="0">
                <a:solidFill>
                  <a:schemeClr val="bg1"/>
                </a:solidFill>
                <a:latin typeface="Courier New" panose="02070309020205020404" pitchFamily="49" charset="0"/>
                <a:cs typeface="Courier New" panose="02070309020205020404" pitchFamily="49" charset="0"/>
              </a:rPr>
              <a:t>: string, </a:t>
            </a:r>
            <a:r>
              <a:rPr lang="en-US" dirty="0" err="1">
                <a:solidFill>
                  <a:schemeClr val="bg1"/>
                </a:solidFill>
                <a:latin typeface="Courier New" panose="02070309020205020404" pitchFamily="49" charset="0"/>
                <a:cs typeface="Courier New" panose="02070309020205020404" pitchFamily="49" charset="0"/>
              </a:rPr>
              <a:t>parameterIndex</a:t>
            </a:r>
            <a:r>
              <a:rPr lang="en-US" dirty="0">
                <a:solidFill>
                  <a:schemeClr val="bg1"/>
                </a:solidFill>
                <a:latin typeface="Courier New" panose="02070309020205020404" pitchFamily="49" charset="0"/>
                <a:cs typeface="Courier New" panose="02070309020205020404" pitchFamily="49" charset="0"/>
              </a:rPr>
              <a:t>: number) {</a:t>
            </a:r>
          </a:p>
          <a:p>
            <a:r>
              <a:rPr lang="en-US" dirty="0">
                <a:solidFill>
                  <a:schemeClr val="bg1"/>
                </a:solidFill>
                <a:latin typeface="Courier New" panose="02070309020205020404" pitchFamily="49" charset="0"/>
                <a:cs typeface="Courier New" panose="02070309020205020404" pitchFamily="49" charset="0"/>
              </a:rPr>
              <a:t>  console.log(</a:t>
            </a:r>
            <a:r>
              <a:rPr lang="en-US" dirty="0" err="1">
                <a:solidFill>
                  <a:schemeClr val="bg1"/>
                </a:solidFill>
                <a:latin typeface="Courier New" panose="02070309020205020404" pitchFamily="49" charset="0"/>
                <a:cs typeface="Courier New" panose="02070309020205020404" pitchFamily="49" charset="0"/>
              </a:rPr>
              <a:t>parameterIndex</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class Cow {</a:t>
            </a:r>
          </a:p>
          <a:p>
            <a:r>
              <a:rPr lang="en-US" dirty="0">
                <a:solidFill>
                  <a:schemeClr val="bg1"/>
                </a:solidFill>
                <a:latin typeface="Courier New" panose="02070309020205020404" pitchFamily="49" charset="0"/>
                <a:cs typeface="Courier New" panose="02070309020205020404" pitchFamily="49" charset="0"/>
              </a:rPr>
              <a:t>  say(b: string, @</a:t>
            </a:r>
            <a:r>
              <a:rPr lang="en-US" dirty="0" err="1">
                <a:solidFill>
                  <a:schemeClr val="bg1"/>
                </a:solidFill>
                <a:latin typeface="Courier New" panose="02070309020205020404" pitchFamily="49" charset="0"/>
                <a:cs typeface="Courier New" panose="02070309020205020404" pitchFamily="49" charset="0"/>
              </a:rPr>
              <a:t>logPosition</a:t>
            </a:r>
            <a:r>
              <a:rPr lang="en-US" dirty="0">
                <a:solidFill>
                  <a:schemeClr val="bg1"/>
                </a:solidFill>
                <a:latin typeface="Courier New" panose="02070309020205020404" pitchFamily="49" charset="0"/>
                <a:cs typeface="Courier New" panose="02070309020205020404" pitchFamily="49" charset="0"/>
              </a:rPr>
              <a:t> c: </a:t>
            </a:r>
            <a:r>
              <a:rPr lang="en-US" dirty="0" err="1">
                <a:solidFill>
                  <a:schemeClr val="bg1"/>
                </a:solidFill>
                <a:latin typeface="Courier New" panose="02070309020205020404" pitchFamily="49" charset="0"/>
                <a:cs typeface="Courier New" panose="02070309020205020404" pitchFamily="49" charset="0"/>
              </a:rPr>
              <a:t>boolean</a:t>
            </a:r>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console.log(b);</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a:t>
            </a: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new Cow().say('hello', false); // outputs 1 (newline) hello</a:t>
            </a:r>
          </a:p>
        </p:txBody>
      </p:sp>
      <p:sp>
        <p:nvSpPr>
          <p:cNvPr id="8" name="Footer Placeholder 1"/>
          <p:cNvSpPr>
            <a:spLocks noGrp="1"/>
          </p:cNvSpPr>
          <p:nvPr>
            <p:ph type="ftr" sz="quarter" idx="11"/>
          </p:nvPr>
        </p:nvSpPr>
        <p:spPr>
          <a:xfrm>
            <a:off x="0" y="6486875"/>
            <a:ext cx="1367711" cy="199442"/>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18FA90E1-9751-4AAF-AF7F-A0EE18AE0C64}"/>
              </a:ext>
            </a:extLst>
          </p:cNvPr>
          <p:cNvSpPr>
            <a:spLocks noGrp="1"/>
          </p:cNvSpPr>
          <p:nvPr>
            <p:ph type="sldNum" sz="quarter" idx="12"/>
          </p:nvPr>
        </p:nvSpPr>
        <p:spPr/>
        <p:txBody>
          <a:bodyPr/>
          <a:lstStyle/>
          <a:p>
            <a:fld id="{8430ED8F-F4BA-4C5B-9498-F896284E1CAD}" type="slidenum">
              <a:rPr lang="en-US" smtClean="0"/>
              <a:t>16</a:t>
            </a:fld>
            <a:endParaRPr lang="en-US"/>
          </a:p>
        </p:txBody>
      </p:sp>
    </p:spTree>
    <p:extLst>
      <p:ext uri="{BB962C8B-B14F-4D97-AF65-F5344CB8AC3E}">
        <p14:creationId xmlns:p14="http://schemas.microsoft.com/office/powerpoint/2010/main" val="379872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3000" b="1" dirty="0">
                <a:solidFill>
                  <a:schemeClr val="tx1">
                    <a:lumMod val="65000"/>
                    <a:lumOff val="35000"/>
                  </a:schemeClr>
                </a:solidFill>
                <a:latin typeface="Arial Rounded MT Bold" pitchFamily="34" charset="0"/>
                <a:cs typeface="Arial" pitchFamily="34" charset="0"/>
              </a:rPr>
              <a:t>Data Binding</a:t>
            </a:r>
          </a:p>
        </p:txBody>
      </p:sp>
      <p:sp>
        <p:nvSpPr>
          <p:cNvPr id="2" name="Footer Placeholder 1">
            <a:extLst>
              <a:ext uri="{FF2B5EF4-FFF2-40B4-BE49-F238E27FC236}">
                <a16:creationId xmlns:a16="http://schemas.microsoft.com/office/drawing/2014/main" id="{A7A16D00-CA4B-4B6E-8D77-62C85AC5736E}"/>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398019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740" y="-131667"/>
            <a:ext cx="3195069" cy="842915"/>
          </a:xfrm>
        </p:spPr>
        <p:txBody>
          <a:bodyPr/>
          <a:lstStyle/>
          <a:p>
            <a:r>
              <a:rPr lang="en-US" b="1" dirty="0">
                <a:solidFill>
                  <a:schemeClr val="bg1"/>
                </a:solidFill>
              </a:rPr>
              <a:t>Data Binding</a:t>
            </a:r>
          </a:p>
        </p:txBody>
      </p:sp>
      <p:grpSp>
        <p:nvGrpSpPr>
          <p:cNvPr id="17" name="Group 16"/>
          <p:cNvGrpSpPr/>
          <p:nvPr/>
        </p:nvGrpSpPr>
        <p:grpSpPr>
          <a:xfrm rot="16200000">
            <a:off x="3330057" y="17978"/>
            <a:ext cx="5227086" cy="7315200"/>
            <a:chOff x="1473981" y="1219200"/>
            <a:chExt cx="6076971" cy="4724400"/>
          </a:xfrm>
        </p:grpSpPr>
        <p:sp>
          <p:nvSpPr>
            <p:cNvPr id="11" name="Rectangle 10"/>
            <p:cNvSpPr/>
            <p:nvPr/>
          </p:nvSpPr>
          <p:spPr>
            <a:xfrm>
              <a:off x="1473981" y="1219200"/>
              <a:ext cx="6043633" cy="762000"/>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&lt;Template&gt;</a:t>
              </a:r>
            </a:p>
          </p:txBody>
        </p:sp>
        <p:sp>
          <p:nvSpPr>
            <p:cNvPr id="12" name="Rectangle 11"/>
            <p:cNvSpPr/>
            <p:nvPr/>
          </p:nvSpPr>
          <p:spPr>
            <a:xfrm>
              <a:off x="1507319" y="5181600"/>
              <a:ext cx="6043633"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@Component</a:t>
              </a:r>
            </a:p>
          </p:txBody>
        </p:sp>
        <p:sp>
          <p:nvSpPr>
            <p:cNvPr id="5" name="Up Arrow 4"/>
            <p:cNvSpPr/>
            <p:nvPr/>
          </p:nvSpPr>
          <p:spPr>
            <a:xfrm>
              <a:off x="6675538" y="2088752"/>
              <a:ext cx="533400" cy="2819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p Arrow 12"/>
            <p:cNvSpPr/>
            <p:nvPr/>
          </p:nvSpPr>
          <p:spPr>
            <a:xfrm rot="10800000" flipH="1">
              <a:off x="3468430" y="2076450"/>
              <a:ext cx="533400" cy="2819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5159830" y="2076450"/>
              <a:ext cx="533400" cy="2819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Up-Down Arrow 5"/>
            <p:cNvSpPr/>
            <p:nvPr/>
          </p:nvSpPr>
          <p:spPr>
            <a:xfrm>
              <a:off x="1772839" y="2107802"/>
              <a:ext cx="457200" cy="28003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4912862" y="1078468"/>
            <a:ext cx="174919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{{interpolation}}</a:t>
            </a:r>
          </a:p>
        </p:txBody>
      </p:sp>
      <p:sp>
        <p:nvSpPr>
          <p:cNvPr id="16" name="TextBox 15"/>
          <p:cNvSpPr txBox="1"/>
          <p:nvPr/>
        </p:nvSpPr>
        <p:spPr>
          <a:xfrm>
            <a:off x="4727890" y="2228358"/>
            <a:ext cx="259077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[property]=“binding”</a:t>
            </a:r>
          </a:p>
        </p:txBody>
      </p:sp>
      <p:sp>
        <p:nvSpPr>
          <p:cNvPr id="18" name="TextBox 17"/>
          <p:cNvSpPr txBox="1"/>
          <p:nvPr/>
        </p:nvSpPr>
        <p:spPr>
          <a:xfrm>
            <a:off x="4765976" y="3821668"/>
            <a:ext cx="235524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(event)=“binding”</a:t>
            </a:r>
          </a:p>
        </p:txBody>
      </p:sp>
      <p:sp>
        <p:nvSpPr>
          <p:cNvPr id="19" name="TextBox 18"/>
          <p:cNvSpPr txBox="1"/>
          <p:nvPr/>
        </p:nvSpPr>
        <p:spPr>
          <a:xfrm>
            <a:off x="4610086" y="5334000"/>
            <a:ext cx="254922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[(two-way)]=“binding”</a:t>
            </a:r>
          </a:p>
        </p:txBody>
      </p:sp>
      <p:sp>
        <p:nvSpPr>
          <p:cNvPr id="15" name="Footer Placeholder 1"/>
          <p:cNvSpPr>
            <a:spLocks noGrp="1"/>
          </p:cNvSpPr>
          <p:nvPr>
            <p:ph type="ftr" sz="quarter" idx="11"/>
          </p:nvPr>
        </p:nvSpPr>
        <p:spPr>
          <a:xfrm>
            <a:off x="152623" y="6538912"/>
            <a:ext cx="1371600" cy="228600"/>
          </a:xfrm>
        </p:spPr>
        <p:txBody>
          <a:bodyPr/>
          <a:lstStyle/>
          <a:p>
            <a:r>
              <a:rPr lang="en-US"/>
              <a:t>© Cognizant 2019</a:t>
            </a:r>
            <a:endParaRPr lang="en-US" dirty="0"/>
          </a:p>
        </p:txBody>
      </p:sp>
      <p:sp>
        <p:nvSpPr>
          <p:cNvPr id="3" name="Slide Number Placeholder 2"/>
          <p:cNvSpPr>
            <a:spLocks noGrp="1"/>
          </p:cNvSpPr>
          <p:nvPr>
            <p:ph type="sldNum" sz="quarter" idx="12"/>
          </p:nvPr>
        </p:nvSpPr>
        <p:spPr/>
        <p:txBody>
          <a:bodyPr/>
          <a:lstStyle/>
          <a:p>
            <a:fld id="{E7AF38FF-B38D-4060-8B8D-2D16AAFBAAC1}" type="slidenum">
              <a:rPr lang="en-US" smtClean="0"/>
              <a:pPr/>
              <a:t>18</a:t>
            </a:fld>
            <a:endParaRPr lang="en-US" dirty="0"/>
          </a:p>
        </p:txBody>
      </p:sp>
    </p:spTree>
    <p:extLst>
      <p:ext uri="{BB962C8B-B14F-4D97-AF65-F5344CB8AC3E}">
        <p14:creationId xmlns:p14="http://schemas.microsoft.com/office/powerpoint/2010/main" val="144594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204" y="0"/>
            <a:ext cx="3061996" cy="629871"/>
          </a:xfrm>
        </p:spPr>
        <p:txBody>
          <a:bodyPr>
            <a:normAutofit fontScale="90000"/>
          </a:bodyPr>
          <a:lstStyle/>
          <a:p>
            <a:r>
              <a:rPr lang="en-US" dirty="0"/>
              <a:t>Data Binding</a:t>
            </a:r>
          </a:p>
        </p:txBody>
      </p:sp>
      <p:sp>
        <p:nvSpPr>
          <p:cNvPr id="3" name="Rectangle 2"/>
          <p:cNvSpPr/>
          <p:nvPr/>
        </p:nvSpPr>
        <p:spPr>
          <a:xfrm>
            <a:off x="2057400" y="838201"/>
            <a:ext cx="8229600" cy="7417415"/>
          </a:xfrm>
          <a:prstGeom prst="rect">
            <a:avLst/>
          </a:prstGeom>
        </p:spPr>
        <p:txBody>
          <a:bodyPr wrap="square">
            <a:spAutoFit/>
          </a:bodyPr>
          <a:lstStyle/>
          <a:p>
            <a:r>
              <a:rPr lang="en-US" sz="1700" dirty="0">
                <a:latin typeface="Arial" panose="020B0604020202020204" pitchFamily="34" charset="0"/>
                <a:cs typeface="Arial" panose="020B0604020202020204" pitchFamily="34" charset="0"/>
              </a:rPr>
              <a:t>Data binding signifies how and what kind of data is bound between a component and its template.</a:t>
            </a:r>
          </a:p>
          <a:p>
            <a:pPr marL="285750"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700" b="1" dirty="0">
                <a:latin typeface="Arial" panose="020B0604020202020204" pitchFamily="34" charset="0"/>
                <a:cs typeface="Arial" panose="020B0604020202020204" pitchFamily="34" charset="0"/>
              </a:rPr>
              <a:t>Interpolation</a:t>
            </a:r>
            <a:r>
              <a:rPr lang="en-US" sz="1700" dirty="0">
                <a:latin typeface="Arial" panose="020B0604020202020204" pitchFamily="34" charset="0"/>
                <a:cs typeface="Arial" panose="020B0604020202020204" pitchFamily="34" charset="0"/>
              </a:rPr>
              <a:t> – binds component properties in output template.  It uses {{}}.</a:t>
            </a:r>
            <a:endParaRPr lang="en-US" sz="1700" dirty="0">
              <a:solidFill>
                <a:srgbClr val="FF66FF"/>
              </a:solidFill>
              <a:latin typeface="Arial" panose="020B0604020202020204" pitchFamily="34" charset="0"/>
              <a:cs typeface="Arial" panose="020B0604020202020204" pitchFamily="34" charset="0"/>
            </a:endParaRPr>
          </a:p>
          <a:p>
            <a:pPr lvl="1"/>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700" b="1" dirty="0">
                <a:latin typeface="Arial" panose="020B0604020202020204" pitchFamily="34" charset="0"/>
                <a:cs typeface="Arial" panose="020B0604020202020204" pitchFamily="34" charset="0"/>
              </a:rPr>
              <a:t>Property Binding</a:t>
            </a:r>
            <a:r>
              <a:rPr lang="en-US" sz="1700" dirty="0">
                <a:latin typeface="Arial" panose="020B0604020202020204" pitchFamily="34" charset="0"/>
                <a:cs typeface="Arial" panose="020B0604020202020204" pitchFamily="34" charset="0"/>
              </a:rPr>
              <a:t> – flows data from the component to the element. Uses []</a:t>
            </a:r>
            <a:r>
              <a:rPr lang="en-US" sz="1700" dirty="0">
                <a:solidFill>
                  <a:srgbClr val="FF66FF"/>
                </a:solidFill>
                <a:latin typeface="Arial" panose="020B0604020202020204" pitchFamily="34" charset="0"/>
                <a:cs typeface="Arial" panose="020B0604020202020204" pitchFamily="34" charset="0"/>
              </a:rPr>
              <a:t>.</a:t>
            </a: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lvl="1"/>
            <a:endParaRPr lang="en-US" sz="17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700" b="1" dirty="0">
                <a:latin typeface="Arial" panose="020B0604020202020204" pitchFamily="34" charset="0"/>
                <a:cs typeface="Arial" panose="020B0604020202020204" pitchFamily="34" charset="0"/>
              </a:rPr>
              <a:t>Event Binding</a:t>
            </a:r>
            <a:r>
              <a:rPr lang="en-US" sz="1700" dirty="0">
                <a:latin typeface="Arial" panose="020B0604020202020204" pitchFamily="34" charset="0"/>
                <a:cs typeface="Arial" panose="020B0604020202020204" pitchFamily="34" charset="0"/>
              </a:rPr>
              <a:t> – flows data from an element to the component. Uses ()</a:t>
            </a:r>
            <a:r>
              <a:rPr lang="en-US" sz="1700" dirty="0">
                <a:solidFill>
                  <a:srgbClr val="FF66FF"/>
                </a:solidFill>
                <a:latin typeface="Arial" panose="020B0604020202020204" pitchFamily="34" charset="0"/>
                <a:cs typeface="Arial" panose="020B0604020202020204" pitchFamily="34" charset="0"/>
              </a:rPr>
              <a:t>.</a:t>
            </a: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700" b="1" dirty="0">
                <a:latin typeface="Arial" panose="020B0604020202020204" pitchFamily="34" charset="0"/>
                <a:cs typeface="Arial" panose="020B0604020202020204" pitchFamily="34" charset="0"/>
              </a:rPr>
              <a:t>Two-Way Binding</a:t>
            </a:r>
            <a:r>
              <a:rPr lang="en-US" sz="1700" dirty="0">
                <a:latin typeface="Arial" panose="020B0604020202020204" pitchFamily="34" charset="0"/>
                <a:cs typeface="Arial" panose="020B0604020202020204" pitchFamily="34" charset="0"/>
              </a:rPr>
              <a:t> – is a combination of the Event and Property Bindings. Used along with the ngModel object. *Must Import FormsModule</a:t>
            </a: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700" dirty="0"/>
          </a:p>
        </p:txBody>
      </p:sp>
      <p:sp>
        <p:nvSpPr>
          <p:cNvPr id="4" name="Rectangle 3"/>
          <p:cNvSpPr/>
          <p:nvPr/>
        </p:nvSpPr>
        <p:spPr>
          <a:xfrm>
            <a:off x="2514600" y="2078472"/>
            <a:ext cx="7559494"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&lt;span&gt;{{interpolatedValue}}&lt;span&gt;</a:t>
            </a:r>
          </a:p>
        </p:txBody>
      </p:sp>
      <p:sp>
        <p:nvSpPr>
          <p:cNvPr id="8" name="Rectangle 7"/>
          <p:cNvSpPr/>
          <p:nvPr/>
        </p:nvSpPr>
        <p:spPr>
          <a:xfrm>
            <a:off x="1840164" y="3127111"/>
            <a:ext cx="8908366" cy="4220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&lt;span [style.color]="componentStyle"&gt;Some colored text!&lt;/span&gt;</a:t>
            </a:r>
          </a:p>
        </p:txBody>
      </p:sp>
      <p:sp>
        <p:nvSpPr>
          <p:cNvPr id="9" name="Rectangle 8"/>
          <p:cNvSpPr/>
          <p:nvPr/>
        </p:nvSpPr>
        <p:spPr>
          <a:xfrm>
            <a:off x="2514600" y="4099976"/>
            <a:ext cx="7559494" cy="50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&lt;button (click)="alertTheWorld()"&gt;Click me!&lt;/button&gt;</a:t>
            </a:r>
          </a:p>
        </p:txBody>
      </p:sp>
      <p:sp>
        <p:nvSpPr>
          <p:cNvPr id="10" name="Rectangle 9"/>
          <p:cNvSpPr/>
          <p:nvPr/>
        </p:nvSpPr>
        <p:spPr>
          <a:xfrm>
            <a:off x="2817868" y="5422386"/>
            <a:ext cx="6952957" cy="11165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&lt;input md-input [(ngModel)]="dynamicValue"</a:t>
            </a:r>
          </a:p>
          <a:p>
            <a:r>
              <a:rPr lang="en-US" dirty="0">
                <a:solidFill>
                  <a:schemeClr val="bg1"/>
                </a:solidFill>
                <a:latin typeface="Courier New" panose="02070309020205020404" pitchFamily="49" charset="0"/>
                <a:cs typeface="Courier New" panose="02070309020205020404" pitchFamily="49" charset="0"/>
              </a:rPr>
              <a:t>placeholder="Watch the text update!" type="text"&gt;</a:t>
            </a:r>
          </a:p>
          <a:p>
            <a:r>
              <a:rPr lang="en-US" dirty="0">
                <a:solidFill>
                  <a:schemeClr val="bg1"/>
                </a:solidFill>
                <a:latin typeface="Courier New" panose="02070309020205020404" pitchFamily="49" charset="0"/>
                <a:cs typeface="Courier New" panose="02070309020205020404" pitchFamily="49" charset="0"/>
              </a:rPr>
              <a:t>&lt;br&gt;</a:t>
            </a:r>
          </a:p>
          <a:p>
            <a:r>
              <a:rPr lang="en-US" dirty="0">
                <a:solidFill>
                  <a:schemeClr val="bg1"/>
                </a:solidFill>
                <a:latin typeface="Courier New" panose="02070309020205020404" pitchFamily="49" charset="0"/>
                <a:cs typeface="Courier New" panose="02070309020205020404" pitchFamily="49" charset="0"/>
              </a:rPr>
              <a:t>&lt;span&gt;{{dynamicValue}}&lt;/span&gt;</a:t>
            </a:r>
          </a:p>
        </p:txBody>
      </p:sp>
      <p:sp>
        <p:nvSpPr>
          <p:cNvPr id="11" name="Footer Placeholder 1"/>
          <p:cNvSpPr>
            <a:spLocks noGrp="1"/>
          </p:cNvSpPr>
          <p:nvPr>
            <p:ph type="ftr" sz="quarter" idx="11"/>
          </p:nvPr>
        </p:nvSpPr>
        <p:spPr>
          <a:xfrm>
            <a:off x="113004" y="6424612"/>
            <a:ext cx="1371600" cy="228600"/>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2D489FAE-4110-407B-AB52-A4EED619A748}"/>
              </a:ext>
            </a:extLst>
          </p:cNvPr>
          <p:cNvSpPr>
            <a:spLocks noGrp="1"/>
          </p:cNvSpPr>
          <p:nvPr>
            <p:ph type="sldNum" sz="quarter" idx="12"/>
          </p:nvPr>
        </p:nvSpPr>
        <p:spPr/>
        <p:txBody>
          <a:bodyPr/>
          <a:lstStyle/>
          <a:p>
            <a:fld id="{8430ED8F-F4BA-4C5B-9498-F896284E1CAD}" type="slidenum">
              <a:rPr lang="en-US" smtClean="0"/>
              <a:t>19</a:t>
            </a:fld>
            <a:endParaRPr lang="en-US"/>
          </a:p>
        </p:txBody>
      </p:sp>
    </p:spTree>
    <p:extLst>
      <p:ext uri="{BB962C8B-B14F-4D97-AF65-F5344CB8AC3E}">
        <p14:creationId xmlns:p14="http://schemas.microsoft.com/office/powerpoint/2010/main" val="184559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Cognizant 2019</a:t>
            </a:r>
            <a:endParaRPr lang="en-US" dirty="0"/>
          </a:p>
        </p:txBody>
      </p:sp>
      <p:sp>
        <p:nvSpPr>
          <p:cNvPr id="4" name="Rectangle 3"/>
          <p:cNvSpPr/>
          <p:nvPr/>
        </p:nvSpPr>
        <p:spPr>
          <a:xfrm>
            <a:off x="4038601" y="2438400"/>
            <a:ext cx="7434599" cy="369332"/>
          </a:xfrm>
          <a:prstGeom prst="rect">
            <a:avLst/>
          </a:prstGeom>
        </p:spPr>
        <p:txBody>
          <a:bodyPr wrap="none">
            <a:spAutoFit/>
          </a:bodyPr>
          <a:lstStyle/>
          <a:p>
            <a:pPr lvl="0" fontAlgn="base">
              <a:spcBef>
                <a:spcPct val="20000"/>
              </a:spcBef>
              <a:spcAft>
                <a:spcPct val="0"/>
              </a:spcAft>
              <a:buSzPct val="95000"/>
            </a:pPr>
            <a:r>
              <a:rPr lang="en-US" dirty="0">
                <a:latin typeface="Arial" panose="020B0604020202020204" pitchFamily="34" charset="0"/>
                <a:ea typeface="Arial Unicode MS" pitchFamily="34" charset="-128"/>
                <a:cs typeface="Arial" panose="020B0604020202020204" pitchFamily="34" charset="0"/>
              </a:rPr>
              <a:t>Vignesh Murali Natarajan (119780)   Edited By Jason Monroe (688776)</a:t>
            </a:r>
          </a:p>
        </p:txBody>
      </p:sp>
      <p:sp>
        <p:nvSpPr>
          <p:cNvPr id="5" name="Rectangle 4"/>
          <p:cNvSpPr/>
          <p:nvPr/>
        </p:nvSpPr>
        <p:spPr>
          <a:xfrm>
            <a:off x="4038600" y="2888233"/>
            <a:ext cx="6324600" cy="671513"/>
          </a:xfrm>
          <a:prstGeom prst="rect">
            <a:avLst/>
          </a:prstGeom>
        </p:spPr>
        <p:txBody>
          <a:bodyPr wrap="square">
            <a:spAutoFit/>
          </a:bodyPr>
          <a:lstStyle/>
          <a:p>
            <a:pPr lvl="0" fontAlgn="base">
              <a:spcBef>
                <a:spcPct val="20000"/>
              </a:spcBef>
              <a:spcAft>
                <a:spcPct val="0"/>
              </a:spcAft>
              <a:buSzPct val="95000"/>
            </a:pPr>
            <a:r>
              <a:rPr lang="en-US" sz="1200" dirty="0">
                <a:latin typeface="Arial" panose="020B0604020202020204" pitchFamily="34" charset="0"/>
                <a:cs typeface="Arial" panose="020B0604020202020204" pitchFamily="34" charset="0"/>
              </a:rPr>
              <a:t>Veteran Trainer, Project Manager and Solution Architect with 14 years of technical training experience and 12 technical certifications on Java, Mobile, Web, Architecture, Design and Development</a:t>
            </a:r>
            <a:endParaRPr lang="en-US" sz="1200" dirty="0">
              <a:latin typeface="Arial" panose="020B0604020202020204" pitchFamily="34" charset="0"/>
              <a:ea typeface="Arial Unicode MS" pitchFamily="34" charset="-128"/>
              <a:cs typeface="Arial" panose="020B0604020202020204" pitchFamily="34" charset="0"/>
            </a:endParaRPr>
          </a:p>
        </p:txBody>
      </p:sp>
      <p:sp>
        <p:nvSpPr>
          <p:cNvPr id="6" name="Rectangle 5"/>
          <p:cNvSpPr/>
          <p:nvPr/>
        </p:nvSpPr>
        <p:spPr>
          <a:xfrm>
            <a:off x="4038600" y="3693906"/>
            <a:ext cx="1646605" cy="369332"/>
          </a:xfrm>
          <a:prstGeom prst="rect">
            <a:avLst/>
          </a:prstGeom>
        </p:spPr>
        <p:txBody>
          <a:bodyPr wrap="none">
            <a:spAutoFit/>
          </a:bodyPr>
          <a:lstStyle/>
          <a:p>
            <a:pPr lvl="0" fontAlgn="base">
              <a:spcBef>
                <a:spcPct val="20000"/>
              </a:spcBef>
              <a:spcAft>
                <a:spcPct val="0"/>
              </a:spcAft>
              <a:buSzPct val="95000"/>
            </a:pPr>
            <a:r>
              <a:rPr lang="en-US" dirty="0">
                <a:latin typeface="Arial" panose="020B0604020202020204" pitchFamily="34" charset="0"/>
                <a:cs typeface="Arial" panose="020B0604020202020204" pitchFamily="34" charset="0"/>
              </a:rPr>
              <a:t>2.1, May 2019</a:t>
            </a:r>
            <a:endParaRPr lang="en-US" dirty="0">
              <a:latin typeface="Arial" panose="020B0604020202020204" pitchFamily="34" charset="0"/>
              <a:ea typeface="Arial Unicode MS" pitchFamily="34" charset="-128"/>
              <a:cs typeface="Arial" panose="020B0604020202020204" pitchFamily="34" charset="0"/>
            </a:endParaRPr>
          </a:p>
        </p:txBody>
      </p:sp>
    </p:spTree>
    <p:extLst>
      <p:ext uri="{BB962C8B-B14F-4D97-AF65-F5344CB8AC3E}">
        <p14:creationId xmlns:p14="http://schemas.microsoft.com/office/powerpoint/2010/main" val="1701116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4396273" cy="577267"/>
          </a:xfrm>
        </p:spPr>
        <p:txBody>
          <a:bodyPr>
            <a:normAutofit fontScale="90000"/>
          </a:bodyPr>
          <a:lstStyle/>
          <a:p>
            <a:r>
              <a:rPr lang="en-US" dirty="0"/>
              <a:t>Two-Way Binding</a:t>
            </a:r>
          </a:p>
        </p:txBody>
      </p:sp>
      <p:sp>
        <p:nvSpPr>
          <p:cNvPr id="15" name="Rectangle 14"/>
          <p:cNvSpPr/>
          <p:nvPr/>
        </p:nvSpPr>
        <p:spPr>
          <a:xfrm>
            <a:off x="1981200" y="1143001"/>
            <a:ext cx="8229600" cy="2985433"/>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Two-way data binding combines the input and output binding into a single notation using the ngModel directive.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following statement: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r>
              <a:rPr lang="en-US" dirty="0">
                <a:latin typeface="Arial" panose="020B0604020202020204" pitchFamily="34" charset="0"/>
                <a:cs typeface="Arial" panose="020B0604020202020204" pitchFamily="34" charset="0"/>
              </a:rPr>
              <a:t>    is the same as:</a:t>
            </a:r>
          </a:p>
          <a:p>
            <a:endParaRPr lang="en-US" sz="2000" dirty="0"/>
          </a:p>
          <a:p>
            <a:endParaRPr lang="en-US" sz="2000" dirty="0"/>
          </a:p>
          <a:p>
            <a:pPr marL="342900" indent="-342900">
              <a:buFont typeface="Arial" panose="020B0604020202020204" pitchFamily="34" charset="0"/>
              <a:buChar char="•"/>
            </a:pPr>
            <a:endParaRPr lang="en-US" dirty="0">
              <a:solidFill>
                <a:srgbClr val="FF66FF"/>
              </a:solidFill>
              <a:latin typeface="Arial" panose="020B0604020202020204" pitchFamily="34" charset="0"/>
              <a:cs typeface="Arial" panose="020B0604020202020204" pitchFamily="34" charset="0"/>
            </a:endParaRPr>
          </a:p>
        </p:txBody>
      </p:sp>
      <p:sp>
        <p:nvSpPr>
          <p:cNvPr id="4" name="TextBox 3"/>
          <p:cNvSpPr txBox="1"/>
          <p:nvPr/>
        </p:nvSpPr>
        <p:spPr>
          <a:xfrm>
            <a:off x="2365248" y="2435424"/>
            <a:ext cx="7562088" cy="369332"/>
          </a:xfrm>
          <a:prstGeom prst="rect">
            <a:avLst/>
          </a:prstGeom>
          <a:solidFill>
            <a:schemeClr val="tx1"/>
          </a:solidFill>
          <a:ln>
            <a:noFill/>
          </a:ln>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&lt;input [(ngModel)]="name"&gt;</a:t>
            </a:r>
          </a:p>
        </p:txBody>
      </p:sp>
      <p:sp>
        <p:nvSpPr>
          <p:cNvPr id="7" name="TextBox 6"/>
          <p:cNvSpPr txBox="1"/>
          <p:nvPr/>
        </p:nvSpPr>
        <p:spPr>
          <a:xfrm>
            <a:off x="2365248" y="3426024"/>
            <a:ext cx="7562088" cy="369332"/>
          </a:xfrm>
          <a:prstGeom prst="rect">
            <a:avLst/>
          </a:prstGeom>
          <a:solidFill>
            <a:schemeClr val="tx1"/>
          </a:solidFill>
          <a:ln>
            <a:noFill/>
          </a:ln>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&lt;input [ngModel]="name" (ngModelChange)="name=$event"&gt;</a:t>
            </a:r>
          </a:p>
        </p:txBody>
      </p:sp>
      <p:sp>
        <p:nvSpPr>
          <p:cNvPr id="6"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
        <p:nvSpPr>
          <p:cNvPr id="3" name="Slide Number Placeholder 2"/>
          <p:cNvSpPr>
            <a:spLocks noGrp="1"/>
          </p:cNvSpPr>
          <p:nvPr>
            <p:ph type="sldNum" sz="quarter" idx="12"/>
          </p:nvPr>
        </p:nvSpPr>
        <p:spPr/>
        <p:txBody>
          <a:bodyPr/>
          <a:lstStyle/>
          <a:p>
            <a:fld id="{E7AF38FF-B38D-4060-8B8D-2D16AAFBAAC1}" type="slidenum">
              <a:rPr lang="en-US" smtClean="0"/>
              <a:pPr/>
              <a:t>20</a:t>
            </a:fld>
            <a:endParaRPr lang="en-US" dirty="0"/>
          </a:p>
        </p:txBody>
      </p:sp>
    </p:spTree>
    <p:extLst>
      <p:ext uri="{BB962C8B-B14F-4D97-AF65-F5344CB8AC3E}">
        <p14:creationId xmlns:p14="http://schemas.microsoft.com/office/powerpoint/2010/main" val="413105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0853" y="-104582"/>
            <a:ext cx="5829298" cy="791871"/>
          </a:xfrm>
        </p:spPr>
        <p:txBody>
          <a:bodyPr/>
          <a:lstStyle/>
          <a:p>
            <a:r>
              <a:rPr lang="en-US" b="1" dirty="0">
                <a:solidFill>
                  <a:schemeClr val="bg1"/>
                </a:solidFill>
              </a:rPr>
              <a:t>Practice – HelloAngular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641" y="1003132"/>
            <a:ext cx="1589293" cy="1589293"/>
          </a:xfrm>
          <a:prstGeom prst="rect">
            <a:avLst/>
          </a:prstGeom>
        </p:spPr>
      </p:pic>
      <p:sp>
        <p:nvSpPr>
          <p:cNvPr id="8" name="Footer Placeholder 1"/>
          <p:cNvSpPr>
            <a:spLocks noGrp="1"/>
          </p:cNvSpPr>
          <p:nvPr>
            <p:ph type="ftr" sz="quarter" idx="11"/>
          </p:nvPr>
        </p:nvSpPr>
        <p:spPr>
          <a:xfrm>
            <a:off x="176827" y="6490977"/>
            <a:ext cx="1371600" cy="228600"/>
          </a:xfrm>
        </p:spPr>
        <p:txBody>
          <a:bodyPr/>
          <a:lstStyle/>
          <a:p>
            <a:r>
              <a:rPr lang="en-US"/>
              <a:t>© Cognizant 2019</a:t>
            </a:r>
            <a:endParaRPr lang="en-US" dirty="0"/>
          </a:p>
        </p:txBody>
      </p:sp>
      <p:sp>
        <p:nvSpPr>
          <p:cNvPr id="2" name="TextBox 1"/>
          <p:cNvSpPr txBox="1"/>
          <p:nvPr/>
        </p:nvSpPr>
        <p:spPr>
          <a:xfrm>
            <a:off x="2021501" y="858056"/>
            <a:ext cx="9809254" cy="4801314"/>
          </a:xfrm>
          <a:prstGeom prst="rect">
            <a:avLst/>
          </a:prstGeom>
          <a:noFill/>
        </p:spPr>
        <p:txBody>
          <a:bodyPr wrap="square" rtlCol="0">
            <a:spAutoFit/>
          </a:bodyPr>
          <a:lstStyle/>
          <a:p>
            <a:r>
              <a:rPr lang="en-US" dirty="0"/>
              <a:t>Property Binding Practice:</a:t>
            </a:r>
          </a:p>
          <a:p>
            <a:pPr marL="342900" indent="-342900">
              <a:buFont typeface="+mj-lt"/>
              <a:buAutoNum type="arabicPeriod"/>
            </a:pPr>
            <a:r>
              <a:rPr lang="en-US" dirty="0"/>
              <a:t>Add [style.color]=‘myColor’ property binding to the h2 element in app.component.html</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Add myColor property to app.component.ts.  Make it a string type and assign it a literal that is your favorite color.  Verify that the h2 color changed in your app (it should be served to observe this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r>
              <a:rPr lang="en-US" dirty="0"/>
              <a:t>Event Binding Practice:</a:t>
            </a:r>
          </a:p>
          <a:p>
            <a:pPr marL="342900" indent="-342900">
              <a:buFont typeface="+mj-lt"/>
              <a:buAutoNum type="arabicPeriod"/>
            </a:pPr>
            <a:r>
              <a:rPr lang="en-US" dirty="0"/>
              <a:t>Add a button with a click event that calls a function called “changeColor()”</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Define the function as shown below in app.component.ts.  Verify that clicking the button changes the color.</a:t>
            </a:r>
          </a:p>
        </p:txBody>
      </p:sp>
      <p:pic>
        <p:nvPicPr>
          <p:cNvPr id="5" name="Picture 4"/>
          <p:cNvPicPr>
            <a:picLocks noChangeAspect="1"/>
          </p:cNvPicPr>
          <p:nvPr/>
        </p:nvPicPr>
        <p:blipFill>
          <a:blip r:embed="rId4"/>
          <a:stretch>
            <a:fillRect/>
          </a:stretch>
        </p:blipFill>
        <p:spPr>
          <a:xfrm>
            <a:off x="2474013" y="1581260"/>
            <a:ext cx="7839075" cy="304800"/>
          </a:xfrm>
          <a:prstGeom prst="rect">
            <a:avLst/>
          </a:prstGeom>
        </p:spPr>
      </p:pic>
      <p:pic>
        <p:nvPicPr>
          <p:cNvPr id="9" name="Picture 8"/>
          <p:cNvPicPr>
            <a:picLocks noChangeAspect="1"/>
          </p:cNvPicPr>
          <p:nvPr/>
        </p:nvPicPr>
        <p:blipFill>
          <a:blip r:embed="rId5"/>
          <a:stretch>
            <a:fillRect/>
          </a:stretch>
        </p:blipFill>
        <p:spPr>
          <a:xfrm>
            <a:off x="2496457" y="2609264"/>
            <a:ext cx="3897094" cy="882361"/>
          </a:xfrm>
          <a:prstGeom prst="rect">
            <a:avLst/>
          </a:prstGeom>
        </p:spPr>
      </p:pic>
      <p:pic>
        <p:nvPicPr>
          <p:cNvPr id="10" name="Picture 9"/>
          <p:cNvPicPr>
            <a:picLocks noChangeAspect="1"/>
          </p:cNvPicPr>
          <p:nvPr/>
        </p:nvPicPr>
        <p:blipFill>
          <a:blip r:embed="rId6"/>
          <a:stretch>
            <a:fillRect/>
          </a:stretch>
        </p:blipFill>
        <p:spPr>
          <a:xfrm>
            <a:off x="2496457" y="4490901"/>
            <a:ext cx="6248400" cy="314325"/>
          </a:xfrm>
          <a:prstGeom prst="rect">
            <a:avLst/>
          </a:prstGeom>
        </p:spPr>
      </p:pic>
      <p:pic>
        <p:nvPicPr>
          <p:cNvPr id="11" name="Picture 10"/>
          <p:cNvPicPr>
            <a:picLocks noChangeAspect="1"/>
          </p:cNvPicPr>
          <p:nvPr/>
        </p:nvPicPr>
        <p:blipFill>
          <a:blip r:embed="rId7"/>
          <a:stretch>
            <a:fillRect/>
          </a:stretch>
        </p:blipFill>
        <p:spPr>
          <a:xfrm>
            <a:off x="2446952" y="5633727"/>
            <a:ext cx="3638550" cy="857250"/>
          </a:xfrm>
          <a:prstGeom prst="rect">
            <a:avLst/>
          </a:prstGeom>
        </p:spPr>
      </p:pic>
      <p:sp>
        <p:nvSpPr>
          <p:cNvPr id="4" name="Slide Number Placeholder 3">
            <a:extLst>
              <a:ext uri="{FF2B5EF4-FFF2-40B4-BE49-F238E27FC236}">
                <a16:creationId xmlns:a16="http://schemas.microsoft.com/office/drawing/2014/main" id="{68FCF349-2F95-4643-AD6C-D64A9AA8E0A4}"/>
              </a:ext>
            </a:extLst>
          </p:cNvPr>
          <p:cNvSpPr>
            <a:spLocks noGrp="1"/>
          </p:cNvSpPr>
          <p:nvPr>
            <p:ph type="sldNum" sz="quarter" idx="12"/>
          </p:nvPr>
        </p:nvSpPr>
        <p:spPr/>
        <p:txBody>
          <a:bodyPr/>
          <a:lstStyle/>
          <a:p>
            <a:fld id="{8430ED8F-F4BA-4C5B-9498-F896284E1CAD}" type="slidenum">
              <a:rPr lang="en-US" smtClean="0"/>
              <a:t>21</a:t>
            </a:fld>
            <a:endParaRPr lang="en-US"/>
          </a:p>
        </p:txBody>
      </p:sp>
    </p:spTree>
    <p:extLst>
      <p:ext uri="{BB962C8B-B14F-4D97-AF65-F5344CB8AC3E}">
        <p14:creationId xmlns:p14="http://schemas.microsoft.com/office/powerpoint/2010/main" val="57005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0853" y="-104582"/>
            <a:ext cx="5829298" cy="791871"/>
          </a:xfrm>
        </p:spPr>
        <p:txBody>
          <a:bodyPr/>
          <a:lstStyle/>
          <a:p>
            <a:r>
              <a:rPr lang="en-US" b="1" dirty="0">
                <a:solidFill>
                  <a:schemeClr val="bg1"/>
                </a:solidFill>
              </a:rPr>
              <a:t>Practice – HelloAngular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641" y="1003132"/>
            <a:ext cx="1589293" cy="1589293"/>
          </a:xfrm>
          <a:prstGeom prst="rect">
            <a:avLst/>
          </a:prstGeom>
        </p:spPr>
      </p:pic>
      <p:sp>
        <p:nvSpPr>
          <p:cNvPr id="8" name="Footer Placeholder 1"/>
          <p:cNvSpPr>
            <a:spLocks noGrp="1"/>
          </p:cNvSpPr>
          <p:nvPr>
            <p:ph type="ftr" sz="quarter" idx="11"/>
          </p:nvPr>
        </p:nvSpPr>
        <p:spPr>
          <a:xfrm>
            <a:off x="176827" y="6490977"/>
            <a:ext cx="1371600" cy="228600"/>
          </a:xfrm>
        </p:spPr>
        <p:txBody>
          <a:bodyPr/>
          <a:lstStyle/>
          <a:p>
            <a:r>
              <a:rPr lang="en-US"/>
              <a:t>© Cognizant 2019</a:t>
            </a:r>
            <a:endParaRPr lang="en-US" dirty="0"/>
          </a:p>
        </p:txBody>
      </p:sp>
      <p:sp>
        <p:nvSpPr>
          <p:cNvPr id="2" name="TextBox 1"/>
          <p:cNvSpPr txBox="1"/>
          <p:nvPr/>
        </p:nvSpPr>
        <p:spPr>
          <a:xfrm>
            <a:off x="2021501" y="858056"/>
            <a:ext cx="9809254" cy="6740307"/>
          </a:xfrm>
          <a:prstGeom prst="rect">
            <a:avLst/>
          </a:prstGeom>
          <a:noFill/>
        </p:spPr>
        <p:txBody>
          <a:bodyPr wrap="square" rtlCol="0">
            <a:spAutoFit/>
          </a:bodyPr>
          <a:lstStyle/>
          <a:p>
            <a:r>
              <a:rPr lang="en-US" dirty="0"/>
              <a:t>Two-Way Binding Practice:</a:t>
            </a:r>
          </a:p>
          <a:p>
            <a:pPr marL="342900" indent="-342900">
              <a:buFont typeface="+mj-lt"/>
              <a:buAutoNum type="arabicPeriod"/>
            </a:pPr>
            <a:r>
              <a:rPr lang="en-US" dirty="0"/>
              <a:t>Add an input element to app.component.html with a binding to ‘myColor’</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In order for Two-Way binding to work, FormsModule must be imported in app.module.ts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Type color names into the new textbox and verify that the color of the h2 element changes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4" name="Picture 3"/>
          <p:cNvPicPr>
            <a:picLocks noChangeAspect="1"/>
          </p:cNvPicPr>
          <p:nvPr/>
        </p:nvPicPr>
        <p:blipFill>
          <a:blip r:embed="rId4"/>
          <a:stretch>
            <a:fillRect/>
          </a:stretch>
        </p:blipFill>
        <p:spPr>
          <a:xfrm>
            <a:off x="2446952" y="1515790"/>
            <a:ext cx="3819525" cy="314325"/>
          </a:xfrm>
          <a:prstGeom prst="rect">
            <a:avLst/>
          </a:prstGeom>
        </p:spPr>
      </p:pic>
      <p:pic>
        <p:nvPicPr>
          <p:cNvPr id="6" name="Picture 5"/>
          <p:cNvPicPr>
            <a:picLocks noChangeAspect="1"/>
          </p:cNvPicPr>
          <p:nvPr/>
        </p:nvPicPr>
        <p:blipFill rotWithShape="1">
          <a:blip r:embed="rId5"/>
          <a:srcRect b="15811"/>
          <a:stretch/>
        </p:blipFill>
        <p:spPr>
          <a:xfrm>
            <a:off x="2485222" y="2347221"/>
            <a:ext cx="4793215" cy="3419596"/>
          </a:xfrm>
          <a:prstGeom prst="rect">
            <a:avLst/>
          </a:prstGeom>
        </p:spPr>
      </p:pic>
      <p:sp>
        <p:nvSpPr>
          <p:cNvPr id="5" name="Slide Number Placeholder 4">
            <a:extLst>
              <a:ext uri="{FF2B5EF4-FFF2-40B4-BE49-F238E27FC236}">
                <a16:creationId xmlns:a16="http://schemas.microsoft.com/office/drawing/2014/main" id="{303D2D4E-47EB-47E4-88F7-0FC62C4BD7D6}"/>
              </a:ext>
            </a:extLst>
          </p:cNvPr>
          <p:cNvSpPr>
            <a:spLocks noGrp="1"/>
          </p:cNvSpPr>
          <p:nvPr>
            <p:ph type="sldNum" sz="quarter" idx="12"/>
          </p:nvPr>
        </p:nvSpPr>
        <p:spPr/>
        <p:txBody>
          <a:bodyPr/>
          <a:lstStyle/>
          <a:p>
            <a:fld id="{8430ED8F-F4BA-4C5B-9498-F896284E1CAD}" type="slidenum">
              <a:rPr lang="en-US" smtClean="0"/>
              <a:t>22</a:t>
            </a:fld>
            <a:endParaRPr lang="en-US"/>
          </a:p>
        </p:txBody>
      </p:sp>
    </p:spTree>
    <p:extLst>
      <p:ext uri="{BB962C8B-B14F-4D97-AF65-F5344CB8AC3E}">
        <p14:creationId xmlns:p14="http://schemas.microsoft.com/office/powerpoint/2010/main" val="953311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0" y="0"/>
            <a:ext cx="6099048" cy="576072"/>
          </a:xfrm>
        </p:spPr>
        <p:txBody>
          <a:bodyPr>
            <a:normAutofit fontScale="90000"/>
          </a:bodyPr>
          <a:lstStyle/>
          <a:p>
            <a:r>
              <a:rPr lang="en-US" b="1" dirty="0">
                <a:solidFill>
                  <a:schemeClr val="bg1"/>
                </a:solidFill>
              </a:rPr>
              <a:t>Questions</a:t>
            </a:r>
          </a:p>
        </p:txBody>
      </p:sp>
      <p:sp>
        <p:nvSpPr>
          <p:cNvPr id="4" name="Slide Number Placeholder 3"/>
          <p:cNvSpPr>
            <a:spLocks noGrp="1"/>
          </p:cNvSpPr>
          <p:nvPr>
            <p:ph type="sldNum" sz="quarter" idx="12"/>
          </p:nvPr>
        </p:nvSpPr>
        <p:spPr/>
        <p:txBody>
          <a:bodyPr/>
          <a:lstStyle/>
          <a:p>
            <a:pPr algn="r"/>
            <a:fld id="{47ED8886-DB3B-44F4-9A80-E6A224679F20}" type="slidenum">
              <a:rPr lang="en-US" smtClean="0"/>
              <a:pPr algn="r"/>
              <a:t>23</a:t>
            </a:fld>
            <a:endParaRPr lang="en-US" dirty="0"/>
          </a:p>
        </p:txBody>
      </p:sp>
      <p:pic>
        <p:nvPicPr>
          <p:cNvPr id="1026" name="Picture 2" descr="C:\Users\332822\Downloads\1434556888_support-px-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057400"/>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ogos\1434554660_Help.png"/>
          <p:cNvPicPr>
            <a:picLocks noChangeAspect="1" noChangeArrowheads="1"/>
          </p:cNvPicPr>
          <p:nvPr/>
        </p:nvPicPr>
        <p:blipFill>
          <a:blip r:embed="rId3">
            <a:duotone>
              <a:prstClr val="black"/>
              <a:srgbClr val="7EF030">
                <a:alpha val="0"/>
                <a:tint val="45000"/>
                <a:satMod val="400000"/>
              </a:srgbClr>
            </a:duotone>
            <a:extLst>
              <a:ext uri="{28A0092B-C50C-407E-A947-70E740481C1C}">
                <a14:useLocalDpi xmlns:a14="http://schemas.microsoft.com/office/drawing/2010/main" val="0"/>
              </a:ext>
            </a:extLst>
          </a:blip>
          <a:srcRect/>
          <a:stretch>
            <a:fillRect/>
          </a:stretch>
        </p:blipFill>
        <p:spPr bwMode="auto">
          <a:xfrm>
            <a:off x="4361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231863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0200" y="5029201"/>
            <a:ext cx="5250543" cy="685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tx1">
                    <a:lumMod val="75000"/>
                    <a:lumOff val="25000"/>
                  </a:schemeClr>
                </a:solidFill>
                <a:latin typeface="Arial Rounded MT Bold" pitchFamily="34" charset="0"/>
              </a:rPr>
              <a:t>You have successfully completed</a:t>
            </a:r>
          </a:p>
          <a:p>
            <a:pPr marL="65088" lvl="1"/>
            <a:r>
              <a:rPr lang="en-US" sz="2400" dirty="0">
                <a:solidFill>
                  <a:schemeClr val="tx1">
                    <a:lumMod val="65000"/>
                    <a:lumOff val="35000"/>
                  </a:schemeClr>
                </a:solidFill>
                <a:latin typeface="Arial Rounded MT Bold" pitchFamily="34" charset="0"/>
                <a:cs typeface="Arial" pitchFamily="34" charset="0"/>
              </a:rPr>
              <a:t>Angular Basic Concepts,  Binding</a:t>
            </a:r>
            <a:endParaRPr lang="en-US" sz="2400" dirty="0">
              <a:solidFill>
                <a:schemeClr val="tx1">
                  <a:lumMod val="75000"/>
                  <a:lumOff val="25000"/>
                </a:schemeClr>
              </a:solidFill>
              <a:latin typeface="Arial Rounded MT Bold" pitchFamily="34" charset="0"/>
            </a:endParaRPr>
          </a:p>
          <a:p>
            <a:pPr marL="65088" lvl="1"/>
            <a:endParaRPr lang="en-US" sz="2400" b="1" dirty="0">
              <a:solidFill>
                <a:schemeClr val="tx1">
                  <a:lumMod val="65000"/>
                  <a:lumOff val="35000"/>
                </a:schemeClr>
              </a:solidFill>
              <a:latin typeface="Arial Rounded MT Bold" pitchFamily="34" charset="0"/>
            </a:endParaRPr>
          </a:p>
        </p:txBody>
      </p:sp>
    </p:spTree>
    <p:extLst>
      <p:ext uri="{BB962C8B-B14F-4D97-AF65-F5344CB8AC3E}">
        <p14:creationId xmlns:p14="http://schemas.microsoft.com/office/powerpoint/2010/main" val="3520365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25</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3000" b="1" dirty="0">
                <a:solidFill>
                  <a:schemeClr val="tx1">
                    <a:lumMod val="65000"/>
                    <a:lumOff val="35000"/>
                  </a:schemeClr>
                </a:solidFill>
                <a:latin typeface="Arial Rounded MT Bold" pitchFamily="34" charset="0"/>
                <a:cs typeface="Arial" pitchFamily="34" charset="0"/>
              </a:rPr>
              <a:t>Thank You</a:t>
            </a:r>
          </a:p>
        </p:txBody>
      </p:sp>
      <p:sp>
        <p:nvSpPr>
          <p:cNvPr id="7" name="Footer Placeholder 1"/>
          <p:cNvSpPr>
            <a:spLocks noGrp="1"/>
          </p:cNvSpPr>
          <p:nvPr>
            <p:ph type="ftr" sz="quarter" idx="11"/>
          </p:nvPr>
        </p:nvSpPr>
        <p:spPr>
          <a:xfrm>
            <a:off x="1531257" y="6553200"/>
            <a:ext cx="1371600" cy="228600"/>
          </a:xfrm>
        </p:spPr>
        <p:txBody>
          <a:bodyPr/>
          <a:lstStyle/>
          <a:p>
            <a:r>
              <a:rPr lang="en-US"/>
              <a:t>© Cognizant 2019</a:t>
            </a:r>
            <a:endParaRPr lang="en-US" dirty="0"/>
          </a:p>
        </p:txBody>
      </p:sp>
    </p:spTree>
    <p:extLst>
      <p:ext uri="{BB962C8B-B14F-4D97-AF65-F5344CB8AC3E}">
        <p14:creationId xmlns:p14="http://schemas.microsoft.com/office/powerpoint/2010/main" val="281829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8216" y="-297498"/>
            <a:ext cx="10515600" cy="1325563"/>
          </a:xfrm>
        </p:spPr>
        <p:txBody>
          <a:bodyPr/>
          <a:lstStyle/>
          <a:p>
            <a:r>
              <a:rPr lang="en-US" dirty="0"/>
              <a:t>Objectives</a:t>
            </a:r>
          </a:p>
        </p:txBody>
      </p:sp>
      <p:sp>
        <p:nvSpPr>
          <p:cNvPr id="5" name="Footer Placeholder 4"/>
          <p:cNvSpPr>
            <a:spLocks noGrp="1"/>
          </p:cNvSpPr>
          <p:nvPr>
            <p:ph type="ftr" sz="quarter" idx="11"/>
          </p:nvPr>
        </p:nvSpPr>
        <p:spPr>
          <a:xfrm>
            <a:off x="0" y="6394401"/>
            <a:ext cx="1429042" cy="365125"/>
          </a:xfrm>
        </p:spPr>
        <p:txBody>
          <a:bodyPr/>
          <a:lstStyle/>
          <a:p>
            <a:r>
              <a:rPr lang="en-US"/>
              <a:t>© Cognizant 2019</a:t>
            </a:r>
            <a:endParaRPr lang="en-US" dirty="0"/>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708588" y="1989844"/>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1981200" y="1143000"/>
            <a:ext cx="8229600" cy="4983480"/>
          </a:xfrm>
        </p:spPr>
        <p:txBody>
          <a:bodyPr/>
          <a:lstStyle/>
          <a:p>
            <a:pPr marL="0" indent="0">
              <a:buNone/>
            </a:pPr>
            <a:r>
              <a:rPr lang="en-US" sz="2400" dirty="0">
                <a:solidFill>
                  <a:schemeClr val="tx1"/>
                </a:solidFill>
              </a:rPr>
              <a:t>In this session we will be accomplishing the following goals:</a:t>
            </a:r>
          </a:p>
          <a:p>
            <a:pPr marL="285750" indent="-285750"/>
            <a:r>
              <a:rPr lang="en-US" sz="2400" dirty="0">
                <a:solidFill>
                  <a:schemeClr val="tx1"/>
                </a:solidFill>
              </a:rPr>
              <a:t>TS Primer</a:t>
            </a:r>
          </a:p>
          <a:p>
            <a:pPr marL="285750" indent="-285750"/>
            <a:r>
              <a:rPr lang="en-US" sz="2400" dirty="0">
                <a:solidFill>
                  <a:schemeClr val="tx1"/>
                </a:solidFill>
              </a:rPr>
              <a:t>The Data Binding process in Angular 7</a:t>
            </a:r>
          </a:p>
          <a:p>
            <a:pPr marL="685800" lvl="1"/>
            <a:r>
              <a:rPr lang="en-US" sz="2200" dirty="0">
                <a:solidFill>
                  <a:schemeClr val="tx1"/>
                </a:solidFill>
              </a:rPr>
              <a:t>Interpolation</a:t>
            </a:r>
          </a:p>
          <a:p>
            <a:pPr marL="685800" lvl="1"/>
            <a:r>
              <a:rPr lang="en-US" sz="2200" dirty="0">
                <a:solidFill>
                  <a:schemeClr val="tx1"/>
                </a:solidFill>
              </a:rPr>
              <a:t>Property</a:t>
            </a:r>
          </a:p>
          <a:p>
            <a:pPr marL="685800" lvl="1"/>
            <a:r>
              <a:rPr lang="en-US" sz="2200" dirty="0">
                <a:solidFill>
                  <a:schemeClr val="tx1"/>
                </a:solidFill>
              </a:rPr>
              <a:t>Event</a:t>
            </a:r>
          </a:p>
          <a:p>
            <a:pPr marL="685800" lvl="1"/>
            <a:r>
              <a:rPr lang="en-US" sz="2200" dirty="0">
                <a:solidFill>
                  <a:schemeClr val="tx1"/>
                </a:solidFill>
              </a:rPr>
              <a:t>Two-Way</a:t>
            </a:r>
          </a:p>
          <a:p>
            <a:pPr marL="285750"/>
            <a:r>
              <a:rPr lang="en-US" sz="2400" dirty="0">
                <a:solidFill>
                  <a:schemeClr val="tx1"/>
                </a:solidFill>
              </a:rPr>
              <a:t>Intro to Components</a:t>
            </a:r>
          </a:p>
          <a:p>
            <a:pPr marL="685800" lvl="1"/>
            <a:endParaRPr lang="en-US" sz="2200" dirty="0">
              <a:solidFill>
                <a:schemeClr val="tx1"/>
              </a:solidFill>
            </a:endParaRPr>
          </a:p>
          <a:p>
            <a:pPr marL="685800" lvl="1"/>
            <a:endParaRPr lang="en-US" dirty="0">
              <a:solidFill>
                <a:schemeClr val="tx1"/>
              </a:solidFill>
            </a:endParaRPr>
          </a:p>
          <a:p>
            <a:pPr marL="0" indent="0">
              <a:buNone/>
            </a:pPr>
            <a:endParaRPr lang="en-US" dirty="0">
              <a:solidFill>
                <a:schemeClr val="tx1"/>
              </a:solidFill>
            </a:endParaRPr>
          </a:p>
        </p:txBody>
      </p:sp>
      <p:sp>
        <p:nvSpPr>
          <p:cNvPr id="2" name="Slide Number Placeholder 1">
            <a:extLst>
              <a:ext uri="{FF2B5EF4-FFF2-40B4-BE49-F238E27FC236}">
                <a16:creationId xmlns:a16="http://schemas.microsoft.com/office/drawing/2014/main" id="{3A726D15-075F-4C06-9A78-9209859F1E28}"/>
              </a:ext>
            </a:extLst>
          </p:cNvPr>
          <p:cNvSpPr>
            <a:spLocks noGrp="1"/>
          </p:cNvSpPr>
          <p:nvPr>
            <p:ph type="sldNum" sz="quarter" idx="12"/>
          </p:nvPr>
        </p:nvSpPr>
        <p:spPr/>
        <p:txBody>
          <a:bodyPr/>
          <a:lstStyle/>
          <a:p>
            <a:fld id="{8430ED8F-F4BA-4C5B-9498-F896284E1CAD}" type="slidenum">
              <a:rPr lang="en-US" smtClean="0"/>
              <a:t>3</a:t>
            </a:fld>
            <a:endParaRPr lang="en-US"/>
          </a:p>
        </p:txBody>
      </p:sp>
    </p:spTree>
    <p:extLst>
      <p:ext uri="{BB962C8B-B14F-4D97-AF65-F5344CB8AC3E}">
        <p14:creationId xmlns:p14="http://schemas.microsoft.com/office/powerpoint/2010/main" val="371940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33233" y="6629400"/>
            <a:ext cx="1828800" cy="228600"/>
          </a:xfrm>
        </p:spPr>
        <p:txBody>
          <a:bodyPr/>
          <a:lstStyle/>
          <a:p>
            <a:r>
              <a:rPr lang="en-US"/>
              <a:t>© Cognizant 2019</a:t>
            </a:r>
            <a:endParaRPr lang="en-US" dirty="0"/>
          </a:p>
        </p:txBody>
      </p:sp>
      <p:sp>
        <p:nvSpPr>
          <p:cNvPr id="6" name="Rectangle 5"/>
          <p:cNvSpPr/>
          <p:nvPr/>
        </p:nvSpPr>
        <p:spPr>
          <a:xfrm>
            <a:off x="1838476" y="5425902"/>
            <a:ext cx="5257801" cy="5660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8594" lvl="1"/>
            <a:r>
              <a:rPr lang="en-US" sz="3200" b="1" dirty="0">
                <a:solidFill>
                  <a:schemeClr val="tx1">
                    <a:lumMod val="65000"/>
                    <a:lumOff val="35000"/>
                  </a:schemeClr>
                </a:solidFill>
                <a:latin typeface="Arial Rounded MT Bold" pitchFamily="34" charset="0"/>
                <a:cs typeface="Arial" pitchFamily="34" charset="0"/>
              </a:rPr>
              <a:t>TS Primer</a:t>
            </a:r>
          </a:p>
        </p:txBody>
      </p:sp>
    </p:spTree>
    <p:extLst>
      <p:ext uri="{BB962C8B-B14F-4D97-AF65-F5344CB8AC3E}">
        <p14:creationId xmlns:p14="http://schemas.microsoft.com/office/powerpoint/2010/main" val="3982797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3770" y="76200"/>
            <a:ext cx="5114925" cy="457200"/>
          </a:xfrm>
        </p:spPr>
        <p:txBody>
          <a:bodyPr>
            <a:normAutofit fontScale="90000"/>
          </a:bodyPr>
          <a:lstStyle/>
          <a:p>
            <a:r>
              <a:rPr lang="en-US" dirty="0"/>
              <a:t>Introducing TypeScript</a:t>
            </a:r>
            <a:endParaRPr lang="en-US" b="1" dirty="0"/>
          </a:p>
        </p:txBody>
      </p:sp>
      <p:sp>
        <p:nvSpPr>
          <p:cNvPr id="3" name="Content Placeholder 2"/>
          <p:cNvSpPr>
            <a:spLocks noGrp="1"/>
          </p:cNvSpPr>
          <p:nvPr>
            <p:ph idx="1"/>
          </p:nvPr>
        </p:nvSpPr>
        <p:spPr>
          <a:xfrm>
            <a:off x="1733550" y="990600"/>
            <a:ext cx="8724900" cy="3737372"/>
          </a:xfrm>
        </p:spPr>
        <p:txBody>
          <a:bodyPr>
            <a:normAutofit fontScale="70000" lnSpcReduction="20000"/>
          </a:bodyPr>
          <a:lstStyle/>
          <a:p>
            <a:pPr>
              <a:lnSpc>
                <a:spcPct val="150000"/>
              </a:lnSpc>
            </a:pPr>
            <a:r>
              <a:rPr lang="en-US" dirty="0"/>
              <a:t>TypeScript is a superset of ES6, which means all ES6 features are part of TypeScript, but not all TypeScript features are part of ES6. Consequently, TypeScript must be transpiled into ES5 to run in most browsers.</a:t>
            </a:r>
          </a:p>
          <a:p>
            <a:pPr>
              <a:lnSpc>
                <a:spcPct val="150000"/>
              </a:lnSpc>
            </a:pPr>
            <a:r>
              <a:rPr lang="en-US" dirty="0"/>
              <a:t>One of TypeScript's primary features is the addition of type information, hence the name. This type information can help make JavaScript programs more predictable and easier to reason about. </a:t>
            </a:r>
          </a:p>
          <a:p>
            <a:pPr>
              <a:lnSpc>
                <a:spcPct val="150000"/>
              </a:lnSpc>
            </a:pPr>
            <a:r>
              <a:rPr lang="en-US" dirty="0"/>
              <a:t>Types let developers write more explicit ‘contracts’. In other words, things like function signatures are more explicit. </a:t>
            </a:r>
          </a:p>
          <a:p>
            <a:pPr>
              <a:lnSpc>
                <a:spcPct val="150000"/>
              </a:lnSpc>
            </a:pPr>
            <a:endParaRPr lang="en-US" sz="1350" dirty="0"/>
          </a:p>
        </p:txBody>
      </p:sp>
      <p:sp>
        <p:nvSpPr>
          <p:cNvPr id="6" name="Rectangle 5"/>
          <p:cNvSpPr/>
          <p:nvPr/>
        </p:nvSpPr>
        <p:spPr>
          <a:xfrm>
            <a:off x="2836463" y="4727972"/>
            <a:ext cx="6036947" cy="14907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function add (</a:t>
            </a:r>
            <a:r>
              <a:rPr lang="en-US" dirty="0" err="1">
                <a:solidFill>
                  <a:schemeClr val="bg1"/>
                </a:solidFill>
                <a:latin typeface="Courier New" panose="02070309020205020404" pitchFamily="49" charset="0"/>
                <a:cs typeface="Courier New" panose="02070309020205020404" pitchFamily="49" charset="0"/>
              </a:rPr>
              <a:t>a:number</a:t>
            </a:r>
            <a:r>
              <a:rPr lang="en-US" dirty="0">
                <a:solidFill>
                  <a:schemeClr val="bg1"/>
                </a:solidFill>
                <a:latin typeface="Courier New" panose="02070309020205020404" pitchFamily="49" charset="0"/>
                <a:cs typeface="Courier New" panose="02070309020205020404" pitchFamily="49" charset="0"/>
              </a:rPr>
              <a:t>, b:number){</a:t>
            </a:r>
          </a:p>
          <a:p>
            <a:r>
              <a:rPr lang="en-US" dirty="0">
                <a:solidFill>
                  <a:schemeClr val="bg1"/>
                </a:solidFill>
                <a:latin typeface="Courier New" panose="02070309020205020404" pitchFamily="49" charset="0"/>
                <a:cs typeface="Courier New" panose="02070309020205020404" pitchFamily="49" charset="0"/>
              </a:rPr>
              <a:t>	return </a:t>
            </a:r>
            <a:r>
              <a:rPr lang="en-US" dirty="0" err="1">
                <a:solidFill>
                  <a:schemeClr val="bg1"/>
                </a:solidFill>
                <a:latin typeface="Courier New" panose="02070309020205020404" pitchFamily="49" charset="0"/>
                <a:cs typeface="Courier New" panose="02070309020205020404" pitchFamily="49" charset="0"/>
              </a:rPr>
              <a:t>a+b</a:t>
            </a:r>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a:t>
            </a:r>
          </a:p>
          <a:p>
            <a:r>
              <a:rPr lang="en-US" dirty="0">
                <a:solidFill>
                  <a:schemeClr val="bg1"/>
                </a:solidFill>
                <a:latin typeface="Courier New" panose="02070309020205020404" pitchFamily="49" charset="0"/>
                <a:cs typeface="Courier New" panose="02070309020205020404" pitchFamily="49" charset="0"/>
              </a:rPr>
              <a:t>add(‘5’,6);//Compilation error</a:t>
            </a:r>
          </a:p>
          <a:p>
            <a:r>
              <a:rPr lang="en-US" dirty="0">
                <a:solidFill>
                  <a:schemeClr val="bg1"/>
                </a:solidFill>
                <a:latin typeface="Courier New" panose="02070309020205020404" pitchFamily="49" charset="0"/>
                <a:cs typeface="Courier New" panose="02070309020205020404" pitchFamily="49" charset="0"/>
              </a:rPr>
              <a:t>add(1, 3);//works</a:t>
            </a:r>
          </a:p>
        </p:txBody>
      </p:sp>
      <p:sp>
        <p:nvSpPr>
          <p:cNvPr id="5" name="Footer Placeholder 1"/>
          <p:cNvSpPr>
            <a:spLocks noGrp="1"/>
          </p:cNvSpPr>
          <p:nvPr>
            <p:ph type="ftr" sz="quarter" idx="11"/>
          </p:nvPr>
        </p:nvSpPr>
        <p:spPr>
          <a:xfrm>
            <a:off x="134515" y="6386221"/>
            <a:ext cx="1349051" cy="115466"/>
          </a:xfrm>
        </p:spPr>
        <p:txBody>
          <a:bodyPr/>
          <a:lstStyle/>
          <a:p>
            <a:r>
              <a:rPr lang="en-US"/>
              <a:t>© Cognizant 2019</a:t>
            </a:r>
            <a:endParaRPr lang="en-US" dirty="0"/>
          </a:p>
        </p:txBody>
      </p:sp>
      <p:sp>
        <p:nvSpPr>
          <p:cNvPr id="4" name="Slide Number Placeholder 3">
            <a:extLst>
              <a:ext uri="{FF2B5EF4-FFF2-40B4-BE49-F238E27FC236}">
                <a16:creationId xmlns:a16="http://schemas.microsoft.com/office/drawing/2014/main" id="{5159744A-4B36-4E60-857D-52968D349E2D}"/>
              </a:ext>
            </a:extLst>
          </p:cNvPr>
          <p:cNvSpPr>
            <a:spLocks noGrp="1"/>
          </p:cNvSpPr>
          <p:nvPr>
            <p:ph type="sldNum" sz="quarter" idx="12"/>
          </p:nvPr>
        </p:nvSpPr>
        <p:spPr/>
        <p:txBody>
          <a:bodyPr/>
          <a:lstStyle/>
          <a:p>
            <a:fld id="{8430ED8F-F4BA-4C5B-9498-F896284E1CAD}" type="slidenum">
              <a:rPr lang="en-US" smtClean="0"/>
              <a:t>5</a:t>
            </a:fld>
            <a:endParaRPr lang="en-US"/>
          </a:p>
        </p:txBody>
      </p:sp>
    </p:spTree>
    <p:extLst>
      <p:ext uri="{BB962C8B-B14F-4D97-AF65-F5344CB8AC3E}">
        <p14:creationId xmlns:p14="http://schemas.microsoft.com/office/powerpoint/2010/main" val="21748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793" y="70056"/>
            <a:ext cx="6920204" cy="414436"/>
          </a:xfrm>
        </p:spPr>
        <p:txBody>
          <a:bodyPr>
            <a:normAutofit fontScale="90000"/>
          </a:bodyPr>
          <a:lstStyle/>
          <a:p>
            <a:r>
              <a:rPr lang="en-US" dirty="0"/>
              <a:t>Running TypeScript Programs</a:t>
            </a:r>
            <a:endParaRPr lang="en-US" b="1" dirty="0"/>
          </a:p>
        </p:txBody>
      </p:sp>
      <p:sp>
        <p:nvSpPr>
          <p:cNvPr id="3" name="Content Placeholder 2"/>
          <p:cNvSpPr>
            <a:spLocks noGrp="1"/>
          </p:cNvSpPr>
          <p:nvPr>
            <p:ph idx="1"/>
          </p:nvPr>
        </p:nvSpPr>
        <p:spPr>
          <a:xfrm>
            <a:off x="2133600" y="1219200"/>
            <a:ext cx="7924800" cy="4983163"/>
          </a:xfrm>
        </p:spPr>
        <p:txBody>
          <a:bodyPr>
            <a:normAutofit fontScale="92500" lnSpcReduction="20000"/>
          </a:bodyPr>
          <a:lstStyle/>
          <a:p>
            <a:r>
              <a:rPr lang="en-US" dirty="0"/>
              <a:t>Install typescript compiler</a:t>
            </a:r>
          </a:p>
          <a:p>
            <a:endParaRPr lang="en-US" dirty="0"/>
          </a:p>
          <a:p>
            <a:endParaRPr lang="en-US" dirty="0"/>
          </a:p>
          <a:p>
            <a:r>
              <a:rPr lang="en-US" dirty="0"/>
              <a:t>Write a TypeScript program (with .ts extension)</a:t>
            </a:r>
          </a:p>
          <a:p>
            <a:r>
              <a:rPr lang="en-US" dirty="0"/>
              <a:t>Transpile the TS program into a Javascript program</a:t>
            </a:r>
          </a:p>
          <a:p>
            <a:endParaRPr lang="en-US" dirty="0"/>
          </a:p>
          <a:p>
            <a:endParaRPr lang="en-US" dirty="0"/>
          </a:p>
          <a:p>
            <a:endParaRPr lang="en-US" dirty="0"/>
          </a:p>
          <a:p>
            <a:r>
              <a:rPr lang="en-US" dirty="0"/>
              <a:t>Upon successful Transpilation, each .ts file will generate a corresponding .js file(JavaScript file)</a:t>
            </a:r>
          </a:p>
          <a:p>
            <a:r>
              <a:rPr lang="en-US" dirty="0"/>
              <a:t>Include these JavaScript files in html documents</a:t>
            </a:r>
          </a:p>
          <a:p>
            <a:r>
              <a:rPr lang="en-US" dirty="0"/>
              <a:t>Launch the html document on a browser</a:t>
            </a:r>
          </a:p>
          <a:p>
            <a:endParaRPr lang="en-US" dirty="0"/>
          </a:p>
        </p:txBody>
      </p:sp>
      <p:sp>
        <p:nvSpPr>
          <p:cNvPr id="6" name="Rectangle 5"/>
          <p:cNvSpPr/>
          <p:nvPr/>
        </p:nvSpPr>
        <p:spPr>
          <a:xfrm>
            <a:off x="2410691" y="1658904"/>
            <a:ext cx="5601236" cy="3943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 npm install -g typescript</a:t>
            </a:r>
          </a:p>
        </p:txBody>
      </p:sp>
      <p:sp>
        <p:nvSpPr>
          <p:cNvPr id="7" name="Rectangle 6"/>
          <p:cNvSpPr/>
          <p:nvPr/>
        </p:nvSpPr>
        <p:spPr>
          <a:xfrm>
            <a:off x="2351273" y="3340331"/>
            <a:ext cx="5660654" cy="2713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 tsc HelloWorld.ts</a:t>
            </a:r>
          </a:p>
        </p:txBody>
      </p:sp>
      <p:sp>
        <p:nvSpPr>
          <p:cNvPr id="8" name="Footer Placeholder 1"/>
          <p:cNvSpPr>
            <a:spLocks noGrp="1"/>
          </p:cNvSpPr>
          <p:nvPr>
            <p:ph type="ftr" sz="quarter" idx="11"/>
          </p:nvPr>
        </p:nvSpPr>
        <p:spPr>
          <a:xfrm>
            <a:off x="162509" y="6415962"/>
            <a:ext cx="1321058" cy="152788"/>
          </a:xfrm>
        </p:spPr>
        <p:txBody>
          <a:bodyPr/>
          <a:lstStyle/>
          <a:p>
            <a:r>
              <a:rPr lang="en-US"/>
              <a:t>© Cognizant 2019</a:t>
            </a:r>
            <a:endParaRPr lang="en-US" dirty="0"/>
          </a:p>
        </p:txBody>
      </p:sp>
      <p:sp>
        <p:nvSpPr>
          <p:cNvPr id="4" name="Slide Number Placeholder 3">
            <a:extLst>
              <a:ext uri="{FF2B5EF4-FFF2-40B4-BE49-F238E27FC236}">
                <a16:creationId xmlns:a16="http://schemas.microsoft.com/office/drawing/2014/main" id="{E3BA0471-BCFA-4410-A09A-1EC54D16ABEA}"/>
              </a:ext>
            </a:extLst>
          </p:cNvPr>
          <p:cNvSpPr>
            <a:spLocks noGrp="1"/>
          </p:cNvSpPr>
          <p:nvPr>
            <p:ph type="sldNum" sz="quarter" idx="12"/>
          </p:nvPr>
        </p:nvSpPr>
        <p:spPr/>
        <p:txBody>
          <a:bodyPr/>
          <a:lstStyle/>
          <a:p>
            <a:fld id="{8430ED8F-F4BA-4C5B-9498-F896284E1CAD}" type="slidenum">
              <a:rPr lang="en-US" smtClean="0"/>
              <a:t>6</a:t>
            </a:fld>
            <a:endParaRPr lang="en-US"/>
          </a:p>
        </p:txBody>
      </p:sp>
    </p:spTree>
    <p:extLst>
      <p:ext uri="{BB962C8B-B14F-4D97-AF65-F5344CB8AC3E}">
        <p14:creationId xmlns:p14="http://schemas.microsoft.com/office/powerpoint/2010/main" val="403673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1" y="-77183"/>
            <a:ext cx="5915025" cy="745629"/>
          </a:xfrm>
        </p:spPr>
        <p:txBody>
          <a:bodyPr>
            <a:normAutofit/>
          </a:bodyPr>
          <a:lstStyle/>
          <a:p>
            <a:r>
              <a:rPr lang="en-US" dirty="0"/>
              <a:t>TypeScript Configuration</a:t>
            </a:r>
            <a:endParaRPr lang="en-US" b="1" dirty="0"/>
          </a:p>
        </p:txBody>
      </p:sp>
      <p:sp>
        <p:nvSpPr>
          <p:cNvPr id="3" name="Content Placeholder 2"/>
          <p:cNvSpPr>
            <a:spLocks noGrp="1"/>
          </p:cNvSpPr>
          <p:nvPr>
            <p:ph idx="1"/>
          </p:nvPr>
        </p:nvSpPr>
        <p:spPr>
          <a:xfrm>
            <a:off x="856861" y="1016054"/>
            <a:ext cx="10515600" cy="4351338"/>
          </a:xfrm>
        </p:spPr>
        <p:txBody>
          <a:bodyPr/>
          <a:lstStyle/>
          <a:p>
            <a:r>
              <a:rPr lang="en-US" dirty="0"/>
              <a:t>TypeScript compiler supports a number of command line options, while launching, which is usually consolidated in the tsconfig.json</a:t>
            </a:r>
          </a:p>
          <a:p>
            <a:pPr marL="0" indent="0">
              <a:buNone/>
            </a:pPr>
            <a:endParaRPr lang="en-US" dirty="0"/>
          </a:p>
          <a:p>
            <a:r>
              <a:rPr lang="en-US" dirty="0"/>
              <a:t>These command line options can be configured in an external </a:t>
            </a:r>
            <a:r>
              <a:rPr lang="en-US" dirty="0" err="1"/>
              <a:t>config</a:t>
            </a:r>
            <a:r>
              <a:rPr lang="en-US" dirty="0"/>
              <a:t> file that could be picked up each time. tsconfig.json</a:t>
            </a:r>
          </a:p>
        </p:txBody>
      </p:sp>
      <p:sp>
        <p:nvSpPr>
          <p:cNvPr id="6" name="Rectangle 5"/>
          <p:cNvSpPr/>
          <p:nvPr/>
        </p:nvSpPr>
        <p:spPr>
          <a:xfrm>
            <a:off x="2672443" y="3306775"/>
            <a:ext cx="6275614" cy="31715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compilerOptions</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"module": "commonjs",</a:t>
            </a:r>
          </a:p>
          <a:p>
            <a:r>
              <a:rPr lang="en-US" sz="1400" dirty="0">
                <a:solidFill>
                  <a:schemeClr val="bg1"/>
                </a:solidFill>
                <a:latin typeface="Courier New" panose="02070309020205020404" pitchFamily="49" charset="0"/>
                <a:cs typeface="Courier New" panose="02070309020205020404" pitchFamily="49" charset="0"/>
              </a:rPr>
              <a:t>    "target": "es5",</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emitDecoratorMetadata</a:t>
            </a:r>
            <a:r>
              <a:rPr lang="en-US" sz="1400" dirty="0">
                <a:solidFill>
                  <a:schemeClr val="bg1"/>
                </a:solidFill>
                <a:latin typeface="Courier New" panose="02070309020205020404" pitchFamily="49" charset="0"/>
                <a:cs typeface="Courier New" panose="02070309020205020404" pitchFamily="49" charset="0"/>
              </a:rPr>
              <a:t>": true,</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experimentalDecorators</a:t>
            </a:r>
            <a:r>
              <a:rPr lang="en-US" sz="1400" dirty="0">
                <a:solidFill>
                  <a:schemeClr val="bg1"/>
                </a:solidFill>
                <a:latin typeface="Courier New" panose="02070309020205020404" pitchFamily="49" charset="0"/>
                <a:cs typeface="Courier New" panose="02070309020205020404" pitchFamily="49" charset="0"/>
              </a:rPr>
              <a:t>": true,</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noImplicitAny</a:t>
            </a:r>
            <a:r>
              <a:rPr lang="en-US" sz="1400" dirty="0">
                <a:solidFill>
                  <a:schemeClr val="bg1"/>
                </a:solidFill>
                <a:latin typeface="Courier New" panose="02070309020205020404" pitchFamily="49" charset="0"/>
                <a:cs typeface="Courier New" panose="02070309020205020404" pitchFamily="49" charset="0"/>
              </a:rPr>
              <a:t>": false,</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removeComments</a:t>
            </a:r>
            <a:r>
              <a:rPr lang="en-US" sz="1400" dirty="0">
                <a:solidFill>
                  <a:schemeClr val="bg1"/>
                </a:solidFill>
                <a:latin typeface="Courier New" panose="02070309020205020404" pitchFamily="49" charset="0"/>
                <a:cs typeface="Courier New" panose="02070309020205020404" pitchFamily="49" charset="0"/>
              </a:rPr>
              <a:t>": false,</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sourceMap</a:t>
            </a:r>
            <a:r>
              <a:rPr lang="en-US" sz="1400" dirty="0">
                <a:solidFill>
                  <a:schemeClr val="bg1"/>
                </a:solidFill>
                <a:latin typeface="Courier New" panose="02070309020205020404" pitchFamily="49" charset="0"/>
                <a:cs typeface="Courier New" panose="02070309020205020404" pitchFamily="49" charset="0"/>
              </a:rPr>
              <a:t>": true</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"exclude": [</a:t>
            </a:r>
          </a:p>
          <a:p>
            <a:r>
              <a:rPr lang="en-US" sz="1400" dirty="0">
                <a:solidFill>
                  <a:schemeClr val="bg1"/>
                </a:solidFill>
                <a:latin typeface="Courier New" panose="02070309020205020404" pitchFamily="49" charset="0"/>
                <a:cs typeface="Courier New" panose="02070309020205020404" pitchFamily="49" charset="0"/>
              </a:rPr>
              <a:t>    "node_modules",</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dist</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2979923" y="2060124"/>
            <a:ext cx="5660654" cy="2713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 tsc -m commonjs ./a.ts ./</a:t>
            </a:r>
            <a:r>
              <a:rPr lang="en-US" dirty="0" err="1">
                <a:solidFill>
                  <a:schemeClr val="bg1"/>
                </a:solidFill>
                <a:latin typeface="Courier New" panose="02070309020205020404" pitchFamily="49" charset="0"/>
                <a:cs typeface="Courier New" panose="02070309020205020404" pitchFamily="49" charset="0"/>
              </a:rPr>
              <a:t>b.ts</a:t>
            </a:r>
            <a:endParaRPr lang="en-US" dirty="0">
              <a:solidFill>
                <a:schemeClr val="bg1"/>
              </a:solidFill>
              <a:latin typeface="Courier New" panose="02070309020205020404" pitchFamily="49" charset="0"/>
              <a:cs typeface="Courier New" panose="02070309020205020404" pitchFamily="49" charset="0"/>
            </a:endParaRPr>
          </a:p>
        </p:txBody>
      </p:sp>
      <p:sp>
        <p:nvSpPr>
          <p:cNvPr id="8" name="Footer Placeholder 1"/>
          <p:cNvSpPr>
            <a:spLocks noGrp="1"/>
          </p:cNvSpPr>
          <p:nvPr>
            <p:ph type="ftr" sz="quarter" idx="11"/>
          </p:nvPr>
        </p:nvSpPr>
        <p:spPr>
          <a:xfrm>
            <a:off x="255813" y="6378640"/>
            <a:ext cx="1349051" cy="199442"/>
          </a:xfrm>
        </p:spPr>
        <p:txBody>
          <a:bodyPr/>
          <a:lstStyle/>
          <a:p>
            <a:r>
              <a:rPr lang="en-US"/>
              <a:t>© Cognizant 2019</a:t>
            </a:r>
            <a:endParaRPr lang="en-US" dirty="0"/>
          </a:p>
        </p:txBody>
      </p:sp>
      <p:sp>
        <p:nvSpPr>
          <p:cNvPr id="4" name="Slide Number Placeholder 3">
            <a:extLst>
              <a:ext uri="{FF2B5EF4-FFF2-40B4-BE49-F238E27FC236}">
                <a16:creationId xmlns:a16="http://schemas.microsoft.com/office/drawing/2014/main" id="{58A42AA3-42D6-4521-A54B-5E49141A4F7C}"/>
              </a:ext>
            </a:extLst>
          </p:cNvPr>
          <p:cNvSpPr>
            <a:spLocks noGrp="1"/>
          </p:cNvSpPr>
          <p:nvPr>
            <p:ph type="sldNum" sz="quarter" idx="12"/>
          </p:nvPr>
        </p:nvSpPr>
        <p:spPr/>
        <p:txBody>
          <a:bodyPr/>
          <a:lstStyle/>
          <a:p>
            <a:fld id="{8430ED8F-F4BA-4C5B-9498-F896284E1CAD}" type="slidenum">
              <a:rPr lang="en-US" smtClean="0"/>
              <a:t>7</a:t>
            </a:fld>
            <a:endParaRPr lang="en-US"/>
          </a:p>
        </p:txBody>
      </p:sp>
    </p:spTree>
    <p:extLst>
      <p:ext uri="{BB962C8B-B14F-4D97-AF65-F5344CB8AC3E}">
        <p14:creationId xmlns:p14="http://schemas.microsoft.com/office/powerpoint/2010/main" val="86391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026" y="76200"/>
            <a:ext cx="5114925" cy="514350"/>
          </a:xfrm>
        </p:spPr>
        <p:txBody>
          <a:bodyPr>
            <a:normAutofit fontScale="90000"/>
          </a:bodyPr>
          <a:lstStyle/>
          <a:p>
            <a:r>
              <a:rPr lang="en-US" dirty="0"/>
              <a:t>Key Features</a:t>
            </a:r>
            <a:endParaRPr lang="en-US" b="1" dirty="0"/>
          </a:p>
        </p:txBody>
      </p:sp>
      <p:sp>
        <p:nvSpPr>
          <p:cNvPr id="3" name="Content Placeholder 2"/>
          <p:cNvSpPr>
            <a:spLocks noGrp="1"/>
          </p:cNvSpPr>
          <p:nvPr>
            <p:ph idx="1"/>
          </p:nvPr>
        </p:nvSpPr>
        <p:spPr>
          <a:xfrm>
            <a:off x="457200" y="838199"/>
            <a:ext cx="11582400" cy="5168705"/>
          </a:xfrm>
        </p:spPr>
        <p:txBody>
          <a:bodyPr>
            <a:noAutofit/>
          </a:bodyPr>
          <a:lstStyle/>
          <a:p>
            <a:pPr lvl="1">
              <a:lnSpc>
                <a:spcPct val="150000"/>
              </a:lnSpc>
            </a:pPr>
            <a:r>
              <a:rPr lang="en-US" dirty="0"/>
              <a:t>Linting: It is a grammar check for Typescript, usually provided by the IDE and </a:t>
            </a:r>
            <a:r>
              <a:rPr lang="en-US" dirty="0">
                <a:solidFill>
                  <a:schemeClr val="tx1"/>
                </a:solidFill>
              </a:rPr>
              <a:t>through </a:t>
            </a:r>
            <a:r>
              <a:rPr lang="en-US" dirty="0"/>
              <a:t>automation. The TypeScript package – </a:t>
            </a:r>
            <a:r>
              <a:rPr lang="en-US" dirty="0" err="1"/>
              <a:t>tslint</a:t>
            </a:r>
            <a:r>
              <a:rPr lang="en-US" dirty="0"/>
              <a:t> serves this purpose. </a:t>
            </a:r>
            <a:r>
              <a:rPr lang="en-US" dirty="0" err="1"/>
              <a:t>tslint</a:t>
            </a:r>
            <a:r>
              <a:rPr lang="en-US" dirty="0"/>
              <a:t> can also be configured with a </a:t>
            </a:r>
            <a:r>
              <a:rPr lang="en-US" dirty="0" err="1"/>
              <a:t>tslint.json</a:t>
            </a:r>
            <a:r>
              <a:rPr lang="en-US" dirty="0"/>
              <a:t> file.</a:t>
            </a:r>
          </a:p>
        </p:txBody>
      </p:sp>
      <p:sp>
        <p:nvSpPr>
          <p:cNvPr id="4" name="Footer Placeholder 1"/>
          <p:cNvSpPr>
            <a:spLocks noGrp="1"/>
          </p:cNvSpPr>
          <p:nvPr>
            <p:ph type="ftr" sz="quarter" idx="11"/>
          </p:nvPr>
        </p:nvSpPr>
        <p:spPr>
          <a:xfrm>
            <a:off x="360784" y="6304384"/>
            <a:ext cx="1447800" cy="152400"/>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7C5656CB-DDCE-4E57-B316-C6255D39179D}"/>
              </a:ext>
            </a:extLst>
          </p:cNvPr>
          <p:cNvSpPr>
            <a:spLocks noGrp="1"/>
          </p:cNvSpPr>
          <p:nvPr>
            <p:ph type="sldNum" sz="quarter" idx="12"/>
          </p:nvPr>
        </p:nvSpPr>
        <p:spPr/>
        <p:txBody>
          <a:bodyPr/>
          <a:lstStyle/>
          <a:p>
            <a:fld id="{8430ED8F-F4BA-4C5B-9498-F896284E1CAD}" type="slidenum">
              <a:rPr lang="en-US" smtClean="0"/>
              <a:t>8</a:t>
            </a:fld>
            <a:endParaRPr lang="en-US"/>
          </a:p>
        </p:txBody>
      </p:sp>
    </p:spTree>
    <p:extLst>
      <p:ext uri="{BB962C8B-B14F-4D97-AF65-F5344CB8AC3E}">
        <p14:creationId xmlns:p14="http://schemas.microsoft.com/office/powerpoint/2010/main" val="224393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026" y="76200"/>
            <a:ext cx="5114925" cy="514350"/>
          </a:xfrm>
        </p:spPr>
        <p:txBody>
          <a:bodyPr>
            <a:normAutofit fontScale="90000"/>
          </a:bodyPr>
          <a:lstStyle/>
          <a:p>
            <a:r>
              <a:rPr lang="en-US" dirty="0"/>
              <a:t>Key Features</a:t>
            </a:r>
            <a:endParaRPr lang="en-US" b="1" dirty="0"/>
          </a:p>
        </p:txBody>
      </p:sp>
      <p:sp>
        <p:nvSpPr>
          <p:cNvPr id="3" name="Content Placeholder 2"/>
          <p:cNvSpPr>
            <a:spLocks noGrp="1"/>
          </p:cNvSpPr>
          <p:nvPr>
            <p:ph idx="1"/>
          </p:nvPr>
        </p:nvSpPr>
        <p:spPr>
          <a:xfrm>
            <a:off x="457200" y="838200"/>
            <a:ext cx="11582400" cy="3737372"/>
          </a:xfrm>
        </p:spPr>
        <p:txBody>
          <a:bodyPr>
            <a:noAutofit/>
          </a:bodyPr>
          <a:lstStyle/>
          <a:p>
            <a:pPr marL="0" indent="0">
              <a:lnSpc>
                <a:spcPct val="150000"/>
              </a:lnSpc>
              <a:buNone/>
            </a:pPr>
            <a:r>
              <a:rPr lang="en-US" sz="2400" dirty="0"/>
              <a:t>The basic features that are key to understanding the Typescript language include:</a:t>
            </a:r>
          </a:p>
          <a:p>
            <a:pPr lvl="1">
              <a:lnSpc>
                <a:spcPct val="150000"/>
              </a:lnSpc>
            </a:pPr>
            <a:r>
              <a:rPr lang="en-US" dirty="0"/>
              <a:t>Types</a:t>
            </a:r>
          </a:p>
          <a:p>
            <a:pPr lvl="1">
              <a:lnSpc>
                <a:spcPct val="150000"/>
              </a:lnSpc>
            </a:pPr>
            <a:r>
              <a:rPr lang="en-US" dirty="0"/>
              <a:t>Classes and Interfaces</a:t>
            </a:r>
          </a:p>
          <a:p>
            <a:pPr lvl="1">
              <a:lnSpc>
                <a:spcPct val="150000"/>
              </a:lnSpc>
            </a:pPr>
            <a:r>
              <a:rPr lang="en-US" dirty="0"/>
              <a:t>Shapes</a:t>
            </a:r>
          </a:p>
          <a:p>
            <a:pPr lvl="1">
              <a:lnSpc>
                <a:spcPct val="150000"/>
              </a:lnSpc>
            </a:pPr>
            <a:r>
              <a:rPr lang="en-US" dirty="0"/>
              <a:t>Decorators</a:t>
            </a:r>
          </a:p>
        </p:txBody>
      </p:sp>
      <p:sp>
        <p:nvSpPr>
          <p:cNvPr id="4" name="Footer Placeholder 1"/>
          <p:cNvSpPr>
            <a:spLocks noGrp="1"/>
          </p:cNvSpPr>
          <p:nvPr>
            <p:ph type="ftr" sz="quarter" idx="11"/>
          </p:nvPr>
        </p:nvSpPr>
        <p:spPr>
          <a:xfrm>
            <a:off x="360784" y="6304384"/>
            <a:ext cx="1447800" cy="152400"/>
          </a:xfrm>
        </p:spPr>
        <p:txBody>
          <a:bodyPr/>
          <a:lstStyle/>
          <a:p>
            <a:r>
              <a:rPr lang="en-US"/>
              <a:t>© Cognizant 2019</a:t>
            </a:r>
            <a:endParaRPr lang="en-US" dirty="0"/>
          </a:p>
        </p:txBody>
      </p:sp>
      <p:sp>
        <p:nvSpPr>
          <p:cNvPr id="5" name="Rectangle 4">
            <a:extLst>
              <a:ext uri="{FF2B5EF4-FFF2-40B4-BE49-F238E27FC236}">
                <a16:creationId xmlns:a16="http://schemas.microsoft.com/office/drawing/2014/main" id="{8F90A3E8-6065-40F8-99B2-EDCE4CFB3D67}"/>
              </a:ext>
            </a:extLst>
          </p:cNvPr>
          <p:cNvSpPr/>
          <p:nvPr/>
        </p:nvSpPr>
        <p:spPr>
          <a:xfrm>
            <a:off x="1467876" y="4823222"/>
            <a:ext cx="9256248" cy="2713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Courier New" panose="02070309020205020404" pitchFamily="49" charset="0"/>
                <a:cs typeface="Courier New" panose="02070309020205020404" pitchFamily="49" charset="0"/>
              </a:rPr>
              <a:t>$ git clone https://github.com/CognizantFSE/TypeScript-Primer.git</a:t>
            </a:r>
          </a:p>
        </p:txBody>
      </p:sp>
      <p:sp>
        <p:nvSpPr>
          <p:cNvPr id="6" name="Slide Number Placeholder 5">
            <a:extLst>
              <a:ext uri="{FF2B5EF4-FFF2-40B4-BE49-F238E27FC236}">
                <a16:creationId xmlns:a16="http://schemas.microsoft.com/office/drawing/2014/main" id="{E19D4576-E156-4480-A75D-62EF98E6F91B}"/>
              </a:ext>
            </a:extLst>
          </p:cNvPr>
          <p:cNvSpPr>
            <a:spLocks noGrp="1"/>
          </p:cNvSpPr>
          <p:nvPr>
            <p:ph type="sldNum" sz="quarter" idx="12"/>
          </p:nvPr>
        </p:nvSpPr>
        <p:spPr/>
        <p:txBody>
          <a:bodyPr/>
          <a:lstStyle/>
          <a:p>
            <a:fld id="{8430ED8F-F4BA-4C5B-9498-F896284E1CAD}" type="slidenum">
              <a:rPr lang="en-US" smtClean="0"/>
              <a:t>9</a:t>
            </a:fld>
            <a:endParaRPr lang="en-US"/>
          </a:p>
        </p:txBody>
      </p:sp>
    </p:spTree>
    <p:extLst>
      <p:ext uri="{BB962C8B-B14F-4D97-AF65-F5344CB8AC3E}">
        <p14:creationId xmlns:p14="http://schemas.microsoft.com/office/powerpoint/2010/main" val="135757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48CA4AA68F5A649B6FC2B4481499820" ma:contentTypeVersion="0" ma:contentTypeDescription="Create a new document." ma:contentTypeScope="" ma:versionID="b9f06d6c5e6413d5718fbf4634c1f44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FCC6EC-85D7-4DC5-82B2-48FBAA9091E4}">
  <ds:schemaRefs>
    <ds:schemaRef ds:uri="http://schemas.microsoft.com/sharepoint/v3/contenttype/forms"/>
  </ds:schemaRefs>
</ds:datastoreItem>
</file>

<file path=customXml/itemProps2.xml><?xml version="1.0" encoding="utf-8"?>
<ds:datastoreItem xmlns:ds="http://schemas.openxmlformats.org/officeDocument/2006/customXml" ds:itemID="{B7E06977-26C6-4BD3-9F37-44216CD187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FDFBD88-7B16-476B-AF47-AB7BEBA326E3}">
  <ds:schemaRefs>
    <ds:schemaRef ds:uri="http://schemas.microsoft.com/office/infopath/2007/PartnerControls"/>
    <ds:schemaRef ds:uri="http://schemas.microsoft.com/office/2006/documentManagement/types"/>
    <ds:schemaRef ds:uri="http://purl.org/dc/dcmitype/"/>
    <ds:schemaRef ds:uri="http://purl.org/dc/elements/1.1/"/>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7240</TotalTime>
  <Words>1555</Words>
  <Application>Microsoft Macintosh PowerPoint</Application>
  <PresentationFormat>Widescreen</PresentationFormat>
  <Paragraphs>361</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 Unicode MS</vt:lpstr>
      <vt:lpstr>Arial</vt:lpstr>
      <vt:lpstr>Arial Narrow</vt:lpstr>
      <vt:lpstr>Arial Rounded MT Bold</vt:lpstr>
      <vt:lpstr>Calibri</vt:lpstr>
      <vt:lpstr>Calibri Light</vt:lpstr>
      <vt:lpstr>Courier New</vt:lpstr>
      <vt:lpstr>Wingdings</vt:lpstr>
      <vt:lpstr>Office Theme</vt:lpstr>
      <vt:lpstr>PowerPoint Presentation</vt:lpstr>
      <vt:lpstr>PowerPoint Presentation</vt:lpstr>
      <vt:lpstr>Objectives</vt:lpstr>
      <vt:lpstr>PowerPoint Presentation</vt:lpstr>
      <vt:lpstr>Introducing TypeScript</vt:lpstr>
      <vt:lpstr>Running TypeScript Programs</vt:lpstr>
      <vt:lpstr>TypeScript Configuration</vt:lpstr>
      <vt:lpstr>Key Features</vt:lpstr>
      <vt:lpstr>Key Features</vt:lpstr>
      <vt:lpstr>Types</vt:lpstr>
      <vt:lpstr>Types</vt:lpstr>
      <vt:lpstr>Classes &amp; Interfaces</vt:lpstr>
      <vt:lpstr>Shapes</vt:lpstr>
      <vt:lpstr>Decorators</vt:lpstr>
      <vt:lpstr>Decorators</vt:lpstr>
      <vt:lpstr>Decorators</vt:lpstr>
      <vt:lpstr>PowerPoint Presentation</vt:lpstr>
      <vt:lpstr>Data Binding</vt:lpstr>
      <vt:lpstr>Data Binding</vt:lpstr>
      <vt:lpstr>Two-Way Binding</vt:lpstr>
      <vt:lpstr>Practice – HelloAngular</vt:lpstr>
      <vt:lpstr>Practice – HelloAngular</vt:lpstr>
      <vt:lpstr>Questions</vt:lpstr>
      <vt:lpstr>PowerPoint Presentation</vt:lpstr>
      <vt:lpstr>PowerPoint Presentation</vt:lpstr>
    </vt:vector>
  </TitlesOfParts>
  <Company>Cognizant Technology Solutions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23</cp:revision>
  <dcterms:created xsi:type="dcterms:W3CDTF">2018-07-19T17:09:12Z</dcterms:created>
  <dcterms:modified xsi:type="dcterms:W3CDTF">2019-10-22T15:01:50Z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0x010100348CA4AA68F5A649B6FC2B4481499820</vt:lpwstr>
  </property>
</Properties>
</file>