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64" r:id="rId5"/>
    <p:sldId id="307" r:id="rId6"/>
    <p:sldId id="259" r:id="rId7"/>
    <p:sldId id="260" r:id="rId8"/>
    <p:sldId id="261" r:id="rId9"/>
    <p:sldId id="311" r:id="rId10"/>
    <p:sldId id="263" r:id="rId11"/>
    <p:sldId id="265" r:id="rId12"/>
    <p:sldId id="266" r:id="rId13"/>
    <p:sldId id="267" r:id="rId14"/>
    <p:sldId id="268" r:id="rId15"/>
    <p:sldId id="272" r:id="rId16"/>
    <p:sldId id="271" r:id="rId17"/>
    <p:sldId id="269" r:id="rId18"/>
    <p:sldId id="308" r:id="rId19"/>
    <p:sldId id="309" r:id="rId20"/>
    <p:sldId id="275" r:id="rId21"/>
    <p:sldId id="276" r:id="rId22"/>
    <p:sldId id="299" r:id="rId23"/>
    <p:sldId id="301" r:id="rId24"/>
    <p:sldId id="296" r:id="rId25"/>
    <p:sldId id="277" r:id="rId26"/>
    <p:sldId id="278" r:id="rId27"/>
    <p:sldId id="297" r:id="rId28"/>
    <p:sldId id="279" r:id="rId29"/>
    <p:sldId id="280" r:id="rId30"/>
    <p:sldId id="302" r:id="rId31"/>
    <p:sldId id="283" r:id="rId32"/>
    <p:sldId id="303" r:id="rId33"/>
    <p:sldId id="305" r:id="rId34"/>
    <p:sldId id="30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sgupta, Atreyi(Cognizant)" initials="DA" lastIdx="15" clrIdx="0">
    <p:extLst>
      <p:ext uri="{19B8F6BF-5375-455C-9EA6-DF929625EA0E}">
        <p15:presenceInfo xmlns:p15="http://schemas.microsoft.com/office/powerpoint/2012/main" userId="S-1-5-21-1178368992-402679808-390482200-3248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24C89-9E4D-46A0-9F75-5EC314A6B9D0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F03A1-73D9-450A-B86B-68A1FBEC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8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91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79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10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21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60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37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3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9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08A9-E99A-449D-97EA-03594F87A7DA}" type="datetime1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3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DF1F-74FC-4450-A5FC-D93D849DDE98}" type="datetime1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1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3285-211B-4E7A-9021-E273F52CDE95}" type="datetime1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96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5334000"/>
            <a:ext cx="9347200" cy="773668"/>
          </a:xfrm>
          <a:prstGeom prst="rect">
            <a:avLst/>
          </a:prstGeom>
          <a:solidFill>
            <a:srgbClr val="81D8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76" y="6553200"/>
            <a:ext cx="18288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4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5146344"/>
            <a:ext cx="9550400" cy="1066800"/>
          </a:xfrm>
          <a:prstGeom prst="rect">
            <a:avLst/>
          </a:prstGeom>
          <a:solidFill>
            <a:srgbClr val="81D8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3507" y="6267736"/>
            <a:ext cx="5286707" cy="397014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33651" y="6267929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- EXPERT</a:t>
            </a:r>
          </a:p>
        </p:txBody>
      </p:sp>
    </p:spTree>
    <p:extLst>
      <p:ext uri="{BB962C8B-B14F-4D97-AF65-F5344CB8AC3E}">
        <p14:creationId xmlns:p14="http://schemas.microsoft.com/office/powerpoint/2010/main" val="2263995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283200" y="4437966"/>
            <a:ext cx="6908795" cy="1353234"/>
          </a:xfrm>
          <a:prstGeom prst="rect">
            <a:avLst/>
          </a:prstGeom>
          <a:solidFill>
            <a:srgbClr val="81D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75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7D32-148B-4D19-87DB-210B37BBF296}" type="datetime1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1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B311-B923-4D72-9EB1-A5B31BBDC05B}" type="datetime1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6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535-DC7A-4A4D-BB42-CCB9B860BA1C}" type="datetime1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4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C3E3-6839-4D43-A65B-41E38905476E}" type="datetime1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B86C-92B3-45C7-98CD-71682F579926}" type="datetime1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AA04-D603-49CF-A915-19C2699F0D9C}" type="datetime1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1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EB9F-E1B2-4B3E-9998-8B852C21F3B3}" type="datetime1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0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CE7D-01EF-41F2-AC3E-D8D07EAEBDF1}" type="datetime1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5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CADBC-5CB9-448B-9205-04F52B25D552}" type="datetime1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F02F3-22D8-47E7-88DF-DE854B75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3999" y="5271656"/>
            <a:ext cx="724422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Angular 8 - Day 3</a:t>
            </a:r>
          </a:p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Components, Directives, and Routes</a:t>
            </a:r>
          </a:p>
        </p:txBody>
      </p:sp>
    </p:spTree>
    <p:extLst>
      <p:ext uri="{BB962C8B-B14F-4D97-AF65-F5344CB8AC3E}">
        <p14:creationId xmlns:p14="http://schemas.microsoft.com/office/powerpoint/2010/main" val="411890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0" y="0"/>
            <a:ext cx="6099048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Practice – HelloAngular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3046" y="642461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536"/>
            <a:ext cx="1532466" cy="15324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54200" y="912884"/>
            <a:ext cx="92891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Display developer attributes in bio.component.html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CSS rule to bio.component.css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200" y="1315508"/>
            <a:ext cx="9601200" cy="238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762" y="4665662"/>
            <a:ext cx="3800475" cy="14382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46577E-5D65-4163-9A14-7C391D9A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5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0" y="0"/>
            <a:ext cx="6099048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Practice – HelloAngular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3046" y="642461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536"/>
            <a:ext cx="1532466" cy="15324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68323" y="576072"/>
            <a:ext cx="92891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&lt;app-bio&gt;&lt;/app-bio&gt; to app.component.html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Verify that your page is displaying the developer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326" y="1259945"/>
            <a:ext cx="8515350" cy="1476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324" y="3403528"/>
            <a:ext cx="3668713" cy="32459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8CAED-95D8-4E64-A990-61F0D4D8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4933" y="-295275"/>
            <a:ext cx="10515600" cy="1325563"/>
          </a:xfrm>
        </p:spPr>
        <p:txBody>
          <a:bodyPr/>
          <a:lstStyle/>
          <a:p>
            <a:r>
              <a:rPr lang="en-US" dirty="0"/>
              <a:t>Component Lifecycle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1143001"/>
            <a:ext cx="8229600" cy="477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lifecycle of a component is managed by Angular itself. </a:t>
            </a:r>
          </a:p>
          <a:p>
            <a:pPr marL="285750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It manages creation, rendering, binding data-bound properties etc. and also offers the feature “hooks” that allows responding to key lifecycle events.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Here is the complete lifecycle hook interface inventory: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ngOnChanges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 called when an input binding value changes.</a:t>
            </a:r>
          </a:p>
          <a:p>
            <a:pPr marL="742950" lvl="1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ngOnInit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 called after the first ngOnChanges.</a:t>
            </a:r>
          </a:p>
          <a:p>
            <a:pPr marL="742950" lvl="1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ngDoCheck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 called after every run of change detection.</a:t>
            </a:r>
          </a:p>
          <a:p>
            <a:pPr marL="742950" lvl="1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ngAfterContentInit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 called after the component content is initialized.</a:t>
            </a:r>
          </a:p>
          <a:p>
            <a:pPr marL="742950" lvl="1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ngAfterContentChecked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 called after every check of component content.</a:t>
            </a:r>
          </a:p>
          <a:p>
            <a:pPr marL="742950" lvl="1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ngAfterViewInit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 called after the component's view(s) are initialized.</a:t>
            </a:r>
          </a:p>
          <a:p>
            <a:pPr marL="742950" lvl="1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ngAfterViewChecked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 called after every check of a component's view(s).</a:t>
            </a:r>
          </a:p>
          <a:p>
            <a:pPr marL="742950" lvl="1" indent="-2857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ngOnDestroy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 called just before the component is destroyed.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049867" y="6347069"/>
            <a:ext cx="4114800" cy="365125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B065F-64DE-40CB-A3AD-58F1ED53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3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333" y="1"/>
            <a:ext cx="5740400" cy="676275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Bindings</a:t>
            </a:r>
            <a:r>
              <a:rPr lang="en-US" dirty="0">
                <a:solidFill>
                  <a:srgbClr val="FF66FF"/>
                </a:solidFill>
              </a:rPr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81200" y="1143000"/>
            <a:ext cx="8534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Elvis Operator</a:t>
            </a:r>
            <a:r>
              <a:rPr lang="en-US" b="1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b="1" dirty="0">
              <a:solidFill>
                <a:srgbClr val="FF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 property, that does not exist, is referenced in a template, an exception is thrown.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“Elvis Operator” is a simple and easy way to guard against null and undefined properties.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denoted by a question mark immediately followed by a period </a:t>
            </a:r>
            <a:r>
              <a:rPr lang="en-US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?.</a:t>
            </a:r>
            <a:r>
              <a:rPr lang="en-US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5248" y="3945798"/>
            <a:ext cx="7559494" cy="15406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&lt;md-input-container&gt;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&lt;label&gt;Type to see the value&lt;/label&gt;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md-input type="text" /&gt;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&lt;/md-input-container&gt;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&lt;strong&gt;{{input?.value}}&lt;/strong&gt;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33034" y="6395155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0DEEB-04BE-41B6-8F64-6C03E7F8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81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933" y="-60812"/>
            <a:ext cx="4961467" cy="777874"/>
          </a:xfrm>
        </p:spPr>
        <p:txBody>
          <a:bodyPr/>
          <a:lstStyle/>
          <a:p>
            <a:r>
              <a:rPr lang="en-US" dirty="0"/>
              <a:t>Structural Directives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1142999"/>
            <a:ext cx="8229600" cy="2008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Angular uses directives to transform the DOM when a template is rendered.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ngIf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adds and removes elements in the DOM based on the results of an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ngFor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repeater directive which outputs a list of elements by iterating over an array.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7285" y="3577178"/>
            <a:ext cx="9972602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&lt;if-example *ngIf="exists"&gt;Hello&lt;/if-example&gt;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&lt;app-for-example *ngFor="let episode of episodes" [episode]="episode"&gt;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{{episode.title}}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&lt;/app-for-example&gt;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368778" y="6492875"/>
            <a:ext cx="4114800" cy="365125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C25F5-8799-41B3-A175-264687AF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1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0225" y="0"/>
            <a:ext cx="2048123" cy="660593"/>
          </a:xfrm>
        </p:spPr>
        <p:txBody>
          <a:bodyPr>
            <a:normAutofit fontScale="90000"/>
          </a:bodyPr>
          <a:lstStyle/>
          <a:p>
            <a:r>
              <a:rPr lang="en-US" dirty="0"/>
              <a:t>*</a:t>
            </a:r>
            <a:r>
              <a:rPr lang="en-US" dirty="0" err="1"/>
              <a:t>ngIf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541" y="950981"/>
            <a:ext cx="10515600" cy="4351338"/>
          </a:xfrm>
        </p:spPr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 will render the html tag and all nested tags if the attribute value is defined or ‘true’ if it is a Boolean type.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2185987"/>
            <a:ext cx="9401175" cy="2486025"/>
          </a:xfrm>
          <a:prstGeom prst="rect">
            <a:avLst/>
          </a:prstGeom>
        </p:spPr>
      </p:pic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826" y="642424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D7608-2617-433B-BA4E-AA6FB674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67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2517" y="0"/>
            <a:ext cx="2056075" cy="692398"/>
          </a:xfrm>
        </p:spPr>
        <p:txBody>
          <a:bodyPr>
            <a:normAutofit fontScale="90000"/>
          </a:bodyPr>
          <a:lstStyle/>
          <a:p>
            <a:r>
              <a:rPr lang="en-US" dirty="0"/>
              <a:t>*ngFor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92" y="935079"/>
            <a:ext cx="10515600" cy="4351338"/>
          </a:xfrm>
        </p:spPr>
        <p:txBody>
          <a:bodyPr/>
          <a:lstStyle/>
          <a:p>
            <a:r>
              <a:rPr lang="en-US" dirty="0"/>
              <a:t>*ngFor will render the html tag and all nested tags for every element in an array.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379" y="3727698"/>
            <a:ext cx="4110825" cy="2844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53" y="1776288"/>
            <a:ext cx="6484951" cy="1848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720" y="1776287"/>
            <a:ext cx="3257197" cy="4592707"/>
          </a:xfrm>
          <a:prstGeom prst="rect">
            <a:avLst/>
          </a:prstGeom>
        </p:spPr>
      </p:pic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826" y="642424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8052B-9AE6-4AB3-BB66-853EFF91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6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999" y="5341258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Routing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0B018A-6542-48CC-BF00-3516C068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13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066" y="-331646"/>
            <a:ext cx="10515600" cy="1325563"/>
          </a:xfrm>
        </p:spPr>
        <p:txBody>
          <a:bodyPr/>
          <a:lstStyle/>
          <a:p>
            <a:r>
              <a:rPr lang="en-US" dirty="0"/>
              <a:t>Introduction to Routes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91638" y="892001"/>
            <a:ext cx="8534400" cy="5763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Routing provides the ability to encode some aspects of the application's state in the URL.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Adding routing, allows the user to go straight into certain aspects of the application. This is very convenient, as it can keep the application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linkable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bookmarkable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allow users to share links with others.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Routing allows to: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Maintain the state of the application.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Implement modular applications.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Implement the application based on the roles (certain roles have access to certain URLs).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Routes are injected into &lt;router-outlet&gt;&lt;/router-outlet&gt;.  This is most commonly placed in app.component.html below any navigation bars or content that you want to appear on every page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en-US" sz="160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2765" y="642651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CCBF31-C119-46B4-BFCB-B0BC2174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7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728" y="-297657"/>
            <a:ext cx="8644003" cy="1325563"/>
          </a:xfrm>
        </p:spPr>
        <p:txBody>
          <a:bodyPr/>
          <a:lstStyle/>
          <a:p>
            <a:r>
              <a:rPr lang="en-US" dirty="0"/>
              <a:t>HelloAngular home.component.html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056" y="870820"/>
            <a:ext cx="7656681" cy="55487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781" y="2943616"/>
            <a:ext cx="2403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Migrate content from app.component.html here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617940" y="3042026"/>
            <a:ext cx="1027134" cy="363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826" y="642424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41F058-D431-4E41-9E20-A96C64BF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7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95600" y="-304788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219200" y="6358792"/>
            <a:ext cx="4114800" cy="365125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4098" name="Picture 2" descr="D:\Images\Images\Objective\shutterstock_6790168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08588" y="1989844"/>
            <a:ext cx="2748038" cy="41220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1752600" y="1020775"/>
            <a:ext cx="8229600" cy="49834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 this session we will be accomplishing the following goals:</a:t>
            </a:r>
          </a:p>
          <a:p>
            <a:pPr marL="285750" indent="-285750"/>
            <a:r>
              <a:rPr lang="en-US" dirty="0"/>
              <a:t>Understand and Create Components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Add Bio Component to HelloAngular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Developer class</a:t>
            </a:r>
          </a:p>
          <a:p>
            <a:pPr lvl="1"/>
            <a:r>
              <a:rPr lang="en-US" dirty="0"/>
              <a:t>b</a:t>
            </a:r>
            <a:r>
              <a:rPr lang="en-US" dirty="0">
                <a:solidFill>
                  <a:schemeClr val="tx1"/>
                </a:solidFill>
              </a:rPr>
              <a:t>io.component</a:t>
            </a:r>
            <a:r>
              <a:rPr lang="en-US" dirty="0"/>
              <a:t>.ts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/>
              <a:t>bio.component.html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Display bio in app.component.html</a:t>
            </a: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Discuss Component LifeCycle Hooks</a:t>
            </a: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Discuss and implement other bindings</a:t>
            </a:r>
          </a:p>
          <a:p>
            <a:pPr marL="285750" indent="-285750"/>
            <a:r>
              <a:rPr lang="en-US" dirty="0"/>
              <a:t>Discuss and implement structural directives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Intro to Routes</a:t>
            </a:r>
          </a:p>
          <a:p>
            <a:pPr marL="742950" lvl="1" indent="-285750"/>
            <a:r>
              <a:rPr lang="en-US" dirty="0"/>
              <a:t>Implement Routing in HelloAngular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3F79E8-6BAB-4F8E-941A-C13B4547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87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728" y="-297657"/>
            <a:ext cx="8644003" cy="1325563"/>
          </a:xfrm>
        </p:spPr>
        <p:txBody>
          <a:bodyPr/>
          <a:lstStyle/>
          <a:p>
            <a:r>
              <a:rPr lang="en-US" dirty="0"/>
              <a:t>HelloAngular HomeComponent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725" y="2898319"/>
            <a:ext cx="3093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Migrate content from AppComponent </a:t>
            </a:r>
          </a:p>
          <a:p>
            <a:endParaRPr lang="en-US" dirty="0"/>
          </a:p>
          <a:p>
            <a:r>
              <a:rPr lang="en-US" dirty="0"/>
              <a:t>(just the class properties and methods not the @Component stuff)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691654" y="3230600"/>
            <a:ext cx="1027134" cy="363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246" y="730779"/>
            <a:ext cx="6384751" cy="5726152"/>
          </a:xfrm>
          <a:prstGeom prst="rect">
            <a:avLst/>
          </a:prstGeom>
        </p:spPr>
      </p:pic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826" y="642424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B3048-7E56-487F-8C84-665ACD3C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54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0" y="-168274"/>
            <a:ext cx="5190067" cy="989542"/>
          </a:xfrm>
        </p:spPr>
        <p:txBody>
          <a:bodyPr/>
          <a:lstStyle/>
          <a:p>
            <a:r>
              <a:rPr lang="en-US" dirty="0"/>
              <a:t>App Routing Module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748609" y="1620121"/>
            <a:ext cx="11268982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add routing after the fact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Angular best practice is to create a separate, top-level module dedicated to 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- - flat flag will place the module in the top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- - module=app will add the import for app-routing inside of </a:t>
            </a:r>
            <a:r>
              <a:rPr lang="en-US" sz="2400" dirty="0" err="1"/>
              <a:t>AppModule</a:t>
            </a:r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03709" y="2820699"/>
            <a:ext cx="7559494" cy="7076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g module app-routing   - -flat   - -module=app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826" y="642424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1176AF-8FD5-450F-87DE-CCCA0FB5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57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-363009"/>
            <a:ext cx="10515600" cy="1325563"/>
          </a:xfrm>
        </p:spPr>
        <p:txBody>
          <a:bodyPr/>
          <a:lstStyle/>
          <a:p>
            <a:r>
              <a:rPr lang="en-US" dirty="0"/>
              <a:t>Route Configuration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0" y="1066800"/>
            <a:ext cx="8534400" cy="4963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Base URL tag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must be set within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&lt;head&gt;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tag of index.html.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Routes are configured, using the Routes type, which is an array of route objects. The route object is composed of the following attributes: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Path: URL to be shown in the browser when application is on the specific route.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Component: Component to be rendered to, when the application is on the specific route. This is the output of the router link.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 err="1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redirectTo</a:t>
            </a:r>
            <a:r>
              <a:rPr lang="en-US" sz="1600" dirty="0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: Redirect route if needed; each route can have either component or a redirect attribute defined. 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 err="1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pathMatch</a:t>
            </a:r>
            <a:r>
              <a:rPr lang="en-US" sz="1600" dirty="0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: Optional property that defaults to 'prefix'; determines, whether to match full URLs, or just the beginning. When defining a route with empty path string set </a:t>
            </a:r>
            <a:r>
              <a:rPr lang="en-US" sz="1600" dirty="0" err="1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pathMatch</a:t>
            </a:r>
            <a:r>
              <a:rPr lang="en-US" sz="1600" dirty="0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to 'full', otherwise it will match all URLs.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children - Array of route definitions objects, representing the child routes of this route.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23780" y="6377354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FC7B6F-0081-4F9B-B371-B31E5FC0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4134" y="-396273"/>
            <a:ext cx="10515600" cy="1325563"/>
          </a:xfrm>
        </p:spPr>
        <p:txBody>
          <a:bodyPr/>
          <a:lstStyle/>
          <a:p>
            <a:r>
              <a:rPr lang="en-US" dirty="0"/>
              <a:t>Route Configuration (Contd.)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0" y="1082932"/>
            <a:ext cx="8534400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the routes array and send it as 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RouterModule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build the configuration.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7400" y="2057400"/>
            <a:ext cx="8229600" cy="1295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routes: Routes = [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path: 'component-one', component: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ComponentOne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path: 'component-two', component: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ComponentTwo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const routing =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RouterModule.forRoot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(routes);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52600" y="3673732"/>
            <a:ext cx="8534400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Angular picks the empty path, as the default landing route.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Routes may redirect to other routes, using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redirectTo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attribute.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4572000"/>
            <a:ext cx="8229600" cy="1295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const routes: Routes = [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path: '',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redirectTo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'component-one',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pathMatch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'full' },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path: 'component-one', component: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ComponentOne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path: 'component-two', component: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ComponentTwo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59415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6F674-B8DC-4B10-BFA4-096F3139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2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5306" y="-261177"/>
            <a:ext cx="10535433" cy="1338415"/>
          </a:xfrm>
        </p:spPr>
        <p:txBody>
          <a:bodyPr/>
          <a:lstStyle/>
          <a:p>
            <a:r>
              <a:rPr lang="en-US" dirty="0"/>
              <a:t>app-</a:t>
            </a:r>
            <a:r>
              <a:rPr lang="en-US" dirty="0" err="1"/>
              <a:t>routing.module.ts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951" y="797424"/>
            <a:ext cx="7890614" cy="5678190"/>
          </a:xfrm>
          <a:prstGeom prst="rect">
            <a:avLst/>
          </a:prstGeom>
        </p:spPr>
      </p:pic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826" y="642424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EB4A21-5D7D-4131-886E-D6EB833D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20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333" y="-377829"/>
            <a:ext cx="10515600" cy="1325563"/>
          </a:xfrm>
        </p:spPr>
        <p:txBody>
          <a:bodyPr/>
          <a:lstStyle/>
          <a:p>
            <a:r>
              <a:rPr lang="en-US" dirty="0"/>
              <a:t>Route Navigation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0" y="1132266"/>
            <a:ext cx="8534400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view template,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routerLink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directive may be used to add links that point to the defined routes.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7400" y="2060571"/>
            <a:ext cx="8229600" cy="4127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routerLink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="/component-one"&gt;Component One&lt;/a&gt;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05000" y="2971801"/>
            <a:ext cx="8534400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navigate programmatically, the router’s navigate method may be used.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3660770"/>
            <a:ext cx="8229600" cy="4540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router.navigate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(['/component-one']);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4769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409C1-FC9F-4649-B3C3-252C139F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98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-328392"/>
            <a:ext cx="10515600" cy="1325563"/>
          </a:xfrm>
        </p:spPr>
        <p:txBody>
          <a:bodyPr/>
          <a:lstStyle/>
          <a:p>
            <a:r>
              <a:rPr lang="en-US" dirty="0"/>
              <a:t>Route Navigation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78858" y="863833"/>
            <a:ext cx="10641106" cy="145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Angular dynamically adds the component for the route being activated into 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&lt;router-outlet&gt;&lt;/router-outlet&gt;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element.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commonly placed in the app.component.html template along with any elements that need to be on every page, such as a navigation bar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4826" y="6424247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57" y="2528047"/>
            <a:ext cx="6063412" cy="3896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1975" y="4857981"/>
            <a:ext cx="21689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Add bootstrap </a:t>
            </a:r>
            <a:r>
              <a:rPr lang="en-US" dirty="0" err="1"/>
              <a:t>cdn</a:t>
            </a:r>
            <a:r>
              <a:rPr lang="en-US" dirty="0"/>
              <a:t> link to index.html to render Bootstrap </a:t>
            </a:r>
            <a:r>
              <a:rPr lang="en-US" dirty="0" err="1"/>
              <a:t>css</a:t>
            </a:r>
            <a:r>
              <a:rPr lang="en-US" dirty="0"/>
              <a:t> elements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99C627-6E3B-41BA-BA94-2DDC110A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00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0" y="-370166"/>
            <a:ext cx="10515600" cy="1325563"/>
          </a:xfrm>
        </p:spPr>
        <p:txBody>
          <a:bodyPr/>
          <a:lstStyle/>
          <a:p>
            <a:r>
              <a:rPr lang="en-US" dirty="0"/>
              <a:t>Routes in Action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9318" y="6494584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70" y="1399380"/>
            <a:ext cx="5296418" cy="4245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046" y="1399379"/>
            <a:ext cx="5285034" cy="42453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B9F14-AF67-49FE-B374-1D9A58AF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20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013" y="642461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3810000" y="0"/>
            <a:ext cx="6099048" cy="5760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Practice – HelloAngular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1" y="1165734"/>
            <a:ext cx="4293765" cy="4293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49332" y="1318132"/>
            <a:ext cx="6333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Make your own component and call it whatever you like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some content to your component html 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any backing data you need for your component view in its accompanying component 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your component to the routes in app-</a:t>
            </a:r>
            <a:r>
              <a:rPr lang="en-US" dirty="0" err="1"/>
              <a:t>routing.module.ts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a link to your </a:t>
            </a:r>
            <a:r>
              <a:rPr lang="en-US" dirty="0" err="1"/>
              <a:t>nav</a:t>
            </a:r>
            <a:r>
              <a:rPr lang="en-US" dirty="0"/>
              <a:t> bar in app.component.html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71948-52B6-4C51-9512-D4AC9C1A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77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-1323622" y="6322483"/>
            <a:ext cx="4114800" cy="365125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1026" name="Picture 2" descr="C:\Users\332822\Downloads\1434556888_support-px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57400"/>
            <a:ext cx="22352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Logos\1434554660_Help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7EF030">
                <a:alpha val="0"/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543" y="1905000"/>
            <a:ext cx="3468914" cy="346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FE273-654C-422F-92EC-D57992F1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7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999" y="5341258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Components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C2FFC0-D981-41FA-9EB1-0EB070A1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59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10200" y="4648200"/>
            <a:ext cx="5250543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5088"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</a:rPr>
              <a:t>You have successfully completed</a:t>
            </a:r>
          </a:p>
          <a:p>
            <a:pPr marL="65088"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Angular Components, Directives, and Routes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23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999" y="5341258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F37873-BF51-4D9E-89FE-9C01D782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57" y="0"/>
            <a:ext cx="5834449" cy="701676"/>
          </a:xfrm>
        </p:spPr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143000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Components form the building blocks of an Angular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component controls a patch of the screen’s real estate, called a view, and declares reusable UI building blocks for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effect, the whole application can be modeled as a tree using these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Components are visible to the end user and can be reused multiple times within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create a Component, issue the following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400" y="642461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49821" y="4836319"/>
            <a:ext cx="7547538" cy="361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ng g component &lt;&lt;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ComponentName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B90A8-B5F5-4FDE-9863-7049BA97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7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0060" y="-388581"/>
            <a:ext cx="5560540" cy="1325563"/>
          </a:xfrm>
        </p:spPr>
        <p:txBody>
          <a:bodyPr/>
          <a:lstStyle/>
          <a:p>
            <a:r>
              <a:rPr lang="en-US" dirty="0"/>
              <a:t>Creating Components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24467" y="358866"/>
            <a:ext cx="106484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Component is a class is decorated with the @Component, a TypeScript decorator. This  enhances a class or a function definition by adding metadata to properties and function arguments.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key constituents of the decorator include -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selector: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the element property that indicates Angular 7 to create and insert an instance of this component.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template or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templateUrl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form of HTML that indicates Angular 7 on the components to be rendered in the DOM.  The template property is used when you have a small portion of markup that you want to code directly the decorator.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TemplateUrl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used to indicate an external markup file.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9657" y="6351628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677" y="3567931"/>
            <a:ext cx="5440751" cy="30122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31257" y="3724578"/>
            <a:ext cx="3980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styleUrls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indicates style sheets that will be injected into the document as script tags within this component when it is rendered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44E1-7966-4560-8EEA-3105A5E6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0060" y="-388581"/>
            <a:ext cx="5560540" cy="1325563"/>
          </a:xfrm>
        </p:spPr>
        <p:txBody>
          <a:bodyPr/>
          <a:lstStyle/>
          <a:p>
            <a:r>
              <a:rPr lang="en-US" dirty="0"/>
              <a:t>Creating Components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3407" y="1179136"/>
            <a:ext cx="102192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Display components by placing the selector in the html document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solidFill>
                <a:srgbClr val="FF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9657" y="6351628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460" y="2652152"/>
            <a:ext cx="5670956" cy="2081213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7497333" y="3993777"/>
            <a:ext cx="1990165" cy="941294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86B68-83FD-4F08-8EFB-8C03A9C6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7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0" y="0"/>
            <a:ext cx="6099048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Practice – HelloAngular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012" y="6356350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1" y="1165734"/>
            <a:ext cx="4293765" cy="4293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91288" y="1165734"/>
            <a:ext cx="63330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Make Developer Class  (ng g class Developer)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firstName: string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lastName: string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favoriteLanguage: string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yearStarted: number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Make new component called ‘bio’ (ng g component bio)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Import Developer Class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instance of a developer inside of the constructor assign to a property called ‘dev’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Display dev component in bio.component.html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&lt;app-bio&gt;&lt;/app-bio&gt; to app.component.html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toggle switch using </a:t>
            </a:r>
            <a:r>
              <a:rPr lang="en-US" dirty="0" err="1"/>
              <a:t>ngIF</a:t>
            </a:r>
            <a:r>
              <a:rPr lang="en-US" dirty="0"/>
              <a:t> to only display bio component if link is clicked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F25AD0-9B71-48F5-A9CF-7AE93146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9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0" y="0"/>
            <a:ext cx="6099048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Practice – HelloAngular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3046" y="642461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536"/>
            <a:ext cx="1532466" cy="15324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31256" y="989084"/>
            <a:ext cx="94500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a Developer Class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Execute ng g class Developer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constructor with all of the properties as public formal parameters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2FFBC-2F35-4895-B45B-762377D69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647" y="2291045"/>
            <a:ext cx="6780439" cy="321718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CBBBF1-3EED-4C01-BF5B-99B71E82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8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0" y="0"/>
            <a:ext cx="6099048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Practice – HelloAngular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3046" y="642461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536"/>
            <a:ext cx="1532466" cy="15324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31256" y="989084"/>
            <a:ext cx="95346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new component called ‘bio’ (ng g component bio)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dev property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method called ‘</a:t>
            </a:r>
            <a:r>
              <a:rPr lang="en-US" dirty="0" err="1"/>
              <a:t>loadDeveloper</a:t>
            </a:r>
            <a:r>
              <a:rPr lang="en-US" dirty="0"/>
              <a:t>’ and use it to assign a new Developer instance to the dev property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Call this method from </a:t>
            </a:r>
            <a:r>
              <a:rPr lang="en-US" dirty="0" err="1"/>
              <a:t>ngOnItnit</a:t>
            </a:r>
            <a:r>
              <a:rPr lang="en-US" dirty="0"/>
              <a:t>()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D444AB-0834-45AE-9E1A-19DD3525E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743" y="2037576"/>
            <a:ext cx="5039163" cy="43870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52997-66FA-4C9A-A841-13188AB4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02F3-22D8-47E7-88DF-DE854B750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8CA4AA68F5A649B6FC2B4481499820" ma:contentTypeVersion="0" ma:contentTypeDescription="Create a new document." ma:contentTypeScope="" ma:versionID="b9f06d6c5e6413d5718fbf4634c1f44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A8D2B5-4104-458E-AE25-2C1EE8DF6A9D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E5255F1-5CF0-45B8-8460-DF63AA51A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DB4A3E1-1D7B-4CCA-8A12-3F7880A413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3388</TotalTime>
  <Words>1766</Words>
  <Application>Microsoft Macintosh PowerPoint</Application>
  <PresentationFormat>Widescreen</PresentationFormat>
  <Paragraphs>295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 Unicode MS</vt:lpstr>
      <vt:lpstr>Arial</vt:lpstr>
      <vt:lpstr>Arial Rounded MT Bold</vt:lpstr>
      <vt:lpstr>Calibri</vt:lpstr>
      <vt:lpstr>Calibri Light</vt:lpstr>
      <vt:lpstr>Courier New</vt:lpstr>
      <vt:lpstr>Office Theme</vt:lpstr>
      <vt:lpstr>PowerPoint Presentation</vt:lpstr>
      <vt:lpstr>Objectives</vt:lpstr>
      <vt:lpstr>PowerPoint Presentation</vt:lpstr>
      <vt:lpstr>Components</vt:lpstr>
      <vt:lpstr>Creating Components</vt:lpstr>
      <vt:lpstr>Creating Components</vt:lpstr>
      <vt:lpstr>Practice – HelloAngular</vt:lpstr>
      <vt:lpstr>Practice – HelloAngular</vt:lpstr>
      <vt:lpstr>Practice – HelloAngular</vt:lpstr>
      <vt:lpstr>Practice – HelloAngular</vt:lpstr>
      <vt:lpstr>Practice – HelloAngular</vt:lpstr>
      <vt:lpstr>Component Lifecycle</vt:lpstr>
      <vt:lpstr>Other Bindings </vt:lpstr>
      <vt:lpstr>Structural Directives</vt:lpstr>
      <vt:lpstr>*ngIf</vt:lpstr>
      <vt:lpstr>*ngFor</vt:lpstr>
      <vt:lpstr>PowerPoint Presentation</vt:lpstr>
      <vt:lpstr>Introduction to Routes</vt:lpstr>
      <vt:lpstr>HelloAngular home.component.html</vt:lpstr>
      <vt:lpstr>HelloAngular HomeComponent</vt:lpstr>
      <vt:lpstr>App Routing Module</vt:lpstr>
      <vt:lpstr>Route Configuration</vt:lpstr>
      <vt:lpstr>Route Configuration (Contd.)</vt:lpstr>
      <vt:lpstr>app-routing.module.ts</vt:lpstr>
      <vt:lpstr>Route Navigation</vt:lpstr>
      <vt:lpstr>Route Navigation</vt:lpstr>
      <vt:lpstr>Routes in Action</vt:lpstr>
      <vt:lpstr>PowerPoint Presentation</vt:lpstr>
      <vt:lpstr>Questions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42</cp:revision>
  <dcterms:created xsi:type="dcterms:W3CDTF">2018-07-19T17:31:52Z</dcterms:created>
  <dcterms:modified xsi:type="dcterms:W3CDTF">2019-10-22T15:03:40Z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0x010100348CA4AA68F5A649B6FC2B4481499820</vt:lpwstr>
  </property>
</Properties>
</file>