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72" r:id="rId5"/>
    <p:sldId id="273" r:id="rId6"/>
    <p:sldId id="275" r:id="rId7"/>
    <p:sldId id="285" r:id="rId8"/>
    <p:sldId id="276" r:id="rId9"/>
    <p:sldId id="277" r:id="rId10"/>
    <p:sldId id="282" r:id="rId11"/>
    <p:sldId id="284" r:id="rId12"/>
    <p:sldId id="283" r:id="rId13"/>
    <p:sldId id="281" r:id="rId14"/>
    <p:sldId id="269" r:id="rId15"/>
    <p:sldId id="295" r:id="rId16"/>
    <p:sldId id="270" r:id="rId17"/>
    <p:sldId id="287" r:id="rId18"/>
    <p:sldId id="286" r:id="rId19"/>
    <p:sldId id="288" r:id="rId20"/>
    <p:sldId id="289" r:id="rId21"/>
    <p:sldId id="294" r:id="rId22"/>
    <p:sldId id="290" r:id="rId23"/>
    <p:sldId id="271" r:id="rId24"/>
    <p:sldId id="257" r:id="rId25"/>
    <p:sldId id="291" r:id="rId26"/>
    <p:sldId id="292" r:id="rId27"/>
    <p:sldId id="29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sgupta, Atreyi(Cognizant)" initials="DA" lastIdx="15" clrIdx="0">
    <p:extLst>
      <p:ext uri="{19B8F6BF-5375-455C-9EA6-DF929625EA0E}">
        <p15:presenceInfo xmlns:p15="http://schemas.microsoft.com/office/powerpoint/2012/main" userId="S-1-5-21-1178368992-402679808-390482200-3248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88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8E79E-5BED-4FE8-97F6-63D952181602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272DC-524E-4383-B090-E7912311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96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32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10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40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2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D0C-E2C2-4D6D-901F-11F0C6390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D0C-E2C2-4D6D-901F-11F0C6390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1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D0C-E2C2-4D6D-901F-11F0C6390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80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5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5334000"/>
            <a:ext cx="9550400" cy="773668"/>
          </a:xfrm>
          <a:prstGeom prst="rect">
            <a:avLst/>
          </a:prstGeom>
          <a:solidFill>
            <a:srgbClr val="81D8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3507" y="6172200"/>
            <a:ext cx="5286707" cy="397014"/>
          </a:xfrm>
          <a:prstGeom prst="rect">
            <a:avLst/>
          </a:prstGeom>
          <a:solidFill>
            <a:schemeClr val="bg1">
              <a:lumMod val="65000"/>
              <a:alpha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33651" y="6186041"/>
            <a:ext cx="205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- EXPERT</a:t>
            </a:r>
          </a:p>
        </p:txBody>
      </p:sp>
    </p:spTree>
    <p:extLst>
      <p:ext uri="{BB962C8B-B14F-4D97-AF65-F5344CB8AC3E}">
        <p14:creationId xmlns:p14="http://schemas.microsoft.com/office/powerpoint/2010/main" val="3532548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_the_Author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048000" y="0"/>
            <a:ext cx="81280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buNone/>
            </a:pPr>
            <a:r>
              <a:rPr lang="en-US" sz="3000" b="0" dirty="0">
                <a:solidFill>
                  <a:schemeClr val="bg1"/>
                </a:solidFill>
                <a:latin typeface="Arial Rounded MT Bold" pitchFamily="34" charset="0"/>
              </a:rPr>
              <a:t>About the Author</a:t>
            </a:r>
          </a:p>
        </p:txBody>
      </p:sp>
      <p:graphicFrame>
        <p:nvGraphicFramePr>
          <p:cNvPr id="12" name="Group 81"/>
          <p:cNvGraphicFramePr>
            <a:graphicFrameLocks noGrp="1"/>
          </p:cNvGraphicFramePr>
          <p:nvPr userDrawn="1">
            <p:extLst/>
          </p:nvPr>
        </p:nvGraphicFramePr>
        <p:xfrm>
          <a:off x="711200" y="2286000"/>
          <a:ext cx="10871200" cy="1828800"/>
        </p:xfrm>
        <a:graphic>
          <a:graphicData uri="http://schemas.openxmlformats.org/drawingml/2006/table">
            <a:tbl>
              <a:tblPr/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Created By: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Credential Information: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Version and Date: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 userDrawn="1"/>
        </p:nvSpPr>
        <p:spPr>
          <a:xfrm>
            <a:off x="2901056" y="4648201"/>
            <a:ext cx="63898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200" b="1" kern="10" dirty="0">
                <a:ln w="3175">
                  <a:solidFill>
                    <a:srgbClr val="92D050"/>
                  </a:solidFill>
                  <a:round/>
                  <a:headEnd/>
                  <a:tailEnd/>
                </a:ln>
                <a:solidFill>
                  <a:schemeClr val="accent3">
                    <a:lumMod val="50000"/>
                  </a:schemeClr>
                </a:solidFill>
                <a:effectLst>
                  <a:glow rad="63500">
                    <a:schemeClr val="accent3">
                      <a:lumMod val="50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itchFamily="34" charset="0"/>
              </a:rPr>
              <a:t>Cognizant Certified Official Curriculum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80800" y="6629401"/>
            <a:ext cx="711195" cy="22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AF38FF-B38D-4060-8B8D-2D16AAFBAAC1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76" y="6553200"/>
            <a:ext cx="18288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027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Separator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5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5334000"/>
            <a:ext cx="9347200" cy="773668"/>
          </a:xfrm>
          <a:prstGeom prst="rect">
            <a:avLst/>
          </a:prstGeom>
          <a:solidFill>
            <a:srgbClr val="81D8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76" y="6553200"/>
            <a:ext cx="18288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511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iz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5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0" y="0"/>
            <a:ext cx="9143995" cy="5334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Test Your Understanding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9042400" cy="49831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76" y="6553200"/>
            <a:ext cx="18288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629401"/>
            <a:ext cx="711195" cy="228597"/>
          </a:xfrm>
        </p:spPr>
        <p:txBody>
          <a:bodyPr/>
          <a:lstStyle>
            <a:lvl1pPr algn="r">
              <a:defRPr/>
            </a:lvl1pPr>
          </a:lstStyle>
          <a:p>
            <a:fld id="{E7AF38FF-B38D-4060-8B8D-2D16AAFBAA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571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5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283200" y="4437966"/>
            <a:ext cx="6908795" cy="1353234"/>
          </a:xfrm>
          <a:prstGeom prst="rect">
            <a:avLst/>
          </a:prstGeom>
          <a:solidFill>
            <a:srgbClr val="81D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71219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D0C-E2C2-4D6D-901F-11F0C6390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0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D0C-E2C2-4D6D-901F-11F0C6390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7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D0C-E2C2-4D6D-901F-11F0C6390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3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D0C-E2C2-4D6D-901F-11F0C6390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4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D0C-E2C2-4D6D-901F-11F0C6390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4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D0C-E2C2-4D6D-901F-11F0C6390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D0C-E2C2-4D6D-901F-11F0C6390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4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D0C-E2C2-4D6D-901F-11F0C6390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0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D6D0C-E2C2-4D6D-901F-11F0C6390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3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CognizantFSE/Angular-Child-Route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3999" y="5341258"/>
            <a:ext cx="7010401" cy="75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8125" lvl="1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Angular 8 - Day 4</a:t>
            </a:r>
          </a:p>
          <a:p>
            <a:pPr marL="238125" lvl="1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Services and More Routing</a:t>
            </a:r>
          </a:p>
        </p:txBody>
      </p:sp>
    </p:spTree>
    <p:extLst>
      <p:ext uri="{BB962C8B-B14F-4D97-AF65-F5344CB8AC3E}">
        <p14:creationId xmlns:p14="http://schemas.microsoft.com/office/powerpoint/2010/main" val="2058381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3999" y="5341258"/>
            <a:ext cx="7010401" cy="75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8125" lvl="1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More Routing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505A7E-28CA-43D1-B97F-AF7C19AB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386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857" y="-365189"/>
            <a:ext cx="10515600" cy="1325563"/>
          </a:xfrm>
        </p:spPr>
        <p:txBody>
          <a:bodyPr/>
          <a:lstStyle/>
          <a:p>
            <a:r>
              <a:rPr lang="en-US" dirty="0"/>
              <a:t>Sending Route Parameters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05000" y="1078548"/>
            <a:ext cx="8534400" cy="84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400050" lvl="1">
              <a:lnSpc>
                <a:spcPct val="150000"/>
              </a:lnSpc>
              <a:spcBef>
                <a:spcPct val="20000"/>
              </a:spcBef>
            </a:pPr>
            <a:r>
              <a:rPr lang="en-US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Parameters are sent using :paramName embedded on to the router paths, as shown below</a:t>
            </a:r>
            <a:r>
              <a:rPr lang="en-US" dirty="0">
                <a:solidFill>
                  <a:srgbClr val="276C1E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2209800" y="2098084"/>
            <a:ext cx="8229600" cy="8847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const routes: Routes = [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path: '', redirectTo: 'product-list', pathMatch: 'full' },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path: 'product-details/:id', component: ProductDetails }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05000" y="2894145"/>
            <a:ext cx="8534400" cy="62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parameter can then be sent using routerLink and interpolation:</a:t>
            </a:r>
          </a:p>
        </p:txBody>
      </p:sp>
      <p:sp>
        <p:nvSpPr>
          <p:cNvPr id="6" name="Rectangle 5"/>
          <p:cNvSpPr/>
          <p:nvPr/>
        </p:nvSpPr>
        <p:spPr>
          <a:xfrm>
            <a:off x="2209800" y="3510755"/>
            <a:ext cx="8229600" cy="3101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routerLink=“product-details/{{product.id}}”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05000" y="3991873"/>
            <a:ext cx="8534400" cy="62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the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routerLink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directive may be used and supplied with parameters to be automatically sent, while invoking a router link.</a:t>
            </a:r>
          </a:p>
        </p:txBody>
      </p:sp>
      <p:sp>
        <p:nvSpPr>
          <p:cNvPr id="8" name="Rectangle 7"/>
          <p:cNvSpPr/>
          <p:nvPr/>
        </p:nvSpPr>
        <p:spPr>
          <a:xfrm>
            <a:off x="2209800" y="4744643"/>
            <a:ext cx="8229600" cy="8847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*ngFor="let product of products"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[routerLink]="['/product-details', product.id]"&gt;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{{ product.name }}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0010" y="6463553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B4A962-A5C2-468C-B2DD-5F4EE585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D0C-E2C2-4D6D-901F-11F0C6390A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7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600" y="-336663"/>
            <a:ext cx="10515600" cy="1325563"/>
          </a:xfrm>
        </p:spPr>
        <p:txBody>
          <a:bodyPr/>
          <a:lstStyle/>
          <a:p>
            <a:r>
              <a:rPr lang="en-US" dirty="0"/>
              <a:t>Routing Parameters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05000" y="1223986"/>
            <a:ext cx="8534400" cy="955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Reading Route Parameters: </a:t>
            </a:r>
          </a:p>
          <a:p>
            <a:pPr marL="68580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Angular provides the ActivatedRoute service, which in turn supplies a </a:t>
            </a:r>
            <a:r>
              <a:rPr lang="en-US" dirty="0" err="1">
                <a:latin typeface="Arial" pitchFamily="34" charset="0"/>
                <a:ea typeface="Arial Unicode MS" pitchFamily="34" charset="-128"/>
                <a:cs typeface="Arial" pitchFamily="34" charset="0"/>
              </a:rPr>
              <a:t>paramMap</a:t>
            </a:r>
            <a:r>
              <a:rPr lang="en-US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 property which contains the parameters.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09800" y="2904885"/>
            <a:ext cx="8229600" cy="17477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class TestComponent implements OnInit 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constructor(private route: ActivatedRoute) {}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ngOnInit() 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this.sub = this.route.snapshot.paramMap.get('id'); 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36211" y="6459415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A5DC39-2FA6-41DD-97C1-0BC921B1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D0C-E2C2-4D6D-901F-11F0C6390A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7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600" y="-336663"/>
            <a:ext cx="10515600" cy="1325563"/>
          </a:xfrm>
        </p:spPr>
        <p:txBody>
          <a:bodyPr/>
          <a:lstStyle/>
          <a:p>
            <a:r>
              <a:rPr lang="en-US" dirty="0"/>
              <a:t>Routing Parameters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36211" y="6459415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09800" y="3549646"/>
            <a:ext cx="8229600" cy="12744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Constructor(private router:Router){}//import Router from ‘@angular/router’</a:t>
            </a: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goToProductDetails(id)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this.router.navigate(['/product-details', id]);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905000" y="1569411"/>
            <a:ext cx="8534400" cy="1183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Navigating to parameterized routes internally: </a:t>
            </a:r>
          </a:p>
          <a:p>
            <a:pPr marL="68580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Create a Router object and use the navigate method.</a:t>
            </a:r>
          </a:p>
          <a:p>
            <a:pPr marL="68580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Pass an array containing the main route and the parameter (just like routerLink directive on previous page)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6B9DBC-4B93-463B-B441-F9F25DFB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D0C-E2C2-4D6D-901F-11F0C6390A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42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2857" y="0"/>
            <a:ext cx="7965233" cy="576072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HelloAngular – Add Route Parameters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38912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1" y="1165734"/>
            <a:ext cx="4293765" cy="42937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20732" y="1165734"/>
            <a:ext cx="633306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Generate a new component called </a:t>
            </a:r>
            <a:r>
              <a:rPr lang="en-US" dirty="0" err="1"/>
              <a:t>BioDetails</a:t>
            </a:r>
            <a:r>
              <a:rPr lang="en-US" dirty="0"/>
              <a:t> (ng g component </a:t>
            </a:r>
            <a:r>
              <a:rPr lang="en-US" dirty="0" err="1"/>
              <a:t>BioDetails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a parameterized route to app-</a:t>
            </a:r>
            <a:r>
              <a:rPr lang="en-US" dirty="0" err="1"/>
              <a:t>routing.module.ts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Import </a:t>
            </a:r>
            <a:r>
              <a:rPr lang="en-US" dirty="0" err="1"/>
              <a:t>BioDetailsComponent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route with :id parameter that directs to </a:t>
            </a:r>
            <a:r>
              <a:rPr lang="en-US" dirty="0" err="1"/>
              <a:t>BioDetails</a:t>
            </a:r>
            <a:r>
              <a:rPr lang="en-US" dirty="0"/>
              <a:t> Component</a:t>
            </a:r>
          </a:p>
          <a:p>
            <a:pPr marL="342900" indent="-342900">
              <a:buAutoNum type="arabicPeriod" startAt="3"/>
            </a:pPr>
            <a:r>
              <a:rPr lang="en-US" dirty="0"/>
              <a:t>Change bio.component.html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Only Display Developer’s name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Surround with routerLink pointing to bio/:id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dirty="0"/>
              <a:t>Add method to </a:t>
            </a:r>
            <a:r>
              <a:rPr lang="en-US" dirty="0" err="1"/>
              <a:t>DeveloperService</a:t>
            </a:r>
            <a:r>
              <a:rPr lang="en-US" dirty="0"/>
              <a:t> to retrieve a Developer by Id</a:t>
            </a:r>
          </a:p>
          <a:p>
            <a:pPr marL="800100" lvl="1" indent="-342900">
              <a:buAutoNum type="arabicPeriod"/>
            </a:pPr>
            <a:r>
              <a:rPr lang="en-US" dirty="0"/>
              <a:t>Call method </a:t>
            </a:r>
            <a:r>
              <a:rPr lang="en-US" dirty="0" err="1"/>
              <a:t>getDeveloperById</a:t>
            </a:r>
            <a:endParaRPr lang="en-US" dirty="0"/>
          </a:p>
          <a:p>
            <a:pPr marL="800100" lvl="1" indent="-342900">
              <a:buAutoNum type="arabicPeriod"/>
            </a:pPr>
            <a:r>
              <a:rPr lang="en-US" dirty="0"/>
              <a:t>Use .find() method and arrow syntax on </a:t>
            </a:r>
            <a:r>
              <a:rPr lang="en-US" dirty="0" err="1"/>
              <a:t>devs</a:t>
            </a:r>
            <a:r>
              <a:rPr lang="en-US" dirty="0"/>
              <a:t> array</a:t>
            </a:r>
          </a:p>
          <a:p>
            <a:pPr marL="800100" lvl="1" indent="-342900">
              <a:buAutoNum type="arabicPeriod"/>
            </a:pPr>
            <a:r>
              <a:rPr lang="en-US" dirty="0"/>
              <a:t>Return developer object</a:t>
            </a:r>
          </a:p>
          <a:p>
            <a:pPr marL="342900" indent="-342900">
              <a:buAutoNum type="arabicPeriod" startAt="3"/>
            </a:pPr>
            <a:r>
              <a:rPr lang="en-US" dirty="0"/>
              <a:t>Finish </a:t>
            </a:r>
            <a:r>
              <a:rPr lang="en-US" dirty="0" err="1"/>
              <a:t>BioDetails</a:t>
            </a:r>
            <a:endParaRPr lang="en-US" dirty="0"/>
          </a:p>
          <a:p>
            <a:pPr marL="800100" lvl="1" indent="-342900">
              <a:buAutoNum type="arabicPeriod"/>
            </a:pPr>
            <a:r>
              <a:rPr lang="en-US" dirty="0"/>
              <a:t>Inject an ActivatedRoute and </a:t>
            </a:r>
            <a:r>
              <a:rPr lang="en-US" dirty="0" err="1"/>
              <a:t>DeveloperService</a:t>
            </a:r>
            <a:r>
              <a:rPr lang="en-US" dirty="0"/>
              <a:t> Object</a:t>
            </a:r>
          </a:p>
          <a:p>
            <a:pPr marL="800100" lvl="1" indent="-342900">
              <a:buAutoNum type="arabicPeriod"/>
            </a:pPr>
            <a:r>
              <a:rPr lang="en-US" dirty="0"/>
              <a:t>Use route snapshot to get </a:t>
            </a:r>
            <a:r>
              <a:rPr lang="en-US" dirty="0" err="1"/>
              <a:t>params</a:t>
            </a:r>
            <a:r>
              <a:rPr lang="en-US" dirty="0"/>
              <a:t>[‘id’]</a:t>
            </a:r>
          </a:p>
          <a:p>
            <a:pPr marL="800100" lvl="1" indent="-342900">
              <a:buAutoNum type="arabicPeriod"/>
            </a:pPr>
            <a:r>
              <a:rPr lang="en-US" dirty="0"/>
              <a:t>Use </a:t>
            </a:r>
            <a:r>
              <a:rPr lang="en-US" dirty="0" err="1"/>
              <a:t>getDeveloperById</a:t>
            </a:r>
            <a:r>
              <a:rPr lang="en-US" dirty="0"/>
              <a:t> method to store the developer in member / property</a:t>
            </a:r>
          </a:p>
          <a:p>
            <a:pPr marL="342900" indent="-342900">
              <a:buAutoNum type="arabicPeriod" startAt="3"/>
            </a:pPr>
            <a:r>
              <a:rPr lang="en-US" dirty="0"/>
              <a:t>Display in bio-details.component.html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FAFEB9-E92D-4173-8668-353B893C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D0C-E2C2-4D6D-901F-11F0C6390A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77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951" y="-353332"/>
            <a:ext cx="10515600" cy="1325563"/>
          </a:xfrm>
        </p:spPr>
        <p:txBody>
          <a:bodyPr/>
          <a:lstStyle/>
          <a:p>
            <a:r>
              <a:rPr lang="en-US" dirty="0"/>
              <a:t>HelloAngular – Using Route Parameters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308" y="1110341"/>
            <a:ext cx="6714278" cy="25659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322" y="4393358"/>
            <a:ext cx="8096250" cy="150495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18592" y="1931437"/>
            <a:ext cx="2023188" cy="636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#2 -&gt;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11763" y="4733730"/>
            <a:ext cx="2023188" cy="636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#3 -&gt;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455037-E021-4F2C-A9E6-D48D87AE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F0267C0-A7DC-4FEA-83B7-4E7716B4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D0C-E2C2-4D6D-901F-11F0C6390A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14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951" y="-353332"/>
            <a:ext cx="10515600" cy="1325563"/>
          </a:xfrm>
        </p:spPr>
        <p:txBody>
          <a:bodyPr/>
          <a:lstStyle/>
          <a:p>
            <a:r>
              <a:rPr lang="en-US" dirty="0"/>
              <a:t>HelloAngular – Using Route Parameters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06285" y="5330889"/>
            <a:ext cx="2023188" cy="636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#4 -&gt;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876" y="972231"/>
            <a:ext cx="6883018" cy="525750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5877AD-B4B9-4B91-9E8B-2DE39C7CD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B9EDA-6DDB-44CC-B104-A66B43D8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D0C-E2C2-4D6D-901F-11F0C6390A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42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972231"/>
            <a:ext cx="10534650" cy="5381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951" y="-353332"/>
            <a:ext cx="10515600" cy="1325563"/>
          </a:xfrm>
        </p:spPr>
        <p:txBody>
          <a:bodyPr/>
          <a:lstStyle/>
          <a:p>
            <a:r>
              <a:rPr lang="en-US" dirty="0"/>
              <a:t>HelloAngular – Using Route Parameters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6377" y="3344815"/>
            <a:ext cx="2023188" cy="636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#5 -&gt;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4FF839-83EA-4FED-A89F-63928092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F2270-8FD2-4704-950A-C49B9408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D0C-E2C2-4D6D-901F-11F0C6390A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70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03" y="2496344"/>
            <a:ext cx="9420225" cy="20955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734284" y="1674764"/>
            <a:ext cx="823271" cy="636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#6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34951" y="-353332"/>
            <a:ext cx="10515600" cy="1325563"/>
          </a:xfrm>
        </p:spPr>
        <p:txBody>
          <a:bodyPr/>
          <a:lstStyle/>
          <a:p>
            <a:r>
              <a:rPr lang="en-US" dirty="0"/>
              <a:t>HelloAngular – Using Route Parameters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DB97B2-8D9E-456B-8F70-501922F2C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D74331-FE9E-40B1-A67D-3C879129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D0C-E2C2-4D6D-901F-11F0C6390A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90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951" y="-353332"/>
            <a:ext cx="10515600" cy="1325563"/>
          </a:xfrm>
        </p:spPr>
        <p:txBody>
          <a:bodyPr/>
          <a:lstStyle/>
          <a:p>
            <a:r>
              <a:rPr lang="en-US" dirty="0"/>
              <a:t>HelloAngular – Using Route Parameters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96" y="1988198"/>
            <a:ext cx="5511574" cy="312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708" y="1978673"/>
            <a:ext cx="5972175" cy="314325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0325F-DA00-448A-BFA9-97C418A3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76C3E-23DA-48AF-B0D0-931E5C0D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D0C-E2C2-4D6D-901F-11F0C6390A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1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72410" y="6466489"/>
            <a:ext cx="1828800" cy="22860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38600" y="2438400"/>
            <a:ext cx="7344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SzPct val="95000"/>
            </a:pPr>
            <a:r>
              <a:rPr lang="en-US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Vignesh Murali Natarajan (119780), Edited by Jason Monroe (688776)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8600" y="2846667"/>
            <a:ext cx="6324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SzPct val="950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Veteran Trainer, Project Manager and Solution Architect with 14 years of technical training experience and 12 technical certifications on Java, Mobile, Web, Architecture, Design and Development</a:t>
            </a:r>
            <a:endParaRPr lang="en-US" sz="14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38600" y="3693906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SzPct val="950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2.0, May 2019</a:t>
            </a:r>
            <a:endParaRPr lang="en-US" sz="16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185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8733" y="-329974"/>
            <a:ext cx="10515600" cy="1325563"/>
          </a:xfrm>
        </p:spPr>
        <p:txBody>
          <a:bodyPr/>
          <a:lstStyle/>
          <a:p>
            <a:r>
              <a:rPr lang="en-US" dirty="0"/>
              <a:t>Route Children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05000" y="838200"/>
            <a:ext cx="8534400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When some routes may only be accessible and viewed within other routes, it may be appropriate to create them as child routes. See the following instance.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7400" y="1418940"/>
            <a:ext cx="8229600" cy="20862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const routes: Routes = [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path: '', redirectTo: 'product-list', pathMatch: 'full' },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path: 'product-details/:id', component: ProductDetails,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children: [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 path: '', redirectTo: 'overview', pathMatch: 'full' },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 path: 'overview', component: Overview },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 path: 'specs', component: Specs }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05000" y="3572157"/>
            <a:ext cx="8534400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component with the children routes must have a router-outlet to hold the output of the children.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4182114"/>
            <a:ext cx="8229600" cy="2294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@Component({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selector: 'product-details',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template: `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&lt;p&gt;Product Details: {{id}}&lt;/p&gt;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&lt;a [routerLink]="['overview']"&gt;Overview&lt;/a&gt;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&lt;a [routerLink]="['specs']"&gt;Technical Specs&lt;/a&gt;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&lt;router-outlet&gt;&lt;/router-outlet&gt;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`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3798" y="6553200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C06284-F625-4D90-82AF-30750777A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D0C-E2C2-4D6D-901F-11F0C6390A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07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2857" y="-346075"/>
            <a:ext cx="10515600" cy="1325563"/>
          </a:xfrm>
        </p:spPr>
        <p:txBody>
          <a:bodyPr/>
          <a:lstStyle/>
          <a:p>
            <a:r>
              <a:rPr lang="en-US" dirty="0"/>
              <a:t>Learn How - Demonstration</a:t>
            </a:r>
          </a:p>
        </p:txBody>
      </p:sp>
      <p:pic>
        <p:nvPicPr>
          <p:cNvPr id="5" name="Picture 3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9699" y="3599465"/>
            <a:ext cx="1752600" cy="1419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740500" y="1844566"/>
            <a:ext cx="271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Demo: Router Children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0010" y="6492875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FDCD00-3D34-4EF3-8569-4B8F3369DCF9}"/>
              </a:ext>
            </a:extLst>
          </p:cNvPr>
          <p:cNvSpPr/>
          <p:nvPr/>
        </p:nvSpPr>
        <p:spPr>
          <a:xfrm>
            <a:off x="3410841" y="2709644"/>
            <a:ext cx="5370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https://github.com/CognizantFSE/Angular-Child-Routes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64BD6-4733-4831-BDD2-9614E2633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D0C-E2C2-4D6D-901F-11F0C6390A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60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1026" name="Picture 2" descr="C:\Users\332822\Downloads\1434556888_support-px-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057400"/>
            <a:ext cx="2235200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Logos\1434554660_Help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7EF030">
                <a:alpha val="0"/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543" y="1905000"/>
            <a:ext cx="3468914" cy="346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37190"/>
            <a:ext cx="1371600" cy="284285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7DD20E-5A4D-4324-BBD5-CBFBABEF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D0C-E2C2-4D6D-901F-11F0C6390A3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13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Understanding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1981200" y="1143001"/>
            <a:ext cx="6781800" cy="4983163"/>
          </a:xfrm>
        </p:spPr>
        <p:txBody>
          <a:bodyPr/>
          <a:lstStyle/>
          <a:p>
            <a:r>
              <a:rPr lang="en-US" dirty="0"/>
              <a:t>What is a Service? </a:t>
            </a:r>
          </a:p>
          <a:p>
            <a:r>
              <a:rPr lang="en-US" dirty="0"/>
              <a:t>How do you create a Service?</a:t>
            </a:r>
          </a:p>
          <a:p>
            <a:r>
              <a:rPr lang="en-US" dirty="0">
                <a:solidFill>
                  <a:schemeClr val="tx1"/>
                </a:solidFill>
              </a:rPr>
              <a:t>What is </a:t>
            </a:r>
            <a:r>
              <a:rPr lang="en-US" dirty="0"/>
              <a:t>D</a:t>
            </a:r>
            <a:r>
              <a:rPr lang="en-US" dirty="0">
                <a:solidFill>
                  <a:schemeClr val="tx1"/>
                </a:solidFill>
              </a:rPr>
              <a:t>ependency Injection?</a:t>
            </a:r>
          </a:p>
          <a:p>
            <a:r>
              <a:rPr lang="en-US" dirty="0"/>
              <a:t>What is Routing?</a:t>
            </a:r>
          </a:p>
          <a:p>
            <a:r>
              <a:rPr lang="en-US" dirty="0"/>
              <a:t>How to pass parameters to a route?</a:t>
            </a:r>
          </a:p>
          <a:p>
            <a:r>
              <a:rPr lang="en-US" dirty="0"/>
              <a:t>How do you create Child Routes?</a:t>
            </a:r>
          </a:p>
          <a:p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9318" y="6515101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6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10200" y="4724401"/>
            <a:ext cx="6430818" cy="685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8125" lvl="1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You have successfully completed</a:t>
            </a:r>
          </a:p>
          <a:p>
            <a:pPr marL="238125" lvl="1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Angular 8 - Day 5</a:t>
            </a:r>
          </a:p>
          <a:p>
            <a:pPr marL="238125" lvl="1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Services and More Routing</a:t>
            </a:r>
          </a:p>
        </p:txBody>
      </p:sp>
    </p:spTree>
    <p:extLst>
      <p:ext uri="{BB962C8B-B14F-4D97-AF65-F5344CB8AC3E}">
        <p14:creationId xmlns:p14="http://schemas.microsoft.com/office/powerpoint/2010/main" val="1389263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25756" y="-120372"/>
            <a:ext cx="3862873" cy="801508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342292" y="6483594"/>
            <a:ext cx="4114800" cy="365125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4098" name="Picture 2" descr="D:\Images\Images\Objective\shutterstock_6790168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08588" y="1989844"/>
            <a:ext cx="2748038" cy="412205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1898073" y="925585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 this session we would be covering the following topics: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/>
            <a:r>
              <a:rPr lang="en-US" dirty="0">
                <a:solidFill>
                  <a:schemeClr val="tx1"/>
                </a:solidFill>
              </a:rPr>
              <a:t>Services in Angular 8</a:t>
            </a:r>
          </a:p>
          <a:p>
            <a:pPr marL="742950" lvl="1" indent="-285750"/>
            <a:r>
              <a:rPr lang="en-US" dirty="0"/>
              <a:t>Injectable Decorator</a:t>
            </a:r>
          </a:p>
          <a:p>
            <a:pPr marL="742950" lvl="1" indent="-285750"/>
            <a:r>
              <a:rPr lang="en-US" dirty="0"/>
              <a:t>Dependency Injection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/>
            <a:r>
              <a:rPr lang="en-US" dirty="0">
                <a:solidFill>
                  <a:schemeClr val="tx1"/>
                </a:solidFill>
              </a:rPr>
              <a:t>Route Parameters</a:t>
            </a:r>
          </a:p>
          <a:p>
            <a:pPr marL="742950" lvl="1" indent="-285750"/>
            <a:r>
              <a:rPr lang="en-US" dirty="0"/>
              <a:t>Creating in app-</a:t>
            </a:r>
            <a:r>
              <a:rPr lang="en-US" dirty="0" err="1"/>
              <a:t>routing.module.ts</a:t>
            </a:r>
            <a:endParaRPr lang="en-US" dirty="0"/>
          </a:p>
          <a:p>
            <a:pPr marL="742950" lvl="1" indent="-285750"/>
            <a:r>
              <a:rPr lang="en-US" dirty="0"/>
              <a:t>Linking</a:t>
            </a:r>
          </a:p>
          <a:p>
            <a:pPr marL="742950" lvl="1" indent="-285750"/>
            <a:r>
              <a:rPr lang="en-US" dirty="0">
                <a:solidFill>
                  <a:schemeClr val="tx1"/>
                </a:solidFill>
              </a:rPr>
              <a:t>Retrieving parameters in component class</a:t>
            </a:r>
          </a:p>
          <a:p>
            <a:pPr marL="742950" lvl="1" indent="-285750"/>
            <a:r>
              <a:rPr lang="en-US" dirty="0"/>
              <a:t>Child Routes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13F127-3168-4AE4-AD94-261F30E4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D0C-E2C2-4D6D-901F-11F0C6390A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8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869" y="-334670"/>
            <a:ext cx="10515600" cy="1325563"/>
          </a:xfrm>
        </p:spPr>
        <p:txBody>
          <a:bodyPr/>
          <a:lstStyle/>
          <a:p>
            <a:r>
              <a:rPr lang="en-US" dirty="0"/>
              <a:t>Shared Data Across Components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81200" y="1142999"/>
            <a:ext cx="8229600" cy="2562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do we do when data is needed across several components?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Scenario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 We want the bio page in our HelloAngular app to just display the names of the Developers.  We want the user to have the ability to click on a Developer and it will take us to a details page.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can be accomplished with Services and Route Parameters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1277471" y="6383618"/>
            <a:ext cx="4114800" cy="365125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F67FA-E569-43E3-84F1-BE589C49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D0C-E2C2-4D6D-901F-11F0C6390A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3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3999" y="5341258"/>
            <a:ext cx="7010401" cy="75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8125" lvl="1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Services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35425C-75E5-4264-A0F2-F93085717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869" y="-334670"/>
            <a:ext cx="10515600" cy="1325563"/>
          </a:xfrm>
        </p:spPr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3069" y="1160646"/>
            <a:ext cx="6415030" cy="5332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a Service using the command: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Services expose methods (supposedly business logic) as API along with optional public properties.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Services are dependencies injected by Angular, which maintains each service as a singleton.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@Injectable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decorator is used to mark a Typescript class as a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providedIn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Determines which injectors will provide the injectable, by either associating it with an @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NgModule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other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InjectorType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or by specifying that this injectable should be provided in the 'root' injector, which will be the application-level injector in most apps.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1385047" y="6492875"/>
            <a:ext cx="4114800" cy="365125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9473" y="1660003"/>
            <a:ext cx="54864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ng g service &lt;&lt;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099" y="1352130"/>
            <a:ext cx="5486672" cy="42910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213E6-5AC2-4EC4-84BD-8E15B92B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D0C-E2C2-4D6D-901F-11F0C6390A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902" y="-411162"/>
            <a:ext cx="10515600" cy="1325563"/>
          </a:xfrm>
        </p:spPr>
        <p:txBody>
          <a:bodyPr/>
          <a:lstStyle/>
          <a:p>
            <a:r>
              <a:rPr lang="en-US" dirty="0"/>
              <a:t>Dependency Injection (Contd.)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3548" y="1196789"/>
            <a:ext cx="4206405" cy="4747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Injecting a service is as simple as importing the service class and then defining it within the constructor parameters of the consumer.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They must have the ‘private’ access modifier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1322294" y="6492875"/>
            <a:ext cx="4114800" cy="365125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953" y="1079727"/>
            <a:ext cx="7038975" cy="4981575"/>
          </a:xfrm>
          <a:prstGeom prst="rect">
            <a:avLst/>
          </a:prstGeom>
        </p:spPr>
      </p:pic>
      <p:sp>
        <p:nvSpPr>
          <p:cNvPr id="10" name="Left Arrow 9"/>
          <p:cNvSpPr/>
          <p:nvPr/>
        </p:nvSpPr>
        <p:spPr>
          <a:xfrm rot="19253735">
            <a:off x="9547413" y="3576918"/>
            <a:ext cx="1492623" cy="59167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25E6C-390F-4579-A454-A08CCFF2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D0C-E2C2-4D6D-901F-11F0C6390A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5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2857" y="0"/>
            <a:ext cx="8123853" cy="576072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HelloAngular – Add Developer Service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1734" y="6492875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1" y="1165734"/>
            <a:ext cx="4293765" cy="42937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20732" y="1165734"/>
            <a:ext cx="63330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Generate Developer Service(ng g service developer)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Migrate dev info from bio.component.ts to developer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Update developer.ts class with an id field</a:t>
            </a:r>
          </a:p>
          <a:p>
            <a:pPr marL="800100" lvl="1" indent="-342900">
              <a:buFont typeface="+mj-lt"/>
              <a:buAutoNum type="alphaLcParenR"/>
            </a:pPr>
            <a:endParaRPr lang="en-US" dirty="0"/>
          </a:p>
          <a:p>
            <a:pPr marL="800100" lvl="1" indent="-342900">
              <a:buFont typeface="+mj-lt"/>
              <a:buAutoNum type="alphaLcParenR"/>
            </a:pPr>
            <a:endParaRPr lang="en-US" dirty="0"/>
          </a:p>
          <a:p>
            <a:pPr marL="800100" lvl="1" indent="-342900">
              <a:buFont typeface="+mj-lt"/>
              <a:buAutoNum type="alphaLcParenR"/>
            </a:pPr>
            <a:endParaRPr lang="en-US" dirty="0"/>
          </a:p>
          <a:p>
            <a:pPr marL="800100" lvl="1" indent="-342900">
              <a:buFont typeface="+mj-lt"/>
              <a:buAutoNum type="alphaLcParenR"/>
            </a:pPr>
            <a:endParaRPr lang="en-US" dirty="0"/>
          </a:p>
          <a:p>
            <a:pPr marL="800100" lvl="1" indent="-342900">
              <a:buFont typeface="+mj-lt"/>
              <a:buAutoNum type="alphaLcParenR"/>
            </a:pPr>
            <a:endParaRPr lang="en-US" dirty="0"/>
          </a:p>
          <a:p>
            <a:pPr marL="800100" lvl="1" indent="-342900">
              <a:buFont typeface="+mj-lt"/>
              <a:buAutoNum type="alphaLcParenR"/>
            </a:pPr>
            <a:endParaRPr lang="en-US" dirty="0"/>
          </a:p>
          <a:p>
            <a:pPr marL="800100" lvl="1" indent="-342900">
              <a:buFont typeface="+mj-lt"/>
              <a:buAutoNum type="alphaLcParenR"/>
            </a:pPr>
            <a:endParaRPr lang="en-US" dirty="0"/>
          </a:p>
          <a:p>
            <a:pPr marL="800100" lvl="1" indent="-342900">
              <a:buFont typeface="+mj-lt"/>
              <a:buAutoNum type="alphaLcParenR"/>
            </a:pPr>
            <a:endParaRPr lang="en-US" dirty="0"/>
          </a:p>
          <a:p>
            <a:pPr marL="800100" lvl="1" indent="-342900">
              <a:buFont typeface="+mj-lt"/>
              <a:buAutoNum type="alphaLcParenR"/>
            </a:pPr>
            <a:endParaRPr lang="en-US" dirty="0"/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Give each developer an id in the new Service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Create a method called getAllDevelopers and return the internal array.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Inject Developer Service into bio.component.ts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Dependency injection in constructor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Assign to class member/property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22A43B-D958-488B-AD83-3A7F77AA2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927" y="2153964"/>
            <a:ext cx="3990560" cy="23173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2C489-1F27-4E3E-86DA-BF252EBC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D0C-E2C2-4D6D-901F-11F0C6390A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27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3572" y="0"/>
            <a:ext cx="7204788" cy="642581"/>
          </a:xfrm>
        </p:spPr>
        <p:txBody>
          <a:bodyPr>
            <a:normAutofit fontScale="90000"/>
          </a:bodyPr>
          <a:lstStyle/>
          <a:p>
            <a:r>
              <a:rPr lang="en-US" dirty="0"/>
              <a:t>HelloAngular Developer Service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41947" y="873836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21355" y="873836"/>
            <a:ext cx="38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injected into bio.component.ts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A24607-770E-4D9F-9BF4-452C82E70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383" y="1365832"/>
            <a:ext cx="5797620" cy="47796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16611E-6F50-4D54-9DCF-4B435485F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97" y="1365832"/>
            <a:ext cx="5183456" cy="477965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CF9C-BF62-437B-BE14-BC48824B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3FCEB-3AF9-4025-A399-FD6A2E34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D0C-E2C2-4D6D-901F-11F0C6390A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8CA4AA68F5A649B6FC2B4481499820" ma:contentTypeVersion="0" ma:contentTypeDescription="Create a new document." ma:contentTypeScope="" ma:versionID="b9f06d6c5e6413d5718fbf4634c1f44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D8D47E-E8E5-438F-A793-350DF638C037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3A260C8-6533-484A-9D9F-E23E36C32E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71B7114-0BB1-4A0E-82B5-13BFF3CCD5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5183</TotalTime>
  <Words>1168</Words>
  <Application>Microsoft Macintosh PowerPoint</Application>
  <PresentationFormat>Widescreen</PresentationFormat>
  <Paragraphs>219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 Unicode MS</vt:lpstr>
      <vt:lpstr>Arial</vt:lpstr>
      <vt:lpstr>Arial Narrow</vt:lpstr>
      <vt:lpstr>Arial Rounded MT Bold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Objectives</vt:lpstr>
      <vt:lpstr>Shared Data Across Components</vt:lpstr>
      <vt:lpstr>PowerPoint Presentation</vt:lpstr>
      <vt:lpstr>Services</vt:lpstr>
      <vt:lpstr>Dependency Injection (Contd.)</vt:lpstr>
      <vt:lpstr>HelloAngular – Add Developer Service</vt:lpstr>
      <vt:lpstr>HelloAngular Developer Service</vt:lpstr>
      <vt:lpstr>PowerPoint Presentation</vt:lpstr>
      <vt:lpstr>Sending Route Parameters</vt:lpstr>
      <vt:lpstr>Routing Parameters</vt:lpstr>
      <vt:lpstr>Routing Parameters</vt:lpstr>
      <vt:lpstr>HelloAngular – Add Route Parameters</vt:lpstr>
      <vt:lpstr>HelloAngular – Using Route Parameters</vt:lpstr>
      <vt:lpstr>HelloAngular – Using Route Parameters</vt:lpstr>
      <vt:lpstr>HelloAngular – Using Route Parameters</vt:lpstr>
      <vt:lpstr>HelloAngular – Using Route Parameters</vt:lpstr>
      <vt:lpstr>HelloAngular – Using Route Parameters</vt:lpstr>
      <vt:lpstr>Route Children</vt:lpstr>
      <vt:lpstr>Learn How - Demonstration</vt:lpstr>
      <vt:lpstr>Questions</vt:lpstr>
      <vt:lpstr>Test Your Understanding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Monroe, Jason (Cognizant)</dc:creator>
  <cp:lastModifiedBy>Monroe, Jason (Cognizant)</cp:lastModifiedBy>
  <cp:revision>41</cp:revision>
  <dcterms:created xsi:type="dcterms:W3CDTF">2018-07-19T23:43:54Z</dcterms:created>
  <dcterms:modified xsi:type="dcterms:W3CDTF">2019-10-22T15:05:32Z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0x010100348CA4AA68F5A649B6FC2B4481499820</vt:lpwstr>
  </property>
</Properties>
</file>