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sldIdLst>
    <p:sldId id="257" r:id="rId5"/>
    <p:sldId id="258" r:id="rId6"/>
    <p:sldId id="260" r:id="rId7"/>
    <p:sldId id="262" r:id="rId8"/>
    <p:sldId id="263" r:id="rId9"/>
    <p:sldId id="301" r:id="rId10"/>
    <p:sldId id="259" r:id="rId11"/>
    <p:sldId id="302" r:id="rId12"/>
    <p:sldId id="303" r:id="rId13"/>
    <p:sldId id="306" r:id="rId14"/>
    <p:sldId id="307" r:id="rId15"/>
    <p:sldId id="308" r:id="rId16"/>
    <p:sldId id="304" r:id="rId17"/>
    <p:sldId id="309" r:id="rId18"/>
    <p:sldId id="279" r:id="rId19"/>
    <p:sldId id="346" r:id="rId20"/>
    <p:sldId id="352" r:id="rId21"/>
    <p:sldId id="280" r:id="rId22"/>
    <p:sldId id="347" r:id="rId23"/>
    <p:sldId id="310" r:id="rId24"/>
    <p:sldId id="265" r:id="rId25"/>
    <p:sldId id="335" r:id="rId26"/>
    <p:sldId id="336" r:id="rId27"/>
    <p:sldId id="267" r:id="rId28"/>
    <p:sldId id="337" r:id="rId29"/>
    <p:sldId id="344" r:id="rId30"/>
    <p:sldId id="345" r:id="rId31"/>
    <p:sldId id="355" r:id="rId32"/>
    <p:sldId id="348" r:id="rId33"/>
    <p:sldId id="353" r:id="rId34"/>
    <p:sldId id="354" r:id="rId35"/>
    <p:sldId id="350" r:id="rId36"/>
    <p:sldId id="349" r:id="rId37"/>
    <p:sldId id="356" r:id="rId38"/>
    <p:sldId id="351" r:id="rId39"/>
    <p:sldId id="299" r:id="rId40"/>
    <p:sldId id="300" r:id="rId41"/>
    <p:sldId id="357" r:id="rId42"/>
    <p:sldId id="358" r:id="rId43"/>
    <p:sldId id="359" r:id="rId44"/>
    <p:sldId id="286" r:id="rId45"/>
    <p:sldId id="287" r:id="rId46"/>
    <p:sldId id="288" r:id="rId47"/>
    <p:sldId id="289" r:id="rId48"/>
    <p:sldId id="290" r:id="rId49"/>
    <p:sldId id="295" r:id="rId50"/>
    <p:sldId id="292" r:id="rId51"/>
    <p:sldId id="293" r:id="rId52"/>
    <p:sldId id="296" r:id="rId53"/>
    <p:sldId id="297" r:id="rId54"/>
    <p:sldId id="29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sgupta, Atreyi(Cognizant)" initials="DA" lastIdx="13" clrIdx="0">
    <p:extLst>
      <p:ext uri="{19B8F6BF-5375-455C-9EA6-DF929625EA0E}">
        <p15:presenceInfo xmlns:p15="http://schemas.microsoft.com/office/powerpoint/2012/main" userId="S-1-5-21-1178368992-402679808-390482200-324802" providerId="AD"/>
      </p:ext>
    </p:extLst>
  </p:cmAuthor>
  <p:cmAuthor id="2" name="Dasgupta, Saipatri (Cognizant)" initials="DS(" lastIdx="1" clrIdx="1">
    <p:extLst>
      <p:ext uri="{19B8F6BF-5375-455C-9EA6-DF929625EA0E}">
        <p15:presenceInfo xmlns:p15="http://schemas.microsoft.com/office/powerpoint/2012/main" userId="S-1-5-21-1178368992-402679808-390482200-4237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131" d="100"/>
          <a:sy n="131" d="100"/>
        </p:scale>
        <p:origin x="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30T15:18:15.459" idx="2">
    <p:pos x="10" y="10"/>
    <p:text>Slide content for slides 6 - 8 are distributed for better formatting and clarity. Please verify.</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8B06D3-8209-453A-ADBC-FAA9CEB35651}"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75DD6AF7-7970-460A-B39F-89AE253570C0}">
      <dgm:prSet/>
      <dgm:spPr/>
      <dgm:t>
        <a:bodyPr/>
        <a:lstStyle/>
        <a:p>
          <a:pPr rtl="0"/>
          <a:r>
            <a:rPr lang="en-US" b="1">
              <a:latin typeface="Arial" panose="020B0604020202020204" pitchFamily="34" charset="0"/>
              <a:cs typeface="Arial" panose="020B0604020202020204" pitchFamily="34" charset="0"/>
            </a:rPr>
            <a:t>Contained</a:t>
          </a:r>
          <a:r>
            <a:rPr lang="en-US">
              <a:latin typeface="Arial" panose="020B0604020202020204" pitchFamily="34" charset="0"/>
              <a:cs typeface="Arial" panose="020B0604020202020204" pitchFamily="34" charset="0"/>
            </a:rPr>
            <a:t> - A card is identifiable as a single, contained unit.</a:t>
          </a:r>
        </a:p>
      </dgm:t>
    </dgm:pt>
    <dgm:pt modelId="{905E42E7-4F2C-41C2-816A-CB5C56EB88D7}" type="parTrans" cxnId="{24C85554-220E-42C8-97FA-14FB82F95EED}">
      <dgm:prSet/>
      <dgm:spPr/>
      <dgm:t>
        <a:bodyPr/>
        <a:lstStyle/>
        <a:p>
          <a:endParaRPr lang="en-US">
            <a:latin typeface="Arial" panose="020B0604020202020204" pitchFamily="34" charset="0"/>
            <a:cs typeface="Arial" panose="020B0604020202020204" pitchFamily="34" charset="0"/>
          </a:endParaRPr>
        </a:p>
      </dgm:t>
    </dgm:pt>
    <dgm:pt modelId="{1F78CD6B-2A6F-4AA7-994A-29AB9C8A1C51}" type="sibTrans" cxnId="{24C85554-220E-42C8-97FA-14FB82F95EED}">
      <dgm:prSet/>
      <dgm:spPr/>
      <dgm:t>
        <a:bodyPr/>
        <a:lstStyle/>
        <a:p>
          <a:endParaRPr lang="en-US">
            <a:latin typeface="Arial" panose="020B0604020202020204" pitchFamily="34" charset="0"/>
            <a:cs typeface="Arial" panose="020B0604020202020204" pitchFamily="34" charset="0"/>
          </a:endParaRPr>
        </a:p>
      </dgm:t>
    </dgm:pt>
    <dgm:pt modelId="{17CB72BC-9BCD-4F5D-9E60-B951B67C55E3}">
      <dgm:prSet/>
      <dgm:spPr/>
      <dgm:t>
        <a:bodyPr/>
        <a:lstStyle/>
        <a:p>
          <a:pPr rtl="0"/>
          <a:r>
            <a:rPr lang="en-US" b="1">
              <a:latin typeface="Arial" panose="020B0604020202020204" pitchFamily="34" charset="0"/>
              <a:cs typeface="Arial" panose="020B0604020202020204" pitchFamily="34" charset="0"/>
            </a:rPr>
            <a:t>Independent</a:t>
          </a:r>
          <a:r>
            <a:rPr lang="en-US">
              <a:latin typeface="Arial" panose="020B0604020202020204" pitchFamily="34" charset="0"/>
              <a:cs typeface="Arial" panose="020B0604020202020204" pitchFamily="34" charset="0"/>
            </a:rPr>
            <a:t> - A card can stand alone, without relying on surrounding elements for context</a:t>
          </a:r>
        </a:p>
      </dgm:t>
    </dgm:pt>
    <dgm:pt modelId="{46B52951-9D72-4AB0-94F4-0D50ECC03D71}" type="parTrans" cxnId="{4AC3AD41-3EC8-4D0D-AD9C-F0BA49633FE6}">
      <dgm:prSet/>
      <dgm:spPr/>
      <dgm:t>
        <a:bodyPr/>
        <a:lstStyle/>
        <a:p>
          <a:endParaRPr lang="en-US">
            <a:latin typeface="Arial" panose="020B0604020202020204" pitchFamily="34" charset="0"/>
            <a:cs typeface="Arial" panose="020B0604020202020204" pitchFamily="34" charset="0"/>
          </a:endParaRPr>
        </a:p>
      </dgm:t>
    </dgm:pt>
    <dgm:pt modelId="{00602CB0-A9A8-465D-8C5C-D1F62B981FA0}" type="sibTrans" cxnId="{4AC3AD41-3EC8-4D0D-AD9C-F0BA49633FE6}">
      <dgm:prSet/>
      <dgm:spPr/>
      <dgm:t>
        <a:bodyPr/>
        <a:lstStyle/>
        <a:p>
          <a:endParaRPr lang="en-US">
            <a:latin typeface="Arial" panose="020B0604020202020204" pitchFamily="34" charset="0"/>
            <a:cs typeface="Arial" panose="020B0604020202020204" pitchFamily="34" charset="0"/>
          </a:endParaRPr>
        </a:p>
      </dgm:t>
    </dgm:pt>
    <dgm:pt modelId="{23E13A24-AA6B-4830-B2A9-8897CE6E6F4E}">
      <dgm:prSet/>
      <dgm:spPr/>
      <dgm:t>
        <a:bodyPr/>
        <a:lstStyle/>
        <a:p>
          <a:pPr rtl="0"/>
          <a:r>
            <a:rPr lang="en-US" b="1">
              <a:latin typeface="Arial" panose="020B0604020202020204" pitchFamily="34" charset="0"/>
              <a:cs typeface="Arial" panose="020B0604020202020204" pitchFamily="34" charset="0"/>
            </a:rPr>
            <a:t>Individual</a:t>
          </a:r>
          <a:r>
            <a:rPr lang="en-US">
              <a:latin typeface="Arial" panose="020B0604020202020204" pitchFamily="34" charset="0"/>
              <a:cs typeface="Arial" panose="020B0604020202020204" pitchFamily="34" charset="0"/>
            </a:rPr>
            <a:t> - A card cannot merge with another card, or divide into multiple cards. </a:t>
          </a:r>
        </a:p>
      </dgm:t>
    </dgm:pt>
    <dgm:pt modelId="{47A76D99-F6D4-4ED7-A0F5-DCBD5A56FA53}" type="parTrans" cxnId="{DB54C2CE-FA31-4FD1-979B-94E36376B2BB}">
      <dgm:prSet/>
      <dgm:spPr/>
      <dgm:t>
        <a:bodyPr/>
        <a:lstStyle/>
        <a:p>
          <a:endParaRPr lang="en-US">
            <a:latin typeface="Arial" panose="020B0604020202020204" pitchFamily="34" charset="0"/>
            <a:cs typeface="Arial" panose="020B0604020202020204" pitchFamily="34" charset="0"/>
          </a:endParaRPr>
        </a:p>
      </dgm:t>
    </dgm:pt>
    <dgm:pt modelId="{60EB0D9D-A458-4D28-9762-0F28B0A57AA7}" type="sibTrans" cxnId="{DB54C2CE-FA31-4FD1-979B-94E36376B2BB}">
      <dgm:prSet/>
      <dgm:spPr/>
      <dgm:t>
        <a:bodyPr/>
        <a:lstStyle/>
        <a:p>
          <a:endParaRPr lang="en-US">
            <a:latin typeface="Arial" panose="020B0604020202020204" pitchFamily="34" charset="0"/>
            <a:cs typeface="Arial" panose="020B0604020202020204" pitchFamily="34" charset="0"/>
          </a:endParaRPr>
        </a:p>
      </dgm:t>
    </dgm:pt>
    <dgm:pt modelId="{F9673DF0-A816-47AC-BAA0-AB52CC549915}" type="pres">
      <dgm:prSet presAssocID="{908B06D3-8209-453A-ADBC-FAA9CEB35651}" presName="Name0" presStyleCnt="0">
        <dgm:presLayoutVars>
          <dgm:dir/>
          <dgm:resizeHandles val="exact"/>
        </dgm:presLayoutVars>
      </dgm:prSet>
      <dgm:spPr/>
    </dgm:pt>
    <dgm:pt modelId="{74239B2E-2501-4F87-9ED8-A01B513BA0AD}" type="pres">
      <dgm:prSet presAssocID="{75DD6AF7-7970-460A-B39F-89AE253570C0}" presName="compNode" presStyleCnt="0"/>
      <dgm:spPr/>
    </dgm:pt>
    <dgm:pt modelId="{E615FEC9-E400-4407-9381-E5AABEFCCB73}" type="pres">
      <dgm:prSet presAssocID="{75DD6AF7-7970-460A-B39F-89AE253570C0}"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dgm:spPr>
    </dgm:pt>
    <dgm:pt modelId="{99CA3271-0DA6-40AA-BC97-376E26F959C6}" type="pres">
      <dgm:prSet presAssocID="{75DD6AF7-7970-460A-B39F-89AE253570C0}" presName="textRect" presStyleLbl="revTx" presStyleIdx="0" presStyleCnt="3">
        <dgm:presLayoutVars>
          <dgm:bulletEnabled val="1"/>
        </dgm:presLayoutVars>
      </dgm:prSet>
      <dgm:spPr/>
    </dgm:pt>
    <dgm:pt modelId="{35388085-2313-4CF5-B940-07A40A7BD719}" type="pres">
      <dgm:prSet presAssocID="{1F78CD6B-2A6F-4AA7-994A-29AB9C8A1C51}" presName="sibTrans" presStyleLbl="sibTrans2D1" presStyleIdx="0" presStyleCnt="0"/>
      <dgm:spPr/>
    </dgm:pt>
    <dgm:pt modelId="{10484319-CD2F-44C0-890E-FA692C59AF94}" type="pres">
      <dgm:prSet presAssocID="{17CB72BC-9BCD-4F5D-9E60-B951B67C55E3}" presName="compNode" presStyleCnt="0"/>
      <dgm:spPr/>
    </dgm:pt>
    <dgm:pt modelId="{155A746D-F50D-4DC5-901C-9E79D90E2210}" type="pres">
      <dgm:prSet presAssocID="{17CB72BC-9BCD-4F5D-9E60-B951B67C55E3}" presName="pict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21000" b="-21000"/>
          </a:stretch>
        </a:blipFill>
      </dgm:spPr>
    </dgm:pt>
    <dgm:pt modelId="{C1D91887-D67E-4B5C-B586-C37D512C433F}" type="pres">
      <dgm:prSet presAssocID="{17CB72BC-9BCD-4F5D-9E60-B951B67C55E3}" presName="textRect" presStyleLbl="revTx" presStyleIdx="1" presStyleCnt="3">
        <dgm:presLayoutVars>
          <dgm:bulletEnabled val="1"/>
        </dgm:presLayoutVars>
      </dgm:prSet>
      <dgm:spPr/>
    </dgm:pt>
    <dgm:pt modelId="{C7CB7905-B9BF-4A54-A841-0CAD19F146C2}" type="pres">
      <dgm:prSet presAssocID="{00602CB0-A9A8-465D-8C5C-D1F62B981FA0}" presName="sibTrans" presStyleLbl="sibTrans2D1" presStyleIdx="0" presStyleCnt="0"/>
      <dgm:spPr/>
    </dgm:pt>
    <dgm:pt modelId="{32FE2605-AC74-416A-BF3D-8804895B0BE2}" type="pres">
      <dgm:prSet presAssocID="{23E13A24-AA6B-4830-B2A9-8897CE6E6F4E}" presName="compNode" presStyleCnt="0"/>
      <dgm:spPr/>
    </dgm:pt>
    <dgm:pt modelId="{0080A559-22A9-4EB4-8939-181F066A7623}" type="pres">
      <dgm:prSet presAssocID="{23E13A24-AA6B-4830-B2A9-8897CE6E6F4E}"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dgm:spPr>
    </dgm:pt>
    <dgm:pt modelId="{4D89BC24-7F2A-4160-A3DA-CCAACC63F94C}" type="pres">
      <dgm:prSet presAssocID="{23E13A24-AA6B-4830-B2A9-8897CE6E6F4E}" presName="textRect" presStyleLbl="revTx" presStyleIdx="2" presStyleCnt="3">
        <dgm:presLayoutVars>
          <dgm:bulletEnabled val="1"/>
        </dgm:presLayoutVars>
      </dgm:prSet>
      <dgm:spPr/>
    </dgm:pt>
  </dgm:ptLst>
  <dgm:cxnLst>
    <dgm:cxn modelId="{54895418-77DF-47B0-B55A-A7A973FC329F}" type="presOf" srcId="{1F78CD6B-2A6F-4AA7-994A-29AB9C8A1C51}" destId="{35388085-2313-4CF5-B940-07A40A7BD719}" srcOrd="0" destOrd="0" presId="urn:microsoft.com/office/officeart/2005/8/layout/pList1"/>
    <dgm:cxn modelId="{4AC3AD41-3EC8-4D0D-AD9C-F0BA49633FE6}" srcId="{908B06D3-8209-453A-ADBC-FAA9CEB35651}" destId="{17CB72BC-9BCD-4F5D-9E60-B951B67C55E3}" srcOrd="1" destOrd="0" parTransId="{46B52951-9D72-4AB0-94F4-0D50ECC03D71}" sibTransId="{00602CB0-A9A8-465D-8C5C-D1F62B981FA0}"/>
    <dgm:cxn modelId="{24C85554-220E-42C8-97FA-14FB82F95EED}" srcId="{908B06D3-8209-453A-ADBC-FAA9CEB35651}" destId="{75DD6AF7-7970-460A-B39F-89AE253570C0}" srcOrd="0" destOrd="0" parTransId="{905E42E7-4F2C-41C2-816A-CB5C56EB88D7}" sibTransId="{1F78CD6B-2A6F-4AA7-994A-29AB9C8A1C51}"/>
    <dgm:cxn modelId="{919EBB59-C736-4FAE-B127-50EC1C3272FF}" type="presOf" srcId="{00602CB0-A9A8-465D-8C5C-D1F62B981FA0}" destId="{C7CB7905-B9BF-4A54-A841-0CAD19F146C2}" srcOrd="0" destOrd="0" presId="urn:microsoft.com/office/officeart/2005/8/layout/pList1"/>
    <dgm:cxn modelId="{46B6325C-04EF-4314-870F-804D91B3114F}" type="presOf" srcId="{75DD6AF7-7970-460A-B39F-89AE253570C0}" destId="{99CA3271-0DA6-40AA-BC97-376E26F959C6}" srcOrd="0" destOrd="0" presId="urn:microsoft.com/office/officeart/2005/8/layout/pList1"/>
    <dgm:cxn modelId="{A0ABE068-657B-4BAF-8735-4D8765E1201B}" type="presOf" srcId="{17CB72BC-9BCD-4F5D-9E60-B951B67C55E3}" destId="{C1D91887-D67E-4B5C-B586-C37D512C433F}" srcOrd="0" destOrd="0" presId="urn:microsoft.com/office/officeart/2005/8/layout/pList1"/>
    <dgm:cxn modelId="{466EA0A3-9149-40E9-9934-4762F637513E}" type="presOf" srcId="{23E13A24-AA6B-4830-B2A9-8897CE6E6F4E}" destId="{4D89BC24-7F2A-4160-A3DA-CCAACC63F94C}" srcOrd="0" destOrd="0" presId="urn:microsoft.com/office/officeart/2005/8/layout/pList1"/>
    <dgm:cxn modelId="{AC21ADA3-0E83-4973-8B8A-2BD812B7CB44}" type="presOf" srcId="{908B06D3-8209-453A-ADBC-FAA9CEB35651}" destId="{F9673DF0-A816-47AC-BAA0-AB52CC549915}" srcOrd="0" destOrd="0" presId="urn:microsoft.com/office/officeart/2005/8/layout/pList1"/>
    <dgm:cxn modelId="{DB54C2CE-FA31-4FD1-979B-94E36376B2BB}" srcId="{908B06D3-8209-453A-ADBC-FAA9CEB35651}" destId="{23E13A24-AA6B-4830-B2A9-8897CE6E6F4E}" srcOrd="2" destOrd="0" parTransId="{47A76D99-F6D4-4ED7-A0F5-DCBD5A56FA53}" sibTransId="{60EB0D9D-A458-4D28-9762-0F28B0A57AA7}"/>
    <dgm:cxn modelId="{C9FCDB5C-C6AC-4FF6-9885-437476CFF730}" type="presParOf" srcId="{F9673DF0-A816-47AC-BAA0-AB52CC549915}" destId="{74239B2E-2501-4F87-9ED8-A01B513BA0AD}" srcOrd="0" destOrd="0" presId="urn:microsoft.com/office/officeart/2005/8/layout/pList1"/>
    <dgm:cxn modelId="{C584C51E-1F69-44F4-AD1E-CCF1242A96A7}" type="presParOf" srcId="{74239B2E-2501-4F87-9ED8-A01B513BA0AD}" destId="{E615FEC9-E400-4407-9381-E5AABEFCCB73}" srcOrd="0" destOrd="0" presId="urn:microsoft.com/office/officeart/2005/8/layout/pList1"/>
    <dgm:cxn modelId="{92BD46AD-03B1-496A-98FC-E0570B5D0B3B}" type="presParOf" srcId="{74239B2E-2501-4F87-9ED8-A01B513BA0AD}" destId="{99CA3271-0DA6-40AA-BC97-376E26F959C6}" srcOrd="1" destOrd="0" presId="urn:microsoft.com/office/officeart/2005/8/layout/pList1"/>
    <dgm:cxn modelId="{9226EDCF-F437-47C6-8B3D-A36E7634C1E6}" type="presParOf" srcId="{F9673DF0-A816-47AC-BAA0-AB52CC549915}" destId="{35388085-2313-4CF5-B940-07A40A7BD719}" srcOrd="1" destOrd="0" presId="urn:microsoft.com/office/officeart/2005/8/layout/pList1"/>
    <dgm:cxn modelId="{F06EA20F-F44D-46B0-9C30-0C7B1873BB68}" type="presParOf" srcId="{F9673DF0-A816-47AC-BAA0-AB52CC549915}" destId="{10484319-CD2F-44C0-890E-FA692C59AF94}" srcOrd="2" destOrd="0" presId="urn:microsoft.com/office/officeart/2005/8/layout/pList1"/>
    <dgm:cxn modelId="{75B8237B-B256-45A7-87FA-BC395916FB6A}" type="presParOf" srcId="{10484319-CD2F-44C0-890E-FA692C59AF94}" destId="{155A746D-F50D-4DC5-901C-9E79D90E2210}" srcOrd="0" destOrd="0" presId="urn:microsoft.com/office/officeart/2005/8/layout/pList1"/>
    <dgm:cxn modelId="{D297C5E3-C630-4581-B587-2CD62487166D}" type="presParOf" srcId="{10484319-CD2F-44C0-890E-FA692C59AF94}" destId="{C1D91887-D67E-4B5C-B586-C37D512C433F}" srcOrd="1" destOrd="0" presId="urn:microsoft.com/office/officeart/2005/8/layout/pList1"/>
    <dgm:cxn modelId="{8EB3F7A8-6E43-4265-A317-90AD74CB455F}" type="presParOf" srcId="{F9673DF0-A816-47AC-BAA0-AB52CC549915}" destId="{C7CB7905-B9BF-4A54-A841-0CAD19F146C2}" srcOrd="3" destOrd="0" presId="urn:microsoft.com/office/officeart/2005/8/layout/pList1"/>
    <dgm:cxn modelId="{75723C8D-3C8F-44DC-AECF-6324BF92D8B0}" type="presParOf" srcId="{F9673DF0-A816-47AC-BAA0-AB52CC549915}" destId="{32FE2605-AC74-416A-BF3D-8804895B0BE2}" srcOrd="4" destOrd="0" presId="urn:microsoft.com/office/officeart/2005/8/layout/pList1"/>
    <dgm:cxn modelId="{62C56F69-8143-4AE9-B466-C6F1F2E92552}" type="presParOf" srcId="{32FE2605-AC74-416A-BF3D-8804895B0BE2}" destId="{0080A559-22A9-4EB4-8939-181F066A7623}" srcOrd="0" destOrd="0" presId="urn:microsoft.com/office/officeart/2005/8/layout/pList1"/>
    <dgm:cxn modelId="{4ADB97B8-774E-455E-8203-D0D4AD10BD30}" type="presParOf" srcId="{32FE2605-AC74-416A-BF3D-8804895B0BE2}" destId="{4D89BC24-7F2A-4160-A3DA-CCAACC63F94C}"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5FEC9-E400-4407-9381-E5AABEFCCB73}">
      <dsp:nvSpPr>
        <dsp:cNvPr id="0" name=""/>
        <dsp:cNvSpPr/>
      </dsp:nvSpPr>
      <dsp:spPr>
        <a:xfrm>
          <a:off x="1485" y="949373"/>
          <a:ext cx="2356447" cy="1623592"/>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CA3271-0DA6-40AA-BC97-376E26F959C6}">
      <dsp:nvSpPr>
        <dsp:cNvPr id="0" name=""/>
        <dsp:cNvSpPr/>
      </dsp:nvSpPr>
      <dsp:spPr>
        <a:xfrm>
          <a:off x="1485" y="2572966"/>
          <a:ext cx="2356447" cy="874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rtl="0">
            <a:lnSpc>
              <a:spcPct val="90000"/>
            </a:lnSpc>
            <a:spcBef>
              <a:spcPct val="0"/>
            </a:spcBef>
            <a:spcAft>
              <a:spcPct val="35000"/>
            </a:spcAft>
            <a:buNone/>
          </a:pPr>
          <a:r>
            <a:rPr lang="en-US" sz="1400" b="1" kern="1200">
              <a:latin typeface="Arial" panose="020B0604020202020204" pitchFamily="34" charset="0"/>
              <a:cs typeface="Arial" panose="020B0604020202020204" pitchFamily="34" charset="0"/>
            </a:rPr>
            <a:t>Contained</a:t>
          </a:r>
          <a:r>
            <a:rPr lang="en-US" sz="1400" kern="1200">
              <a:latin typeface="Arial" panose="020B0604020202020204" pitchFamily="34" charset="0"/>
              <a:cs typeface="Arial" panose="020B0604020202020204" pitchFamily="34" charset="0"/>
            </a:rPr>
            <a:t> - A card is identifiable as a single, contained unit.</a:t>
          </a:r>
        </a:p>
      </dsp:txBody>
      <dsp:txXfrm>
        <a:off x="1485" y="2572966"/>
        <a:ext cx="2356447" cy="874241"/>
      </dsp:txXfrm>
    </dsp:sp>
    <dsp:sp modelId="{155A746D-F50D-4DC5-901C-9E79D90E2210}">
      <dsp:nvSpPr>
        <dsp:cNvPr id="0" name=""/>
        <dsp:cNvSpPr/>
      </dsp:nvSpPr>
      <dsp:spPr>
        <a:xfrm>
          <a:off x="2593676" y="949373"/>
          <a:ext cx="2356447" cy="1623592"/>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1000" b="-2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D91887-D67E-4B5C-B586-C37D512C433F}">
      <dsp:nvSpPr>
        <dsp:cNvPr id="0" name=""/>
        <dsp:cNvSpPr/>
      </dsp:nvSpPr>
      <dsp:spPr>
        <a:xfrm>
          <a:off x="2593676" y="2572966"/>
          <a:ext cx="2356447" cy="874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rtl="0">
            <a:lnSpc>
              <a:spcPct val="90000"/>
            </a:lnSpc>
            <a:spcBef>
              <a:spcPct val="0"/>
            </a:spcBef>
            <a:spcAft>
              <a:spcPct val="35000"/>
            </a:spcAft>
            <a:buNone/>
          </a:pPr>
          <a:r>
            <a:rPr lang="en-US" sz="1400" b="1" kern="1200">
              <a:latin typeface="Arial" panose="020B0604020202020204" pitchFamily="34" charset="0"/>
              <a:cs typeface="Arial" panose="020B0604020202020204" pitchFamily="34" charset="0"/>
            </a:rPr>
            <a:t>Independent</a:t>
          </a:r>
          <a:r>
            <a:rPr lang="en-US" sz="1400" kern="1200">
              <a:latin typeface="Arial" panose="020B0604020202020204" pitchFamily="34" charset="0"/>
              <a:cs typeface="Arial" panose="020B0604020202020204" pitchFamily="34" charset="0"/>
            </a:rPr>
            <a:t> - A card can stand alone, without relying on surrounding elements for context</a:t>
          </a:r>
        </a:p>
      </dsp:txBody>
      <dsp:txXfrm>
        <a:off x="2593676" y="2572966"/>
        <a:ext cx="2356447" cy="874241"/>
      </dsp:txXfrm>
    </dsp:sp>
    <dsp:sp modelId="{0080A559-22A9-4EB4-8939-181F066A7623}">
      <dsp:nvSpPr>
        <dsp:cNvPr id="0" name=""/>
        <dsp:cNvSpPr/>
      </dsp:nvSpPr>
      <dsp:spPr>
        <a:xfrm>
          <a:off x="5185867" y="949373"/>
          <a:ext cx="2356447" cy="1623592"/>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89BC24-7F2A-4160-A3DA-CCAACC63F94C}">
      <dsp:nvSpPr>
        <dsp:cNvPr id="0" name=""/>
        <dsp:cNvSpPr/>
      </dsp:nvSpPr>
      <dsp:spPr>
        <a:xfrm>
          <a:off x="5185867" y="2572966"/>
          <a:ext cx="2356447" cy="874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rtl="0">
            <a:lnSpc>
              <a:spcPct val="90000"/>
            </a:lnSpc>
            <a:spcBef>
              <a:spcPct val="0"/>
            </a:spcBef>
            <a:spcAft>
              <a:spcPct val="35000"/>
            </a:spcAft>
            <a:buNone/>
          </a:pPr>
          <a:r>
            <a:rPr lang="en-US" sz="1400" b="1" kern="1200">
              <a:latin typeface="Arial" panose="020B0604020202020204" pitchFamily="34" charset="0"/>
              <a:cs typeface="Arial" panose="020B0604020202020204" pitchFamily="34" charset="0"/>
            </a:rPr>
            <a:t>Individual</a:t>
          </a:r>
          <a:r>
            <a:rPr lang="en-US" sz="1400" kern="1200">
              <a:latin typeface="Arial" panose="020B0604020202020204" pitchFamily="34" charset="0"/>
              <a:cs typeface="Arial" panose="020B0604020202020204" pitchFamily="34" charset="0"/>
            </a:rPr>
            <a:t> - A card cannot merge with another card, or divide into multiple cards. </a:t>
          </a:r>
        </a:p>
      </dsp:txBody>
      <dsp:txXfrm>
        <a:off x="5185867" y="2572966"/>
        <a:ext cx="2356447" cy="874241"/>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B0E22-C5C1-49C2-8E13-24D6BE8F22A0}" type="datetimeFigureOut">
              <a:rPr lang="en-US" smtClean="0"/>
              <a:t>10/23/19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181CE-5D9E-4EC2-A318-0BE6D5B15922}" type="slidenum">
              <a:rPr lang="en-US" smtClean="0"/>
              <a:t>‹#›</a:t>
            </a:fld>
            <a:endParaRPr lang="en-US"/>
          </a:p>
        </p:txBody>
      </p:sp>
    </p:spTree>
    <p:extLst>
      <p:ext uri="{BB962C8B-B14F-4D97-AF65-F5344CB8AC3E}">
        <p14:creationId xmlns:p14="http://schemas.microsoft.com/office/powerpoint/2010/main" val="3585978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extLst>
      <p:ext uri="{BB962C8B-B14F-4D97-AF65-F5344CB8AC3E}">
        <p14:creationId xmlns:p14="http://schemas.microsoft.com/office/powerpoint/2010/main" val="3154768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dirty="0"/>
          </a:p>
        </p:txBody>
      </p:sp>
    </p:spTree>
    <p:extLst>
      <p:ext uri="{BB962C8B-B14F-4D97-AF65-F5344CB8AC3E}">
        <p14:creationId xmlns:p14="http://schemas.microsoft.com/office/powerpoint/2010/main" val="2101183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38</a:t>
            </a:fld>
            <a:endParaRPr lang="en-US" dirty="0"/>
          </a:p>
        </p:txBody>
      </p:sp>
    </p:spTree>
    <p:extLst>
      <p:ext uri="{BB962C8B-B14F-4D97-AF65-F5344CB8AC3E}">
        <p14:creationId xmlns:p14="http://schemas.microsoft.com/office/powerpoint/2010/main" val="152584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42</a:t>
            </a:fld>
            <a:endParaRPr lang="en-US" dirty="0"/>
          </a:p>
        </p:txBody>
      </p:sp>
    </p:spTree>
    <p:extLst>
      <p:ext uri="{BB962C8B-B14F-4D97-AF65-F5344CB8AC3E}">
        <p14:creationId xmlns:p14="http://schemas.microsoft.com/office/powerpoint/2010/main" val="2485554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43</a:t>
            </a:fld>
            <a:endParaRPr lang="en-US" dirty="0"/>
          </a:p>
        </p:txBody>
      </p:sp>
    </p:spTree>
    <p:extLst>
      <p:ext uri="{BB962C8B-B14F-4D97-AF65-F5344CB8AC3E}">
        <p14:creationId xmlns:p14="http://schemas.microsoft.com/office/powerpoint/2010/main" val="624427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44</a:t>
            </a:fld>
            <a:endParaRPr lang="en-US" dirty="0"/>
          </a:p>
        </p:txBody>
      </p:sp>
    </p:spTree>
    <p:extLst>
      <p:ext uri="{BB962C8B-B14F-4D97-AF65-F5344CB8AC3E}">
        <p14:creationId xmlns:p14="http://schemas.microsoft.com/office/powerpoint/2010/main" val="2257799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45</a:t>
            </a:fld>
            <a:endParaRPr lang="en-US" dirty="0"/>
          </a:p>
        </p:txBody>
      </p:sp>
    </p:spTree>
    <p:extLst>
      <p:ext uri="{BB962C8B-B14F-4D97-AF65-F5344CB8AC3E}">
        <p14:creationId xmlns:p14="http://schemas.microsoft.com/office/powerpoint/2010/main" val="403328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46</a:t>
            </a:fld>
            <a:endParaRPr lang="en-US" dirty="0"/>
          </a:p>
        </p:txBody>
      </p:sp>
    </p:spTree>
    <p:extLst>
      <p:ext uri="{BB962C8B-B14F-4D97-AF65-F5344CB8AC3E}">
        <p14:creationId xmlns:p14="http://schemas.microsoft.com/office/powerpoint/2010/main" val="705584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47</a:t>
            </a:fld>
            <a:endParaRPr lang="en-US" dirty="0"/>
          </a:p>
        </p:txBody>
      </p:sp>
    </p:spTree>
    <p:extLst>
      <p:ext uri="{BB962C8B-B14F-4D97-AF65-F5344CB8AC3E}">
        <p14:creationId xmlns:p14="http://schemas.microsoft.com/office/powerpoint/2010/main" val="3189882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48</a:t>
            </a:fld>
            <a:endParaRPr lang="en-US" dirty="0"/>
          </a:p>
        </p:txBody>
      </p:sp>
    </p:spTree>
    <p:extLst>
      <p:ext uri="{BB962C8B-B14F-4D97-AF65-F5344CB8AC3E}">
        <p14:creationId xmlns:p14="http://schemas.microsoft.com/office/powerpoint/2010/main" val="872205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50</a:t>
            </a:fld>
            <a:endParaRPr lang="en-US" dirty="0"/>
          </a:p>
        </p:txBody>
      </p:sp>
    </p:spTree>
    <p:extLst>
      <p:ext uri="{BB962C8B-B14F-4D97-AF65-F5344CB8AC3E}">
        <p14:creationId xmlns:p14="http://schemas.microsoft.com/office/powerpoint/2010/main" val="3993350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dirty="0"/>
          </a:p>
        </p:txBody>
      </p:sp>
    </p:spTree>
    <p:extLst>
      <p:ext uri="{BB962C8B-B14F-4D97-AF65-F5344CB8AC3E}">
        <p14:creationId xmlns:p14="http://schemas.microsoft.com/office/powerpoint/2010/main" val="1151222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dirty="0"/>
          </a:p>
        </p:txBody>
      </p:sp>
    </p:spTree>
    <p:extLst>
      <p:ext uri="{BB962C8B-B14F-4D97-AF65-F5344CB8AC3E}">
        <p14:creationId xmlns:p14="http://schemas.microsoft.com/office/powerpoint/2010/main" val="2100382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3181742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dirty="0"/>
          </a:p>
        </p:txBody>
      </p:sp>
    </p:spTree>
    <p:extLst>
      <p:ext uri="{BB962C8B-B14F-4D97-AF65-F5344CB8AC3E}">
        <p14:creationId xmlns:p14="http://schemas.microsoft.com/office/powerpoint/2010/main" val="227048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r>
              <a:rPr lang="en-US" b="1" dirty="0"/>
              <a:t>Contained</a:t>
            </a:r>
            <a:r>
              <a:rPr lang="en-US" dirty="0"/>
              <a:t> - A card is identifiable as a single, contained unit.</a:t>
            </a:r>
          </a:p>
          <a:p>
            <a:pPr lvl="1">
              <a:buFont typeface="Arial" panose="020B0604020202020204" pitchFamily="34" charset="0"/>
              <a:buChar char="•"/>
            </a:pPr>
            <a:r>
              <a:rPr lang="en-US" b="1" dirty="0"/>
              <a:t>Independent</a:t>
            </a:r>
            <a:r>
              <a:rPr lang="en-US" dirty="0"/>
              <a:t> - A card can stand alone, without relying on surrounding elements for context</a:t>
            </a:r>
          </a:p>
          <a:p>
            <a:pPr lvl="1">
              <a:buFont typeface="Arial" panose="020B0604020202020204" pitchFamily="34" charset="0"/>
              <a:buChar char="•"/>
            </a:pPr>
            <a:r>
              <a:rPr lang="en-US" b="1" dirty="0"/>
              <a:t>Individual</a:t>
            </a:r>
            <a:r>
              <a:rPr lang="en-US" dirty="0"/>
              <a:t> - A card cannot merge with another card, or divide into multiple cards.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dirty="0"/>
          </a:p>
        </p:txBody>
      </p:sp>
    </p:spTree>
    <p:extLst>
      <p:ext uri="{BB962C8B-B14F-4D97-AF65-F5344CB8AC3E}">
        <p14:creationId xmlns:p14="http://schemas.microsoft.com/office/powerpoint/2010/main" val="53386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29</a:t>
            </a:fld>
            <a:endParaRPr lang="en-US" dirty="0"/>
          </a:p>
        </p:txBody>
      </p:sp>
    </p:spTree>
    <p:extLst>
      <p:ext uri="{BB962C8B-B14F-4D97-AF65-F5344CB8AC3E}">
        <p14:creationId xmlns:p14="http://schemas.microsoft.com/office/powerpoint/2010/main" val="213466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dirty="0"/>
          </a:p>
        </p:txBody>
      </p:sp>
    </p:spTree>
    <p:extLst>
      <p:ext uri="{BB962C8B-B14F-4D97-AF65-F5344CB8AC3E}">
        <p14:creationId xmlns:p14="http://schemas.microsoft.com/office/powerpoint/2010/main" val="1344325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33</a:t>
            </a:fld>
            <a:endParaRPr lang="en-US" dirty="0"/>
          </a:p>
        </p:txBody>
      </p:sp>
    </p:spTree>
    <p:extLst>
      <p:ext uri="{BB962C8B-B14F-4D97-AF65-F5344CB8AC3E}">
        <p14:creationId xmlns:p14="http://schemas.microsoft.com/office/powerpoint/2010/main" val="314704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46776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394445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1076503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8" name="Rectangle 7"/>
          <p:cNvSpPr/>
          <p:nvPr userDrawn="1"/>
        </p:nvSpPr>
        <p:spPr>
          <a:xfrm>
            <a:off x="0" y="5334000"/>
            <a:ext cx="95504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9" name="Rectangle 8"/>
          <p:cNvSpPr/>
          <p:nvPr userDrawn="1"/>
        </p:nvSpPr>
        <p:spPr>
          <a:xfrm>
            <a:off x="-3507" y="6172200"/>
            <a:ext cx="5286707"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0" name="TextBox 9"/>
          <p:cNvSpPr txBox="1"/>
          <p:nvPr userDrawn="1"/>
        </p:nvSpPr>
        <p:spPr>
          <a:xfrm>
            <a:off x="1333651" y="6186041"/>
            <a:ext cx="205280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b="1" dirty="0">
                <a:solidFill>
                  <a:schemeClr val="bg1"/>
                </a:solidFill>
                <a:latin typeface="Arial" panose="020B0604020202020204" pitchFamily="34" charset="0"/>
                <a:cs typeface="Arial" panose="020B0604020202020204" pitchFamily="34" charset="0"/>
              </a:rPr>
              <a:t>LEVEL - EXPERT</a:t>
            </a:r>
          </a:p>
        </p:txBody>
      </p:sp>
    </p:spTree>
    <p:extLst>
      <p:ext uri="{BB962C8B-B14F-4D97-AF65-F5344CB8AC3E}">
        <p14:creationId xmlns:p14="http://schemas.microsoft.com/office/powerpoint/2010/main" val="4175491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bout_the_Author">
    <p:spTree>
      <p:nvGrpSpPr>
        <p:cNvPr id="1" name=""/>
        <p:cNvGrpSpPr/>
        <p:nvPr/>
      </p:nvGrpSpPr>
      <p:grpSpPr>
        <a:xfrm>
          <a:off x="0" y="0"/>
          <a:ext cx="0" cy="0"/>
          <a:chOff x="0" y="0"/>
          <a:chExt cx="0" cy="0"/>
        </a:xfrm>
      </p:grpSpPr>
      <p:sp>
        <p:nvSpPr>
          <p:cNvPr id="10" name="Rectangle 9"/>
          <p:cNvSpPr/>
          <p:nvPr userDrawn="1"/>
        </p:nvSpPr>
        <p:spPr>
          <a:xfrm>
            <a:off x="3048000" y="0"/>
            <a:ext cx="8128000" cy="571500"/>
          </a:xfrm>
          <a:prstGeom prst="rect">
            <a:avLst/>
          </a:prstGeom>
        </p:spPr>
        <p:txBody>
          <a:bodyPr vert="horz" lIns="91440" tIns="45720" rIns="91440" bIns="45720" rtlCol="0" anchor="ctr">
            <a:noAutofit/>
          </a:bodyPr>
          <a:lstStyle/>
          <a:p>
            <a:pPr lvl="0">
              <a:spcBef>
                <a:spcPct val="0"/>
              </a:spcBef>
              <a:buNone/>
            </a:pPr>
            <a:r>
              <a:rPr lang="en-US" sz="3000" b="0" dirty="0">
                <a:solidFill>
                  <a:schemeClr val="bg1"/>
                </a:solidFill>
                <a:latin typeface="Arial Rounded MT Bold" pitchFamily="34" charset="0"/>
              </a:rPr>
              <a:t>About the Author</a:t>
            </a:r>
          </a:p>
        </p:txBody>
      </p:sp>
      <p:graphicFrame>
        <p:nvGraphicFramePr>
          <p:cNvPr id="12" name="Group 81"/>
          <p:cNvGraphicFramePr>
            <a:graphicFrameLocks noGrp="1"/>
          </p:cNvGraphicFramePr>
          <p:nvPr userDrawn="1">
            <p:extLst/>
          </p:nvPr>
        </p:nvGraphicFramePr>
        <p:xfrm>
          <a:off x="711200" y="2286000"/>
          <a:ext cx="10871200" cy="1828800"/>
        </p:xfrm>
        <a:graphic>
          <a:graphicData uri="http://schemas.openxmlformats.org/drawingml/2006/table">
            <a:tbl>
              <a:tblPr/>
              <a:tblGrid>
                <a:gridCol w="2641600">
                  <a:extLst>
                    <a:ext uri="{9D8B030D-6E8A-4147-A177-3AD203B41FA5}">
                      <a16:colId xmlns:a16="http://schemas.microsoft.com/office/drawing/2014/main" val="20000"/>
                    </a:ext>
                  </a:extLst>
                </a:gridCol>
                <a:gridCol w="8229600">
                  <a:extLst>
                    <a:ext uri="{9D8B030D-6E8A-4147-A177-3AD203B41FA5}">
                      <a16:colId xmlns:a16="http://schemas.microsoft.com/office/drawing/2014/main" val="20001"/>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Created By:</a:t>
                      </a:r>
                    </a:p>
                  </a:txBody>
                  <a:tcPr marL="121920" marR="121920"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marL="121920" marR="121920"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marL="121920" marR="121920"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a:ln>
                            <a:noFill/>
                          </a:ln>
                          <a:solidFill>
                            <a:schemeClr val="tx1"/>
                          </a:solidFill>
                          <a:effectLst/>
                          <a:latin typeface="+mn-lt"/>
                        </a:rPr>
                        <a:t> </a:t>
                      </a:r>
                    </a:p>
                  </a:txBody>
                  <a:tcPr marL="121920" marR="121920"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marL="121920" marR="121920"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marL="121920" marR="121920"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Rectangle 13"/>
          <p:cNvSpPr/>
          <p:nvPr userDrawn="1"/>
        </p:nvSpPr>
        <p:spPr>
          <a:xfrm>
            <a:off x="2901056" y="4648201"/>
            <a:ext cx="6389891" cy="584775"/>
          </a:xfrm>
          <a:prstGeom prst="rect">
            <a:avLst/>
          </a:prstGeom>
        </p:spPr>
        <p:txBody>
          <a:bodyPr wrap="none">
            <a:spAutoFit/>
          </a:bodyPr>
          <a:lstStyle/>
          <a:p>
            <a:pPr algn="ctr">
              <a:defRPr/>
            </a:pPr>
            <a:r>
              <a:rPr lang="en-US" sz="3200" b="1" kern="10" dirty="0">
                <a:ln w="3175">
                  <a:solidFill>
                    <a:srgbClr val="92D050"/>
                  </a:solidFill>
                  <a:round/>
                  <a:headEnd/>
                  <a:tailEnd/>
                </a:ln>
                <a:solidFill>
                  <a:schemeClr val="accent3">
                    <a:lumMod val="50000"/>
                  </a:schemeClr>
                </a:solidFill>
                <a:effectLst>
                  <a:glow rad="63500">
                    <a:schemeClr val="accent3">
                      <a:lumMod val="50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
        <p:nvSpPr>
          <p:cNvPr id="16" name="Slide Number Placeholder 5"/>
          <p:cNvSpPr txBox="1">
            <a:spLocks/>
          </p:cNvSpPr>
          <p:nvPr userDrawn="1"/>
        </p:nvSpPr>
        <p:spPr>
          <a:xfrm>
            <a:off x="11480800" y="6629401"/>
            <a:ext cx="711195" cy="228597"/>
          </a:xfrm>
          <a:prstGeom prst="rect">
            <a:avLst/>
          </a:prstGeom>
        </p:spPr>
        <p:txBody>
          <a:bodyPr vert="horz" lIns="91440" tIns="45720" rIns="91440" bIns="45720" rtlCol="0" anchor="ctr"/>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AF38FF-B38D-4060-8B8D-2D16AAFBAAC1}" type="slidenum">
              <a:rPr lang="en-US" sz="1200" smtClean="0"/>
              <a:pPr/>
              <a:t>‹#›</a:t>
            </a:fld>
            <a:endParaRPr lang="en-US" sz="1200" dirty="0"/>
          </a:p>
        </p:txBody>
      </p:sp>
      <p:sp>
        <p:nvSpPr>
          <p:cNvPr id="17" name="Footer Placeholder 4"/>
          <p:cNvSpPr>
            <a:spLocks noGrp="1"/>
          </p:cNvSpPr>
          <p:nvPr>
            <p:ph type="ftr" sz="quarter" idx="11"/>
          </p:nvPr>
        </p:nvSpPr>
        <p:spPr>
          <a:xfrm>
            <a:off x="9676" y="6553200"/>
            <a:ext cx="1828800" cy="228600"/>
          </a:xfrm>
        </p:spPr>
        <p:txBody>
          <a:bodyPr/>
          <a:lstStyle/>
          <a:p>
            <a:r>
              <a:rPr lang="en-US"/>
              <a:t>© Cognizant 2019</a:t>
            </a:r>
            <a:endParaRPr lang="en-US" dirty="0"/>
          </a:p>
        </p:txBody>
      </p:sp>
    </p:spTree>
    <p:extLst>
      <p:ext uri="{BB962C8B-B14F-4D97-AF65-F5344CB8AC3E}">
        <p14:creationId xmlns:p14="http://schemas.microsoft.com/office/powerpoint/2010/main" val="1557778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Section Separat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10" name="Rectangle 9"/>
          <p:cNvSpPr/>
          <p:nvPr userDrawn="1"/>
        </p:nvSpPr>
        <p:spPr>
          <a:xfrm>
            <a:off x="0" y="5334000"/>
            <a:ext cx="93472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4" name="Footer Placeholder 4"/>
          <p:cNvSpPr>
            <a:spLocks noGrp="1"/>
          </p:cNvSpPr>
          <p:nvPr>
            <p:ph type="ftr" sz="quarter" idx="11"/>
          </p:nvPr>
        </p:nvSpPr>
        <p:spPr>
          <a:xfrm>
            <a:off x="9676" y="6553200"/>
            <a:ext cx="1828800" cy="228600"/>
          </a:xfrm>
        </p:spPr>
        <p:txBody>
          <a:bodyPr/>
          <a:lstStyle/>
          <a:p>
            <a:r>
              <a:rPr lang="en-US"/>
              <a:t>© Cognizant 2019</a:t>
            </a:r>
            <a:endParaRPr lang="en-US" dirty="0"/>
          </a:p>
        </p:txBody>
      </p:sp>
    </p:spTree>
    <p:extLst>
      <p:ext uri="{BB962C8B-B14F-4D97-AF65-F5344CB8AC3E}">
        <p14:creationId xmlns:p14="http://schemas.microsoft.com/office/powerpoint/2010/main" val="2309919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iz">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6" name="Title 1"/>
          <p:cNvSpPr>
            <a:spLocks noGrp="1"/>
          </p:cNvSpPr>
          <p:nvPr>
            <p:ph type="title" hasCustomPrompt="1"/>
          </p:nvPr>
        </p:nvSpPr>
        <p:spPr>
          <a:xfrm>
            <a:off x="3048000" y="0"/>
            <a:ext cx="9143995" cy="533400"/>
          </a:xfrm>
        </p:spPr>
        <p:txBody>
          <a:bodyPr/>
          <a:lstStyle>
            <a:lvl1pPr>
              <a:defRPr sz="3200"/>
            </a:lvl1pPr>
          </a:lstStyle>
          <a:p>
            <a:r>
              <a:rPr lang="en-US" dirty="0"/>
              <a:t>Test Your Understanding</a:t>
            </a:r>
          </a:p>
        </p:txBody>
      </p:sp>
      <p:sp>
        <p:nvSpPr>
          <p:cNvPr id="8" name="Content Placeholder 2"/>
          <p:cNvSpPr>
            <a:spLocks noGrp="1"/>
          </p:cNvSpPr>
          <p:nvPr>
            <p:ph idx="1"/>
          </p:nvPr>
        </p:nvSpPr>
        <p:spPr>
          <a:xfrm>
            <a:off x="609600" y="1143001"/>
            <a:ext cx="9042400" cy="4983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4"/>
          <p:cNvSpPr>
            <a:spLocks noGrp="1"/>
          </p:cNvSpPr>
          <p:nvPr>
            <p:ph type="ftr" sz="quarter" idx="11"/>
          </p:nvPr>
        </p:nvSpPr>
        <p:spPr>
          <a:xfrm>
            <a:off x="9676" y="6553200"/>
            <a:ext cx="1828800" cy="228600"/>
          </a:xfrm>
        </p:spPr>
        <p:txBody>
          <a:bodyPr/>
          <a:lstStyle/>
          <a:p>
            <a:r>
              <a:rPr lang="en-US"/>
              <a:t>© Cognizant 2019</a:t>
            </a:r>
            <a:endParaRPr lang="en-US" dirty="0"/>
          </a:p>
        </p:txBody>
      </p:sp>
      <p:sp>
        <p:nvSpPr>
          <p:cNvPr id="10" name="Slide Number Placeholder 5"/>
          <p:cNvSpPr>
            <a:spLocks noGrp="1"/>
          </p:cNvSpPr>
          <p:nvPr>
            <p:ph type="sldNum" sz="quarter" idx="12"/>
          </p:nvPr>
        </p:nvSpPr>
        <p:spPr>
          <a:xfrm>
            <a:off x="11480800" y="6629401"/>
            <a:ext cx="711195" cy="228597"/>
          </a:xfrm>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730424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9" name="Rectangle 8"/>
          <p:cNvSpPr/>
          <p:nvPr userDrawn="1"/>
        </p:nvSpPr>
        <p:spPr>
          <a:xfrm>
            <a:off x="5283200" y="4437966"/>
            <a:ext cx="6908795" cy="1353234"/>
          </a:xfrm>
          <a:prstGeom prst="rect">
            <a:avLst/>
          </a:prstGeom>
          <a:solidFill>
            <a:srgbClr val="81D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Tree>
    <p:extLst>
      <p:ext uri="{BB962C8B-B14F-4D97-AF65-F5344CB8AC3E}">
        <p14:creationId xmlns:p14="http://schemas.microsoft.com/office/powerpoint/2010/main" val="399489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288924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53016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Cognizant 2019</a:t>
            </a:r>
          </a:p>
        </p:txBody>
      </p:sp>
      <p:sp>
        <p:nvSpPr>
          <p:cNvPr id="7" name="Slide Number Placeholder 6"/>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2607877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Cognizant 2019</a:t>
            </a:r>
          </a:p>
        </p:txBody>
      </p:sp>
      <p:sp>
        <p:nvSpPr>
          <p:cNvPr id="9" name="Slide Number Placeholder 8"/>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1293695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Cognizant 2019</a:t>
            </a:r>
          </a:p>
        </p:txBody>
      </p:sp>
      <p:sp>
        <p:nvSpPr>
          <p:cNvPr id="5" name="Slide Number Placeholder 4"/>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368155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 Cognizant 2019</a:t>
            </a:r>
          </a:p>
        </p:txBody>
      </p:sp>
      <p:sp>
        <p:nvSpPr>
          <p:cNvPr id="4" name="Slide Number Placeholder 3"/>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768799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Cognizant 2019</a:t>
            </a:r>
          </a:p>
        </p:txBody>
      </p:sp>
      <p:sp>
        <p:nvSpPr>
          <p:cNvPr id="7" name="Slide Number Placeholder 6"/>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106465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Cognizant 2019</a:t>
            </a:r>
          </a:p>
        </p:txBody>
      </p:sp>
      <p:sp>
        <p:nvSpPr>
          <p:cNvPr id="7" name="Slide Number Placeholder 6"/>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157668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Cognizant 2019</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4B356-D2D0-4E98-97EA-0A69404ADE7F}" type="slidenum">
              <a:rPr lang="en-US" smtClean="0"/>
              <a:t>‹#›</a:t>
            </a:fld>
            <a:endParaRPr lang="en-US"/>
          </a:p>
        </p:txBody>
      </p:sp>
    </p:spTree>
    <p:extLst>
      <p:ext uri="{BB962C8B-B14F-4D97-AF65-F5344CB8AC3E}">
        <p14:creationId xmlns:p14="http://schemas.microsoft.com/office/powerpoint/2010/main" val="118342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hyperlink" Target="https://angular.io/api/common#pip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ckoverflow.com/questions/37364973/promise-vs-observab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1999" y="5339685"/>
            <a:ext cx="8776584"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Angular 8 - Day 6</a:t>
            </a:r>
          </a:p>
          <a:p>
            <a:pPr marL="238125" lvl="1"/>
            <a:r>
              <a:rPr lang="en-US" sz="2400" b="1" dirty="0">
                <a:solidFill>
                  <a:schemeClr val="tx1">
                    <a:lumMod val="65000"/>
                    <a:lumOff val="35000"/>
                  </a:schemeClr>
                </a:solidFill>
                <a:latin typeface="Arial Rounded MT Bold" pitchFamily="34" charset="0"/>
                <a:cs typeface="Arial" pitchFamily="34" charset="0"/>
              </a:rPr>
              <a:t>Defining Observables, Material, Route Guards and Pipes</a:t>
            </a:r>
          </a:p>
        </p:txBody>
      </p:sp>
    </p:spTree>
    <p:extLst>
      <p:ext uri="{BB962C8B-B14F-4D97-AF65-F5344CB8AC3E}">
        <p14:creationId xmlns:p14="http://schemas.microsoft.com/office/powerpoint/2010/main" val="364447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956" y="0"/>
            <a:ext cx="5765800" cy="777876"/>
          </a:xfrm>
        </p:spPr>
        <p:txBody>
          <a:bodyPr/>
          <a:lstStyle/>
          <a:p>
            <a:r>
              <a:rPr lang="en-US" dirty="0"/>
              <a:t>Observables Hot ‘n Cold</a:t>
            </a:r>
          </a:p>
        </p:txBody>
      </p:sp>
      <p:sp>
        <p:nvSpPr>
          <p:cNvPr id="4" name="Rectangle 1"/>
          <p:cNvSpPr>
            <a:spLocks noChangeArrowheads="1"/>
          </p:cNvSpPr>
          <p:nvPr/>
        </p:nvSpPr>
        <p:spPr bwMode="auto">
          <a:xfrm>
            <a:off x="1981200" y="1143001"/>
            <a:ext cx="8229600" cy="5332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342900"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A </a:t>
            </a:r>
            <a:r>
              <a:rPr lang="en-US" altLang="en-US" b="1" i="1" dirty="0">
                <a:latin typeface="Arial" panose="020B0604020202020204" pitchFamily="34" charset="0"/>
                <a:cs typeface="Arial" panose="020B0604020202020204" pitchFamily="34" charset="0"/>
              </a:rPr>
              <a:t>Cold Observable </a:t>
            </a:r>
            <a:r>
              <a:rPr lang="en-US" altLang="en-US" dirty="0">
                <a:latin typeface="Arial" panose="020B0604020202020204" pitchFamily="34" charset="0"/>
                <a:cs typeface="Arial" panose="020B0604020202020204" pitchFamily="34" charset="0"/>
              </a:rPr>
              <a:t>is a durable messaging subscription.</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Whatever messages are sent by the observable</a:t>
            </a:r>
            <a:r>
              <a:rPr lang="en-US" altLang="en-US" dirty="0">
                <a:solidFill>
                  <a:srgbClr val="FF66FF"/>
                </a:solidFill>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are made available to the observer regardless of the fact that some of the events may have occurred in the past i.e., when the observable was not even subscribed.</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This is more like replaying a recorded sequence of events, any time a new subscriber is added</a:t>
            </a:r>
            <a:r>
              <a:rPr lang="en-US" altLang="en-US" dirty="0">
                <a:solidFill>
                  <a:srgbClr val="FF66FF"/>
                </a:solidFill>
                <a:latin typeface="Arial" panose="020B0604020202020204" pitchFamily="34" charset="0"/>
                <a:cs typeface="Arial" panose="020B0604020202020204" pitchFamily="34" charset="0"/>
              </a:rPr>
              <a:t>.</a:t>
            </a:r>
          </a:p>
          <a:p>
            <a:pPr marL="1257300" lvl="2"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A </a:t>
            </a:r>
            <a:r>
              <a:rPr lang="en-US" altLang="en-US" b="1" i="1" dirty="0">
                <a:latin typeface="Arial" panose="020B0604020202020204" pitchFamily="34" charset="0"/>
                <a:cs typeface="Arial" panose="020B0604020202020204" pitchFamily="34" charset="0"/>
              </a:rPr>
              <a:t>Hot Observable </a:t>
            </a:r>
            <a:r>
              <a:rPr lang="en-US" altLang="en-US" dirty="0">
                <a:latin typeface="Arial" panose="020B0604020202020204" pitchFamily="34" charset="0"/>
                <a:cs typeface="Arial" panose="020B0604020202020204" pitchFamily="34" charset="0"/>
              </a:rPr>
              <a:t>on the other hand</a:t>
            </a:r>
            <a:r>
              <a:rPr lang="en-US" altLang="en-US" dirty="0">
                <a:solidFill>
                  <a:srgbClr val="FF66FF"/>
                </a:solidFill>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takes time into strict consideration.</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The events/data exchanged between the observable and the observer are only the current ones.</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Past messages will not be resent to new observers just subscribing in. </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Since hot observables are live streams with observers running the risk of losing signals, it has to be explicitly published by the observable which finalizes the Observable.</a:t>
            </a:r>
          </a:p>
        </p:txBody>
      </p:sp>
      <p:sp>
        <p:nvSpPr>
          <p:cNvPr id="3" name="Footer Placeholder 2"/>
          <p:cNvSpPr>
            <a:spLocks noGrp="1"/>
          </p:cNvSpPr>
          <p:nvPr>
            <p:ph type="ftr" sz="quarter" idx="11"/>
          </p:nvPr>
        </p:nvSpPr>
        <p:spPr>
          <a:xfrm>
            <a:off x="136635" y="6292667"/>
            <a:ext cx="1432034" cy="365125"/>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BD7ED3DB-CF27-4EFF-A262-0EA3D403F5C7}"/>
              </a:ext>
            </a:extLst>
          </p:cNvPr>
          <p:cNvSpPr>
            <a:spLocks noGrp="1"/>
          </p:cNvSpPr>
          <p:nvPr>
            <p:ph type="sldNum" sz="quarter" idx="12"/>
          </p:nvPr>
        </p:nvSpPr>
        <p:spPr/>
        <p:txBody>
          <a:bodyPr/>
          <a:lstStyle/>
          <a:p>
            <a:fld id="{3424B356-D2D0-4E98-97EA-0A69404ADE7F}" type="slidenum">
              <a:rPr lang="en-US" smtClean="0"/>
              <a:t>10</a:t>
            </a:fld>
            <a:endParaRPr lang="en-US"/>
          </a:p>
        </p:txBody>
      </p:sp>
    </p:spTree>
    <p:extLst>
      <p:ext uri="{BB962C8B-B14F-4D97-AF65-F5344CB8AC3E}">
        <p14:creationId xmlns:p14="http://schemas.microsoft.com/office/powerpoint/2010/main" val="35982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9534" y="0"/>
            <a:ext cx="5020733" cy="564654"/>
          </a:xfrm>
        </p:spPr>
        <p:txBody>
          <a:bodyPr/>
          <a:lstStyle/>
          <a:p>
            <a:r>
              <a:rPr lang="en-US" sz="2800" dirty="0"/>
              <a:t>Observables Hot ‘n Cold (Contd.)</a:t>
            </a:r>
          </a:p>
        </p:txBody>
      </p:sp>
      <p:sp>
        <p:nvSpPr>
          <p:cNvPr id="4" name="Rectangle 1"/>
          <p:cNvSpPr>
            <a:spLocks noChangeArrowheads="1"/>
          </p:cNvSpPr>
          <p:nvPr/>
        </p:nvSpPr>
        <p:spPr bwMode="auto">
          <a:xfrm>
            <a:off x="1981200" y="1143000"/>
            <a:ext cx="8229600" cy="2008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When the hot observable is ready, it may start the broadcast by calling the Connect method or the refcount method.</a:t>
            </a: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The refCount method will cause the observables to auto broadcast when there are observers present and auto-cease when there are no observers.</a:t>
            </a: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Cold Observable Example</a:t>
            </a:r>
            <a:r>
              <a:rPr lang="en-US" altLang="en-US" dirty="0">
                <a:solidFill>
                  <a:srgbClr val="FF66FF"/>
                </a:solidFill>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Subscriptions A and B receive all messages, despite late subscription by Subscription B</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p:txBody>
      </p:sp>
      <p:sp>
        <p:nvSpPr>
          <p:cNvPr id="5" name="TextBox 4"/>
          <p:cNvSpPr txBox="1"/>
          <p:nvPr/>
        </p:nvSpPr>
        <p:spPr>
          <a:xfrm>
            <a:off x="1981200" y="3276600"/>
            <a:ext cx="8229600" cy="3231654"/>
          </a:xfrm>
          <a:prstGeom prst="rect">
            <a:avLst/>
          </a:prstGeom>
          <a:solidFill>
            <a:schemeClr val="tx1"/>
          </a:solidFill>
          <a:ln>
            <a:noFill/>
          </a:ln>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const obsv = new Observable(observer =&gt; {</a:t>
            </a:r>
          </a:p>
          <a:p>
            <a:r>
              <a:rPr lang="en-US" sz="1200" dirty="0">
                <a:solidFill>
                  <a:schemeClr val="bg1"/>
                </a:solidFill>
                <a:latin typeface="Courier New" panose="02070309020205020404" pitchFamily="49" charset="0"/>
                <a:cs typeface="Courier New" panose="02070309020205020404" pitchFamily="49" charset="0"/>
              </a:rPr>
              <a:t>  setTimeout(() =&gt; {</a:t>
            </a:r>
          </a:p>
          <a:p>
            <a:r>
              <a:rPr lang="en-US" sz="1200" dirty="0">
                <a:solidFill>
                  <a:schemeClr val="bg1"/>
                </a:solidFill>
                <a:latin typeface="Courier New" panose="02070309020205020404" pitchFamily="49" charset="0"/>
                <a:cs typeface="Courier New" panose="02070309020205020404" pitchFamily="49" charset="0"/>
              </a:rPr>
              <a:t>    observer.next(1);</a:t>
            </a:r>
          </a:p>
          <a:p>
            <a:r>
              <a:rPr lang="en-US" sz="1200" dirty="0">
                <a:solidFill>
                  <a:schemeClr val="bg1"/>
                </a:solidFill>
                <a:latin typeface="Courier New" panose="02070309020205020404" pitchFamily="49" charset="0"/>
                <a:cs typeface="Courier New" panose="02070309020205020404" pitchFamily="49" charset="0"/>
              </a:rPr>
              <a:t>  }, 1000);</a:t>
            </a:r>
          </a:p>
          <a:p>
            <a:r>
              <a:rPr lang="en-US" sz="1200" dirty="0">
                <a:solidFill>
                  <a:schemeClr val="bg1"/>
                </a:solidFill>
                <a:latin typeface="Courier New" panose="02070309020205020404" pitchFamily="49" charset="0"/>
                <a:cs typeface="Courier New" panose="02070309020205020404" pitchFamily="49" charset="0"/>
              </a:rPr>
              <a:t>  setTimeout(() =&gt; {</a:t>
            </a:r>
          </a:p>
          <a:p>
            <a:r>
              <a:rPr lang="en-US" sz="1200" dirty="0">
                <a:solidFill>
                  <a:schemeClr val="bg1"/>
                </a:solidFill>
                <a:latin typeface="Courier New" panose="02070309020205020404" pitchFamily="49" charset="0"/>
                <a:cs typeface="Courier New" panose="02070309020205020404" pitchFamily="49" charset="0"/>
              </a:rPr>
              <a:t>    observer.next(4);</a:t>
            </a:r>
          </a:p>
          <a:p>
            <a:r>
              <a:rPr lang="en-US" sz="1200" dirty="0">
                <a:solidFill>
                  <a:schemeClr val="bg1"/>
                </a:solidFill>
                <a:latin typeface="Courier New" panose="02070309020205020404" pitchFamily="49" charset="0"/>
                <a:cs typeface="Courier New" panose="02070309020205020404" pitchFamily="49" charset="0"/>
              </a:rPr>
              <a:t>  }, 4000);</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a:t>
            </a:r>
          </a:p>
          <a:p>
            <a:r>
              <a:rPr lang="en-US" sz="1200" dirty="0">
                <a:solidFill>
                  <a:schemeClr val="bg1"/>
                </a:solidFill>
                <a:latin typeface="Courier New" panose="02070309020205020404" pitchFamily="49" charset="0"/>
                <a:cs typeface="Courier New" panose="02070309020205020404" pitchFamily="49" charset="0"/>
              </a:rPr>
              <a:t>// Subscription A</a:t>
            </a:r>
          </a:p>
          <a:p>
            <a:r>
              <a:rPr lang="en-US" sz="1200" dirty="0">
                <a:solidFill>
                  <a:schemeClr val="bg1"/>
                </a:solidFill>
                <a:latin typeface="Courier New" panose="02070309020205020404" pitchFamily="49" charset="0"/>
                <a:cs typeface="Courier New" panose="02070309020205020404" pitchFamily="49" charset="0"/>
              </a:rPr>
              <a:t>setTimeout(() =&gt; {</a:t>
            </a:r>
          </a:p>
          <a:p>
            <a:r>
              <a:rPr lang="en-US" sz="1200" dirty="0">
                <a:solidFill>
                  <a:schemeClr val="bg1"/>
                </a:solidFill>
                <a:latin typeface="Courier New" panose="02070309020205020404" pitchFamily="49" charset="0"/>
                <a:cs typeface="Courier New" panose="02070309020205020404" pitchFamily="49" charset="0"/>
              </a:rPr>
              <a:t>  obsv.subscribe(value =&gt; console.log(value));</a:t>
            </a:r>
          </a:p>
          <a:p>
            <a:r>
              <a:rPr lang="en-US" sz="1200" dirty="0">
                <a:solidFill>
                  <a:schemeClr val="bg1"/>
                </a:solidFill>
                <a:latin typeface="Courier New" panose="02070309020205020404" pitchFamily="49" charset="0"/>
                <a:cs typeface="Courier New" panose="02070309020205020404" pitchFamily="49" charset="0"/>
              </a:rPr>
              <a:t>}, 0);</a:t>
            </a:r>
          </a:p>
          <a:p>
            <a:r>
              <a:rPr lang="en-US" sz="1200" dirty="0">
                <a:solidFill>
                  <a:schemeClr val="bg1"/>
                </a:solidFill>
                <a:latin typeface="Courier New" panose="02070309020205020404" pitchFamily="49" charset="0"/>
                <a:cs typeface="Courier New" panose="02070309020205020404" pitchFamily="49" charset="0"/>
              </a:rPr>
              <a:t>// Subscription B</a:t>
            </a:r>
          </a:p>
          <a:p>
            <a:r>
              <a:rPr lang="en-US" sz="1200" dirty="0">
                <a:solidFill>
                  <a:schemeClr val="bg1"/>
                </a:solidFill>
                <a:latin typeface="Courier New" panose="02070309020205020404" pitchFamily="49" charset="0"/>
                <a:cs typeface="Courier New" panose="02070309020205020404" pitchFamily="49" charset="0"/>
              </a:rPr>
              <a:t>setTimeout(() =&gt; {</a:t>
            </a:r>
          </a:p>
          <a:p>
            <a:r>
              <a:rPr lang="en-US" sz="1200" dirty="0">
                <a:solidFill>
                  <a:schemeClr val="bg1"/>
                </a:solidFill>
                <a:latin typeface="Courier New" panose="02070309020205020404" pitchFamily="49" charset="0"/>
                <a:cs typeface="Courier New" panose="02070309020205020404" pitchFamily="49" charset="0"/>
              </a:rPr>
              <a:t>  obsv.subscribe(value =&gt; console.log(`&gt;&gt;&gt;&gt; ${value}`));</a:t>
            </a:r>
          </a:p>
          <a:p>
            <a:r>
              <a:rPr lang="en-US" sz="1200" dirty="0">
                <a:solidFill>
                  <a:schemeClr val="bg1"/>
                </a:solidFill>
                <a:latin typeface="Courier New" panose="02070309020205020404" pitchFamily="49" charset="0"/>
                <a:cs typeface="Courier New" panose="02070309020205020404" pitchFamily="49" charset="0"/>
              </a:rPr>
              <a:t>}, 2500);</a:t>
            </a:r>
          </a:p>
        </p:txBody>
      </p:sp>
      <p:sp>
        <p:nvSpPr>
          <p:cNvPr id="3" name="Footer Placeholder 2"/>
          <p:cNvSpPr>
            <a:spLocks noGrp="1"/>
          </p:cNvSpPr>
          <p:nvPr>
            <p:ph type="ftr" sz="quarter" idx="11"/>
          </p:nvPr>
        </p:nvSpPr>
        <p:spPr>
          <a:xfrm>
            <a:off x="1411" y="6402211"/>
            <a:ext cx="1673578" cy="365125"/>
          </a:xfrm>
        </p:spPr>
        <p:txBody>
          <a:bodyPr/>
          <a:lstStyle/>
          <a:p>
            <a:r>
              <a:rPr lang="en-US"/>
              <a:t>© Cognizant 2019</a:t>
            </a:r>
            <a:endParaRPr lang="en-US" dirty="0"/>
          </a:p>
        </p:txBody>
      </p:sp>
      <p:sp>
        <p:nvSpPr>
          <p:cNvPr id="6" name="Slide Number Placeholder 5">
            <a:extLst>
              <a:ext uri="{FF2B5EF4-FFF2-40B4-BE49-F238E27FC236}">
                <a16:creationId xmlns:a16="http://schemas.microsoft.com/office/drawing/2014/main" id="{0E4D62FB-C794-4134-A9BF-A159FB041FE8}"/>
              </a:ext>
            </a:extLst>
          </p:cNvPr>
          <p:cNvSpPr>
            <a:spLocks noGrp="1"/>
          </p:cNvSpPr>
          <p:nvPr>
            <p:ph type="sldNum" sz="quarter" idx="12"/>
          </p:nvPr>
        </p:nvSpPr>
        <p:spPr/>
        <p:txBody>
          <a:bodyPr/>
          <a:lstStyle/>
          <a:p>
            <a:fld id="{3424B356-D2D0-4E98-97EA-0A69404ADE7F}" type="slidenum">
              <a:rPr lang="en-US" smtClean="0"/>
              <a:t>11</a:t>
            </a:fld>
            <a:endParaRPr lang="en-US"/>
          </a:p>
        </p:txBody>
      </p:sp>
    </p:spTree>
    <p:extLst>
      <p:ext uri="{BB962C8B-B14F-4D97-AF65-F5344CB8AC3E}">
        <p14:creationId xmlns:p14="http://schemas.microsoft.com/office/powerpoint/2010/main" val="365491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075" y="0"/>
            <a:ext cx="4947745" cy="596572"/>
          </a:xfrm>
        </p:spPr>
        <p:txBody>
          <a:bodyPr/>
          <a:lstStyle/>
          <a:p>
            <a:r>
              <a:rPr lang="en-US" sz="2800" dirty="0"/>
              <a:t>Observables Hot ‘n Cold (Contd.)</a:t>
            </a:r>
          </a:p>
        </p:txBody>
      </p:sp>
      <p:sp>
        <p:nvSpPr>
          <p:cNvPr id="4" name="Rectangle 1"/>
          <p:cNvSpPr>
            <a:spLocks noChangeArrowheads="1"/>
          </p:cNvSpPr>
          <p:nvPr/>
        </p:nvSpPr>
        <p:spPr bwMode="auto">
          <a:xfrm>
            <a:off x="1981200" y="1143000"/>
            <a:ext cx="8229600" cy="145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Hot Subscription Example</a:t>
            </a:r>
            <a:r>
              <a:rPr lang="en-US" altLang="en-US" dirty="0">
                <a:solidFill>
                  <a:srgbClr val="FF66FF"/>
                </a:solidFill>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Subscription B will lose out on the first message sent by the Observable. </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Observe</a:t>
            </a:r>
            <a:r>
              <a:rPr lang="en-US" altLang="en-US" dirty="0">
                <a:solidFill>
                  <a:srgbClr val="FF66FF"/>
                </a:solidFill>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the</a:t>
            </a:r>
            <a:r>
              <a:rPr lang="en-US" altLang="en-US" dirty="0">
                <a:solidFill>
                  <a:srgbClr val="FF66FF"/>
                </a:solidFill>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usage of the publish and the connect methods for subscription broadcast</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p:txBody>
      </p:sp>
      <p:sp>
        <p:nvSpPr>
          <p:cNvPr id="5" name="TextBox 4"/>
          <p:cNvSpPr txBox="1"/>
          <p:nvPr/>
        </p:nvSpPr>
        <p:spPr>
          <a:xfrm>
            <a:off x="1981200" y="2615148"/>
            <a:ext cx="8229600" cy="3785652"/>
          </a:xfrm>
          <a:prstGeom prst="rect">
            <a:avLst/>
          </a:prstGeom>
          <a:solidFill>
            <a:schemeClr val="tx1"/>
          </a:solidFill>
          <a:ln>
            <a:noFill/>
          </a:ln>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const obsv = new Observable(observer =&gt; {</a:t>
            </a:r>
          </a:p>
          <a:p>
            <a:r>
              <a:rPr lang="en-US" sz="1200" dirty="0">
                <a:solidFill>
                  <a:schemeClr val="bg1"/>
                </a:solidFill>
                <a:latin typeface="Courier New" panose="02070309020205020404" pitchFamily="49" charset="0"/>
                <a:cs typeface="Courier New" panose="02070309020205020404" pitchFamily="49" charset="0"/>
              </a:rPr>
              <a:t>  setTimeout(() =&gt; {</a:t>
            </a:r>
          </a:p>
          <a:p>
            <a:r>
              <a:rPr lang="en-US" sz="1200" dirty="0">
                <a:solidFill>
                  <a:schemeClr val="bg1"/>
                </a:solidFill>
                <a:latin typeface="Courier New" panose="02070309020205020404" pitchFamily="49" charset="0"/>
                <a:cs typeface="Courier New" panose="02070309020205020404" pitchFamily="49" charset="0"/>
              </a:rPr>
              <a:t>    observer.next(1);</a:t>
            </a:r>
          </a:p>
          <a:p>
            <a:r>
              <a:rPr lang="en-US" sz="1200" dirty="0">
                <a:solidFill>
                  <a:schemeClr val="bg1"/>
                </a:solidFill>
                <a:latin typeface="Courier New" panose="02070309020205020404" pitchFamily="49" charset="0"/>
                <a:cs typeface="Courier New" panose="02070309020205020404" pitchFamily="49" charset="0"/>
              </a:rPr>
              <a:t>  }, 1000);</a:t>
            </a:r>
          </a:p>
          <a:p>
            <a:r>
              <a:rPr lang="en-US" sz="1200" dirty="0">
                <a:solidFill>
                  <a:schemeClr val="bg1"/>
                </a:solidFill>
                <a:latin typeface="Courier New" panose="02070309020205020404" pitchFamily="49" charset="0"/>
                <a:cs typeface="Courier New" panose="02070309020205020404" pitchFamily="49" charset="0"/>
              </a:rPr>
              <a:t>  setTimeout(() =&gt; {</a:t>
            </a:r>
          </a:p>
          <a:p>
            <a:r>
              <a:rPr lang="en-US" sz="1200" dirty="0">
                <a:solidFill>
                  <a:schemeClr val="bg1"/>
                </a:solidFill>
                <a:latin typeface="Courier New" panose="02070309020205020404" pitchFamily="49" charset="0"/>
                <a:cs typeface="Courier New" panose="02070309020205020404" pitchFamily="49" charset="0"/>
              </a:rPr>
              <a:t>    observer.next(4);</a:t>
            </a:r>
          </a:p>
          <a:p>
            <a:r>
              <a:rPr lang="en-US" sz="1200" dirty="0">
                <a:solidFill>
                  <a:schemeClr val="bg1"/>
                </a:solidFill>
                <a:latin typeface="Courier New" panose="02070309020205020404" pitchFamily="49" charset="0"/>
                <a:cs typeface="Courier New" panose="02070309020205020404" pitchFamily="49" charset="0"/>
              </a:rPr>
              <a:t>  }, 4000);</a:t>
            </a:r>
          </a:p>
          <a:p>
            <a:r>
              <a:rPr lang="en-US" sz="1200" b="1" dirty="0">
                <a:solidFill>
                  <a:schemeClr val="bg1"/>
                </a:solidFill>
                <a:latin typeface="Courier New" panose="02070309020205020404" pitchFamily="49" charset="0"/>
                <a:cs typeface="Courier New" panose="02070309020205020404" pitchFamily="49" charset="0"/>
              </a:rPr>
              <a:t>}).publish();</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obsv.connect();</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Subscription A</a:t>
            </a:r>
          </a:p>
          <a:p>
            <a:r>
              <a:rPr lang="en-US" sz="1200" dirty="0">
                <a:solidFill>
                  <a:schemeClr val="bg1"/>
                </a:solidFill>
                <a:latin typeface="Courier New" panose="02070309020205020404" pitchFamily="49" charset="0"/>
                <a:cs typeface="Courier New" panose="02070309020205020404" pitchFamily="49" charset="0"/>
              </a:rPr>
              <a:t>setTimeout(() =&gt; {</a:t>
            </a:r>
          </a:p>
          <a:p>
            <a:r>
              <a:rPr lang="en-US" sz="1200" dirty="0">
                <a:solidFill>
                  <a:schemeClr val="bg1"/>
                </a:solidFill>
                <a:latin typeface="Courier New" panose="02070309020205020404" pitchFamily="49" charset="0"/>
                <a:cs typeface="Courier New" panose="02070309020205020404" pitchFamily="49" charset="0"/>
              </a:rPr>
              <a:t>  obsv.subscribe(value =&gt; console.log(value));</a:t>
            </a:r>
          </a:p>
          <a:p>
            <a:r>
              <a:rPr lang="en-US" sz="1200" dirty="0">
                <a:solidFill>
                  <a:schemeClr val="bg1"/>
                </a:solidFill>
                <a:latin typeface="Courier New" panose="02070309020205020404" pitchFamily="49" charset="0"/>
                <a:cs typeface="Courier New" panose="02070309020205020404" pitchFamily="49" charset="0"/>
              </a:rPr>
              <a:t>}, 0);</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Subscription B</a:t>
            </a:r>
          </a:p>
          <a:p>
            <a:r>
              <a:rPr lang="en-US" sz="1200" dirty="0">
                <a:solidFill>
                  <a:schemeClr val="bg1"/>
                </a:solidFill>
                <a:latin typeface="Courier New" panose="02070309020205020404" pitchFamily="49" charset="0"/>
                <a:cs typeface="Courier New" panose="02070309020205020404" pitchFamily="49" charset="0"/>
              </a:rPr>
              <a:t>setTimeout(() =&gt; {</a:t>
            </a:r>
          </a:p>
          <a:p>
            <a:r>
              <a:rPr lang="en-US" sz="1200" dirty="0">
                <a:solidFill>
                  <a:schemeClr val="bg1"/>
                </a:solidFill>
                <a:latin typeface="Courier New" panose="02070309020205020404" pitchFamily="49" charset="0"/>
                <a:cs typeface="Courier New" panose="02070309020205020404" pitchFamily="49" charset="0"/>
              </a:rPr>
              <a:t>  obsv.subscribe(value =&gt; console.log(`      ${value}`));</a:t>
            </a:r>
          </a:p>
          <a:p>
            <a:r>
              <a:rPr lang="en-US" sz="1200" dirty="0">
                <a:solidFill>
                  <a:schemeClr val="bg1"/>
                </a:solidFill>
                <a:latin typeface="Courier New" panose="02070309020205020404" pitchFamily="49" charset="0"/>
                <a:cs typeface="Courier New" panose="02070309020205020404" pitchFamily="49" charset="0"/>
              </a:rPr>
              <a:t>}, 2500);</a:t>
            </a:r>
          </a:p>
        </p:txBody>
      </p:sp>
      <p:sp>
        <p:nvSpPr>
          <p:cNvPr id="3" name="Footer Placeholder 2"/>
          <p:cNvSpPr>
            <a:spLocks noGrp="1"/>
          </p:cNvSpPr>
          <p:nvPr>
            <p:ph type="ftr" sz="quarter" idx="11"/>
          </p:nvPr>
        </p:nvSpPr>
        <p:spPr>
          <a:xfrm>
            <a:off x="110359" y="6359197"/>
            <a:ext cx="1455682" cy="365125"/>
          </a:xfrm>
        </p:spPr>
        <p:txBody>
          <a:bodyPr/>
          <a:lstStyle/>
          <a:p>
            <a:r>
              <a:rPr lang="en-US"/>
              <a:t>© Cognizant 2019</a:t>
            </a:r>
            <a:endParaRPr lang="en-US" dirty="0"/>
          </a:p>
        </p:txBody>
      </p:sp>
      <p:sp>
        <p:nvSpPr>
          <p:cNvPr id="6" name="Slide Number Placeholder 5">
            <a:extLst>
              <a:ext uri="{FF2B5EF4-FFF2-40B4-BE49-F238E27FC236}">
                <a16:creationId xmlns:a16="http://schemas.microsoft.com/office/drawing/2014/main" id="{8EAA4CBC-9756-4A63-AC7E-9A5BA9BF257B}"/>
              </a:ext>
            </a:extLst>
          </p:cNvPr>
          <p:cNvSpPr>
            <a:spLocks noGrp="1"/>
          </p:cNvSpPr>
          <p:nvPr>
            <p:ph type="sldNum" sz="quarter" idx="12"/>
          </p:nvPr>
        </p:nvSpPr>
        <p:spPr/>
        <p:txBody>
          <a:bodyPr/>
          <a:lstStyle/>
          <a:p>
            <a:fld id="{3424B356-D2D0-4E98-97EA-0A69404ADE7F}" type="slidenum">
              <a:rPr lang="en-US" smtClean="0"/>
              <a:t>12</a:t>
            </a:fld>
            <a:endParaRPr lang="en-US"/>
          </a:p>
        </p:txBody>
      </p:sp>
    </p:spTree>
    <p:extLst>
      <p:ext uri="{BB962C8B-B14F-4D97-AF65-F5344CB8AC3E}">
        <p14:creationId xmlns:p14="http://schemas.microsoft.com/office/powerpoint/2010/main" val="141218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0"/>
            <a:ext cx="5009444" cy="639586"/>
          </a:xfrm>
        </p:spPr>
        <p:txBody>
          <a:bodyPr>
            <a:normAutofit fontScale="90000"/>
          </a:bodyPr>
          <a:lstStyle/>
          <a:p>
            <a:r>
              <a:rPr lang="en-US" dirty="0" err="1"/>
              <a:t>BehaviorSubject</a:t>
            </a:r>
            <a:endParaRPr lang="en-US" dirty="0"/>
          </a:p>
        </p:txBody>
      </p:sp>
      <p:sp>
        <p:nvSpPr>
          <p:cNvPr id="4" name="Rectangle 1"/>
          <p:cNvSpPr>
            <a:spLocks noChangeArrowheads="1"/>
          </p:cNvSpPr>
          <p:nvPr/>
        </p:nvSpPr>
        <p:spPr bwMode="auto">
          <a:xfrm>
            <a:off x="1981200" y="1609726"/>
            <a:ext cx="8229600" cy="25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our scenario, we want the login link to trigger the login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Create an </a:t>
            </a:r>
            <a:r>
              <a:rPr lang="en-US" dirty="0" err="1">
                <a:latin typeface="Arial" panose="020B0604020202020204" pitchFamily="34" charset="0"/>
                <a:cs typeface="Arial" panose="020B0604020202020204" pitchFamily="34" charset="0"/>
              </a:rPr>
              <a:t>AuthService</a:t>
            </a:r>
            <a:r>
              <a:rPr lang="en-US" dirty="0">
                <a:latin typeface="Arial" panose="020B0604020202020204" pitchFamily="34" charset="0"/>
                <a:cs typeface="Arial" panose="020B0604020202020204" pitchFamily="34" charset="0"/>
              </a:rPr>
              <a:t> to house this function and subscribe to it from the Login Component</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In order for the navbar links to switch, they need a third party to subscribe to.</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err="1">
                <a:latin typeface="Arial" panose="020B0604020202020204" pitchFamily="34" charset="0"/>
                <a:cs typeface="Arial" panose="020B0604020202020204" pitchFamily="34" charset="0"/>
              </a:rPr>
              <a:t>BehaviorSubject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asObservable</a:t>
            </a:r>
            <a:r>
              <a:rPr lang="en-US" dirty="0">
                <a:latin typeface="Arial" panose="020B0604020202020204" pitchFamily="34" charset="0"/>
                <a:cs typeface="Arial" panose="020B0604020202020204" pitchFamily="34" charset="0"/>
              </a:rPr>
              <a:t>() to the rescue</a:t>
            </a:r>
          </a:p>
        </p:txBody>
      </p:sp>
      <p:sp>
        <p:nvSpPr>
          <p:cNvPr id="3" name="Footer Placeholder 2"/>
          <p:cNvSpPr>
            <a:spLocks noGrp="1"/>
          </p:cNvSpPr>
          <p:nvPr>
            <p:ph type="ftr" sz="quarter" idx="11"/>
          </p:nvPr>
        </p:nvSpPr>
        <p:spPr>
          <a:xfrm>
            <a:off x="0" y="6356350"/>
            <a:ext cx="1479331" cy="365125"/>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A6B655EC-60A9-4C0C-86BF-8BCA350910C7}"/>
              </a:ext>
            </a:extLst>
          </p:cNvPr>
          <p:cNvSpPr>
            <a:spLocks noGrp="1"/>
          </p:cNvSpPr>
          <p:nvPr>
            <p:ph type="sldNum" sz="quarter" idx="12"/>
          </p:nvPr>
        </p:nvSpPr>
        <p:spPr/>
        <p:txBody>
          <a:bodyPr/>
          <a:lstStyle/>
          <a:p>
            <a:fld id="{3424B356-D2D0-4E98-97EA-0A69404ADE7F}" type="slidenum">
              <a:rPr lang="en-US" smtClean="0"/>
              <a:t>13</a:t>
            </a:fld>
            <a:endParaRPr lang="en-US"/>
          </a:p>
        </p:txBody>
      </p:sp>
    </p:spTree>
    <p:extLst>
      <p:ext uri="{BB962C8B-B14F-4D97-AF65-F5344CB8AC3E}">
        <p14:creationId xmlns:p14="http://schemas.microsoft.com/office/powerpoint/2010/main" val="198647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0"/>
            <a:ext cx="5009444" cy="639586"/>
          </a:xfrm>
        </p:spPr>
        <p:txBody>
          <a:bodyPr>
            <a:normAutofit fontScale="90000"/>
          </a:bodyPr>
          <a:lstStyle/>
          <a:p>
            <a:r>
              <a:rPr lang="en-US" dirty="0" err="1"/>
              <a:t>BehaviorSubject</a:t>
            </a:r>
            <a:endParaRPr lang="en-US" dirty="0"/>
          </a:p>
        </p:txBody>
      </p:sp>
      <p:sp>
        <p:nvSpPr>
          <p:cNvPr id="4" name="Rectangle 1"/>
          <p:cNvSpPr>
            <a:spLocks noChangeArrowheads="1"/>
          </p:cNvSpPr>
          <p:nvPr/>
        </p:nvSpPr>
        <p:spPr bwMode="auto">
          <a:xfrm>
            <a:off x="1981200" y="1609726"/>
            <a:ext cx="8229600" cy="33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Subjects are wrappers for Observables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Add the ability to emit data in addition to being subscribed to</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Can multicast like </a:t>
            </a:r>
            <a:r>
              <a:rPr lang="en-US" dirty="0" err="1">
                <a:latin typeface="Arial" panose="020B0604020202020204" pitchFamily="34" charset="0"/>
                <a:cs typeface="Arial" panose="020B0604020202020204" pitchFamily="34" charset="0"/>
              </a:rPr>
              <a:t>EventEmitters</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 to retrieve data and send to all components that subscribe to it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BehaviorSubject</a:t>
            </a:r>
            <a:r>
              <a:rPr lang="en-US" dirty="0">
                <a:latin typeface="Arial" panose="020B0604020202020204" pitchFamily="34" charset="0"/>
                <a:cs typeface="Arial" panose="020B0604020202020204" pitchFamily="34" charset="0"/>
              </a:rPr>
              <a:t> automatically sends the last emitted value on new subscription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order to hide the observer side of a Subject, use </a:t>
            </a:r>
            <a:r>
              <a:rPr lang="en-US" dirty="0" err="1">
                <a:latin typeface="Arial" panose="020B0604020202020204" pitchFamily="34" charset="0"/>
                <a:cs typeface="Arial" panose="020B0604020202020204" pitchFamily="34" charset="0"/>
              </a:rPr>
              <a:t>asObsevable</a:t>
            </a:r>
            <a:r>
              <a:rPr lang="en-US" dirty="0">
                <a:latin typeface="Arial" panose="020B0604020202020204" pitchFamily="34" charset="0"/>
                <a:cs typeface="Arial" panose="020B0604020202020204" pitchFamily="34" charset="0"/>
              </a:rPr>
              <a:t>() method</a:t>
            </a:r>
          </a:p>
        </p:txBody>
      </p:sp>
      <p:sp>
        <p:nvSpPr>
          <p:cNvPr id="3" name="Footer Placeholder 2"/>
          <p:cNvSpPr>
            <a:spLocks noGrp="1"/>
          </p:cNvSpPr>
          <p:nvPr>
            <p:ph type="ftr" sz="quarter" idx="11"/>
          </p:nvPr>
        </p:nvSpPr>
        <p:spPr>
          <a:xfrm>
            <a:off x="0" y="6356350"/>
            <a:ext cx="1479331" cy="365125"/>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A6B655EC-60A9-4C0C-86BF-8BCA350910C7}"/>
              </a:ext>
            </a:extLst>
          </p:cNvPr>
          <p:cNvSpPr>
            <a:spLocks noGrp="1"/>
          </p:cNvSpPr>
          <p:nvPr>
            <p:ph type="sldNum" sz="quarter" idx="12"/>
          </p:nvPr>
        </p:nvSpPr>
        <p:spPr/>
        <p:txBody>
          <a:bodyPr/>
          <a:lstStyle/>
          <a:p>
            <a:fld id="{3424B356-D2D0-4E98-97EA-0A69404ADE7F}" type="slidenum">
              <a:rPr lang="en-US" smtClean="0"/>
              <a:t>14</a:t>
            </a:fld>
            <a:endParaRPr lang="en-US"/>
          </a:p>
        </p:txBody>
      </p:sp>
    </p:spTree>
    <p:extLst>
      <p:ext uri="{BB962C8B-B14F-4D97-AF65-F5344CB8AC3E}">
        <p14:creationId xmlns:p14="http://schemas.microsoft.com/office/powerpoint/2010/main" val="271736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8075" y="0"/>
            <a:ext cx="9015249" cy="576072"/>
          </a:xfrm>
        </p:spPr>
        <p:txBody>
          <a:bodyPr anchor="t" anchorCtr="0">
            <a:normAutofit fontScale="90000"/>
          </a:bodyPr>
          <a:lstStyle/>
          <a:p>
            <a:r>
              <a:rPr lang="en-US" dirty="0"/>
              <a:t>Login Feature</a:t>
            </a:r>
          </a:p>
        </p:txBody>
      </p:sp>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12" y="1128026"/>
            <a:ext cx="2473013" cy="2473013"/>
          </a:xfrm>
          <a:prstGeom prst="rect">
            <a:avLst/>
          </a:prstGeom>
        </p:spPr>
      </p:pic>
      <p:sp>
        <p:nvSpPr>
          <p:cNvPr id="10" name="TextBox 9"/>
          <p:cNvSpPr txBox="1"/>
          <p:nvPr/>
        </p:nvSpPr>
        <p:spPr>
          <a:xfrm>
            <a:off x="2780907" y="769807"/>
            <a:ext cx="9157003" cy="4524315"/>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Create an Auth Service (ng g s Auth)</a:t>
            </a:r>
          </a:p>
          <a:p>
            <a:pPr marL="800100" lvl="1" indent="-342900">
              <a:buFont typeface="+mj-lt"/>
              <a:buAutoNum type="alphaLcParenR"/>
            </a:pPr>
            <a:r>
              <a:rPr lang="en-US" dirty="0"/>
              <a:t>Private </a:t>
            </a:r>
            <a:r>
              <a:rPr lang="en-US" dirty="0" err="1"/>
              <a:t>BehaviorSubject</a:t>
            </a:r>
            <a:r>
              <a:rPr lang="en-US" dirty="0"/>
              <a:t> initialized to false</a:t>
            </a:r>
          </a:p>
          <a:p>
            <a:pPr marL="800100" lvl="1" indent="-342900">
              <a:buFont typeface="+mj-lt"/>
              <a:buAutoNum type="alphaLcParenR"/>
            </a:pPr>
            <a:r>
              <a:rPr lang="en-US" dirty="0"/>
              <a:t>Public authenticated property assigned </a:t>
            </a:r>
            <a:r>
              <a:rPr lang="en-US" dirty="0" err="1"/>
              <a:t>BehaviorSubject</a:t>
            </a:r>
            <a:r>
              <a:rPr lang="en-US" dirty="0"/>
              <a:t> </a:t>
            </a:r>
            <a:r>
              <a:rPr lang="en-US" dirty="0" err="1"/>
              <a:t>asObservable</a:t>
            </a:r>
            <a:r>
              <a:rPr lang="en-US" dirty="0"/>
              <a:t>()</a:t>
            </a:r>
          </a:p>
          <a:p>
            <a:pPr marL="800100" lvl="1" indent="-342900">
              <a:buFont typeface="+mj-lt"/>
              <a:buAutoNum type="alphaLcParenR"/>
            </a:pPr>
            <a:r>
              <a:rPr lang="en-US" dirty="0"/>
              <a:t>Authenticate method that calls next(true) on authenticated property and also returns true</a:t>
            </a:r>
          </a:p>
          <a:p>
            <a:pPr marL="800100" lvl="1" indent="-342900">
              <a:buFont typeface="+mj-lt"/>
              <a:buAutoNum type="alphaLcParenR"/>
            </a:pPr>
            <a:r>
              <a:rPr lang="en-US" dirty="0"/>
              <a:t>Logout method that calls next(false) on authenticated property</a:t>
            </a:r>
          </a:p>
          <a:p>
            <a:pPr marL="342900" indent="-342900">
              <a:buFont typeface="+mj-lt"/>
              <a:buAutoNum type="arabicPeriod"/>
            </a:pPr>
            <a:r>
              <a:rPr lang="en-US" dirty="0"/>
              <a:t>Create a new Login Component (ng g c Login)</a:t>
            </a:r>
          </a:p>
          <a:p>
            <a:pPr marL="800100" lvl="1" indent="-342900">
              <a:buFont typeface="+mj-lt"/>
              <a:buAutoNum type="alphaLcParenR"/>
            </a:pPr>
            <a:r>
              <a:rPr lang="en-US" dirty="0"/>
              <a:t>Button in login.component.html that calls login method </a:t>
            </a:r>
          </a:p>
          <a:p>
            <a:pPr marL="800100" lvl="1" indent="-342900">
              <a:buFont typeface="+mj-lt"/>
              <a:buAutoNum type="alphaLcParenR"/>
            </a:pPr>
            <a:r>
              <a:rPr lang="en-US" dirty="0"/>
              <a:t>Login method calls auth method in </a:t>
            </a:r>
            <a:r>
              <a:rPr lang="en-US" dirty="0" err="1"/>
              <a:t>AuthService</a:t>
            </a:r>
            <a:r>
              <a:rPr lang="en-US" dirty="0"/>
              <a:t> and navigates to ‘ ‘ if method returns true</a:t>
            </a:r>
          </a:p>
          <a:p>
            <a:pPr marL="800100" lvl="1" indent="-342900">
              <a:buFont typeface="+mj-lt"/>
              <a:buAutoNum type="alphaLcParenR"/>
            </a:pPr>
            <a:r>
              <a:rPr lang="en-US" dirty="0"/>
              <a:t>Create login / logout links in navbar (</a:t>
            </a:r>
            <a:r>
              <a:rPr lang="en-US" dirty="0" err="1"/>
              <a:t>app.component.ts</a:t>
            </a:r>
            <a:r>
              <a:rPr lang="en-US" dirty="0"/>
              <a:t>)</a:t>
            </a:r>
          </a:p>
          <a:p>
            <a:pPr marL="800100" lvl="1" indent="-342900">
              <a:buFont typeface="+mj-lt"/>
              <a:buAutoNum type="alphaLcParenR"/>
            </a:pPr>
            <a:r>
              <a:rPr lang="en-US" dirty="0"/>
              <a:t>Set up route in app-routing module</a:t>
            </a:r>
          </a:p>
          <a:p>
            <a:pPr marL="342900" indent="-342900">
              <a:buFont typeface="+mj-lt"/>
              <a:buAutoNum type="arabicPeriod"/>
            </a:pPr>
            <a:r>
              <a:rPr lang="en-US" dirty="0" err="1"/>
              <a:t>AppComponent</a:t>
            </a:r>
            <a:r>
              <a:rPr lang="en-US" dirty="0"/>
              <a:t> subscribe to authenticated property of </a:t>
            </a:r>
            <a:r>
              <a:rPr lang="en-US" dirty="0" err="1"/>
              <a:t>AuthService</a:t>
            </a:r>
            <a:endParaRPr lang="en-US" dirty="0"/>
          </a:p>
          <a:p>
            <a:pPr marL="342900" indent="-342900">
              <a:buFont typeface="+mj-lt"/>
              <a:buAutoNum type="arabicPeriod"/>
            </a:pPr>
            <a:r>
              <a:rPr lang="en-US" dirty="0"/>
              <a:t>Logout method in </a:t>
            </a:r>
            <a:r>
              <a:rPr lang="en-US" dirty="0" err="1"/>
              <a:t>AppComponent</a:t>
            </a:r>
            <a:r>
              <a:rPr lang="en-US" dirty="0"/>
              <a:t> that calls logout in </a:t>
            </a:r>
            <a:r>
              <a:rPr lang="en-US" dirty="0" err="1"/>
              <a:t>AuthService</a:t>
            </a:r>
            <a:endParaRPr lang="en-US" dirty="0"/>
          </a:p>
          <a:p>
            <a:pPr marL="342900" indent="-342900">
              <a:buFont typeface="+mj-lt"/>
              <a:buAutoNum type="arabicPeriod"/>
            </a:pPr>
            <a:endParaRPr lang="en-US" dirty="0"/>
          </a:p>
        </p:txBody>
      </p:sp>
      <p:sp>
        <p:nvSpPr>
          <p:cNvPr id="2" name="Slide Number Placeholder 1">
            <a:extLst>
              <a:ext uri="{FF2B5EF4-FFF2-40B4-BE49-F238E27FC236}">
                <a16:creationId xmlns:a16="http://schemas.microsoft.com/office/drawing/2014/main" id="{E4108282-E89D-4778-AF4B-8B85B7812D1B}"/>
              </a:ext>
            </a:extLst>
          </p:cNvPr>
          <p:cNvSpPr>
            <a:spLocks noGrp="1"/>
          </p:cNvSpPr>
          <p:nvPr>
            <p:ph type="sldNum" sz="quarter" idx="12"/>
          </p:nvPr>
        </p:nvSpPr>
        <p:spPr/>
        <p:txBody>
          <a:bodyPr/>
          <a:lstStyle/>
          <a:p>
            <a:fld id="{3424B356-D2D0-4E98-97EA-0A69404ADE7F}" type="slidenum">
              <a:rPr lang="en-US" smtClean="0"/>
              <a:t>15</a:t>
            </a:fld>
            <a:endParaRPr lang="en-US"/>
          </a:p>
        </p:txBody>
      </p:sp>
    </p:spTree>
    <p:extLst>
      <p:ext uri="{BB962C8B-B14F-4D97-AF65-F5344CB8AC3E}">
        <p14:creationId xmlns:p14="http://schemas.microsoft.com/office/powerpoint/2010/main" val="933138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err="1"/>
              <a:t>AuthService</a:t>
            </a:r>
            <a:endParaRPr lang="en-US" dirty="0"/>
          </a:p>
        </p:txBody>
      </p:sp>
      <p:sp>
        <p:nvSpPr>
          <p:cNvPr id="5" name="TextBox 4"/>
          <p:cNvSpPr txBox="1"/>
          <p:nvPr/>
        </p:nvSpPr>
        <p:spPr>
          <a:xfrm>
            <a:off x="1437909" y="3059668"/>
            <a:ext cx="1030678" cy="369332"/>
          </a:xfrm>
          <a:prstGeom prst="rect">
            <a:avLst/>
          </a:prstGeom>
          <a:noFill/>
        </p:spPr>
        <p:txBody>
          <a:bodyPr wrap="square" rtlCol="0">
            <a:spAutoFit/>
          </a:bodyPr>
          <a:lstStyle/>
          <a:p>
            <a:r>
              <a:rPr lang="en-US" dirty="0"/>
              <a:t>#1</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16</a:t>
            </a:fld>
            <a:endParaRPr lang="en-US"/>
          </a:p>
        </p:txBody>
      </p:sp>
      <p:pic>
        <p:nvPicPr>
          <p:cNvPr id="6" name="Picture 5">
            <a:extLst>
              <a:ext uri="{FF2B5EF4-FFF2-40B4-BE49-F238E27FC236}">
                <a16:creationId xmlns:a16="http://schemas.microsoft.com/office/drawing/2014/main" id="{65758AA8-4813-42DB-AC0E-57EABC74C7A8}"/>
              </a:ext>
            </a:extLst>
          </p:cNvPr>
          <p:cNvPicPr>
            <a:picLocks noChangeAspect="1"/>
          </p:cNvPicPr>
          <p:nvPr/>
        </p:nvPicPr>
        <p:blipFill>
          <a:blip r:embed="rId3"/>
          <a:stretch>
            <a:fillRect/>
          </a:stretch>
        </p:blipFill>
        <p:spPr>
          <a:xfrm>
            <a:off x="2705091" y="770313"/>
            <a:ext cx="6226675" cy="6087687"/>
          </a:xfrm>
          <a:prstGeom prst="rect">
            <a:avLst/>
          </a:prstGeom>
        </p:spPr>
      </p:pic>
    </p:spTree>
    <p:extLst>
      <p:ext uri="{BB962C8B-B14F-4D97-AF65-F5344CB8AC3E}">
        <p14:creationId xmlns:p14="http://schemas.microsoft.com/office/powerpoint/2010/main" val="447967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a:t>Login</a:t>
            </a:r>
          </a:p>
        </p:txBody>
      </p:sp>
      <p:sp>
        <p:nvSpPr>
          <p:cNvPr id="5" name="TextBox 4"/>
          <p:cNvSpPr txBox="1"/>
          <p:nvPr/>
        </p:nvSpPr>
        <p:spPr>
          <a:xfrm>
            <a:off x="1157689" y="3758080"/>
            <a:ext cx="1030678" cy="369332"/>
          </a:xfrm>
          <a:prstGeom prst="rect">
            <a:avLst/>
          </a:prstGeom>
          <a:noFill/>
        </p:spPr>
        <p:txBody>
          <a:bodyPr wrap="square" rtlCol="0">
            <a:spAutoFit/>
          </a:bodyPr>
          <a:lstStyle/>
          <a:p>
            <a:r>
              <a:rPr lang="en-US" dirty="0"/>
              <a:t>#2 b</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17</a:t>
            </a:fld>
            <a:endParaRPr lang="en-US"/>
          </a:p>
        </p:txBody>
      </p:sp>
      <p:sp>
        <p:nvSpPr>
          <p:cNvPr id="12" name="TextBox 11">
            <a:extLst>
              <a:ext uri="{FF2B5EF4-FFF2-40B4-BE49-F238E27FC236}">
                <a16:creationId xmlns:a16="http://schemas.microsoft.com/office/drawing/2014/main" id="{A1738587-D0DA-405D-BC3B-3C4EF2E79BB3}"/>
              </a:ext>
            </a:extLst>
          </p:cNvPr>
          <p:cNvSpPr txBox="1"/>
          <p:nvPr/>
        </p:nvSpPr>
        <p:spPr>
          <a:xfrm>
            <a:off x="1157689" y="1159810"/>
            <a:ext cx="1030678" cy="369332"/>
          </a:xfrm>
          <a:prstGeom prst="rect">
            <a:avLst/>
          </a:prstGeom>
          <a:noFill/>
        </p:spPr>
        <p:txBody>
          <a:bodyPr wrap="square" rtlCol="0">
            <a:spAutoFit/>
          </a:bodyPr>
          <a:lstStyle/>
          <a:p>
            <a:r>
              <a:rPr lang="en-US" dirty="0"/>
              <a:t>#2 a</a:t>
            </a:r>
          </a:p>
        </p:txBody>
      </p:sp>
      <p:pic>
        <p:nvPicPr>
          <p:cNvPr id="6" name="Picture 5">
            <a:extLst>
              <a:ext uri="{FF2B5EF4-FFF2-40B4-BE49-F238E27FC236}">
                <a16:creationId xmlns:a16="http://schemas.microsoft.com/office/drawing/2014/main" id="{56EF997C-66CA-4D24-BC5E-7296B1D71266}"/>
              </a:ext>
            </a:extLst>
          </p:cNvPr>
          <p:cNvPicPr>
            <a:picLocks noChangeAspect="1"/>
          </p:cNvPicPr>
          <p:nvPr/>
        </p:nvPicPr>
        <p:blipFill>
          <a:blip r:embed="rId3"/>
          <a:stretch>
            <a:fillRect/>
          </a:stretch>
        </p:blipFill>
        <p:spPr>
          <a:xfrm>
            <a:off x="2305397" y="823616"/>
            <a:ext cx="8012662" cy="972966"/>
          </a:xfrm>
          <a:prstGeom prst="rect">
            <a:avLst/>
          </a:prstGeom>
        </p:spPr>
      </p:pic>
      <p:pic>
        <p:nvPicPr>
          <p:cNvPr id="11" name="Picture 10">
            <a:extLst>
              <a:ext uri="{FF2B5EF4-FFF2-40B4-BE49-F238E27FC236}">
                <a16:creationId xmlns:a16="http://schemas.microsoft.com/office/drawing/2014/main" id="{10AA638D-D2D5-4A8A-9091-FE7FE374EC7A}"/>
              </a:ext>
            </a:extLst>
          </p:cNvPr>
          <p:cNvPicPr>
            <a:picLocks noChangeAspect="1"/>
          </p:cNvPicPr>
          <p:nvPr/>
        </p:nvPicPr>
        <p:blipFill>
          <a:blip r:embed="rId4"/>
          <a:stretch>
            <a:fillRect/>
          </a:stretch>
        </p:blipFill>
        <p:spPr>
          <a:xfrm>
            <a:off x="3617590" y="1841858"/>
            <a:ext cx="5388276" cy="4922523"/>
          </a:xfrm>
          <a:prstGeom prst="rect">
            <a:avLst/>
          </a:prstGeom>
        </p:spPr>
      </p:pic>
    </p:spTree>
    <p:extLst>
      <p:ext uri="{BB962C8B-B14F-4D97-AF65-F5344CB8AC3E}">
        <p14:creationId xmlns:p14="http://schemas.microsoft.com/office/powerpoint/2010/main" val="1553304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a:t>Login</a:t>
            </a:r>
          </a:p>
        </p:txBody>
      </p:sp>
      <p:sp>
        <p:nvSpPr>
          <p:cNvPr id="5" name="TextBox 4"/>
          <p:cNvSpPr txBox="1"/>
          <p:nvPr/>
        </p:nvSpPr>
        <p:spPr>
          <a:xfrm>
            <a:off x="1728446" y="2312273"/>
            <a:ext cx="1030678" cy="369332"/>
          </a:xfrm>
          <a:prstGeom prst="rect">
            <a:avLst/>
          </a:prstGeom>
          <a:noFill/>
        </p:spPr>
        <p:txBody>
          <a:bodyPr wrap="square" rtlCol="0">
            <a:spAutoFit/>
          </a:bodyPr>
          <a:lstStyle/>
          <a:p>
            <a:r>
              <a:rPr lang="en-US" dirty="0"/>
              <a:t>#2 c</a:t>
            </a:r>
          </a:p>
        </p:txBody>
      </p:sp>
      <p:sp>
        <p:nvSpPr>
          <p:cNvPr id="10" name="TextBox 9"/>
          <p:cNvSpPr txBox="1"/>
          <p:nvPr/>
        </p:nvSpPr>
        <p:spPr>
          <a:xfrm>
            <a:off x="1728446" y="5353708"/>
            <a:ext cx="1030678" cy="369332"/>
          </a:xfrm>
          <a:prstGeom prst="rect">
            <a:avLst/>
          </a:prstGeom>
          <a:noFill/>
        </p:spPr>
        <p:txBody>
          <a:bodyPr wrap="square" rtlCol="0">
            <a:spAutoFit/>
          </a:bodyPr>
          <a:lstStyle/>
          <a:p>
            <a:r>
              <a:rPr lang="en-US" dirty="0"/>
              <a:t>#2 d</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18</a:t>
            </a:fld>
            <a:endParaRPr lang="en-US"/>
          </a:p>
        </p:txBody>
      </p:sp>
      <p:pic>
        <p:nvPicPr>
          <p:cNvPr id="4" name="Picture 3">
            <a:extLst>
              <a:ext uri="{FF2B5EF4-FFF2-40B4-BE49-F238E27FC236}">
                <a16:creationId xmlns:a16="http://schemas.microsoft.com/office/drawing/2014/main" id="{F3EE1938-D48C-4725-B0E1-EC949C3A2F01}"/>
              </a:ext>
            </a:extLst>
          </p:cNvPr>
          <p:cNvPicPr>
            <a:picLocks noChangeAspect="1"/>
          </p:cNvPicPr>
          <p:nvPr/>
        </p:nvPicPr>
        <p:blipFill>
          <a:blip r:embed="rId3"/>
          <a:stretch>
            <a:fillRect/>
          </a:stretch>
        </p:blipFill>
        <p:spPr>
          <a:xfrm>
            <a:off x="2856231" y="827725"/>
            <a:ext cx="5857750" cy="3189153"/>
          </a:xfrm>
          <a:prstGeom prst="rect">
            <a:avLst/>
          </a:prstGeom>
        </p:spPr>
      </p:pic>
      <p:pic>
        <p:nvPicPr>
          <p:cNvPr id="13" name="Picture 12">
            <a:extLst>
              <a:ext uri="{FF2B5EF4-FFF2-40B4-BE49-F238E27FC236}">
                <a16:creationId xmlns:a16="http://schemas.microsoft.com/office/drawing/2014/main" id="{8557A36B-A367-475D-8181-F29303553CF8}"/>
              </a:ext>
            </a:extLst>
          </p:cNvPr>
          <p:cNvPicPr>
            <a:picLocks noChangeAspect="1"/>
          </p:cNvPicPr>
          <p:nvPr/>
        </p:nvPicPr>
        <p:blipFill>
          <a:blip r:embed="rId4"/>
          <a:stretch>
            <a:fillRect/>
          </a:stretch>
        </p:blipFill>
        <p:spPr>
          <a:xfrm>
            <a:off x="2463338" y="4214496"/>
            <a:ext cx="7265324" cy="2256154"/>
          </a:xfrm>
          <a:prstGeom prst="rect">
            <a:avLst/>
          </a:prstGeom>
        </p:spPr>
      </p:pic>
    </p:spTree>
    <p:extLst>
      <p:ext uri="{BB962C8B-B14F-4D97-AF65-F5344CB8AC3E}">
        <p14:creationId xmlns:p14="http://schemas.microsoft.com/office/powerpoint/2010/main" val="3059227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err="1"/>
              <a:t>AppComponent</a:t>
            </a:r>
            <a:endParaRPr lang="en-US" dirty="0"/>
          </a:p>
        </p:txBody>
      </p:sp>
      <p:sp>
        <p:nvSpPr>
          <p:cNvPr id="5" name="TextBox 4"/>
          <p:cNvSpPr txBox="1"/>
          <p:nvPr/>
        </p:nvSpPr>
        <p:spPr>
          <a:xfrm>
            <a:off x="5283320" y="1292384"/>
            <a:ext cx="1210041" cy="369332"/>
          </a:xfrm>
          <a:prstGeom prst="rect">
            <a:avLst/>
          </a:prstGeom>
          <a:noFill/>
        </p:spPr>
        <p:txBody>
          <a:bodyPr wrap="square" rtlCol="0">
            <a:spAutoFit/>
          </a:bodyPr>
          <a:lstStyle/>
          <a:p>
            <a:r>
              <a:rPr lang="en-US" dirty="0"/>
              <a:t>#3</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19</a:t>
            </a:fld>
            <a:endParaRPr lang="en-US"/>
          </a:p>
        </p:txBody>
      </p:sp>
      <p:pic>
        <p:nvPicPr>
          <p:cNvPr id="4" name="Picture 3">
            <a:extLst>
              <a:ext uri="{FF2B5EF4-FFF2-40B4-BE49-F238E27FC236}">
                <a16:creationId xmlns:a16="http://schemas.microsoft.com/office/drawing/2014/main" id="{2C3D733C-4A51-4D8A-8C45-C8D41B20FE54}"/>
              </a:ext>
            </a:extLst>
          </p:cNvPr>
          <p:cNvPicPr>
            <a:picLocks noChangeAspect="1"/>
          </p:cNvPicPr>
          <p:nvPr/>
        </p:nvPicPr>
        <p:blipFill>
          <a:blip r:embed="rId3"/>
          <a:stretch>
            <a:fillRect/>
          </a:stretch>
        </p:blipFill>
        <p:spPr>
          <a:xfrm>
            <a:off x="1794482" y="1897928"/>
            <a:ext cx="8187718" cy="3912322"/>
          </a:xfrm>
          <a:prstGeom prst="rect">
            <a:avLst/>
          </a:prstGeom>
        </p:spPr>
      </p:pic>
    </p:spTree>
    <p:extLst>
      <p:ext uri="{BB962C8B-B14F-4D97-AF65-F5344CB8AC3E}">
        <p14:creationId xmlns:p14="http://schemas.microsoft.com/office/powerpoint/2010/main" val="167482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Cognizant 2019</a:t>
            </a:r>
            <a:endParaRPr lang="en-US" dirty="0"/>
          </a:p>
        </p:txBody>
      </p:sp>
      <p:sp>
        <p:nvSpPr>
          <p:cNvPr id="4" name="Rectangle 3"/>
          <p:cNvSpPr/>
          <p:nvPr/>
        </p:nvSpPr>
        <p:spPr>
          <a:xfrm>
            <a:off x="4038600" y="2438401"/>
            <a:ext cx="6494085" cy="307777"/>
          </a:xfrm>
          <a:prstGeom prst="rect">
            <a:avLst/>
          </a:prstGeom>
        </p:spPr>
        <p:txBody>
          <a:bodyPr wrap="none">
            <a:spAutoFit/>
          </a:bodyPr>
          <a:lstStyle/>
          <a:p>
            <a:pPr lvl="0" fontAlgn="base">
              <a:spcBef>
                <a:spcPct val="20000"/>
              </a:spcBef>
              <a:spcAft>
                <a:spcPct val="0"/>
              </a:spcAft>
              <a:buSzPct val="95000"/>
            </a:pPr>
            <a:r>
              <a:rPr lang="en-US" sz="1400" dirty="0" err="1">
                <a:latin typeface="Arial Unicode MS" pitchFamily="34" charset="-128"/>
                <a:ea typeface="Arial Unicode MS" pitchFamily="34" charset="-128"/>
                <a:cs typeface="Arial Unicode MS" pitchFamily="34" charset="-128"/>
              </a:rPr>
              <a:t>Vignesh</a:t>
            </a:r>
            <a:r>
              <a:rPr lang="en-US" sz="1400" dirty="0">
                <a:latin typeface="Arial Unicode MS" pitchFamily="34" charset="-128"/>
                <a:ea typeface="Arial Unicode MS" pitchFamily="34" charset="-128"/>
                <a:cs typeface="Arial Unicode MS" pitchFamily="34" charset="-128"/>
              </a:rPr>
              <a:t> </a:t>
            </a:r>
            <a:r>
              <a:rPr lang="en-US" sz="1400" dirty="0" err="1">
                <a:latin typeface="Arial Unicode MS" pitchFamily="34" charset="-128"/>
                <a:ea typeface="Arial Unicode MS" pitchFamily="34" charset="-128"/>
                <a:cs typeface="Arial Unicode MS" pitchFamily="34" charset="-128"/>
              </a:rPr>
              <a:t>Murali</a:t>
            </a:r>
            <a:r>
              <a:rPr lang="en-US" sz="1400" dirty="0">
                <a:latin typeface="Arial Unicode MS" pitchFamily="34" charset="-128"/>
                <a:ea typeface="Arial Unicode MS" pitchFamily="34" charset="-128"/>
                <a:cs typeface="Arial Unicode MS" pitchFamily="34" charset="-128"/>
              </a:rPr>
              <a:t> Natarajan (119780),                       Edited by Jason Monroe (688776)</a:t>
            </a:r>
          </a:p>
        </p:txBody>
      </p:sp>
      <p:sp>
        <p:nvSpPr>
          <p:cNvPr id="5" name="Rectangle 4"/>
          <p:cNvSpPr/>
          <p:nvPr/>
        </p:nvSpPr>
        <p:spPr>
          <a:xfrm>
            <a:off x="4038600" y="2888232"/>
            <a:ext cx="6324600" cy="738664"/>
          </a:xfrm>
          <a:prstGeom prst="rect">
            <a:avLst/>
          </a:prstGeom>
        </p:spPr>
        <p:txBody>
          <a:bodyPr wrap="square">
            <a:spAutoFit/>
          </a:bodyPr>
          <a:lstStyle/>
          <a:p>
            <a:pPr fontAlgn="base">
              <a:spcBef>
                <a:spcPct val="20000"/>
              </a:spcBef>
              <a:spcAft>
                <a:spcPct val="0"/>
              </a:spcAft>
              <a:buSzPct val="95000"/>
            </a:pPr>
            <a:r>
              <a:rPr lang="en-US" sz="1400" dirty="0">
                <a:latin typeface="Arial Unicode MS" pitchFamily="34" charset="-128"/>
                <a:ea typeface="Arial Unicode MS" pitchFamily="34" charset="-128"/>
                <a:cs typeface="Arial Unicode MS" pitchFamily="34" charset="-128"/>
              </a:rPr>
              <a:t>Veteran Trainer, Project Manager and Solution Architect with 14 years of technical training experience and 12 technical certifications on Java, Mobile, Web, Architecture, Design and Development</a:t>
            </a:r>
          </a:p>
        </p:txBody>
      </p:sp>
      <p:sp>
        <p:nvSpPr>
          <p:cNvPr id="6" name="Rectangle 5"/>
          <p:cNvSpPr/>
          <p:nvPr/>
        </p:nvSpPr>
        <p:spPr>
          <a:xfrm>
            <a:off x="4038600" y="3693907"/>
            <a:ext cx="1317990" cy="307777"/>
          </a:xfrm>
          <a:prstGeom prst="rect">
            <a:avLst/>
          </a:prstGeom>
        </p:spPr>
        <p:txBody>
          <a:bodyPr wrap="none">
            <a:spAutoFit/>
          </a:bodyPr>
          <a:lstStyle/>
          <a:p>
            <a:pPr lvl="0" fontAlgn="base">
              <a:spcBef>
                <a:spcPct val="20000"/>
              </a:spcBef>
              <a:spcAft>
                <a:spcPct val="0"/>
              </a:spcAft>
              <a:buSzPct val="95000"/>
            </a:pPr>
            <a:r>
              <a:rPr lang="en-US" sz="1400" dirty="0">
                <a:latin typeface="Arial Unicode MS" pitchFamily="34" charset="-128"/>
                <a:ea typeface="Arial Unicode MS" pitchFamily="34" charset="-128"/>
                <a:cs typeface="Arial Unicode MS" pitchFamily="34" charset="-128"/>
              </a:rPr>
              <a:t>2.0, May 2019</a:t>
            </a:r>
          </a:p>
        </p:txBody>
      </p:sp>
    </p:spTree>
    <p:extLst>
      <p:ext uri="{BB962C8B-B14F-4D97-AF65-F5344CB8AC3E}">
        <p14:creationId xmlns:p14="http://schemas.microsoft.com/office/powerpoint/2010/main" val="2392875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Cognizant 2019</a:t>
            </a:r>
            <a:endParaRPr lang="en-US" dirty="0"/>
          </a:p>
        </p:txBody>
      </p:sp>
      <p:sp>
        <p:nvSpPr>
          <p:cNvPr id="5" name="Slide Number Placeholder 4"/>
          <p:cNvSpPr>
            <a:spLocks noGrp="1"/>
          </p:cNvSpPr>
          <p:nvPr>
            <p:ph type="sldNum" sz="quarter" idx="4294967295"/>
          </p:nvPr>
        </p:nvSpPr>
        <p:spPr>
          <a:xfrm>
            <a:off x="10134600" y="6629400"/>
            <a:ext cx="533400" cy="228600"/>
          </a:xfrm>
        </p:spPr>
        <p:txBody>
          <a:bodyPr/>
          <a:lstStyle/>
          <a:p>
            <a:fld id="{E7AF38FF-B38D-4060-8B8D-2D16AAFBAAC1}" type="slidenum">
              <a:rPr lang="en-US" smtClean="0"/>
              <a:pPr/>
              <a:t>20</a:t>
            </a:fld>
            <a:endParaRPr lang="en-US" dirty="0"/>
          </a:p>
        </p:txBody>
      </p:sp>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Materials</a:t>
            </a:r>
          </a:p>
        </p:txBody>
      </p:sp>
    </p:spTree>
    <p:extLst>
      <p:ext uri="{BB962C8B-B14F-4D97-AF65-F5344CB8AC3E}">
        <p14:creationId xmlns:p14="http://schemas.microsoft.com/office/powerpoint/2010/main" val="3378596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67050" y="-46040"/>
            <a:ext cx="4067175" cy="777876"/>
          </a:xfrm>
        </p:spPr>
        <p:txBody>
          <a:bodyPr/>
          <a:lstStyle/>
          <a:p>
            <a:r>
              <a:rPr lang="en-US" dirty="0"/>
              <a:t>Material Design</a:t>
            </a:r>
          </a:p>
        </p:txBody>
      </p:sp>
      <p:sp>
        <p:nvSpPr>
          <p:cNvPr id="5" name="Footer Placeholder 4"/>
          <p:cNvSpPr>
            <a:spLocks noGrp="1"/>
          </p:cNvSpPr>
          <p:nvPr>
            <p:ph type="ftr" sz="quarter" idx="11"/>
          </p:nvPr>
        </p:nvSpPr>
        <p:spPr/>
        <p:txBody>
          <a:bodyPr/>
          <a:lstStyle/>
          <a:p>
            <a:r>
              <a:rPr lang="en-US"/>
              <a:t>© Cognizant 2019</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21</a:t>
            </a:fld>
            <a:endParaRPr lang="en-US" dirty="0"/>
          </a:p>
        </p:txBody>
      </p:sp>
      <p:sp>
        <p:nvSpPr>
          <p:cNvPr id="7" name="Content Placeholder 2"/>
          <p:cNvSpPr>
            <a:spLocks noGrp="1"/>
          </p:cNvSpPr>
          <p:nvPr>
            <p:ph idx="1"/>
          </p:nvPr>
        </p:nvSpPr>
        <p:spPr>
          <a:xfrm>
            <a:off x="1981200" y="1143001"/>
            <a:ext cx="8229600" cy="4983163"/>
          </a:xfrm>
        </p:spPr>
        <p:txBody>
          <a:bodyPr>
            <a:normAutofit lnSpcReduction="10000"/>
          </a:bodyPr>
          <a:lstStyle/>
          <a:p>
            <a:pPr marL="0" indent="0">
              <a:buNone/>
            </a:pPr>
            <a:r>
              <a:rPr lang="en-US" dirty="0"/>
              <a:t>Material Design (codenamed </a:t>
            </a:r>
            <a:r>
              <a:rPr lang="en-US" b="1" dirty="0"/>
              <a:t>Quantum Paper</a:t>
            </a:r>
            <a:r>
              <a:rPr lang="en-US" dirty="0"/>
              <a:t>) is a visual design language developed by Google.</a:t>
            </a:r>
          </a:p>
          <a:p>
            <a:pPr marL="0" indent="0">
              <a:buNone/>
            </a:pPr>
            <a:r>
              <a:rPr lang="en-US" dirty="0"/>
              <a:t>It can be used to create digital experiences. It’s a set of principles and guidelines across platforms and devices for interactivity, motion and components that simplify the design workflow for teams designing their product.</a:t>
            </a:r>
          </a:p>
          <a:p>
            <a:pPr marL="0" indent="0">
              <a:buNone/>
            </a:pPr>
            <a:r>
              <a:rPr lang="en-US" dirty="0"/>
              <a:t>Based on the Google Cards Design principles, Cards are surfaces that display content and actions on a single topic.</a:t>
            </a:r>
          </a:p>
          <a:p>
            <a:pPr marL="0" indent="0">
              <a:buNone/>
            </a:pPr>
            <a:r>
              <a:rPr lang="en-US" dirty="0"/>
              <a:t>Angular Material brings the idea of Materials to Angular. It provides a library of pre-designed material tools with rich UI components</a:t>
            </a:r>
          </a:p>
          <a:p>
            <a:pPr marL="0" indent="0">
              <a:buNone/>
            </a:pPr>
            <a:endParaRPr lang="en-US" dirty="0"/>
          </a:p>
          <a:p>
            <a:pPr marL="0" indent="0">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14650" y="-153988"/>
            <a:ext cx="3876675" cy="835025"/>
          </a:xfrm>
        </p:spPr>
        <p:txBody>
          <a:bodyPr/>
          <a:lstStyle/>
          <a:p>
            <a:r>
              <a:rPr lang="en-US" dirty="0"/>
              <a:t>Material Design</a:t>
            </a:r>
          </a:p>
        </p:txBody>
      </p:sp>
      <p:sp>
        <p:nvSpPr>
          <p:cNvPr id="5" name="Footer Placeholder 4"/>
          <p:cNvSpPr>
            <a:spLocks noGrp="1"/>
          </p:cNvSpPr>
          <p:nvPr>
            <p:ph type="ftr" sz="quarter" idx="11"/>
          </p:nvPr>
        </p:nvSpPr>
        <p:spPr/>
        <p:txBody>
          <a:bodyPr/>
          <a:lstStyle/>
          <a:p>
            <a:r>
              <a:rPr lang="en-US"/>
              <a:t>© Cognizant 2019</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22</a:t>
            </a:fld>
            <a:endParaRPr lang="en-US" dirty="0"/>
          </a:p>
        </p:txBody>
      </p:sp>
      <p:sp>
        <p:nvSpPr>
          <p:cNvPr id="7" name="Content Placeholder 2"/>
          <p:cNvSpPr>
            <a:spLocks noGrp="1"/>
          </p:cNvSpPr>
          <p:nvPr>
            <p:ph idx="1"/>
          </p:nvPr>
        </p:nvSpPr>
        <p:spPr>
          <a:xfrm>
            <a:off x="952500" y="1253331"/>
            <a:ext cx="10515600" cy="4351338"/>
          </a:xfrm>
        </p:spPr>
        <p:txBody>
          <a:bodyPr/>
          <a:lstStyle/>
          <a:p>
            <a:pPr marL="0" indent="0">
              <a:buNone/>
            </a:pPr>
            <a:r>
              <a:rPr lang="en-US" dirty="0"/>
              <a:t>Google Cards are surfaces that display content and actions on a single topic.</a:t>
            </a:r>
          </a:p>
          <a:p>
            <a:pPr marL="0" indent="0">
              <a:buNone/>
            </a:pPr>
            <a:r>
              <a:rPr lang="en-US" dirty="0"/>
              <a:t>They are built with the following core principles:</a:t>
            </a:r>
          </a:p>
          <a:p>
            <a:pPr marL="0" indent="0">
              <a:buNone/>
            </a:pPr>
            <a:endParaRPr lang="en-US" dirty="0"/>
          </a:p>
          <a:p>
            <a:pPr marL="0" indent="0">
              <a:buNone/>
            </a:pPr>
            <a:endParaRPr lang="en-US" dirty="0"/>
          </a:p>
        </p:txBody>
      </p:sp>
      <p:graphicFrame>
        <p:nvGraphicFramePr>
          <p:cNvPr id="8" name="Diagram 7"/>
          <p:cNvGraphicFramePr/>
          <p:nvPr>
            <p:extLst/>
          </p:nvPr>
        </p:nvGraphicFramePr>
        <p:xfrm>
          <a:off x="2438400" y="1981200"/>
          <a:ext cx="7543800" cy="4396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5896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0" y="1334"/>
            <a:ext cx="3743325" cy="637097"/>
          </a:xfrm>
        </p:spPr>
        <p:txBody>
          <a:bodyPr>
            <a:normAutofit fontScale="90000"/>
          </a:bodyPr>
          <a:lstStyle/>
          <a:p>
            <a:r>
              <a:rPr lang="en-US" dirty="0"/>
              <a:t>Card Anatomy</a:t>
            </a:r>
          </a:p>
        </p:txBody>
      </p:sp>
      <p:sp>
        <p:nvSpPr>
          <p:cNvPr id="5" name="Footer Placeholder 4"/>
          <p:cNvSpPr>
            <a:spLocks noGrp="1"/>
          </p:cNvSpPr>
          <p:nvPr>
            <p:ph type="ftr" sz="quarter" idx="11"/>
          </p:nvPr>
        </p:nvSpPr>
        <p:spPr/>
        <p:txBody>
          <a:bodyPr/>
          <a:lstStyle/>
          <a:p>
            <a:r>
              <a:rPr lang="en-US"/>
              <a:t>© Cognizant 2019</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23</a:t>
            </a:fld>
            <a:endParaRPr lang="en-US" dirty="0"/>
          </a:p>
        </p:txBody>
      </p:sp>
      <p:sp>
        <p:nvSpPr>
          <p:cNvPr id="8" name="Content Placeholder 2"/>
          <p:cNvSpPr>
            <a:spLocks noGrp="1"/>
          </p:cNvSpPr>
          <p:nvPr>
            <p:ph idx="1"/>
          </p:nvPr>
        </p:nvSpPr>
        <p:spPr>
          <a:xfrm>
            <a:off x="6299508" y="762001"/>
            <a:ext cx="4292292" cy="4983163"/>
          </a:xfrm>
        </p:spPr>
        <p:txBody>
          <a:bodyPr>
            <a:noAutofit/>
          </a:bodyPr>
          <a:lstStyle/>
          <a:p>
            <a:pPr marL="0" indent="0">
              <a:buNone/>
            </a:pPr>
            <a:r>
              <a:rPr lang="en-US" sz="1400" b="1" dirty="0"/>
              <a:t>1. Container</a:t>
            </a:r>
          </a:p>
          <a:p>
            <a:pPr marL="0" indent="0">
              <a:buNone/>
            </a:pPr>
            <a:r>
              <a:rPr lang="en-US" sz="1400" dirty="0"/>
              <a:t>Card containers hold all card elements, and their size is determined by the space those elements occupy. Card elevation is expressed by the container. </a:t>
            </a:r>
          </a:p>
          <a:p>
            <a:pPr marL="0" indent="0">
              <a:buNone/>
            </a:pPr>
            <a:r>
              <a:rPr lang="en-US" sz="1400" b="1" dirty="0"/>
              <a:t>2. Thumbnail [optional]</a:t>
            </a:r>
          </a:p>
          <a:p>
            <a:pPr marL="0" indent="0">
              <a:buNone/>
            </a:pPr>
            <a:r>
              <a:rPr lang="en-US" sz="1400" dirty="0"/>
              <a:t>Cards can include thumbnails to display an avatar, logo, or icon.</a:t>
            </a:r>
          </a:p>
          <a:p>
            <a:pPr marL="0" indent="0">
              <a:buNone/>
            </a:pPr>
            <a:r>
              <a:rPr lang="en-US" sz="1400" b="1" dirty="0"/>
              <a:t>3. Header text [optional]</a:t>
            </a:r>
          </a:p>
          <a:p>
            <a:pPr marL="0" indent="0">
              <a:buNone/>
            </a:pPr>
            <a:r>
              <a:rPr lang="en-US" sz="1400" dirty="0"/>
              <a:t>Header text can include things like the name of a photo album or article.</a:t>
            </a:r>
          </a:p>
          <a:p>
            <a:pPr marL="0" indent="0">
              <a:buNone/>
            </a:pPr>
            <a:r>
              <a:rPr lang="en-US" sz="1400" b="1" dirty="0"/>
              <a:t>4. Subhead [optional] </a:t>
            </a:r>
          </a:p>
          <a:p>
            <a:pPr marL="0" indent="0">
              <a:buNone/>
            </a:pPr>
            <a:r>
              <a:rPr lang="en-US" sz="1400" dirty="0"/>
              <a:t>Subhead text can include text elements such as an article byline or a tagged location.</a:t>
            </a:r>
          </a:p>
          <a:p>
            <a:pPr marL="0" indent="0">
              <a:buNone/>
            </a:pPr>
            <a:r>
              <a:rPr lang="en-US" sz="1400" b="1" dirty="0"/>
              <a:t>5. Media [optional]</a:t>
            </a:r>
          </a:p>
          <a:p>
            <a:pPr marL="0" indent="0">
              <a:buNone/>
            </a:pPr>
            <a:r>
              <a:rPr lang="en-US" sz="1400" dirty="0"/>
              <a:t>Cards can include a variety of media, including photos, and graphics, such as weather icons.</a:t>
            </a:r>
          </a:p>
          <a:p>
            <a:pPr marL="0" indent="0">
              <a:buNone/>
            </a:pPr>
            <a:r>
              <a:rPr lang="en-US" sz="1400" b="1" dirty="0"/>
              <a:t>6. Supporting text [optional]</a:t>
            </a:r>
          </a:p>
          <a:p>
            <a:pPr marL="0" indent="0">
              <a:buNone/>
            </a:pPr>
            <a:r>
              <a:rPr lang="en-US" sz="1400" dirty="0"/>
              <a:t>Supporting text include text like an article summary or a restaurant description. </a:t>
            </a:r>
          </a:p>
          <a:p>
            <a:pPr marL="0" indent="0">
              <a:buNone/>
            </a:pPr>
            <a:r>
              <a:rPr lang="en-US" sz="1400" b="1" dirty="0"/>
              <a:t>7. Buttons [optional]</a:t>
            </a:r>
          </a:p>
          <a:p>
            <a:pPr marL="0" indent="0">
              <a:buNone/>
            </a:pPr>
            <a:r>
              <a:rPr lang="en-US" sz="1400" dirty="0"/>
              <a:t>Cards can include buttons for actions.</a:t>
            </a:r>
          </a:p>
          <a:p>
            <a:pPr marL="0" indent="0">
              <a:buNone/>
            </a:pPr>
            <a:r>
              <a:rPr lang="en-US" sz="1400" b="1" dirty="0"/>
              <a:t>8. Icons [optional]</a:t>
            </a:r>
          </a:p>
          <a:p>
            <a:pPr marL="0" indent="0">
              <a:buNone/>
            </a:pPr>
            <a:r>
              <a:rPr lang="en-US" sz="1400" dirty="0"/>
              <a:t>Cards can include icons for actions.</a:t>
            </a:r>
          </a:p>
        </p:txBody>
      </p:sp>
      <p:pic>
        <p:nvPicPr>
          <p:cNvPr id="2" name="Picture 1"/>
          <p:cNvPicPr>
            <a:picLocks noChangeAspect="1"/>
          </p:cNvPicPr>
          <p:nvPr/>
        </p:nvPicPr>
        <p:blipFill>
          <a:blip r:embed="rId2"/>
          <a:stretch>
            <a:fillRect/>
          </a:stretch>
        </p:blipFill>
        <p:spPr>
          <a:xfrm>
            <a:off x="1552970" y="1171290"/>
            <a:ext cx="4746538" cy="5015992"/>
          </a:xfrm>
          <a:prstGeom prst="rect">
            <a:avLst/>
          </a:prstGeom>
        </p:spPr>
      </p:pic>
    </p:spTree>
    <p:extLst>
      <p:ext uri="{BB962C8B-B14F-4D97-AF65-F5344CB8AC3E}">
        <p14:creationId xmlns:p14="http://schemas.microsoft.com/office/powerpoint/2010/main" val="3168187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82700" y="882806"/>
            <a:ext cx="8604325" cy="2036361"/>
          </a:xfrm>
        </p:spPr>
        <p:txBody>
          <a:bodyPr>
            <a:normAutofit fontScale="85000" lnSpcReduction="20000"/>
          </a:bodyPr>
          <a:lstStyle/>
          <a:p>
            <a:pPr marL="0" indent="0">
              <a:buNone/>
            </a:pPr>
            <a:r>
              <a:rPr lang="en-US" dirty="0">
                <a:solidFill>
                  <a:schemeClr val="tx1"/>
                </a:solidFill>
              </a:rPr>
              <a:t>Angular Material is a UI component library for Angular developers. Angular Material components help in constructing attractive, consistent, and functional web pages and web applications, while adhering to modern web design principles like browser portability, device independence, and graceful degradation – principles adopted from Google Cards.</a:t>
            </a:r>
          </a:p>
          <a:p>
            <a:pPr marL="0" indent="0">
              <a:buNone/>
            </a:pPr>
            <a:r>
              <a:rPr lang="en-US" dirty="0">
                <a:solidFill>
                  <a:schemeClr val="tx1"/>
                </a:solidFill>
              </a:rPr>
              <a:t>Following are the key features of Angular Material:</a:t>
            </a:r>
          </a:p>
          <a:p>
            <a:pPr marL="0" indent="0">
              <a:buNone/>
            </a:pPr>
            <a:endParaRPr lang="en-US" dirty="0">
              <a:solidFill>
                <a:schemeClr val="tx1"/>
              </a:solidFill>
            </a:endParaRPr>
          </a:p>
        </p:txBody>
      </p:sp>
      <p:sp>
        <p:nvSpPr>
          <p:cNvPr id="5" name="Footer Placeholder 4"/>
          <p:cNvSpPr>
            <a:spLocks noGrp="1"/>
          </p:cNvSpPr>
          <p:nvPr>
            <p:ph type="ftr" sz="quarter" idx="11"/>
          </p:nvPr>
        </p:nvSpPr>
        <p:spPr>
          <a:xfrm>
            <a:off x="238125" y="6365875"/>
            <a:ext cx="1524000" cy="365125"/>
          </a:xfrm>
        </p:spPr>
        <p:txBody>
          <a:bodyPr/>
          <a:lstStyle/>
          <a:p>
            <a:r>
              <a:rPr lang="en-US" dirty="0"/>
              <a:t>© Cognizant 2019</a:t>
            </a:r>
          </a:p>
        </p:txBody>
      </p:sp>
      <p:sp>
        <p:nvSpPr>
          <p:cNvPr id="4" name="Slide Number Placeholder 3"/>
          <p:cNvSpPr>
            <a:spLocks noGrp="1"/>
          </p:cNvSpPr>
          <p:nvPr>
            <p:ph type="sldNum" sz="quarter" idx="12"/>
          </p:nvPr>
        </p:nvSpPr>
        <p:spPr/>
        <p:txBody>
          <a:bodyPr/>
          <a:lstStyle/>
          <a:p>
            <a:fld id="{47ED8886-DB3B-44F4-9A80-E6A224679F20}" type="slidenum">
              <a:rPr lang="en-US" smtClean="0"/>
              <a:pPr/>
              <a:t>24</a:t>
            </a:fld>
            <a:endParaRPr lang="en-US" dirty="0"/>
          </a:p>
        </p:txBody>
      </p:sp>
      <p:sp>
        <p:nvSpPr>
          <p:cNvPr id="9" name="Title 1"/>
          <p:cNvSpPr>
            <a:spLocks noGrp="1"/>
          </p:cNvSpPr>
          <p:nvPr>
            <p:ph type="title"/>
          </p:nvPr>
        </p:nvSpPr>
        <p:spPr>
          <a:xfrm>
            <a:off x="3048000" y="17462"/>
            <a:ext cx="4158012" cy="639763"/>
          </a:xfrm>
        </p:spPr>
        <p:txBody>
          <a:bodyPr>
            <a:normAutofit fontScale="90000"/>
          </a:bodyPr>
          <a:lstStyle/>
          <a:p>
            <a:r>
              <a:rPr lang="en-US" dirty="0"/>
              <a:t>Angular Material</a:t>
            </a:r>
          </a:p>
        </p:txBody>
      </p:sp>
      <p:pic>
        <p:nvPicPr>
          <p:cNvPr id="6" name="Picture 5"/>
          <p:cNvPicPr>
            <a:picLocks noChangeAspect="1"/>
          </p:cNvPicPr>
          <p:nvPr/>
        </p:nvPicPr>
        <p:blipFill>
          <a:blip r:embed="rId2"/>
          <a:stretch>
            <a:fillRect/>
          </a:stretch>
        </p:blipFill>
        <p:spPr>
          <a:xfrm>
            <a:off x="6284355" y="2932229"/>
            <a:ext cx="3967101" cy="3268546"/>
          </a:xfrm>
          <a:prstGeom prst="rect">
            <a:avLst/>
          </a:prstGeom>
        </p:spPr>
      </p:pic>
      <p:sp>
        <p:nvSpPr>
          <p:cNvPr id="8" name="Content Placeholder 1"/>
          <p:cNvSpPr txBox="1">
            <a:spLocks/>
          </p:cNvSpPr>
          <p:nvPr/>
        </p:nvSpPr>
        <p:spPr>
          <a:xfrm>
            <a:off x="1860927" y="2919167"/>
            <a:ext cx="4158012"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Comprehensive, modern UI components that work across the web, mobile and desktop</a:t>
            </a:r>
          </a:p>
          <a:p>
            <a:r>
              <a:rPr lang="en-US" sz="1800" b="1" dirty="0"/>
              <a:t>Themable</a:t>
            </a:r>
            <a:r>
              <a:rPr lang="en-US" sz="1800" dirty="0"/>
              <a:t>, for when you need to stay on brand or just have a favorite color. Accessible and internationalized so that all users are welcome.</a:t>
            </a:r>
          </a:p>
          <a:p>
            <a:r>
              <a:rPr lang="en-US" sz="1800" dirty="0"/>
              <a:t>Built by the Angular team to integrate seamlessly with Angular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38335" y="1219201"/>
            <a:ext cx="8962931" cy="4983163"/>
          </a:xfrm>
        </p:spPr>
        <p:txBody>
          <a:bodyPr/>
          <a:lstStyle/>
          <a:p>
            <a:pPr marL="0" indent="0">
              <a:buNone/>
            </a:pPr>
            <a:r>
              <a:rPr lang="en-US" dirty="0"/>
              <a:t>Angular Material comprises a range of components which implement common interaction patterns according to the Material Design specification.</a:t>
            </a:r>
          </a:p>
        </p:txBody>
      </p:sp>
      <p:sp>
        <p:nvSpPr>
          <p:cNvPr id="5" name="Footer Placeholder 4"/>
          <p:cNvSpPr>
            <a:spLocks noGrp="1"/>
          </p:cNvSpPr>
          <p:nvPr>
            <p:ph type="ftr" sz="quarter" idx="11"/>
          </p:nvPr>
        </p:nvSpPr>
        <p:spPr/>
        <p:txBody>
          <a:bodyPr/>
          <a:lstStyle/>
          <a:p>
            <a:r>
              <a:rPr lang="en-US"/>
              <a:t>© Cognizant 2019</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25</a:t>
            </a:fld>
            <a:endParaRPr lang="en-US" dirty="0"/>
          </a:p>
        </p:txBody>
      </p:sp>
      <p:sp>
        <p:nvSpPr>
          <p:cNvPr id="9" name="Title 1"/>
          <p:cNvSpPr>
            <a:spLocks noGrp="1"/>
          </p:cNvSpPr>
          <p:nvPr>
            <p:ph type="title"/>
          </p:nvPr>
        </p:nvSpPr>
        <p:spPr>
          <a:xfrm>
            <a:off x="2895600" y="-17464"/>
            <a:ext cx="5257800" cy="700090"/>
          </a:xfrm>
        </p:spPr>
        <p:txBody>
          <a:bodyPr/>
          <a:lstStyle/>
          <a:p>
            <a:r>
              <a:rPr lang="en-US" dirty="0"/>
              <a:t>Material Components</a:t>
            </a:r>
          </a:p>
        </p:txBody>
      </p:sp>
      <p:sp>
        <p:nvSpPr>
          <p:cNvPr id="10" name="Rounded Rectangle 9"/>
          <p:cNvSpPr/>
          <p:nvPr/>
        </p:nvSpPr>
        <p:spPr>
          <a:xfrm>
            <a:off x="1981200" y="2971800"/>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65000"/>
                    <a:lumOff val="35000"/>
                  </a:schemeClr>
                </a:solidFill>
              </a:rPr>
              <a:t>Form Controls</a:t>
            </a:r>
          </a:p>
          <a:p>
            <a:r>
              <a:rPr lang="en-US" sz="1600" dirty="0">
                <a:solidFill>
                  <a:schemeClr val="tx1">
                    <a:lumMod val="65000"/>
                    <a:lumOff val="35000"/>
                  </a:schemeClr>
                </a:solidFill>
              </a:rPr>
              <a:t>Controls that collect and validate User Input</a:t>
            </a:r>
          </a:p>
        </p:txBody>
      </p:sp>
      <p:sp>
        <p:nvSpPr>
          <p:cNvPr id="13" name="Rounded Rectangle 12"/>
          <p:cNvSpPr/>
          <p:nvPr/>
        </p:nvSpPr>
        <p:spPr>
          <a:xfrm>
            <a:off x="4762500" y="2971800"/>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65000"/>
                    <a:lumOff val="35000"/>
                  </a:schemeClr>
                </a:solidFill>
              </a:rPr>
              <a:t>Navigation</a:t>
            </a:r>
          </a:p>
          <a:p>
            <a:r>
              <a:rPr lang="en-US" sz="1400" dirty="0">
                <a:solidFill>
                  <a:schemeClr val="tx1">
                    <a:lumMod val="65000"/>
                    <a:lumOff val="35000"/>
                  </a:schemeClr>
                </a:solidFill>
              </a:rPr>
              <a:t>Menus, SideNavs and Toolbars that organize your content</a:t>
            </a:r>
          </a:p>
        </p:txBody>
      </p:sp>
      <p:sp>
        <p:nvSpPr>
          <p:cNvPr id="14" name="Rounded Rectangle 13"/>
          <p:cNvSpPr/>
          <p:nvPr/>
        </p:nvSpPr>
        <p:spPr>
          <a:xfrm>
            <a:off x="7620000" y="2971800"/>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65000"/>
                    <a:lumOff val="35000"/>
                  </a:schemeClr>
                </a:solidFill>
              </a:rPr>
              <a:t>Layout</a:t>
            </a:r>
          </a:p>
          <a:p>
            <a:r>
              <a:rPr lang="en-US" sz="1400" dirty="0">
                <a:solidFill>
                  <a:schemeClr val="tx1">
                    <a:lumMod val="65000"/>
                    <a:lumOff val="35000"/>
                  </a:schemeClr>
                </a:solidFill>
              </a:rPr>
              <a:t>Essential building blocks for presenting your content</a:t>
            </a:r>
          </a:p>
        </p:txBody>
      </p:sp>
      <p:sp>
        <p:nvSpPr>
          <p:cNvPr id="15" name="Rounded Rectangle 14"/>
          <p:cNvSpPr/>
          <p:nvPr/>
        </p:nvSpPr>
        <p:spPr>
          <a:xfrm>
            <a:off x="1981200" y="4548981"/>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65000"/>
                    <a:lumOff val="35000"/>
                  </a:schemeClr>
                </a:solidFill>
              </a:rPr>
              <a:t>Buttons &amp; Indicators</a:t>
            </a:r>
          </a:p>
          <a:p>
            <a:r>
              <a:rPr lang="en-US" sz="1600" dirty="0">
                <a:solidFill>
                  <a:schemeClr val="tx1">
                    <a:lumMod val="65000"/>
                    <a:lumOff val="35000"/>
                  </a:schemeClr>
                </a:solidFill>
              </a:rPr>
              <a:t>Buttons, Toggles, status and progress indicators</a:t>
            </a:r>
          </a:p>
        </p:txBody>
      </p:sp>
      <p:sp>
        <p:nvSpPr>
          <p:cNvPr id="16" name="Rounded Rectangle 15"/>
          <p:cNvSpPr/>
          <p:nvPr/>
        </p:nvSpPr>
        <p:spPr>
          <a:xfrm>
            <a:off x="4762500" y="4548981"/>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65000"/>
                    <a:lumOff val="35000"/>
                  </a:schemeClr>
                </a:solidFill>
              </a:rPr>
              <a:t>Popups and Modals</a:t>
            </a:r>
          </a:p>
          <a:p>
            <a:r>
              <a:rPr lang="en-US" sz="1400" dirty="0">
                <a:solidFill>
                  <a:schemeClr val="tx1">
                    <a:lumMod val="65000"/>
                    <a:lumOff val="35000"/>
                  </a:schemeClr>
                </a:solidFill>
              </a:rPr>
              <a:t>Floating components that can be dynamically shown / hidden</a:t>
            </a:r>
          </a:p>
        </p:txBody>
      </p:sp>
      <p:sp>
        <p:nvSpPr>
          <p:cNvPr id="17" name="Rounded Rectangle 16"/>
          <p:cNvSpPr/>
          <p:nvPr/>
        </p:nvSpPr>
        <p:spPr>
          <a:xfrm>
            <a:off x="7543800" y="4548981"/>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65000"/>
                    <a:lumOff val="35000"/>
                  </a:schemeClr>
                </a:solidFill>
              </a:rPr>
              <a:t>Data Table</a:t>
            </a:r>
          </a:p>
          <a:p>
            <a:r>
              <a:rPr lang="en-US" sz="1400" dirty="0">
                <a:solidFill>
                  <a:schemeClr val="tx1">
                    <a:lumMod val="65000"/>
                    <a:lumOff val="35000"/>
                  </a:schemeClr>
                </a:solidFill>
              </a:rPr>
              <a:t>Tools for displaying and interacting with tabular data</a:t>
            </a:r>
          </a:p>
        </p:txBody>
      </p:sp>
    </p:spTree>
    <p:extLst>
      <p:ext uri="{BB962C8B-B14F-4D97-AF65-F5344CB8AC3E}">
        <p14:creationId xmlns:p14="http://schemas.microsoft.com/office/powerpoint/2010/main" val="2615836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52750" y="-39688"/>
            <a:ext cx="5905500" cy="720725"/>
          </a:xfrm>
        </p:spPr>
        <p:txBody>
          <a:bodyPr/>
          <a:lstStyle/>
          <a:p>
            <a:r>
              <a:rPr lang="en-US" dirty="0"/>
              <a:t>Angular Material Support</a:t>
            </a:r>
          </a:p>
        </p:txBody>
      </p:sp>
      <p:sp>
        <p:nvSpPr>
          <p:cNvPr id="4" name="Content Placeholder 3"/>
          <p:cNvSpPr>
            <a:spLocks noGrp="1"/>
          </p:cNvSpPr>
          <p:nvPr>
            <p:ph idx="1"/>
          </p:nvPr>
        </p:nvSpPr>
        <p:spPr>
          <a:xfrm>
            <a:off x="1762125" y="943008"/>
            <a:ext cx="10515600" cy="4351338"/>
          </a:xfrm>
        </p:spPr>
        <p:txBody>
          <a:bodyPr>
            <a:normAutofit fontScale="92500" lnSpcReduction="20000"/>
          </a:bodyPr>
          <a:lstStyle/>
          <a:p>
            <a:r>
              <a:rPr lang="en-US" dirty="0"/>
              <a:t>Install Material Toolkit to the Application</a:t>
            </a:r>
          </a:p>
          <a:p>
            <a:endParaRPr lang="en-US" dirty="0"/>
          </a:p>
          <a:p>
            <a:endParaRPr lang="en-US" dirty="0"/>
          </a:p>
          <a:p>
            <a:r>
              <a:rPr lang="en-US" dirty="0"/>
              <a:t>Configure animations; Import BrowserAnimationModule</a:t>
            </a:r>
          </a:p>
          <a:p>
            <a:endParaRPr lang="en-US" dirty="0"/>
          </a:p>
          <a:p>
            <a:endParaRPr lang="en-US" dirty="0"/>
          </a:p>
          <a:p>
            <a:endParaRPr lang="en-US" dirty="0"/>
          </a:p>
          <a:p>
            <a:endParaRPr lang="en-US" dirty="0"/>
          </a:p>
          <a:p>
            <a:endParaRPr lang="en-US" dirty="0"/>
          </a:p>
          <a:p>
            <a:r>
              <a:rPr lang="en-US" dirty="0"/>
              <a:t>Import the component modules</a:t>
            </a:r>
          </a:p>
        </p:txBody>
      </p:sp>
      <p:sp>
        <p:nvSpPr>
          <p:cNvPr id="10" name="Rectangle 9"/>
          <p:cNvSpPr/>
          <p:nvPr/>
        </p:nvSpPr>
        <p:spPr>
          <a:xfrm>
            <a:off x="2362200" y="1524000"/>
            <a:ext cx="7467600" cy="47314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tx2">
                    <a:lumMod val="50000"/>
                  </a:schemeClr>
                </a:solidFill>
                <a:latin typeface="Courier New" panose="02070309020205020404" pitchFamily="49" charset="0"/>
                <a:cs typeface="Courier New" panose="02070309020205020404" pitchFamily="49" charset="0"/>
              </a:rPr>
              <a:t>npm install --save @angular/material @angular/cdk @angular/animations</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
        <p:nvSpPr>
          <p:cNvPr id="7" name="Rectangle 6"/>
          <p:cNvSpPr/>
          <p:nvPr/>
        </p:nvSpPr>
        <p:spPr>
          <a:xfrm>
            <a:off x="2362200" y="2590800"/>
            <a:ext cx="7467600" cy="163341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tx2">
                    <a:lumMod val="50000"/>
                  </a:schemeClr>
                </a:solidFill>
                <a:latin typeface="Courier New" panose="02070309020205020404" pitchFamily="49" charset="0"/>
                <a:cs typeface="Courier New" panose="02070309020205020404" pitchFamily="49" charset="0"/>
              </a:rPr>
              <a:t>import {BrowserAnimationsModule} from '@angular/platform-browser/animations';</a:t>
            </a:r>
          </a:p>
          <a:p>
            <a:r>
              <a:rPr lang="nb-NO" sz="1200" dirty="0">
                <a:solidFill>
                  <a:schemeClr val="tx2">
                    <a:lumMod val="50000"/>
                  </a:schemeClr>
                </a:solidFill>
                <a:latin typeface="Courier New" panose="02070309020205020404" pitchFamily="49" charset="0"/>
                <a:cs typeface="Courier New" panose="02070309020205020404" pitchFamily="49" charset="0"/>
              </a:rPr>
              <a:t>@NgModule({</a:t>
            </a:r>
          </a:p>
          <a:p>
            <a:r>
              <a:rPr lang="nb-NO" sz="1200" dirty="0">
                <a:solidFill>
                  <a:schemeClr val="tx2">
                    <a:lumMod val="50000"/>
                  </a:schemeClr>
                </a:solidFill>
                <a:latin typeface="Courier New" panose="02070309020205020404" pitchFamily="49" charset="0"/>
                <a:cs typeface="Courier New" panose="02070309020205020404" pitchFamily="49" charset="0"/>
              </a:rPr>
              <a:t>  ...</a:t>
            </a:r>
          </a:p>
          <a:p>
            <a:r>
              <a:rPr lang="nb-NO" sz="1200" dirty="0">
                <a:solidFill>
                  <a:schemeClr val="tx2">
                    <a:lumMod val="50000"/>
                  </a:schemeClr>
                </a:solidFill>
                <a:latin typeface="Courier New" panose="02070309020205020404" pitchFamily="49" charset="0"/>
                <a:cs typeface="Courier New" panose="02070309020205020404" pitchFamily="49" charset="0"/>
              </a:rPr>
              <a:t>  imports: [BrowserAnimationsModule],</a:t>
            </a:r>
          </a:p>
          <a:p>
            <a:r>
              <a:rPr lang="nb-NO" sz="1200" dirty="0">
                <a:solidFill>
                  <a:schemeClr val="tx2">
                    <a:lumMod val="50000"/>
                  </a:schemeClr>
                </a:solidFill>
                <a:latin typeface="Courier New" panose="02070309020205020404" pitchFamily="49" charset="0"/>
                <a:cs typeface="Courier New" panose="02070309020205020404" pitchFamily="49" charset="0"/>
              </a:rPr>
              <a:t>  ...</a:t>
            </a:r>
          </a:p>
          <a:p>
            <a:r>
              <a:rPr lang="nb-NO" sz="1200" dirty="0">
                <a:solidFill>
                  <a:schemeClr val="tx2">
                    <a:lumMod val="50000"/>
                  </a:schemeClr>
                </a:solidFill>
                <a:latin typeface="Courier New" panose="02070309020205020404" pitchFamily="49" charset="0"/>
                <a:cs typeface="Courier New" panose="02070309020205020404" pitchFamily="49" charset="0"/>
              </a:rPr>
              <a:t>})</a:t>
            </a:r>
          </a:p>
          <a:p>
            <a:r>
              <a:rPr lang="nb-NO" sz="1200" dirty="0">
                <a:solidFill>
                  <a:schemeClr val="tx2">
                    <a:lumMod val="50000"/>
                  </a:schemeClr>
                </a:solidFill>
                <a:latin typeface="Courier New" panose="02070309020205020404" pitchFamily="49" charset="0"/>
                <a:cs typeface="Courier New" panose="02070309020205020404" pitchFamily="49" charset="0"/>
              </a:rPr>
              <a:t>export class PizzaPartyAppModule { }</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
        <p:nvSpPr>
          <p:cNvPr id="12" name="Rectangle 11"/>
          <p:cNvSpPr/>
          <p:nvPr/>
        </p:nvSpPr>
        <p:spPr>
          <a:xfrm>
            <a:off x="2362200" y="5012705"/>
            <a:ext cx="7467600" cy="163341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tx2">
                    <a:lumMod val="50000"/>
                  </a:schemeClr>
                </a:solidFill>
                <a:latin typeface="Courier New" panose="02070309020205020404" pitchFamily="49" charset="0"/>
                <a:cs typeface="Courier New" panose="02070309020205020404" pitchFamily="49" charset="0"/>
              </a:rPr>
              <a:t>import {MatButtonModule, MatCheckboxModule} from '@angular/material';</a:t>
            </a:r>
          </a:p>
          <a:p>
            <a:endParaRPr lang="nb-NO" sz="1200" dirty="0">
              <a:solidFill>
                <a:schemeClr val="tx2">
                  <a:lumMod val="50000"/>
                </a:schemeClr>
              </a:solidFill>
              <a:latin typeface="Courier New" panose="02070309020205020404" pitchFamily="49" charset="0"/>
              <a:cs typeface="Courier New" panose="02070309020205020404" pitchFamily="49" charset="0"/>
            </a:endParaRPr>
          </a:p>
          <a:p>
            <a:r>
              <a:rPr lang="nb-NO" sz="1200" dirty="0">
                <a:solidFill>
                  <a:schemeClr val="tx2">
                    <a:lumMod val="50000"/>
                  </a:schemeClr>
                </a:solidFill>
                <a:latin typeface="Courier New" panose="02070309020205020404" pitchFamily="49" charset="0"/>
                <a:cs typeface="Courier New" panose="02070309020205020404" pitchFamily="49" charset="0"/>
              </a:rPr>
              <a:t>@NgModule({</a:t>
            </a:r>
          </a:p>
          <a:p>
            <a:r>
              <a:rPr lang="nb-NO" sz="1200" dirty="0">
                <a:solidFill>
                  <a:schemeClr val="tx2">
                    <a:lumMod val="50000"/>
                  </a:schemeClr>
                </a:solidFill>
                <a:latin typeface="Courier New" panose="02070309020205020404" pitchFamily="49" charset="0"/>
                <a:cs typeface="Courier New" panose="02070309020205020404" pitchFamily="49" charset="0"/>
              </a:rPr>
              <a:t>  ...</a:t>
            </a:r>
          </a:p>
          <a:p>
            <a:r>
              <a:rPr lang="nb-NO" sz="1200" dirty="0">
                <a:solidFill>
                  <a:schemeClr val="tx2">
                    <a:lumMod val="50000"/>
                  </a:schemeClr>
                </a:solidFill>
                <a:latin typeface="Courier New" panose="02070309020205020404" pitchFamily="49" charset="0"/>
                <a:cs typeface="Courier New" panose="02070309020205020404" pitchFamily="49" charset="0"/>
              </a:rPr>
              <a:t>  imports: [MatButtonModule, MatCheckboxModule],</a:t>
            </a:r>
          </a:p>
          <a:p>
            <a:r>
              <a:rPr lang="nb-NO" sz="1200" dirty="0">
                <a:solidFill>
                  <a:schemeClr val="tx2">
                    <a:lumMod val="50000"/>
                  </a:schemeClr>
                </a:solidFill>
                <a:latin typeface="Courier New" panose="02070309020205020404" pitchFamily="49" charset="0"/>
                <a:cs typeface="Courier New" panose="02070309020205020404" pitchFamily="49" charset="0"/>
              </a:rPr>
              <a:t>  ...</a:t>
            </a:r>
          </a:p>
          <a:p>
            <a:r>
              <a:rPr lang="nb-NO" sz="1200" dirty="0">
                <a:solidFill>
                  <a:schemeClr val="tx2">
                    <a:lumMod val="50000"/>
                  </a:schemeClr>
                </a:solidFill>
                <a:latin typeface="Courier New" panose="02070309020205020404" pitchFamily="49" charset="0"/>
                <a:cs typeface="Courier New" panose="02070309020205020404" pitchFamily="49" charset="0"/>
              </a:rPr>
              <a:t>})</a:t>
            </a:r>
          </a:p>
          <a:p>
            <a:r>
              <a:rPr lang="nb-NO" sz="1200" dirty="0">
                <a:solidFill>
                  <a:schemeClr val="tx2">
                    <a:lumMod val="50000"/>
                  </a:schemeClr>
                </a:solidFill>
                <a:latin typeface="Courier New" panose="02070309020205020404" pitchFamily="49" charset="0"/>
                <a:cs typeface="Courier New" panose="02070309020205020404" pitchFamily="49" charset="0"/>
              </a:rPr>
              <a:t>export class PizzaPartyAppModule { }</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C9C97EB5-5087-4221-86D8-BF385028E829}"/>
              </a:ext>
            </a:extLst>
          </p:cNvPr>
          <p:cNvSpPr>
            <a:spLocks noGrp="1"/>
          </p:cNvSpPr>
          <p:nvPr>
            <p:ph type="ftr" sz="quarter" idx="11"/>
          </p:nvPr>
        </p:nvSpPr>
        <p:spPr/>
        <p:txBody>
          <a:bodyPr/>
          <a:lstStyle/>
          <a:p>
            <a:r>
              <a:rPr lang="en-US"/>
              <a:t>© Cognizant 2019</a:t>
            </a:r>
          </a:p>
        </p:txBody>
      </p:sp>
      <p:sp>
        <p:nvSpPr>
          <p:cNvPr id="5" name="Slide Number Placeholder 4">
            <a:extLst>
              <a:ext uri="{FF2B5EF4-FFF2-40B4-BE49-F238E27FC236}">
                <a16:creationId xmlns:a16="http://schemas.microsoft.com/office/drawing/2014/main" id="{24B89365-53C5-4066-AEEC-4ED447A8956E}"/>
              </a:ext>
            </a:extLst>
          </p:cNvPr>
          <p:cNvSpPr>
            <a:spLocks noGrp="1"/>
          </p:cNvSpPr>
          <p:nvPr>
            <p:ph type="sldNum" sz="quarter" idx="12"/>
          </p:nvPr>
        </p:nvSpPr>
        <p:spPr/>
        <p:txBody>
          <a:bodyPr/>
          <a:lstStyle/>
          <a:p>
            <a:fld id="{3424B356-D2D0-4E98-97EA-0A69404ADE7F}" type="slidenum">
              <a:rPr lang="en-US" smtClean="0"/>
              <a:t>26</a:t>
            </a:fld>
            <a:endParaRPr lang="en-US"/>
          </a:p>
        </p:txBody>
      </p:sp>
    </p:spTree>
    <p:extLst>
      <p:ext uri="{BB962C8B-B14F-4D97-AF65-F5344CB8AC3E}">
        <p14:creationId xmlns:p14="http://schemas.microsoft.com/office/powerpoint/2010/main" val="8393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28950" y="-108017"/>
            <a:ext cx="7943850" cy="854075"/>
          </a:xfrm>
        </p:spPr>
        <p:txBody>
          <a:bodyPr/>
          <a:lstStyle/>
          <a:p>
            <a:r>
              <a:rPr lang="en-US" dirty="0"/>
              <a:t>Angular Material Support (Contd.)</a:t>
            </a:r>
          </a:p>
        </p:txBody>
      </p:sp>
      <p:sp>
        <p:nvSpPr>
          <p:cNvPr id="4" name="Content Placeholder 3"/>
          <p:cNvSpPr>
            <a:spLocks noGrp="1"/>
          </p:cNvSpPr>
          <p:nvPr>
            <p:ph idx="1"/>
          </p:nvPr>
        </p:nvSpPr>
        <p:spPr>
          <a:xfrm>
            <a:off x="1990725" y="933483"/>
            <a:ext cx="10515600" cy="4351338"/>
          </a:xfrm>
        </p:spPr>
        <p:txBody>
          <a:bodyPr/>
          <a:lstStyle/>
          <a:p>
            <a:r>
              <a:rPr lang="en-US" dirty="0"/>
              <a:t>Include a theme in styles.css; </a:t>
            </a:r>
            <a:r>
              <a:rPr lang="en-US" i="1" dirty="0"/>
              <a:t>required</a:t>
            </a:r>
          </a:p>
          <a:p>
            <a:endParaRPr lang="en-US" dirty="0"/>
          </a:p>
          <a:p>
            <a:endParaRPr lang="en-US" dirty="0"/>
          </a:p>
          <a:p>
            <a:r>
              <a:rPr lang="en-US" dirty="0"/>
              <a:t>Include HammerJS for Gesture support on mobile devices</a:t>
            </a:r>
          </a:p>
          <a:p>
            <a:pPr marL="0" indent="0">
              <a:buNone/>
            </a:pPr>
            <a:r>
              <a:rPr lang="en-US" sz="1400" dirty="0"/>
              <a:t>       Some components (mat-slide-toggle, mat-slider, matTooltip) rely on HammerJS</a:t>
            </a:r>
          </a:p>
          <a:p>
            <a:pPr marL="0" indent="0">
              <a:buNone/>
            </a:pPr>
            <a:endParaRPr lang="en-US" dirty="0"/>
          </a:p>
          <a:p>
            <a:r>
              <a:rPr lang="en-US" dirty="0"/>
              <a:t>Add Material icons in index.html; </a:t>
            </a:r>
            <a:r>
              <a:rPr lang="en-US" i="1" dirty="0"/>
              <a:t>optional</a:t>
            </a:r>
          </a:p>
        </p:txBody>
      </p:sp>
      <p:sp>
        <p:nvSpPr>
          <p:cNvPr id="10" name="Rectangle 9"/>
          <p:cNvSpPr/>
          <p:nvPr/>
        </p:nvSpPr>
        <p:spPr>
          <a:xfrm>
            <a:off x="2362200" y="1524000"/>
            <a:ext cx="7467600" cy="47314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tx2">
                    <a:lumMod val="50000"/>
                  </a:schemeClr>
                </a:solidFill>
                <a:latin typeface="Courier New" panose="02070309020205020404" pitchFamily="49" charset="0"/>
                <a:cs typeface="Courier New" panose="02070309020205020404" pitchFamily="49" charset="0"/>
              </a:rPr>
              <a:t>npm install --save @angular/material @angular/cdk @angular/animations</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
        <p:nvSpPr>
          <p:cNvPr id="7" name="Rectangle 6"/>
          <p:cNvSpPr/>
          <p:nvPr/>
        </p:nvSpPr>
        <p:spPr>
          <a:xfrm>
            <a:off x="2362200" y="4522821"/>
            <a:ext cx="7467600" cy="762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schemeClr val="tx2">
                    <a:lumMod val="50000"/>
                  </a:schemeClr>
                </a:solidFill>
                <a:latin typeface="Courier New" panose="02070309020205020404" pitchFamily="49" charset="0"/>
                <a:cs typeface="Courier New" panose="02070309020205020404" pitchFamily="49" charset="0"/>
              </a:rPr>
              <a:t>&lt;link href="https://fonts.googleapis.com/icon?family=Material+Icons" rel="stylesheet"&gt;</a:t>
            </a:r>
          </a:p>
        </p:txBody>
      </p:sp>
      <p:sp>
        <p:nvSpPr>
          <p:cNvPr id="12" name="Rectangle 11"/>
          <p:cNvSpPr/>
          <p:nvPr/>
        </p:nvSpPr>
        <p:spPr>
          <a:xfrm>
            <a:off x="2362200" y="2955858"/>
            <a:ext cx="7467600" cy="47314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tx2">
                    <a:lumMod val="50000"/>
                  </a:schemeClr>
                </a:solidFill>
                <a:latin typeface="Courier New" panose="02070309020205020404" pitchFamily="49" charset="0"/>
                <a:cs typeface="Courier New" panose="02070309020205020404" pitchFamily="49" charset="0"/>
              </a:rPr>
              <a:t>npm install --save hammerjs</a:t>
            </a:r>
            <a:endParaRPr lang="en-US" sz="1200" dirty="0">
              <a:solidFill>
                <a:schemeClr val="tx2">
                  <a:lumMod val="50000"/>
                </a:schemeClr>
              </a:solidFill>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1439FD67-9F9D-45CE-AB6D-DE6C811FE1C8}"/>
              </a:ext>
            </a:extLst>
          </p:cNvPr>
          <p:cNvSpPr>
            <a:spLocks noGrp="1"/>
          </p:cNvSpPr>
          <p:nvPr>
            <p:ph type="ftr" sz="quarter" idx="11"/>
          </p:nvPr>
        </p:nvSpPr>
        <p:spPr/>
        <p:txBody>
          <a:bodyPr/>
          <a:lstStyle/>
          <a:p>
            <a:r>
              <a:rPr lang="en-US"/>
              <a:t>© Cognizant 2019</a:t>
            </a:r>
          </a:p>
        </p:txBody>
      </p:sp>
      <p:sp>
        <p:nvSpPr>
          <p:cNvPr id="5" name="Slide Number Placeholder 4">
            <a:extLst>
              <a:ext uri="{FF2B5EF4-FFF2-40B4-BE49-F238E27FC236}">
                <a16:creationId xmlns:a16="http://schemas.microsoft.com/office/drawing/2014/main" id="{65FB6334-69EB-4D1B-8E05-EFFABE564BE2}"/>
              </a:ext>
            </a:extLst>
          </p:cNvPr>
          <p:cNvSpPr>
            <a:spLocks noGrp="1"/>
          </p:cNvSpPr>
          <p:nvPr>
            <p:ph type="sldNum" sz="quarter" idx="12"/>
          </p:nvPr>
        </p:nvSpPr>
        <p:spPr/>
        <p:txBody>
          <a:bodyPr/>
          <a:lstStyle/>
          <a:p>
            <a:fld id="{3424B356-D2D0-4E98-97EA-0A69404ADE7F}" type="slidenum">
              <a:rPr lang="en-US" smtClean="0"/>
              <a:t>27</a:t>
            </a:fld>
            <a:endParaRPr lang="en-US"/>
          </a:p>
        </p:txBody>
      </p:sp>
    </p:spTree>
    <p:extLst>
      <p:ext uri="{BB962C8B-B14F-4D97-AF65-F5344CB8AC3E}">
        <p14:creationId xmlns:p14="http://schemas.microsoft.com/office/powerpoint/2010/main" val="795548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28950" y="-108017"/>
            <a:ext cx="7943850" cy="854075"/>
          </a:xfrm>
        </p:spPr>
        <p:txBody>
          <a:bodyPr/>
          <a:lstStyle/>
          <a:p>
            <a:r>
              <a:rPr lang="en-US" dirty="0"/>
              <a:t>Angular Material Support (Contd.)</a:t>
            </a:r>
          </a:p>
        </p:txBody>
      </p:sp>
      <p:sp>
        <p:nvSpPr>
          <p:cNvPr id="4" name="Content Placeholder 3"/>
          <p:cNvSpPr>
            <a:spLocks noGrp="1"/>
          </p:cNvSpPr>
          <p:nvPr>
            <p:ph idx="1"/>
          </p:nvPr>
        </p:nvSpPr>
        <p:spPr>
          <a:xfrm>
            <a:off x="1743075" y="2370137"/>
            <a:ext cx="10515600" cy="4351338"/>
          </a:xfrm>
        </p:spPr>
        <p:txBody>
          <a:bodyPr/>
          <a:lstStyle/>
          <a:p>
            <a:r>
              <a:rPr lang="en-US" dirty="0"/>
              <a:t>OR  Install everything will a CLI Menu driven command</a:t>
            </a:r>
            <a:endParaRPr lang="en-US" i="1" dirty="0"/>
          </a:p>
          <a:p>
            <a:endParaRPr lang="en-US" dirty="0"/>
          </a:p>
          <a:p>
            <a:endParaRPr lang="en-US" dirty="0"/>
          </a:p>
          <a:p>
            <a:pPr marL="0" indent="0">
              <a:buNone/>
            </a:pPr>
            <a:endParaRPr lang="en-US" dirty="0"/>
          </a:p>
        </p:txBody>
      </p:sp>
      <p:sp>
        <p:nvSpPr>
          <p:cNvPr id="10" name="Rectangle 9"/>
          <p:cNvSpPr/>
          <p:nvPr/>
        </p:nvSpPr>
        <p:spPr>
          <a:xfrm>
            <a:off x="3028950" y="3429000"/>
            <a:ext cx="5845232" cy="47314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nb-NO" sz="2800" dirty="0">
                <a:solidFill>
                  <a:schemeClr val="tx2">
                    <a:lumMod val="50000"/>
                  </a:schemeClr>
                </a:solidFill>
                <a:latin typeface="Courier New" panose="02070309020205020404" pitchFamily="49" charset="0"/>
                <a:cs typeface="Courier New" panose="02070309020205020404" pitchFamily="49" charset="0"/>
              </a:rPr>
              <a:t>ng add @angular/material</a:t>
            </a:r>
            <a:endParaRPr lang="en-US" sz="2800" dirty="0">
              <a:solidFill>
                <a:schemeClr val="tx2">
                  <a:lumMod val="50000"/>
                </a:schemeClr>
              </a:solidFill>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1439FD67-9F9D-45CE-AB6D-DE6C811FE1C8}"/>
              </a:ext>
            </a:extLst>
          </p:cNvPr>
          <p:cNvSpPr>
            <a:spLocks noGrp="1"/>
          </p:cNvSpPr>
          <p:nvPr>
            <p:ph type="ftr" sz="quarter" idx="11"/>
          </p:nvPr>
        </p:nvSpPr>
        <p:spPr/>
        <p:txBody>
          <a:bodyPr/>
          <a:lstStyle/>
          <a:p>
            <a:r>
              <a:rPr lang="en-US"/>
              <a:t>© Cognizant 2019</a:t>
            </a:r>
          </a:p>
        </p:txBody>
      </p:sp>
      <p:sp>
        <p:nvSpPr>
          <p:cNvPr id="5" name="Slide Number Placeholder 4">
            <a:extLst>
              <a:ext uri="{FF2B5EF4-FFF2-40B4-BE49-F238E27FC236}">
                <a16:creationId xmlns:a16="http://schemas.microsoft.com/office/drawing/2014/main" id="{65FB6334-69EB-4D1B-8E05-EFFABE564BE2}"/>
              </a:ext>
            </a:extLst>
          </p:cNvPr>
          <p:cNvSpPr>
            <a:spLocks noGrp="1"/>
          </p:cNvSpPr>
          <p:nvPr>
            <p:ph type="sldNum" sz="quarter" idx="12"/>
          </p:nvPr>
        </p:nvSpPr>
        <p:spPr/>
        <p:txBody>
          <a:bodyPr/>
          <a:lstStyle/>
          <a:p>
            <a:fld id="{3424B356-D2D0-4E98-97EA-0A69404ADE7F}" type="slidenum">
              <a:rPr lang="en-US" smtClean="0"/>
              <a:t>28</a:t>
            </a:fld>
            <a:endParaRPr lang="en-US"/>
          </a:p>
        </p:txBody>
      </p:sp>
    </p:spTree>
    <p:extLst>
      <p:ext uri="{BB962C8B-B14F-4D97-AF65-F5344CB8AC3E}">
        <p14:creationId xmlns:p14="http://schemas.microsoft.com/office/powerpoint/2010/main" val="839916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8075" y="0"/>
            <a:ext cx="9015249" cy="576072"/>
          </a:xfrm>
        </p:spPr>
        <p:txBody>
          <a:bodyPr anchor="t" anchorCtr="0">
            <a:normAutofit fontScale="90000"/>
          </a:bodyPr>
          <a:lstStyle/>
          <a:p>
            <a:r>
              <a:rPr lang="en-US" dirty="0"/>
              <a:t>Angular Material Login Form</a:t>
            </a:r>
          </a:p>
        </p:txBody>
      </p:sp>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05" y="1050441"/>
            <a:ext cx="2473013" cy="2473013"/>
          </a:xfrm>
          <a:prstGeom prst="rect">
            <a:avLst/>
          </a:prstGeom>
        </p:spPr>
      </p:pic>
      <p:sp>
        <p:nvSpPr>
          <p:cNvPr id="10" name="TextBox 9"/>
          <p:cNvSpPr txBox="1"/>
          <p:nvPr/>
        </p:nvSpPr>
        <p:spPr>
          <a:xfrm>
            <a:off x="3612178" y="1634300"/>
            <a:ext cx="5831079" cy="2616101"/>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sz="3200" dirty="0"/>
              <a:t>Install Angular Material</a:t>
            </a:r>
          </a:p>
          <a:p>
            <a:pPr marL="342900" indent="-342900">
              <a:buFont typeface="+mj-lt"/>
              <a:buAutoNum type="arabicPeriod"/>
            </a:pPr>
            <a:r>
              <a:rPr lang="en-US" sz="3200" dirty="0"/>
              <a:t>Create </a:t>
            </a:r>
            <a:r>
              <a:rPr lang="en-US" sz="3200" dirty="0" err="1"/>
              <a:t>MaterialModule</a:t>
            </a:r>
            <a:endParaRPr lang="en-US" sz="3200" dirty="0"/>
          </a:p>
          <a:p>
            <a:pPr marL="342900" indent="-342900">
              <a:buFont typeface="+mj-lt"/>
              <a:buAutoNum type="arabicPeriod"/>
            </a:pPr>
            <a:r>
              <a:rPr lang="en-US" sz="3200" dirty="0"/>
              <a:t>Import into </a:t>
            </a:r>
            <a:r>
              <a:rPr lang="en-US" sz="3200" dirty="0" err="1"/>
              <a:t>app.module.ts</a:t>
            </a:r>
            <a:endParaRPr lang="en-US" sz="3200" dirty="0"/>
          </a:p>
          <a:p>
            <a:pPr marL="342900" indent="-342900">
              <a:buFont typeface="+mj-lt"/>
              <a:buAutoNum type="arabicPeriod"/>
            </a:pPr>
            <a:r>
              <a:rPr lang="en-US" sz="3200" dirty="0"/>
              <a:t>Use Material in Login Form</a:t>
            </a:r>
          </a:p>
          <a:p>
            <a:pPr marL="342900" indent="-342900">
              <a:buFont typeface="+mj-lt"/>
              <a:buAutoNum type="arabicPeriod"/>
            </a:pPr>
            <a:endParaRPr lang="en-US" dirty="0"/>
          </a:p>
        </p:txBody>
      </p:sp>
      <p:sp>
        <p:nvSpPr>
          <p:cNvPr id="2" name="Slide Number Placeholder 1">
            <a:extLst>
              <a:ext uri="{FF2B5EF4-FFF2-40B4-BE49-F238E27FC236}">
                <a16:creationId xmlns:a16="http://schemas.microsoft.com/office/drawing/2014/main" id="{E4108282-E89D-4778-AF4B-8B85B7812D1B}"/>
              </a:ext>
            </a:extLst>
          </p:cNvPr>
          <p:cNvSpPr>
            <a:spLocks noGrp="1"/>
          </p:cNvSpPr>
          <p:nvPr>
            <p:ph type="sldNum" sz="quarter" idx="12"/>
          </p:nvPr>
        </p:nvSpPr>
        <p:spPr/>
        <p:txBody>
          <a:bodyPr/>
          <a:lstStyle/>
          <a:p>
            <a:fld id="{3424B356-D2D0-4E98-97EA-0A69404ADE7F}" type="slidenum">
              <a:rPr lang="en-US" smtClean="0"/>
              <a:t>29</a:t>
            </a:fld>
            <a:endParaRPr lang="en-US"/>
          </a:p>
        </p:txBody>
      </p:sp>
    </p:spTree>
    <p:extLst>
      <p:ext uri="{BB962C8B-B14F-4D97-AF65-F5344CB8AC3E}">
        <p14:creationId xmlns:p14="http://schemas.microsoft.com/office/powerpoint/2010/main" val="362687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6938" y="0"/>
            <a:ext cx="2791120" cy="639739"/>
          </a:xfrm>
        </p:spPr>
        <p:txBody>
          <a:bodyPr>
            <a:normAutofit fontScale="90000"/>
          </a:bodyPr>
          <a:lstStyle/>
          <a:p>
            <a:r>
              <a:rPr lang="en-US" dirty="0"/>
              <a:t>Objectives</a:t>
            </a:r>
          </a:p>
        </p:txBody>
      </p:sp>
      <p:sp>
        <p:nvSpPr>
          <p:cNvPr id="5" name="Footer Placeholder 4"/>
          <p:cNvSpPr>
            <a:spLocks noGrp="1"/>
          </p:cNvSpPr>
          <p:nvPr>
            <p:ph type="ftr" sz="quarter" idx="11"/>
          </p:nvPr>
        </p:nvSpPr>
        <p:spPr>
          <a:xfrm>
            <a:off x="-1278118" y="6294463"/>
            <a:ext cx="4114800" cy="365125"/>
          </a:xfrm>
        </p:spPr>
        <p:txBody>
          <a:bodyPr/>
          <a:lstStyle/>
          <a:p>
            <a:r>
              <a:rPr lang="en-US"/>
              <a:t>© Cognizant 2019</a:t>
            </a:r>
            <a:endParaRPr lang="en-US" dirty="0"/>
          </a:p>
        </p:txBody>
      </p:sp>
      <p:pic>
        <p:nvPicPr>
          <p:cNvPr id="4098" name="Picture 2" descr="D:\Images\Images\Objective\shutterstock_6790168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708588" y="1989844"/>
            <a:ext cx="2748038" cy="41220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Content Placeholder 1"/>
          <p:cNvSpPr>
            <a:spLocks noGrp="1"/>
          </p:cNvSpPr>
          <p:nvPr>
            <p:ph idx="1"/>
          </p:nvPr>
        </p:nvSpPr>
        <p:spPr>
          <a:xfrm>
            <a:off x="2057400" y="1066801"/>
            <a:ext cx="8229600" cy="4983163"/>
          </a:xfrm>
        </p:spPr>
        <p:txBody>
          <a:bodyPr>
            <a:normAutofit/>
          </a:bodyPr>
          <a:lstStyle/>
          <a:p>
            <a:pPr marL="285750" indent="-285750"/>
            <a:r>
              <a:rPr lang="en-US" sz="1800" dirty="0"/>
              <a:t>Defining Observables:</a:t>
            </a:r>
          </a:p>
          <a:p>
            <a:pPr lvl="1"/>
            <a:r>
              <a:rPr lang="en-US" sz="1800" dirty="0" err="1"/>
              <a:t>BehaviorSubject</a:t>
            </a:r>
            <a:endParaRPr lang="en-US" sz="1800" dirty="0"/>
          </a:p>
          <a:p>
            <a:pPr lvl="1"/>
            <a:r>
              <a:rPr lang="en-US" sz="1800" dirty="0" err="1"/>
              <a:t>asObservable</a:t>
            </a:r>
            <a:r>
              <a:rPr lang="en-US" sz="1800" dirty="0"/>
              <a:t>()</a:t>
            </a:r>
          </a:p>
          <a:p>
            <a:pPr lvl="1"/>
            <a:r>
              <a:rPr lang="en-US" sz="1800" dirty="0"/>
              <a:t>next()</a:t>
            </a:r>
          </a:p>
          <a:p>
            <a:pPr lvl="1"/>
            <a:r>
              <a:rPr lang="en-US" sz="1800" dirty="0"/>
              <a:t>complete()</a:t>
            </a:r>
          </a:p>
          <a:p>
            <a:pPr marL="285750" indent="-285750"/>
            <a:r>
              <a:rPr lang="en-US" sz="1800" dirty="0"/>
              <a:t>Angular Material</a:t>
            </a:r>
          </a:p>
          <a:p>
            <a:pPr marL="742950" lvl="1" indent="-285750"/>
            <a:r>
              <a:rPr lang="en-US" sz="1800" dirty="0"/>
              <a:t>Installation</a:t>
            </a:r>
          </a:p>
          <a:p>
            <a:pPr marL="742950" lvl="1" indent="-285750"/>
            <a:r>
              <a:rPr lang="en-US" sz="1800" dirty="0"/>
              <a:t>Login form</a:t>
            </a:r>
          </a:p>
          <a:p>
            <a:pPr marL="285750" indent="-285750"/>
            <a:r>
              <a:rPr lang="en-US" sz="1800" dirty="0" err="1"/>
              <a:t>RouteGuards</a:t>
            </a:r>
            <a:endParaRPr lang="en-US" sz="1800" dirty="0"/>
          </a:p>
          <a:p>
            <a:pPr marL="285750" indent="-285750"/>
            <a:r>
              <a:rPr lang="en-US" sz="1800" dirty="0"/>
              <a:t>Pipes</a:t>
            </a:r>
          </a:p>
        </p:txBody>
      </p:sp>
      <p:sp>
        <p:nvSpPr>
          <p:cNvPr id="2" name="Slide Number Placeholder 1">
            <a:extLst>
              <a:ext uri="{FF2B5EF4-FFF2-40B4-BE49-F238E27FC236}">
                <a16:creationId xmlns:a16="http://schemas.microsoft.com/office/drawing/2014/main" id="{82EE2C8B-2FCF-49EB-8BB2-336AA1BD074D}"/>
              </a:ext>
            </a:extLst>
          </p:cNvPr>
          <p:cNvSpPr>
            <a:spLocks noGrp="1"/>
          </p:cNvSpPr>
          <p:nvPr>
            <p:ph type="sldNum" sz="quarter" idx="12"/>
          </p:nvPr>
        </p:nvSpPr>
        <p:spPr/>
        <p:txBody>
          <a:bodyPr/>
          <a:lstStyle/>
          <a:p>
            <a:fld id="{3424B356-D2D0-4E98-97EA-0A69404ADE7F}" type="slidenum">
              <a:rPr lang="en-US" smtClean="0"/>
              <a:t>3</a:t>
            </a:fld>
            <a:endParaRPr lang="en-US"/>
          </a:p>
        </p:txBody>
      </p:sp>
    </p:spTree>
    <p:extLst>
      <p:ext uri="{BB962C8B-B14F-4D97-AF65-F5344CB8AC3E}">
        <p14:creationId xmlns:p14="http://schemas.microsoft.com/office/powerpoint/2010/main" val="135101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8D3A255-4CAC-43B2-AD23-1024DED3723B}"/>
              </a:ext>
            </a:extLst>
          </p:cNvPr>
          <p:cNvSpPr>
            <a:spLocks noGrp="1"/>
          </p:cNvSpPr>
          <p:nvPr>
            <p:ph type="ftr" sz="quarter" idx="11"/>
          </p:nvPr>
        </p:nvSpPr>
        <p:spPr/>
        <p:txBody>
          <a:bodyPr/>
          <a:lstStyle/>
          <a:p>
            <a:r>
              <a:rPr lang="en-US"/>
              <a:t>© Cognizant 2019</a:t>
            </a:r>
          </a:p>
        </p:txBody>
      </p:sp>
      <p:sp>
        <p:nvSpPr>
          <p:cNvPr id="4" name="Slide Number Placeholder 3">
            <a:extLst>
              <a:ext uri="{FF2B5EF4-FFF2-40B4-BE49-F238E27FC236}">
                <a16:creationId xmlns:a16="http://schemas.microsoft.com/office/drawing/2014/main" id="{28A18DE6-651B-484E-87DC-1FD598EC4839}"/>
              </a:ext>
            </a:extLst>
          </p:cNvPr>
          <p:cNvSpPr>
            <a:spLocks noGrp="1"/>
          </p:cNvSpPr>
          <p:nvPr>
            <p:ph type="sldNum" sz="quarter" idx="12"/>
          </p:nvPr>
        </p:nvSpPr>
        <p:spPr/>
        <p:txBody>
          <a:bodyPr/>
          <a:lstStyle/>
          <a:p>
            <a:fld id="{3424B356-D2D0-4E98-97EA-0A69404ADE7F}" type="slidenum">
              <a:rPr lang="en-US" smtClean="0"/>
              <a:t>30</a:t>
            </a:fld>
            <a:endParaRPr lang="en-US"/>
          </a:p>
        </p:txBody>
      </p:sp>
      <p:pic>
        <p:nvPicPr>
          <p:cNvPr id="5" name="Picture 4">
            <a:extLst>
              <a:ext uri="{FF2B5EF4-FFF2-40B4-BE49-F238E27FC236}">
                <a16:creationId xmlns:a16="http://schemas.microsoft.com/office/drawing/2014/main" id="{E85CD2AA-B796-4C89-B970-B91347E925F0}"/>
              </a:ext>
            </a:extLst>
          </p:cNvPr>
          <p:cNvPicPr>
            <a:picLocks noChangeAspect="1"/>
          </p:cNvPicPr>
          <p:nvPr/>
        </p:nvPicPr>
        <p:blipFill>
          <a:blip r:embed="rId2"/>
          <a:stretch>
            <a:fillRect/>
          </a:stretch>
        </p:blipFill>
        <p:spPr>
          <a:xfrm>
            <a:off x="1900419" y="1023967"/>
            <a:ext cx="8002811" cy="2405033"/>
          </a:xfrm>
          <a:prstGeom prst="rect">
            <a:avLst/>
          </a:prstGeom>
        </p:spPr>
      </p:pic>
      <p:pic>
        <p:nvPicPr>
          <p:cNvPr id="6" name="Picture 5">
            <a:extLst>
              <a:ext uri="{FF2B5EF4-FFF2-40B4-BE49-F238E27FC236}">
                <a16:creationId xmlns:a16="http://schemas.microsoft.com/office/drawing/2014/main" id="{3FDC9B25-6B62-4CBA-BA49-5C041D95BB6B}"/>
              </a:ext>
            </a:extLst>
          </p:cNvPr>
          <p:cNvPicPr>
            <a:picLocks noChangeAspect="1"/>
          </p:cNvPicPr>
          <p:nvPr/>
        </p:nvPicPr>
        <p:blipFill>
          <a:blip r:embed="rId3"/>
          <a:stretch>
            <a:fillRect/>
          </a:stretch>
        </p:blipFill>
        <p:spPr>
          <a:xfrm>
            <a:off x="1623752" y="3877735"/>
            <a:ext cx="8551026" cy="2280611"/>
          </a:xfrm>
          <a:prstGeom prst="rect">
            <a:avLst/>
          </a:prstGeom>
        </p:spPr>
      </p:pic>
      <p:sp>
        <p:nvSpPr>
          <p:cNvPr id="7" name="Title 2">
            <a:extLst>
              <a:ext uri="{FF2B5EF4-FFF2-40B4-BE49-F238E27FC236}">
                <a16:creationId xmlns:a16="http://schemas.microsoft.com/office/drawing/2014/main" id="{C91140C0-2EE1-462D-8BE0-1E5F5448CEBF}"/>
              </a:ext>
            </a:extLst>
          </p:cNvPr>
          <p:cNvSpPr>
            <a:spLocks noGrp="1"/>
          </p:cNvSpPr>
          <p:nvPr>
            <p:ph type="title"/>
          </p:nvPr>
        </p:nvSpPr>
        <p:spPr>
          <a:xfrm>
            <a:off x="2998075" y="0"/>
            <a:ext cx="9015249" cy="576072"/>
          </a:xfrm>
        </p:spPr>
        <p:txBody>
          <a:bodyPr anchor="t" anchorCtr="0">
            <a:normAutofit fontScale="90000"/>
          </a:bodyPr>
          <a:lstStyle/>
          <a:p>
            <a:r>
              <a:rPr lang="en-US" dirty="0"/>
              <a:t>1 – using ng add @angular/material</a:t>
            </a:r>
          </a:p>
        </p:txBody>
      </p:sp>
    </p:spTree>
    <p:extLst>
      <p:ext uri="{BB962C8B-B14F-4D97-AF65-F5344CB8AC3E}">
        <p14:creationId xmlns:p14="http://schemas.microsoft.com/office/powerpoint/2010/main" val="4061422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D2AC72F-41D0-4BD5-B8DE-FA4C279A9E96}"/>
              </a:ext>
            </a:extLst>
          </p:cNvPr>
          <p:cNvSpPr>
            <a:spLocks noGrp="1"/>
          </p:cNvSpPr>
          <p:nvPr>
            <p:ph type="ftr" sz="quarter" idx="11"/>
          </p:nvPr>
        </p:nvSpPr>
        <p:spPr/>
        <p:txBody>
          <a:bodyPr/>
          <a:lstStyle/>
          <a:p>
            <a:r>
              <a:rPr lang="en-US"/>
              <a:t>© Cognizant 2019</a:t>
            </a:r>
          </a:p>
        </p:txBody>
      </p:sp>
      <p:sp>
        <p:nvSpPr>
          <p:cNvPr id="4" name="Slide Number Placeholder 3">
            <a:extLst>
              <a:ext uri="{FF2B5EF4-FFF2-40B4-BE49-F238E27FC236}">
                <a16:creationId xmlns:a16="http://schemas.microsoft.com/office/drawing/2014/main" id="{41A734A3-ED7F-41F8-9E4F-A809CE386D4F}"/>
              </a:ext>
            </a:extLst>
          </p:cNvPr>
          <p:cNvSpPr>
            <a:spLocks noGrp="1"/>
          </p:cNvSpPr>
          <p:nvPr>
            <p:ph type="sldNum" sz="quarter" idx="12"/>
          </p:nvPr>
        </p:nvSpPr>
        <p:spPr/>
        <p:txBody>
          <a:bodyPr/>
          <a:lstStyle/>
          <a:p>
            <a:fld id="{3424B356-D2D0-4E98-97EA-0A69404ADE7F}" type="slidenum">
              <a:rPr lang="en-US" smtClean="0"/>
              <a:t>31</a:t>
            </a:fld>
            <a:endParaRPr lang="en-US"/>
          </a:p>
        </p:txBody>
      </p:sp>
      <p:pic>
        <p:nvPicPr>
          <p:cNvPr id="5" name="Picture 4">
            <a:extLst>
              <a:ext uri="{FF2B5EF4-FFF2-40B4-BE49-F238E27FC236}">
                <a16:creationId xmlns:a16="http://schemas.microsoft.com/office/drawing/2014/main" id="{C5E738E6-6734-40FC-808E-323EF39A5F76}"/>
              </a:ext>
            </a:extLst>
          </p:cNvPr>
          <p:cNvPicPr>
            <a:picLocks noChangeAspect="1"/>
          </p:cNvPicPr>
          <p:nvPr/>
        </p:nvPicPr>
        <p:blipFill>
          <a:blip r:embed="rId2"/>
          <a:stretch>
            <a:fillRect/>
          </a:stretch>
        </p:blipFill>
        <p:spPr>
          <a:xfrm>
            <a:off x="2124134" y="2005622"/>
            <a:ext cx="7943731" cy="2376570"/>
          </a:xfrm>
          <a:prstGeom prst="rect">
            <a:avLst/>
          </a:prstGeom>
        </p:spPr>
      </p:pic>
      <p:sp>
        <p:nvSpPr>
          <p:cNvPr id="6" name="Title 2">
            <a:extLst>
              <a:ext uri="{FF2B5EF4-FFF2-40B4-BE49-F238E27FC236}">
                <a16:creationId xmlns:a16="http://schemas.microsoft.com/office/drawing/2014/main" id="{6524F81F-3998-461A-8643-BE159A35FA05}"/>
              </a:ext>
            </a:extLst>
          </p:cNvPr>
          <p:cNvSpPr>
            <a:spLocks noGrp="1"/>
          </p:cNvSpPr>
          <p:nvPr>
            <p:ph type="title"/>
          </p:nvPr>
        </p:nvSpPr>
        <p:spPr>
          <a:xfrm>
            <a:off x="2998075" y="0"/>
            <a:ext cx="9015249" cy="576072"/>
          </a:xfrm>
        </p:spPr>
        <p:txBody>
          <a:bodyPr anchor="t" anchorCtr="0">
            <a:normAutofit fontScale="90000"/>
          </a:bodyPr>
          <a:lstStyle/>
          <a:p>
            <a:r>
              <a:rPr lang="en-US" dirty="0"/>
              <a:t>1 cont’d</a:t>
            </a:r>
          </a:p>
        </p:txBody>
      </p:sp>
    </p:spTree>
    <p:extLst>
      <p:ext uri="{BB962C8B-B14F-4D97-AF65-F5344CB8AC3E}">
        <p14:creationId xmlns:p14="http://schemas.microsoft.com/office/powerpoint/2010/main" val="3607384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68287" y="6551612"/>
            <a:ext cx="1371600" cy="228600"/>
          </a:xfrm>
        </p:spPr>
        <p:txBody>
          <a:bodyPr/>
          <a:lstStyle/>
          <a:p>
            <a:r>
              <a:rPr lang="en-US" dirty="0"/>
              <a:t>© Cognizant 2019</a:t>
            </a:r>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a:t>2</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32</a:t>
            </a:fld>
            <a:endParaRPr lang="en-US"/>
          </a:p>
        </p:txBody>
      </p:sp>
      <p:pic>
        <p:nvPicPr>
          <p:cNvPr id="4" name="Picture 3">
            <a:extLst>
              <a:ext uri="{FF2B5EF4-FFF2-40B4-BE49-F238E27FC236}">
                <a16:creationId xmlns:a16="http://schemas.microsoft.com/office/drawing/2014/main" id="{8D6DDB38-B988-408E-9A64-E50EA945081A}"/>
              </a:ext>
            </a:extLst>
          </p:cNvPr>
          <p:cNvPicPr>
            <a:picLocks noChangeAspect="1"/>
          </p:cNvPicPr>
          <p:nvPr/>
        </p:nvPicPr>
        <p:blipFill>
          <a:blip r:embed="rId3"/>
          <a:stretch>
            <a:fillRect/>
          </a:stretch>
        </p:blipFill>
        <p:spPr>
          <a:xfrm>
            <a:off x="510230" y="1107037"/>
            <a:ext cx="4180928" cy="4501284"/>
          </a:xfrm>
          <a:prstGeom prst="rect">
            <a:avLst/>
          </a:prstGeom>
        </p:spPr>
      </p:pic>
      <p:sp>
        <p:nvSpPr>
          <p:cNvPr id="6" name="TextBox 5">
            <a:extLst>
              <a:ext uri="{FF2B5EF4-FFF2-40B4-BE49-F238E27FC236}">
                <a16:creationId xmlns:a16="http://schemas.microsoft.com/office/drawing/2014/main" id="{70FB33F9-CEC6-4D55-B360-FF043CF1CD2C}"/>
              </a:ext>
            </a:extLst>
          </p:cNvPr>
          <p:cNvSpPr txBox="1"/>
          <p:nvPr/>
        </p:nvSpPr>
        <p:spPr>
          <a:xfrm>
            <a:off x="125674" y="5708575"/>
            <a:ext cx="4899569" cy="646331"/>
          </a:xfrm>
          <a:prstGeom prst="rect">
            <a:avLst/>
          </a:prstGeom>
          <a:noFill/>
        </p:spPr>
        <p:txBody>
          <a:bodyPr wrap="square" rtlCol="0">
            <a:spAutoFit/>
          </a:bodyPr>
          <a:lstStyle/>
          <a:p>
            <a:pPr algn="ctr"/>
            <a:r>
              <a:rPr lang="en-US" dirty="0"/>
              <a:t>Truncated for brevity</a:t>
            </a:r>
          </a:p>
          <a:p>
            <a:pPr algn="ctr"/>
            <a:r>
              <a:rPr lang="en-US" dirty="0"/>
              <a:t>See http://github.com/CognizatFSE/DevBios.git</a:t>
            </a:r>
          </a:p>
        </p:txBody>
      </p:sp>
      <p:sp>
        <p:nvSpPr>
          <p:cNvPr id="8" name="TextBox 7">
            <a:extLst>
              <a:ext uri="{FF2B5EF4-FFF2-40B4-BE49-F238E27FC236}">
                <a16:creationId xmlns:a16="http://schemas.microsoft.com/office/drawing/2014/main" id="{135352D8-2F2D-4DD2-A4B4-316C1C0E1537}"/>
              </a:ext>
            </a:extLst>
          </p:cNvPr>
          <p:cNvSpPr txBox="1"/>
          <p:nvPr/>
        </p:nvSpPr>
        <p:spPr>
          <a:xfrm>
            <a:off x="7293669" y="757431"/>
            <a:ext cx="2374977" cy="369332"/>
          </a:xfrm>
          <a:prstGeom prst="rect">
            <a:avLst/>
          </a:prstGeom>
          <a:noFill/>
        </p:spPr>
        <p:txBody>
          <a:bodyPr wrap="square" rtlCol="0">
            <a:spAutoFit/>
          </a:bodyPr>
          <a:lstStyle/>
          <a:p>
            <a:pPr algn="ctr"/>
            <a:r>
              <a:rPr lang="en-US" dirty="0" err="1"/>
              <a:t>app.module.ts</a:t>
            </a:r>
            <a:endParaRPr lang="en-US" dirty="0"/>
          </a:p>
        </p:txBody>
      </p:sp>
      <p:sp>
        <p:nvSpPr>
          <p:cNvPr id="10" name="TextBox 9">
            <a:extLst>
              <a:ext uri="{FF2B5EF4-FFF2-40B4-BE49-F238E27FC236}">
                <a16:creationId xmlns:a16="http://schemas.microsoft.com/office/drawing/2014/main" id="{B1120BD1-33FE-4886-BA6A-4D3AE3AF25F1}"/>
              </a:ext>
            </a:extLst>
          </p:cNvPr>
          <p:cNvSpPr txBox="1"/>
          <p:nvPr/>
        </p:nvSpPr>
        <p:spPr>
          <a:xfrm>
            <a:off x="1413205" y="737705"/>
            <a:ext cx="2374977" cy="369332"/>
          </a:xfrm>
          <a:prstGeom prst="rect">
            <a:avLst/>
          </a:prstGeom>
          <a:noFill/>
        </p:spPr>
        <p:txBody>
          <a:bodyPr wrap="square" rtlCol="0">
            <a:spAutoFit/>
          </a:bodyPr>
          <a:lstStyle/>
          <a:p>
            <a:pPr algn="ctr"/>
            <a:r>
              <a:rPr lang="en-US" dirty="0"/>
              <a:t>material-</a:t>
            </a:r>
            <a:r>
              <a:rPr lang="en-US" dirty="0" err="1"/>
              <a:t>module.ts</a:t>
            </a:r>
            <a:endParaRPr lang="en-US" dirty="0"/>
          </a:p>
        </p:txBody>
      </p:sp>
      <p:pic>
        <p:nvPicPr>
          <p:cNvPr id="5" name="Picture 4">
            <a:extLst>
              <a:ext uri="{FF2B5EF4-FFF2-40B4-BE49-F238E27FC236}">
                <a16:creationId xmlns:a16="http://schemas.microsoft.com/office/drawing/2014/main" id="{8E4489D8-E315-48F4-8FF7-A8E55E634C9F}"/>
              </a:ext>
            </a:extLst>
          </p:cNvPr>
          <p:cNvPicPr>
            <a:picLocks noChangeAspect="1"/>
          </p:cNvPicPr>
          <p:nvPr/>
        </p:nvPicPr>
        <p:blipFill>
          <a:blip r:embed="rId4"/>
          <a:stretch>
            <a:fillRect/>
          </a:stretch>
        </p:blipFill>
        <p:spPr>
          <a:xfrm>
            <a:off x="5571597" y="1107037"/>
            <a:ext cx="5663952" cy="4517263"/>
          </a:xfrm>
          <a:prstGeom prst="rect">
            <a:avLst/>
          </a:prstGeom>
        </p:spPr>
      </p:pic>
    </p:spTree>
    <p:extLst>
      <p:ext uri="{BB962C8B-B14F-4D97-AF65-F5344CB8AC3E}">
        <p14:creationId xmlns:p14="http://schemas.microsoft.com/office/powerpoint/2010/main" val="3075037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a:t>4</a:t>
            </a:r>
          </a:p>
        </p:txBody>
      </p:sp>
      <p:sp>
        <p:nvSpPr>
          <p:cNvPr id="5" name="TextBox 4"/>
          <p:cNvSpPr txBox="1"/>
          <p:nvPr/>
        </p:nvSpPr>
        <p:spPr>
          <a:xfrm>
            <a:off x="1673028" y="2977235"/>
            <a:ext cx="1030678" cy="369332"/>
          </a:xfrm>
          <a:prstGeom prst="rect">
            <a:avLst/>
          </a:prstGeom>
          <a:noFill/>
        </p:spPr>
        <p:txBody>
          <a:bodyPr wrap="square" rtlCol="0">
            <a:spAutoFit/>
          </a:bodyPr>
          <a:lstStyle/>
          <a:p>
            <a:r>
              <a:rPr lang="en-US" dirty="0"/>
              <a:t>#1 b</a:t>
            </a:r>
          </a:p>
        </p:txBody>
      </p:sp>
      <p:sp>
        <p:nvSpPr>
          <p:cNvPr id="10" name="TextBox 9"/>
          <p:cNvSpPr txBox="1"/>
          <p:nvPr/>
        </p:nvSpPr>
        <p:spPr>
          <a:xfrm>
            <a:off x="1673028" y="4644355"/>
            <a:ext cx="1030678" cy="369332"/>
          </a:xfrm>
          <a:prstGeom prst="rect">
            <a:avLst/>
          </a:prstGeom>
          <a:noFill/>
        </p:spPr>
        <p:txBody>
          <a:bodyPr wrap="square" rtlCol="0">
            <a:spAutoFit/>
          </a:bodyPr>
          <a:lstStyle/>
          <a:p>
            <a:r>
              <a:rPr lang="en-US" dirty="0"/>
              <a:t>#1 c</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33</a:t>
            </a:fld>
            <a:endParaRPr lang="en-US"/>
          </a:p>
        </p:txBody>
      </p:sp>
      <p:sp>
        <p:nvSpPr>
          <p:cNvPr id="12" name="TextBox 11">
            <a:extLst>
              <a:ext uri="{FF2B5EF4-FFF2-40B4-BE49-F238E27FC236}">
                <a16:creationId xmlns:a16="http://schemas.microsoft.com/office/drawing/2014/main" id="{A1738587-D0DA-405D-BC3B-3C4EF2E79BB3}"/>
              </a:ext>
            </a:extLst>
          </p:cNvPr>
          <p:cNvSpPr txBox="1"/>
          <p:nvPr/>
        </p:nvSpPr>
        <p:spPr>
          <a:xfrm>
            <a:off x="1690684" y="1187986"/>
            <a:ext cx="1030678" cy="369332"/>
          </a:xfrm>
          <a:prstGeom prst="rect">
            <a:avLst/>
          </a:prstGeom>
          <a:noFill/>
        </p:spPr>
        <p:txBody>
          <a:bodyPr wrap="square" rtlCol="0">
            <a:spAutoFit/>
          </a:bodyPr>
          <a:lstStyle/>
          <a:p>
            <a:r>
              <a:rPr lang="en-US" dirty="0"/>
              <a:t>#1 a</a:t>
            </a:r>
          </a:p>
        </p:txBody>
      </p:sp>
      <p:pic>
        <p:nvPicPr>
          <p:cNvPr id="2" name="Picture 1">
            <a:extLst>
              <a:ext uri="{FF2B5EF4-FFF2-40B4-BE49-F238E27FC236}">
                <a16:creationId xmlns:a16="http://schemas.microsoft.com/office/drawing/2014/main" id="{9B45A084-26E2-467B-9F8A-5C40613AE326}"/>
              </a:ext>
            </a:extLst>
          </p:cNvPr>
          <p:cNvPicPr>
            <a:picLocks noChangeAspect="1"/>
          </p:cNvPicPr>
          <p:nvPr/>
        </p:nvPicPr>
        <p:blipFill>
          <a:blip r:embed="rId3"/>
          <a:stretch>
            <a:fillRect/>
          </a:stretch>
        </p:blipFill>
        <p:spPr>
          <a:xfrm>
            <a:off x="461962" y="959055"/>
            <a:ext cx="11268075" cy="5277356"/>
          </a:xfrm>
          <a:prstGeom prst="rect">
            <a:avLst/>
          </a:prstGeom>
        </p:spPr>
      </p:pic>
    </p:spTree>
    <p:extLst>
      <p:ext uri="{BB962C8B-B14F-4D97-AF65-F5344CB8AC3E}">
        <p14:creationId xmlns:p14="http://schemas.microsoft.com/office/powerpoint/2010/main" val="489072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a:t>4 cont’d</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34</a:t>
            </a:fld>
            <a:endParaRPr lang="en-US"/>
          </a:p>
        </p:txBody>
      </p:sp>
      <p:pic>
        <p:nvPicPr>
          <p:cNvPr id="4" name="Picture 3">
            <a:extLst>
              <a:ext uri="{FF2B5EF4-FFF2-40B4-BE49-F238E27FC236}">
                <a16:creationId xmlns:a16="http://schemas.microsoft.com/office/drawing/2014/main" id="{8FA8CB68-9794-4855-A11A-45235B7114E8}"/>
              </a:ext>
            </a:extLst>
          </p:cNvPr>
          <p:cNvPicPr>
            <a:picLocks noChangeAspect="1"/>
          </p:cNvPicPr>
          <p:nvPr/>
        </p:nvPicPr>
        <p:blipFill>
          <a:blip r:embed="rId3"/>
          <a:stretch>
            <a:fillRect/>
          </a:stretch>
        </p:blipFill>
        <p:spPr>
          <a:xfrm>
            <a:off x="2707099" y="672766"/>
            <a:ext cx="6777802" cy="6185234"/>
          </a:xfrm>
          <a:prstGeom prst="rect">
            <a:avLst/>
          </a:prstGeom>
        </p:spPr>
      </p:pic>
    </p:spTree>
    <p:extLst>
      <p:ext uri="{BB962C8B-B14F-4D97-AF65-F5344CB8AC3E}">
        <p14:creationId xmlns:p14="http://schemas.microsoft.com/office/powerpoint/2010/main" val="2238858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Cognizant 2019</a:t>
            </a:r>
            <a:endParaRPr lang="en-US" dirty="0"/>
          </a:p>
        </p:txBody>
      </p:sp>
      <p:sp>
        <p:nvSpPr>
          <p:cNvPr id="5" name="Slide Number Placeholder 4"/>
          <p:cNvSpPr>
            <a:spLocks noGrp="1"/>
          </p:cNvSpPr>
          <p:nvPr>
            <p:ph type="sldNum" sz="quarter" idx="4294967295"/>
          </p:nvPr>
        </p:nvSpPr>
        <p:spPr>
          <a:xfrm>
            <a:off x="10134600" y="6629400"/>
            <a:ext cx="533400" cy="228600"/>
          </a:xfrm>
        </p:spPr>
        <p:txBody>
          <a:bodyPr/>
          <a:lstStyle/>
          <a:p>
            <a:fld id="{E7AF38FF-B38D-4060-8B8D-2D16AAFBAAC1}" type="slidenum">
              <a:rPr lang="en-US" smtClean="0"/>
              <a:pPr/>
              <a:t>35</a:t>
            </a:fld>
            <a:endParaRPr lang="en-US" dirty="0"/>
          </a:p>
        </p:txBody>
      </p:sp>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Route Guards</a:t>
            </a:r>
          </a:p>
        </p:txBody>
      </p:sp>
    </p:spTree>
    <p:extLst>
      <p:ext uri="{BB962C8B-B14F-4D97-AF65-F5344CB8AC3E}">
        <p14:creationId xmlns:p14="http://schemas.microsoft.com/office/powerpoint/2010/main" val="50620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99" y="91748"/>
            <a:ext cx="3526410" cy="461500"/>
          </a:xfrm>
        </p:spPr>
        <p:txBody>
          <a:bodyPr>
            <a:normAutofit fontScale="90000"/>
          </a:bodyPr>
          <a:lstStyle/>
          <a:p>
            <a:r>
              <a:rPr lang="en-US" dirty="0"/>
              <a:t>Route Guards</a:t>
            </a:r>
          </a:p>
        </p:txBody>
      </p:sp>
      <p:sp>
        <p:nvSpPr>
          <p:cNvPr id="4" name="Rectangle 1"/>
          <p:cNvSpPr>
            <a:spLocks noChangeArrowheads="1"/>
          </p:cNvSpPr>
          <p:nvPr/>
        </p:nvSpPr>
        <p:spPr bwMode="auto">
          <a:xfrm>
            <a:off x="1828800" y="950164"/>
            <a:ext cx="8534400" cy="33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Router Guards are like interceptors of to and from </a:t>
            </a:r>
            <a:r>
              <a:rPr lang="en-US" dirty="0">
                <a:solidFill>
                  <a:srgbClr val="276C1E"/>
                </a:solidFill>
                <a:latin typeface="Arial" panose="020B0604020202020204" pitchFamily="34" charset="0"/>
                <a:cs typeface="Arial" panose="020B0604020202020204" pitchFamily="34" charset="0"/>
              </a:rPr>
              <a:t>routes of traffic</a:t>
            </a:r>
            <a:r>
              <a:rPr lang="en-US"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For example, this may be used in situations where, some routes are to be accessible, only after the user has logged in, or accepted the terms &amp; conditions. Router Guards are perfectly suited to check these conditions and regulate access to routes.</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Route Guards can also control, whether a user can leave a certain route. For example, say the user has typed information into a form on the page, but has not submitted the form. If they needed to leave the page, they would lose the information. You may want to prompt the user, if the he attempts to leave the route, without submitting or saving the information.</a:t>
            </a:r>
          </a:p>
        </p:txBody>
      </p:sp>
      <p:sp>
        <p:nvSpPr>
          <p:cNvPr id="6" name="Rectangle 5"/>
          <p:cNvSpPr/>
          <p:nvPr/>
        </p:nvSpPr>
        <p:spPr>
          <a:xfrm>
            <a:off x="2209800" y="4466940"/>
            <a:ext cx="8229600" cy="20862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Courier New" panose="02070309020205020404" pitchFamily="49" charset="0"/>
                <a:cs typeface="Courier New" panose="02070309020205020404" pitchFamily="49" charset="0"/>
              </a:rPr>
              <a:t>const routes: Routes = [</a:t>
            </a:r>
          </a:p>
          <a:p>
            <a:r>
              <a:rPr lang="en-US" sz="1400" dirty="0">
                <a:solidFill>
                  <a:schemeClr val="bg1"/>
                </a:solidFill>
                <a:latin typeface="Courier New" panose="02070309020205020404" pitchFamily="49" charset="0"/>
                <a:cs typeface="Courier New" panose="02070309020205020404" pitchFamily="49" charset="0"/>
              </a:rPr>
              <a:t>  { path: 'home', component: </a:t>
            </a:r>
            <a:r>
              <a:rPr lang="en-US" sz="1400" dirty="0" err="1">
                <a:solidFill>
                  <a:schemeClr val="bg1"/>
                </a:solidFill>
                <a:latin typeface="Courier New" panose="02070309020205020404" pitchFamily="49" charset="0"/>
                <a:cs typeface="Courier New" panose="02070309020205020404" pitchFamily="49" charset="0"/>
              </a:rPr>
              <a:t>HomePage</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path: 'accounts',</a:t>
            </a:r>
          </a:p>
          <a:p>
            <a:r>
              <a:rPr lang="en-US" sz="1400" dirty="0">
                <a:solidFill>
                  <a:schemeClr val="bg1"/>
                </a:solidFill>
                <a:latin typeface="Courier New" panose="02070309020205020404" pitchFamily="49" charset="0"/>
                <a:cs typeface="Courier New" panose="02070309020205020404" pitchFamily="49" charset="0"/>
              </a:rPr>
              <a:t>    component: </a:t>
            </a:r>
            <a:r>
              <a:rPr lang="en-US" sz="1400" dirty="0" err="1">
                <a:solidFill>
                  <a:schemeClr val="bg1"/>
                </a:solidFill>
                <a:latin typeface="Courier New" panose="02070309020205020404" pitchFamily="49" charset="0"/>
                <a:cs typeface="Courier New" panose="02070309020205020404" pitchFamily="49" charset="0"/>
              </a:rPr>
              <a:t>AccountPage</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canActivate</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LoginRouteGuard</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canDeactivate</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SaveFormsGuard</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5" name="Footer Placeholder 1"/>
          <p:cNvSpPr>
            <a:spLocks noGrp="1"/>
          </p:cNvSpPr>
          <p:nvPr>
            <p:ph type="ftr" sz="quarter" idx="11"/>
          </p:nvPr>
        </p:nvSpPr>
        <p:spPr>
          <a:xfrm>
            <a:off x="145517" y="64389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24C86CBB-4BA6-4259-A39C-0DF787FAFABA}"/>
              </a:ext>
            </a:extLst>
          </p:cNvPr>
          <p:cNvSpPr>
            <a:spLocks noGrp="1"/>
          </p:cNvSpPr>
          <p:nvPr>
            <p:ph type="sldNum" sz="quarter" idx="12"/>
          </p:nvPr>
        </p:nvSpPr>
        <p:spPr/>
        <p:txBody>
          <a:bodyPr/>
          <a:lstStyle/>
          <a:p>
            <a:fld id="{3424B356-D2D0-4E98-97EA-0A69404ADE7F}" type="slidenum">
              <a:rPr lang="en-US" smtClean="0"/>
              <a:t>36</a:t>
            </a:fld>
            <a:endParaRPr lang="en-US"/>
          </a:p>
        </p:txBody>
      </p:sp>
    </p:spTree>
    <p:extLst>
      <p:ext uri="{BB962C8B-B14F-4D97-AF65-F5344CB8AC3E}">
        <p14:creationId xmlns:p14="http://schemas.microsoft.com/office/powerpoint/2010/main" val="2356124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5218" y="0"/>
            <a:ext cx="3592398" cy="706459"/>
          </a:xfrm>
        </p:spPr>
        <p:txBody>
          <a:bodyPr/>
          <a:lstStyle/>
          <a:p>
            <a:r>
              <a:rPr lang="en-US" dirty="0"/>
              <a:t>Route Guards</a:t>
            </a:r>
          </a:p>
        </p:txBody>
      </p:sp>
      <p:sp>
        <p:nvSpPr>
          <p:cNvPr id="4" name="Rectangle 1"/>
          <p:cNvSpPr>
            <a:spLocks noChangeArrowheads="1"/>
          </p:cNvSpPr>
          <p:nvPr/>
        </p:nvSpPr>
        <p:spPr bwMode="auto">
          <a:xfrm>
            <a:off x="1905000" y="1071584"/>
            <a:ext cx="8534400" cy="281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The </a:t>
            </a:r>
            <a:r>
              <a:rPr lang="en-US" b="1" i="1" dirty="0" err="1">
                <a:latin typeface="Arial" panose="020B0604020202020204" pitchFamily="34" charset="0"/>
                <a:cs typeface="Arial" panose="020B0604020202020204" pitchFamily="34" charset="0"/>
              </a:rPr>
              <a:t>canActivate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routerguard</a:t>
            </a:r>
            <a:r>
              <a:rPr lang="en-US" dirty="0">
                <a:latin typeface="Arial" panose="020B0604020202020204" pitchFamily="34" charset="0"/>
                <a:cs typeface="Arial" panose="020B0604020202020204" pitchFamily="34" charset="0"/>
              </a:rPr>
              <a:t> guards the entry, while the </a:t>
            </a:r>
            <a:r>
              <a:rPr lang="en-US" b="1" i="1" dirty="0" err="1">
                <a:latin typeface="Arial" panose="020B0604020202020204" pitchFamily="34" charset="0"/>
                <a:cs typeface="Arial" panose="020B0604020202020204" pitchFamily="34" charset="0"/>
              </a:rPr>
              <a:t>canDeactivate</a:t>
            </a:r>
            <a:r>
              <a:rPr lang="en-US" dirty="0">
                <a:latin typeface="Arial" panose="020B0604020202020204" pitchFamily="34" charset="0"/>
                <a:cs typeface="Arial" panose="020B0604020202020204" pitchFamily="34" charset="0"/>
              </a:rPr>
              <a:t> guards the exit of a route.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These guards will be invoked respectively at the time of entry and exit of the guarded routes.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To implement these guards, implement the </a:t>
            </a:r>
            <a:r>
              <a:rPr lang="en-US" b="1" i="1" dirty="0" err="1">
                <a:latin typeface="Arial" panose="020B0604020202020204" pitchFamily="34" charset="0"/>
                <a:cs typeface="Arial" panose="020B0604020202020204" pitchFamily="34" charset="0"/>
              </a:rPr>
              <a:t>CanActivate</a:t>
            </a:r>
            <a:r>
              <a:rPr lang="en-US" dirty="0">
                <a:latin typeface="Arial" panose="020B0604020202020204" pitchFamily="34" charset="0"/>
                <a:cs typeface="Arial" panose="020B0604020202020204" pitchFamily="34" charset="0"/>
              </a:rPr>
              <a:t> and </a:t>
            </a:r>
            <a:r>
              <a:rPr lang="en-US" b="1" i="1" dirty="0" err="1">
                <a:latin typeface="Arial" panose="020B0604020202020204" pitchFamily="34" charset="0"/>
                <a:cs typeface="Arial" panose="020B0604020202020204" pitchFamily="34" charset="0"/>
              </a:rPr>
              <a:t>CanDeactivate</a:t>
            </a:r>
            <a:r>
              <a:rPr lang="en-US" dirty="0">
                <a:latin typeface="Arial" panose="020B0604020202020204" pitchFamily="34" charset="0"/>
                <a:cs typeface="Arial" panose="020B0604020202020204" pitchFamily="34" charset="0"/>
              </a:rPr>
              <a:t> interfaces, each having a similarly named method to be overridden.</a:t>
            </a:r>
          </a:p>
          <a:p>
            <a:pPr marL="685800" lvl="1" indent="-285750">
              <a:spcBef>
                <a:spcPct val="20000"/>
              </a:spcBef>
              <a:buFont typeface="Arial" pitchFamily="34" charset="0"/>
              <a:buChar char="–"/>
            </a:pPr>
            <a:r>
              <a:rPr lang="en-US" sz="1600" dirty="0">
                <a:latin typeface="Arial" pitchFamily="34" charset="0"/>
                <a:ea typeface="Arial Unicode MS" pitchFamily="34" charset="-128"/>
                <a:cs typeface="Arial" pitchFamily="34" charset="0"/>
              </a:rPr>
              <a:t>These guard methods return a Boolean that indicates, if the approaching traffic can go past them.</a:t>
            </a:r>
          </a:p>
          <a:p>
            <a:pPr marL="685800" lvl="1" indent="-285750">
              <a:spcBef>
                <a:spcPct val="20000"/>
              </a:spcBef>
              <a:buFont typeface="Arial" pitchFamily="34" charset="0"/>
              <a:buChar char="–"/>
            </a:pPr>
            <a:r>
              <a:rPr lang="en-US" sz="1600" dirty="0">
                <a:latin typeface="Arial" pitchFamily="34" charset="0"/>
                <a:ea typeface="Arial Unicode MS" pitchFamily="34" charset="-128"/>
                <a:cs typeface="Arial" pitchFamily="34" charset="0"/>
              </a:rPr>
              <a:t>The guard methods may also return an Observable&lt;Boolean&gt; if the output has to be produced asynchronously.</a:t>
            </a:r>
          </a:p>
        </p:txBody>
      </p:sp>
      <p:sp>
        <p:nvSpPr>
          <p:cNvPr id="6" name="Rectangle 5"/>
          <p:cNvSpPr/>
          <p:nvPr/>
        </p:nvSpPr>
        <p:spPr>
          <a:xfrm>
            <a:off x="2209800" y="4114800"/>
            <a:ext cx="8229600" cy="22948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@Injectable()</a:t>
            </a:r>
          </a:p>
          <a:p>
            <a:r>
              <a:rPr lang="en-US" sz="1400" dirty="0">
                <a:solidFill>
                  <a:schemeClr val="bg1"/>
                </a:solidFill>
                <a:latin typeface="Courier New" panose="02070309020205020404" pitchFamily="49" charset="0"/>
                <a:cs typeface="Courier New" panose="02070309020205020404" pitchFamily="49" charset="0"/>
              </a:rPr>
              <a:t>export class </a:t>
            </a:r>
            <a:r>
              <a:rPr lang="en-US" sz="1400" dirty="0" err="1">
                <a:solidFill>
                  <a:schemeClr val="bg1"/>
                </a:solidFill>
                <a:latin typeface="Courier New" panose="02070309020205020404" pitchFamily="49" charset="0"/>
                <a:cs typeface="Courier New" panose="02070309020205020404" pitchFamily="49" charset="0"/>
              </a:rPr>
              <a:t>TwoWayGuard</a:t>
            </a:r>
            <a:r>
              <a:rPr lang="en-US" sz="1400" dirty="0">
                <a:solidFill>
                  <a:schemeClr val="bg1"/>
                </a:solidFill>
                <a:latin typeface="Courier New" panose="02070309020205020404" pitchFamily="49" charset="0"/>
                <a:cs typeface="Courier New" panose="02070309020205020404" pitchFamily="49" charset="0"/>
              </a:rPr>
              <a:t> implements </a:t>
            </a:r>
            <a:r>
              <a:rPr lang="en-US" sz="1400" dirty="0" err="1">
                <a:solidFill>
                  <a:schemeClr val="bg1"/>
                </a:solidFill>
                <a:latin typeface="Courier New" panose="02070309020205020404" pitchFamily="49" charset="0"/>
                <a:cs typeface="Courier New" panose="02070309020205020404" pitchFamily="49" charset="0"/>
              </a:rPr>
              <a:t>CanActivate</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CanDeactivate</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constructor(private </a:t>
            </a:r>
            <a:r>
              <a:rPr lang="en-US" sz="1400" dirty="0" err="1">
                <a:solidFill>
                  <a:schemeClr val="bg1"/>
                </a:solidFill>
                <a:latin typeface="Courier New" panose="02070309020205020404" pitchFamily="49" charset="0"/>
                <a:cs typeface="Courier New" panose="02070309020205020404" pitchFamily="49" charset="0"/>
              </a:rPr>
              <a:t>loginService</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LoginService</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canActivate</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return </a:t>
            </a:r>
            <a:r>
              <a:rPr lang="en-US" sz="1400" dirty="0" err="1">
                <a:solidFill>
                  <a:schemeClr val="bg1"/>
                </a:solidFill>
                <a:latin typeface="Courier New" panose="02070309020205020404" pitchFamily="49" charset="0"/>
                <a:cs typeface="Courier New" panose="02070309020205020404" pitchFamily="49" charset="0"/>
              </a:rPr>
              <a:t>this.loginService.isLoggedIn</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 </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canDeactivate</a:t>
            </a:r>
            <a:r>
              <a:rPr lang="en-US" sz="1400" dirty="0">
                <a:solidFill>
                  <a:schemeClr val="bg1"/>
                </a:solidFill>
                <a:latin typeface="Courier New" panose="02070309020205020404" pitchFamily="49" charset="0"/>
                <a:cs typeface="Courier New" panose="02070309020205020404" pitchFamily="49" charset="0"/>
              </a:rPr>
              <a:t>(component: </a:t>
            </a:r>
            <a:r>
              <a:rPr lang="en-US" sz="1400" dirty="0" err="1">
                <a:solidFill>
                  <a:schemeClr val="bg1"/>
                </a:solidFill>
                <a:latin typeface="Courier New" panose="02070309020205020404" pitchFamily="49" charset="0"/>
                <a:cs typeface="Courier New" panose="02070309020205020404" pitchFamily="49" charset="0"/>
              </a:rPr>
              <a:t>AccountPage</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return </a:t>
            </a:r>
            <a:r>
              <a:rPr lang="en-US" sz="1400" dirty="0" err="1">
                <a:solidFill>
                  <a:schemeClr val="bg1"/>
                </a:solidFill>
                <a:latin typeface="Courier New" panose="02070309020205020404" pitchFamily="49" charset="0"/>
                <a:cs typeface="Courier New" panose="02070309020205020404" pitchFamily="49" charset="0"/>
              </a:rPr>
              <a:t>component.areFormsSaved</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5" name="Footer Placeholder 1"/>
          <p:cNvSpPr>
            <a:spLocks noGrp="1"/>
          </p:cNvSpPr>
          <p:nvPr>
            <p:ph type="ftr" sz="quarter" idx="11"/>
          </p:nvPr>
        </p:nvSpPr>
        <p:spPr>
          <a:xfrm>
            <a:off x="145517" y="6420684"/>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3832AF85-EE1B-4359-A8FB-B7C335BE9E1E}"/>
              </a:ext>
            </a:extLst>
          </p:cNvPr>
          <p:cNvSpPr>
            <a:spLocks noGrp="1"/>
          </p:cNvSpPr>
          <p:nvPr>
            <p:ph type="sldNum" sz="quarter" idx="12"/>
          </p:nvPr>
        </p:nvSpPr>
        <p:spPr/>
        <p:txBody>
          <a:bodyPr/>
          <a:lstStyle/>
          <a:p>
            <a:fld id="{3424B356-D2D0-4E98-97EA-0A69404ADE7F}" type="slidenum">
              <a:rPr lang="en-US" smtClean="0"/>
              <a:t>37</a:t>
            </a:fld>
            <a:endParaRPr lang="en-US"/>
          </a:p>
        </p:txBody>
      </p:sp>
    </p:spTree>
    <p:extLst>
      <p:ext uri="{BB962C8B-B14F-4D97-AF65-F5344CB8AC3E}">
        <p14:creationId xmlns:p14="http://schemas.microsoft.com/office/powerpoint/2010/main" val="903998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8075" y="0"/>
            <a:ext cx="9015249" cy="576072"/>
          </a:xfrm>
        </p:spPr>
        <p:txBody>
          <a:bodyPr anchor="t" anchorCtr="0">
            <a:normAutofit fontScale="90000"/>
          </a:bodyPr>
          <a:lstStyle/>
          <a:p>
            <a:r>
              <a:rPr lang="en-US" dirty="0"/>
              <a:t>Add Route Guards to Create Bio</a:t>
            </a:r>
          </a:p>
        </p:txBody>
      </p:sp>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05" y="1050441"/>
            <a:ext cx="2473013" cy="2473013"/>
          </a:xfrm>
          <a:prstGeom prst="rect">
            <a:avLst/>
          </a:prstGeom>
        </p:spPr>
      </p:pic>
      <p:sp>
        <p:nvSpPr>
          <p:cNvPr id="10" name="TextBox 9"/>
          <p:cNvSpPr txBox="1"/>
          <p:nvPr/>
        </p:nvSpPr>
        <p:spPr>
          <a:xfrm>
            <a:off x="3612178" y="1634300"/>
            <a:ext cx="5831079" cy="2123658"/>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sz="3200" dirty="0"/>
              <a:t>Update Routes</a:t>
            </a:r>
          </a:p>
          <a:p>
            <a:pPr marL="342900" indent="-342900">
              <a:buFont typeface="+mj-lt"/>
              <a:buAutoNum type="arabicPeriod"/>
            </a:pPr>
            <a:r>
              <a:rPr lang="en-US" sz="3200" dirty="0"/>
              <a:t>Implement </a:t>
            </a:r>
            <a:r>
              <a:rPr lang="en-US" sz="3200" dirty="0" err="1"/>
              <a:t>CanActivate</a:t>
            </a:r>
            <a:r>
              <a:rPr lang="en-US" sz="3200" dirty="0"/>
              <a:t> and </a:t>
            </a:r>
            <a:r>
              <a:rPr lang="en-US" sz="3200" dirty="0" err="1"/>
              <a:t>CanDeactivate</a:t>
            </a:r>
            <a:r>
              <a:rPr lang="en-US" sz="3200" dirty="0"/>
              <a:t> in </a:t>
            </a:r>
            <a:r>
              <a:rPr lang="en-US" sz="3200" dirty="0" err="1"/>
              <a:t>AuthService</a:t>
            </a:r>
            <a:endParaRPr lang="en-US" sz="3200" dirty="0"/>
          </a:p>
          <a:p>
            <a:pPr marL="342900" indent="-342900">
              <a:buFont typeface="+mj-lt"/>
              <a:buAutoNum type="arabicPeriod"/>
            </a:pPr>
            <a:endParaRPr lang="en-US" dirty="0"/>
          </a:p>
        </p:txBody>
      </p:sp>
      <p:sp>
        <p:nvSpPr>
          <p:cNvPr id="2" name="Slide Number Placeholder 1">
            <a:extLst>
              <a:ext uri="{FF2B5EF4-FFF2-40B4-BE49-F238E27FC236}">
                <a16:creationId xmlns:a16="http://schemas.microsoft.com/office/drawing/2014/main" id="{E4108282-E89D-4778-AF4B-8B85B7812D1B}"/>
              </a:ext>
            </a:extLst>
          </p:cNvPr>
          <p:cNvSpPr>
            <a:spLocks noGrp="1"/>
          </p:cNvSpPr>
          <p:nvPr>
            <p:ph type="sldNum" sz="quarter" idx="12"/>
          </p:nvPr>
        </p:nvSpPr>
        <p:spPr/>
        <p:txBody>
          <a:bodyPr/>
          <a:lstStyle/>
          <a:p>
            <a:fld id="{3424B356-D2D0-4E98-97EA-0A69404ADE7F}" type="slidenum">
              <a:rPr lang="en-US" smtClean="0"/>
              <a:t>38</a:t>
            </a:fld>
            <a:endParaRPr lang="en-US"/>
          </a:p>
        </p:txBody>
      </p:sp>
    </p:spTree>
    <p:extLst>
      <p:ext uri="{BB962C8B-B14F-4D97-AF65-F5344CB8AC3E}">
        <p14:creationId xmlns:p14="http://schemas.microsoft.com/office/powerpoint/2010/main" val="44442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A10F-507B-4BF7-B9CB-BC293B83A709}"/>
              </a:ext>
            </a:extLst>
          </p:cNvPr>
          <p:cNvSpPr>
            <a:spLocks noGrp="1"/>
          </p:cNvSpPr>
          <p:nvPr>
            <p:ph type="title"/>
          </p:nvPr>
        </p:nvSpPr>
        <p:spPr>
          <a:xfrm>
            <a:off x="3038302" y="0"/>
            <a:ext cx="3999807" cy="732155"/>
          </a:xfrm>
        </p:spPr>
        <p:txBody>
          <a:bodyPr/>
          <a:lstStyle/>
          <a:p>
            <a:r>
              <a:rPr lang="en-US" dirty="0"/>
              <a:t>1. Update Route</a:t>
            </a:r>
          </a:p>
        </p:txBody>
      </p:sp>
      <p:sp>
        <p:nvSpPr>
          <p:cNvPr id="3" name="Footer Placeholder 2">
            <a:extLst>
              <a:ext uri="{FF2B5EF4-FFF2-40B4-BE49-F238E27FC236}">
                <a16:creationId xmlns:a16="http://schemas.microsoft.com/office/drawing/2014/main" id="{E1441B9B-F73F-4644-BB21-9C43C95CF33C}"/>
              </a:ext>
            </a:extLst>
          </p:cNvPr>
          <p:cNvSpPr>
            <a:spLocks noGrp="1"/>
          </p:cNvSpPr>
          <p:nvPr>
            <p:ph type="ftr" sz="quarter" idx="11"/>
          </p:nvPr>
        </p:nvSpPr>
        <p:spPr/>
        <p:txBody>
          <a:bodyPr/>
          <a:lstStyle/>
          <a:p>
            <a:r>
              <a:rPr lang="en-US"/>
              <a:t>© Cognizant 2019</a:t>
            </a:r>
          </a:p>
        </p:txBody>
      </p:sp>
      <p:sp>
        <p:nvSpPr>
          <p:cNvPr id="4" name="Slide Number Placeholder 3">
            <a:extLst>
              <a:ext uri="{FF2B5EF4-FFF2-40B4-BE49-F238E27FC236}">
                <a16:creationId xmlns:a16="http://schemas.microsoft.com/office/drawing/2014/main" id="{F7EF6D41-ADAA-474D-B192-2FEE74ACCD2A}"/>
              </a:ext>
            </a:extLst>
          </p:cNvPr>
          <p:cNvSpPr>
            <a:spLocks noGrp="1"/>
          </p:cNvSpPr>
          <p:nvPr>
            <p:ph type="sldNum" sz="quarter" idx="12"/>
          </p:nvPr>
        </p:nvSpPr>
        <p:spPr/>
        <p:txBody>
          <a:bodyPr/>
          <a:lstStyle/>
          <a:p>
            <a:fld id="{3424B356-D2D0-4E98-97EA-0A69404ADE7F}" type="slidenum">
              <a:rPr lang="en-US" smtClean="0"/>
              <a:t>39</a:t>
            </a:fld>
            <a:endParaRPr lang="en-US"/>
          </a:p>
        </p:txBody>
      </p:sp>
      <p:pic>
        <p:nvPicPr>
          <p:cNvPr id="5" name="Picture 4">
            <a:extLst>
              <a:ext uri="{FF2B5EF4-FFF2-40B4-BE49-F238E27FC236}">
                <a16:creationId xmlns:a16="http://schemas.microsoft.com/office/drawing/2014/main" id="{FAF1357D-CC5D-48FE-93E2-964960BAB76F}"/>
              </a:ext>
            </a:extLst>
          </p:cNvPr>
          <p:cNvPicPr>
            <a:picLocks noChangeAspect="1"/>
          </p:cNvPicPr>
          <p:nvPr/>
        </p:nvPicPr>
        <p:blipFill>
          <a:blip r:embed="rId2"/>
          <a:stretch>
            <a:fillRect/>
          </a:stretch>
        </p:blipFill>
        <p:spPr>
          <a:xfrm>
            <a:off x="1485206" y="1797762"/>
            <a:ext cx="8262851" cy="4212802"/>
          </a:xfrm>
          <a:prstGeom prst="rect">
            <a:avLst/>
          </a:prstGeom>
        </p:spPr>
      </p:pic>
    </p:spTree>
    <p:extLst>
      <p:ext uri="{BB962C8B-B14F-4D97-AF65-F5344CB8AC3E}">
        <p14:creationId xmlns:p14="http://schemas.microsoft.com/office/powerpoint/2010/main" val="1598642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511" y="0"/>
            <a:ext cx="4346542" cy="577555"/>
          </a:xfrm>
        </p:spPr>
        <p:txBody>
          <a:bodyPr>
            <a:normAutofit fontScale="90000"/>
          </a:bodyPr>
          <a:lstStyle/>
          <a:p>
            <a:r>
              <a:rPr lang="en-US" dirty="0"/>
              <a:t>Scenario</a:t>
            </a:r>
          </a:p>
        </p:txBody>
      </p:sp>
      <p:sp>
        <p:nvSpPr>
          <p:cNvPr id="4" name="Rectangle 1"/>
          <p:cNvSpPr>
            <a:spLocks noChangeArrowheads="1"/>
          </p:cNvSpPr>
          <p:nvPr/>
        </p:nvSpPr>
        <p:spPr bwMode="auto">
          <a:xfrm>
            <a:off x="2125400" y="1756355"/>
            <a:ext cx="6070764" cy="1556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We want to add a Login feature to our Developer App:</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Login / Logout toggles on nav bar</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Login Form for authentication</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Create Bio is a guarded route</a:t>
            </a:r>
          </a:p>
        </p:txBody>
      </p:sp>
      <p:sp>
        <p:nvSpPr>
          <p:cNvPr id="5" name="Footer Placeholder 1"/>
          <p:cNvSpPr>
            <a:spLocks noGrp="1"/>
          </p:cNvSpPr>
          <p:nvPr>
            <p:ph type="ftr" sz="quarter" idx="11"/>
          </p:nvPr>
        </p:nvSpPr>
        <p:spPr>
          <a:xfrm>
            <a:off x="164370" y="6438900"/>
            <a:ext cx="1371600" cy="228600"/>
          </a:xfrm>
        </p:spPr>
        <p:txBody>
          <a:bodyPr/>
          <a:lstStyle/>
          <a:p>
            <a:r>
              <a:rPr lang="en-US"/>
              <a:t>© Cognizant 2019</a:t>
            </a:r>
            <a:endParaRPr lang="en-US" dirty="0"/>
          </a:p>
        </p:txBody>
      </p:sp>
      <p:sp>
        <p:nvSpPr>
          <p:cNvPr id="6" name="Rectangle 1">
            <a:extLst>
              <a:ext uri="{FF2B5EF4-FFF2-40B4-BE49-F238E27FC236}">
                <a16:creationId xmlns:a16="http://schemas.microsoft.com/office/drawing/2014/main" id="{64B56A09-17A0-4698-8C37-FE4AA9C32CF0}"/>
              </a:ext>
            </a:extLst>
          </p:cNvPr>
          <p:cNvSpPr>
            <a:spLocks noChangeArrowheads="1"/>
          </p:cNvSpPr>
          <p:nvPr/>
        </p:nvSpPr>
        <p:spPr bwMode="auto">
          <a:xfrm>
            <a:off x="3757391" y="4245258"/>
            <a:ext cx="2806782" cy="80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1600" dirty="0">
                <a:solidFill>
                  <a:schemeClr val="tx1">
                    <a:lumMod val="75000"/>
                    <a:lumOff val="25000"/>
                  </a:schemeClr>
                </a:solidFill>
                <a:latin typeface="Arial" pitchFamily="34" charset="0"/>
                <a:ea typeface="Arial Unicode MS" pitchFamily="34" charset="-128"/>
                <a:cs typeface="Arial" pitchFamily="34" charset="0"/>
              </a:rPr>
              <a:t>How do we accomplish this?</a:t>
            </a:r>
          </a:p>
          <a:p>
            <a:endParaRPr lang="en-US" sz="1600" dirty="0">
              <a:solidFill>
                <a:schemeClr val="tx1">
                  <a:lumMod val="75000"/>
                  <a:lumOff val="25000"/>
                </a:schemeClr>
              </a:solidFill>
              <a:latin typeface="Arial" pitchFamily="34" charset="0"/>
              <a:ea typeface="Arial Unicode MS" pitchFamily="34" charset="-128"/>
              <a:cs typeface="Arial" pitchFamily="34" charset="0"/>
            </a:endParaRPr>
          </a:p>
          <a:p>
            <a:pPr algn="ctr"/>
            <a:r>
              <a:rPr lang="en-US" sz="1600" dirty="0">
                <a:solidFill>
                  <a:schemeClr val="tx1">
                    <a:lumMod val="75000"/>
                    <a:lumOff val="25000"/>
                  </a:schemeClr>
                </a:solidFill>
                <a:latin typeface="Arial" pitchFamily="34" charset="0"/>
                <a:ea typeface="Arial Unicode MS" pitchFamily="34" charset="-128"/>
                <a:cs typeface="Arial" pitchFamily="34" charset="0"/>
              </a:rPr>
              <a:t>Observables</a:t>
            </a:r>
          </a:p>
        </p:txBody>
      </p:sp>
      <p:sp>
        <p:nvSpPr>
          <p:cNvPr id="3" name="Slide Number Placeholder 2">
            <a:extLst>
              <a:ext uri="{FF2B5EF4-FFF2-40B4-BE49-F238E27FC236}">
                <a16:creationId xmlns:a16="http://schemas.microsoft.com/office/drawing/2014/main" id="{D987FE56-9EE9-42B7-84B4-A1FC28B8051E}"/>
              </a:ext>
            </a:extLst>
          </p:cNvPr>
          <p:cNvSpPr>
            <a:spLocks noGrp="1"/>
          </p:cNvSpPr>
          <p:nvPr>
            <p:ph type="sldNum" sz="quarter" idx="12"/>
          </p:nvPr>
        </p:nvSpPr>
        <p:spPr/>
        <p:txBody>
          <a:bodyPr/>
          <a:lstStyle/>
          <a:p>
            <a:fld id="{3424B356-D2D0-4E98-97EA-0A69404ADE7F}" type="slidenum">
              <a:rPr lang="en-US" smtClean="0"/>
              <a:t>4</a:t>
            </a:fld>
            <a:endParaRPr lang="en-US"/>
          </a:p>
        </p:txBody>
      </p:sp>
    </p:spTree>
    <p:extLst>
      <p:ext uri="{BB962C8B-B14F-4D97-AF65-F5344CB8AC3E}">
        <p14:creationId xmlns:p14="http://schemas.microsoft.com/office/powerpoint/2010/main" val="1173703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A10F-507B-4BF7-B9CB-BC293B83A709}"/>
              </a:ext>
            </a:extLst>
          </p:cNvPr>
          <p:cNvSpPr>
            <a:spLocks noGrp="1"/>
          </p:cNvSpPr>
          <p:nvPr>
            <p:ph type="title"/>
          </p:nvPr>
        </p:nvSpPr>
        <p:spPr>
          <a:xfrm>
            <a:off x="3038302" y="0"/>
            <a:ext cx="6205451" cy="732155"/>
          </a:xfrm>
        </p:spPr>
        <p:txBody>
          <a:bodyPr>
            <a:normAutofit fontScale="90000"/>
          </a:bodyPr>
          <a:lstStyle/>
          <a:p>
            <a:r>
              <a:rPr lang="en-US" dirty="0"/>
              <a:t>2. </a:t>
            </a:r>
            <a:r>
              <a:rPr lang="en-US" dirty="0" err="1"/>
              <a:t>CanActivate</a:t>
            </a:r>
            <a:r>
              <a:rPr lang="en-US" dirty="0"/>
              <a:t> </a:t>
            </a:r>
            <a:r>
              <a:rPr lang="en-US" dirty="0" err="1"/>
              <a:t>CanDeactivate</a:t>
            </a:r>
            <a:endParaRPr lang="en-US" dirty="0"/>
          </a:p>
        </p:txBody>
      </p:sp>
      <p:sp>
        <p:nvSpPr>
          <p:cNvPr id="3" name="Footer Placeholder 2">
            <a:extLst>
              <a:ext uri="{FF2B5EF4-FFF2-40B4-BE49-F238E27FC236}">
                <a16:creationId xmlns:a16="http://schemas.microsoft.com/office/drawing/2014/main" id="{E1441B9B-F73F-4644-BB21-9C43C95CF33C}"/>
              </a:ext>
            </a:extLst>
          </p:cNvPr>
          <p:cNvSpPr>
            <a:spLocks noGrp="1"/>
          </p:cNvSpPr>
          <p:nvPr>
            <p:ph type="ftr" sz="quarter" idx="11"/>
          </p:nvPr>
        </p:nvSpPr>
        <p:spPr/>
        <p:txBody>
          <a:bodyPr/>
          <a:lstStyle/>
          <a:p>
            <a:r>
              <a:rPr lang="en-US"/>
              <a:t>© Cognizant 2019</a:t>
            </a:r>
          </a:p>
        </p:txBody>
      </p:sp>
      <p:sp>
        <p:nvSpPr>
          <p:cNvPr id="4" name="Slide Number Placeholder 3">
            <a:extLst>
              <a:ext uri="{FF2B5EF4-FFF2-40B4-BE49-F238E27FC236}">
                <a16:creationId xmlns:a16="http://schemas.microsoft.com/office/drawing/2014/main" id="{F7EF6D41-ADAA-474D-B192-2FEE74ACCD2A}"/>
              </a:ext>
            </a:extLst>
          </p:cNvPr>
          <p:cNvSpPr>
            <a:spLocks noGrp="1"/>
          </p:cNvSpPr>
          <p:nvPr>
            <p:ph type="sldNum" sz="quarter" idx="12"/>
          </p:nvPr>
        </p:nvSpPr>
        <p:spPr/>
        <p:txBody>
          <a:bodyPr/>
          <a:lstStyle/>
          <a:p>
            <a:fld id="{3424B356-D2D0-4E98-97EA-0A69404ADE7F}" type="slidenum">
              <a:rPr lang="en-US" smtClean="0"/>
              <a:t>40</a:t>
            </a:fld>
            <a:endParaRPr lang="en-US"/>
          </a:p>
        </p:txBody>
      </p:sp>
      <p:pic>
        <p:nvPicPr>
          <p:cNvPr id="6" name="Picture 5">
            <a:extLst>
              <a:ext uri="{FF2B5EF4-FFF2-40B4-BE49-F238E27FC236}">
                <a16:creationId xmlns:a16="http://schemas.microsoft.com/office/drawing/2014/main" id="{75F1B2E7-41A3-4F66-9AFF-A750586EF869}"/>
              </a:ext>
            </a:extLst>
          </p:cNvPr>
          <p:cNvPicPr>
            <a:picLocks noChangeAspect="1"/>
          </p:cNvPicPr>
          <p:nvPr/>
        </p:nvPicPr>
        <p:blipFill>
          <a:blip r:embed="rId2"/>
          <a:stretch>
            <a:fillRect/>
          </a:stretch>
        </p:blipFill>
        <p:spPr>
          <a:xfrm>
            <a:off x="1753532" y="835585"/>
            <a:ext cx="8570876" cy="6022415"/>
          </a:xfrm>
          <a:prstGeom prst="rect">
            <a:avLst/>
          </a:prstGeom>
        </p:spPr>
      </p:pic>
    </p:spTree>
    <p:extLst>
      <p:ext uri="{BB962C8B-B14F-4D97-AF65-F5344CB8AC3E}">
        <p14:creationId xmlns:p14="http://schemas.microsoft.com/office/powerpoint/2010/main" val="3621040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Pipes</a:t>
            </a:r>
          </a:p>
        </p:txBody>
      </p:sp>
      <p:sp>
        <p:nvSpPr>
          <p:cNvPr id="2" name="Footer Placeholder 1">
            <a:extLst>
              <a:ext uri="{FF2B5EF4-FFF2-40B4-BE49-F238E27FC236}">
                <a16:creationId xmlns:a16="http://schemas.microsoft.com/office/drawing/2014/main" id="{481CC90D-36AE-4452-8FD3-BC93A6E28404}"/>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2028060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352" y="0"/>
            <a:ext cx="4110872" cy="643543"/>
          </a:xfrm>
        </p:spPr>
        <p:txBody>
          <a:bodyPr>
            <a:normAutofit fontScale="90000"/>
          </a:bodyPr>
          <a:lstStyle/>
          <a:p>
            <a:r>
              <a:rPr lang="en-US" dirty="0"/>
              <a:t>Introducing Pipes</a:t>
            </a:r>
          </a:p>
        </p:txBody>
      </p:sp>
      <p:sp>
        <p:nvSpPr>
          <p:cNvPr id="4" name="Rectangle 1"/>
          <p:cNvSpPr>
            <a:spLocks noChangeArrowheads="1"/>
          </p:cNvSpPr>
          <p:nvPr/>
        </p:nvSpPr>
        <p:spPr bwMode="auto">
          <a:xfrm>
            <a:off x="2013815" y="1241007"/>
            <a:ext cx="8483683" cy="465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The mechanism that Angular provides for filtering data is pipes.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 pipe’s primary task is to do data transformation of the input to the desired output.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Pipes are identifiable in templates by the presence of Pipes (pun intended </a:t>
            </a:r>
            <a:r>
              <a:rPr lang="en-US" dirty="0">
                <a:latin typeface="Arial" panose="020B0604020202020204" pitchFamily="34" charset="0"/>
                <a:cs typeface="Arial" panose="020B0604020202020204" pitchFamily="34" charset="0"/>
                <a:sym typeface="Wingdings" panose="05000000000000000000" pitchFamily="2" charset="2"/>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sz="2000" dirty="0">
              <a:sym typeface="Wingdings" panose="05000000000000000000" pitchFamily="2" charset="2"/>
            </a:endParaRPr>
          </a:p>
          <a:p>
            <a:pPr marL="342900" indent="-342900">
              <a:buFont typeface="Arial" panose="020B0604020202020204" pitchFamily="34" charset="0"/>
              <a:buChar char="•"/>
            </a:pPr>
            <a:r>
              <a:rPr lang="en-US" sz="2000" dirty="0">
                <a:sym typeface="Wingdings" panose="05000000000000000000" pitchFamily="2" charset="2"/>
                <a:hlinkClick r:id="rId3"/>
              </a:rPr>
              <a:t>https://angular.io/api/common#pipes</a:t>
            </a:r>
            <a:endParaRPr lang="en-US" sz="2000" dirty="0">
              <a:sym typeface="Wingdings" panose="05000000000000000000" pitchFamily="2" charset="2"/>
            </a:endParaRPr>
          </a:p>
          <a:p>
            <a:endParaRPr lang="en-US" sz="2000" dirty="0">
              <a:sym typeface="Wingdings" panose="05000000000000000000" pitchFamily="2" charset="2"/>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TextBox 4"/>
          <p:cNvSpPr txBox="1"/>
          <p:nvPr/>
        </p:nvSpPr>
        <p:spPr>
          <a:xfrm>
            <a:off x="2217057" y="2750268"/>
            <a:ext cx="8077200" cy="954107"/>
          </a:xfrm>
          <a:prstGeom prst="rect">
            <a:avLst/>
          </a:prstGeom>
          <a:solidFill>
            <a:schemeClr val="tx1"/>
          </a:solidFill>
          <a:ln>
            <a:noFill/>
          </a:ln>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@Component({</a:t>
            </a:r>
          </a:p>
          <a:p>
            <a:r>
              <a:rPr lang="en-US" sz="1400" dirty="0">
                <a:solidFill>
                  <a:schemeClr val="bg1"/>
                </a:solidFill>
                <a:latin typeface="Courier New" panose="02070309020205020404" pitchFamily="49" charset="0"/>
                <a:cs typeface="Courier New" panose="02070309020205020404" pitchFamily="49" charset="0"/>
              </a:rPr>
              <a:t>  selector: 'product-price',</a:t>
            </a:r>
          </a:p>
          <a:p>
            <a:r>
              <a:rPr lang="en-US" sz="1400" dirty="0">
                <a:solidFill>
                  <a:schemeClr val="bg1"/>
                </a:solidFill>
                <a:latin typeface="Courier New" panose="02070309020205020404" pitchFamily="49" charset="0"/>
                <a:cs typeface="Courier New" panose="02070309020205020404" pitchFamily="49" charset="0"/>
              </a:rPr>
              <a:t>  template: `&lt;p&gt;Total price of product is {{ price | currency }}&lt;/p&gt;`</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9" name="Footer Placeholder 3"/>
          <p:cNvSpPr>
            <a:spLocks noGrp="1"/>
          </p:cNvSpPr>
          <p:nvPr>
            <p:ph type="ftr" sz="quarter" idx="11"/>
          </p:nvPr>
        </p:nvSpPr>
        <p:spPr>
          <a:xfrm>
            <a:off x="173798" y="64008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57B4D965-2513-4060-A23D-6842CD9DD62E}"/>
              </a:ext>
            </a:extLst>
          </p:cNvPr>
          <p:cNvSpPr>
            <a:spLocks noGrp="1"/>
          </p:cNvSpPr>
          <p:nvPr>
            <p:ph type="sldNum" sz="quarter" idx="12"/>
          </p:nvPr>
        </p:nvSpPr>
        <p:spPr/>
        <p:txBody>
          <a:bodyPr/>
          <a:lstStyle/>
          <a:p>
            <a:fld id="{3424B356-D2D0-4E98-97EA-0A69404ADE7F}" type="slidenum">
              <a:rPr lang="en-US" smtClean="0"/>
              <a:t>42</a:t>
            </a:fld>
            <a:endParaRPr lang="en-US"/>
          </a:p>
        </p:txBody>
      </p:sp>
    </p:spTree>
    <p:extLst>
      <p:ext uri="{BB962C8B-B14F-4D97-AF65-F5344CB8AC3E}">
        <p14:creationId xmlns:p14="http://schemas.microsoft.com/office/powerpoint/2010/main" val="728990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6938" y="0"/>
            <a:ext cx="5996233" cy="686287"/>
          </a:xfrm>
        </p:spPr>
        <p:txBody>
          <a:bodyPr>
            <a:normAutofit fontScale="90000"/>
          </a:bodyPr>
          <a:lstStyle/>
          <a:p>
            <a:r>
              <a:rPr lang="en-US" dirty="0"/>
              <a:t>Introducing Pipes (Contd.)</a:t>
            </a:r>
          </a:p>
        </p:txBody>
      </p:sp>
      <p:sp>
        <p:nvSpPr>
          <p:cNvPr id="4" name="Rectangle 1"/>
          <p:cNvSpPr>
            <a:spLocks noChangeArrowheads="1"/>
          </p:cNvSpPr>
          <p:nvPr/>
        </p:nvSpPr>
        <p:spPr bwMode="auto">
          <a:xfrm>
            <a:off x="1843088" y="1051412"/>
            <a:ext cx="8483683" cy="145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 pipe can accept optional parameters. Parameters are sent as colon separated inputs after the pipe name.</a:t>
            </a: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6" name="TextBox 5"/>
          <p:cNvSpPr txBox="1"/>
          <p:nvPr/>
        </p:nvSpPr>
        <p:spPr>
          <a:xfrm>
            <a:off x="2249570" y="2517236"/>
            <a:ext cx="8077200" cy="954107"/>
          </a:xfrm>
          <a:prstGeom prst="rect">
            <a:avLst/>
          </a:prstGeom>
          <a:solidFill>
            <a:schemeClr val="tx1"/>
          </a:solidFill>
          <a:ln>
            <a:noFill/>
          </a:ln>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@Component({</a:t>
            </a:r>
          </a:p>
          <a:p>
            <a:r>
              <a:rPr lang="en-US" sz="1400" dirty="0">
                <a:solidFill>
                  <a:schemeClr val="bg1"/>
                </a:solidFill>
                <a:latin typeface="Courier New" panose="02070309020205020404" pitchFamily="49" charset="0"/>
                <a:cs typeface="Courier New" panose="02070309020205020404" pitchFamily="49" charset="0"/>
              </a:rPr>
              <a:t>  selector: 'product-price',</a:t>
            </a:r>
          </a:p>
          <a:p>
            <a:r>
              <a:rPr lang="en-US" sz="1400" dirty="0">
                <a:solidFill>
                  <a:schemeClr val="bg1"/>
                </a:solidFill>
                <a:latin typeface="Courier New" panose="02070309020205020404" pitchFamily="49" charset="0"/>
                <a:cs typeface="Courier New" panose="02070309020205020404" pitchFamily="49" charset="0"/>
              </a:rPr>
              <a:t>  template: `&lt;p&gt;Total price is {{ price | currency :2:”CAD”}}&lt;/p&gt;`</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8" name="Footer Placeholder 3"/>
          <p:cNvSpPr>
            <a:spLocks noGrp="1"/>
          </p:cNvSpPr>
          <p:nvPr>
            <p:ph type="ftr" sz="quarter" idx="11"/>
          </p:nvPr>
        </p:nvSpPr>
        <p:spPr>
          <a:xfrm>
            <a:off x="126663" y="64008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4BC6ADB5-7FB1-40AA-B70B-BF6EE3D4D8D4}"/>
              </a:ext>
            </a:extLst>
          </p:cNvPr>
          <p:cNvSpPr>
            <a:spLocks noGrp="1"/>
          </p:cNvSpPr>
          <p:nvPr>
            <p:ph type="sldNum" sz="quarter" idx="12"/>
          </p:nvPr>
        </p:nvSpPr>
        <p:spPr/>
        <p:txBody>
          <a:bodyPr/>
          <a:lstStyle/>
          <a:p>
            <a:fld id="{3424B356-D2D0-4E98-97EA-0A69404ADE7F}" type="slidenum">
              <a:rPr lang="en-US" smtClean="0"/>
              <a:t>43</a:t>
            </a:fld>
            <a:endParaRPr lang="en-US"/>
          </a:p>
        </p:txBody>
      </p:sp>
    </p:spTree>
    <p:extLst>
      <p:ext uri="{BB962C8B-B14F-4D97-AF65-F5344CB8AC3E}">
        <p14:creationId xmlns:p14="http://schemas.microsoft.com/office/powerpoint/2010/main" val="3638724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8913" y="-135573"/>
            <a:ext cx="6411012" cy="832079"/>
          </a:xfrm>
        </p:spPr>
        <p:txBody>
          <a:bodyPr/>
          <a:lstStyle/>
          <a:p>
            <a:r>
              <a:rPr lang="en-US" dirty="0"/>
              <a:t>Introducing Pipes (Contd.)</a:t>
            </a:r>
          </a:p>
        </p:txBody>
      </p:sp>
      <p:sp>
        <p:nvSpPr>
          <p:cNvPr id="4" name="Rectangle 1"/>
          <p:cNvSpPr>
            <a:spLocks noChangeArrowheads="1"/>
          </p:cNvSpPr>
          <p:nvPr/>
        </p:nvSpPr>
        <p:spPr bwMode="auto">
          <a:xfrm>
            <a:off x="1843088" y="1036023"/>
            <a:ext cx="8483683" cy="1485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sym typeface="Wingdings" panose="05000000000000000000" pitchFamily="2" charset="2"/>
              </a:rPr>
              <a:t>Pipes are chainable. Output of one pipe may be fed as the input of a subsequent pipe.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TextBox 4"/>
          <p:cNvSpPr txBox="1"/>
          <p:nvPr/>
        </p:nvSpPr>
        <p:spPr>
          <a:xfrm>
            <a:off x="2209800" y="2322494"/>
            <a:ext cx="8077200" cy="954107"/>
          </a:xfrm>
          <a:prstGeom prst="rect">
            <a:avLst/>
          </a:prstGeom>
          <a:solidFill>
            <a:schemeClr val="tx1"/>
          </a:solidFill>
          <a:ln>
            <a:noFill/>
          </a:ln>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@Component({</a:t>
            </a:r>
          </a:p>
          <a:p>
            <a:r>
              <a:rPr lang="en-US" sz="1400" dirty="0">
                <a:solidFill>
                  <a:schemeClr val="bg1"/>
                </a:solidFill>
                <a:latin typeface="Courier New" panose="02070309020205020404" pitchFamily="49" charset="0"/>
                <a:cs typeface="Courier New" panose="02070309020205020404" pitchFamily="49" charset="0"/>
              </a:rPr>
              <a:t>  selector: 'product-price',</a:t>
            </a:r>
          </a:p>
          <a:p>
            <a:r>
              <a:rPr lang="en-US" sz="1400" dirty="0">
                <a:solidFill>
                  <a:schemeClr val="bg1"/>
                </a:solidFill>
                <a:latin typeface="Courier New" panose="02070309020205020404" pitchFamily="49" charset="0"/>
                <a:cs typeface="Courier New" panose="02070309020205020404" pitchFamily="49" charset="0"/>
              </a:rPr>
              <a:t>  template: `&lt;p&gt;Price : {{ </a:t>
            </a:r>
            <a:r>
              <a:rPr lang="en-US" sz="1400" dirty="0" err="1">
                <a:solidFill>
                  <a:schemeClr val="bg1"/>
                </a:solidFill>
                <a:latin typeface="Courier New" panose="02070309020205020404" pitchFamily="49" charset="0"/>
                <a:cs typeface="Courier New" panose="02070309020205020404" pitchFamily="49" charset="0"/>
              </a:rPr>
              <a:t>price|currency</a:t>
            </a:r>
            <a:r>
              <a:rPr lang="en-US" sz="1400" dirty="0">
                <a:solidFill>
                  <a:schemeClr val="bg1"/>
                </a:solidFill>
                <a:latin typeface="Courier New" panose="02070309020205020404" pitchFamily="49" charset="0"/>
                <a:cs typeface="Courier New" panose="02070309020205020404" pitchFamily="49" charset="0"/>
              </a:rPr>
              <a:t> :2:”USD”|highlight:”Red” }}&lt;/p&gt;`</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7" name="Footer Placeholder 3"/>
          <p:cNvSpPr>
            <a:spLocks noGrp="1"/>
          </p:cNvSpPr>
          <p:nvPr>
            <p:ph type="ftr" sz="quarter" idx="11"/>
          </p:nvPr>
        </p:nvSpPr>
        <p:spPr>
          <a:xfrm>
            <a:off x="173797" y="6440471"/>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19DED64B-63DE-4ABC-8A48-649809EEB1B7}"/>
              </a:ext>
            </a:extLst>
          </p:cNvPr>
          <p:cNvSpPr>
            <a:spLocks noGrp="1"/>
          </p:cNvSpPr>
          <p:nvPr>
            <p:ph type="sldNum" sz="quarter" idx="12"/>
          </p:nvPr>
        </p:nvSpPr>
        <p:spPr/>
        <p:txBody>
          <a:bodyPr/>
          <a:lstStyle/>
          <a:p>
            <a:fld id="{3424B356-D2D0-4E98-97EA-0A69404ADE7F}" type="slidenum">
              <a:rPr lang="en-US" smtClean="0"/>
              <a:t>44</a:t>
            </a:fld>
            <a:endParaRPr lang="en-US"/>
          </a:p>
        </p:txBody>
      </p:sp>
    </p:spTree>
    <p:extLst>
      <p:ext uri="{BB962C8B-B14F-4D97-AF65-F5344CB8AC3E}">
        <p14:creationId xmlns:p14="http://schemas.microsoft.com/office/powerpoint/2010/main" val="1883952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0060" y="0"/>
            <a:ext cx="3469849" cy="700104"/>
          </a:xfrm>
        </p:spPr>
        <p:txBody>
          <a:bodyPr/>
          <a:lstStyle/>
          <a:p>
            <a:r>
              <a:rPr lang="en-US" dirty="0"/>
              <a:t>Custom Pipes</a:t>
            </a:r>
          </a:p>
        </p:txBody>
      </p:sp>
      <p:sp>
        <p:nvSpPr>
          <p:cNvPr id="4" name="Rectangle 1"/>
          <p:cNvSpPr>
            <a:spLocks noChangeArrowheads="1"/>
          </p:cNvSpPr>
          <p:nvPr/>
        </p:nvSpPr>
        <p:spPr bwMode="auto">
          <a:xfrm>
            <a:off x="1828801" y="993694"/>
            <a:ext cx="8483683" cy="2359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Custom Pipes may be created to support </a:t>
            </a:r>
            <a:r>
              <a:rPr lang="en-US" dirty="0" err="1">
                <a:latin typeface="Arial" panose="020B0604020202020204" pitchFamily="34" charset="0"/>
                <a:cs typeface="Arial" panose="020B0604020202020204" pitchFamily="34" charset="0"/>
              </a:rPr>
              <a:t>adhoc</a:t>
            </a:r>
            <a:r>
              <a:rPr lang="en-US" dirty="0">
                <a:latin typeface="Arial" panose="020B0604020202020204" pitchFamily="34" charset="0"/>
                <a:cs typeface="Arial" panose="020B0604020202020204" pitchFamily="34" charset="0"/>
              </a:rPr>
              <a:t> application needs. A custom pipe has the following attributes:</a:t>
            </a:r>
          </a:p>
          <a:p>
            <a:pPr marL="685800" lvl="1" indent="-285750">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A class that is decorated with @Pipe</a:t>
            </a:r>
          </a:p>
          <a:p>
            <a:pPr marL="685800" lvl="1" indent="-285750">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Implements </a:t>
            </a:r>
            <a:r>
              <a:rPr lang="en-US" sz="1600" dirty="0" err="1">
                <a:solidFill>
                  <a:schemeClr val="tx1">
                    <a:lumMod val="75000"/>
                    <a:lumOff val="25000"/>
                  </a:schemeClr>
                </a:solidFill>
                <a:latin typeface="Arial" pitchFamily="34" charset="0"/>
                <a:ea typeface="Arial Unicode MS" pitchFamily="34" charset="-128"/>
                <a:cs typeface="Arial" pitchFamily="34" charset="0"/>
              </a:rPr>
              <a:t>PipeTransform</a:t>
            </a:r>
            <a:r>
              <a:rPr lang="en-US" sz="1600" dirty="0">
                <a:solidFill>
                  <a:schemeClr val="tx1">
                    <a:lumMod val="75000"/>
                    <a:lumOff val="25000"/>
                  </a:schemeClr>
                </a:solidFill>
                <a:latin typeface="Arial" pitchFamily="34" charset="0"/>
                <a:ea typeface="Arial Unicode MS" pitchFamily="34" charset="-128"/>
                <a:cs typeface="Arial" pitchFamily="34" charset="0"/>
              </a:rPr>
              <a:t> interface</a:t>
            </a:r>
          </a:p>
          <a:p>
            <a:pPr marL="685800" lvl="1" indent="-285750">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Provides body for the transform method from the interface. The method is supplied with the arguments that are provided to the pipe</a:t>
            </a:r>
          </a:p>
          <a:p>
            <a:pPr marL="685800" lvl="1" indent="-285750">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Returns a piped (</a:t>
            </a:r>
            <a:r>
              <a:rPr lang="en-US" sz="1600" dirty="0">
                <a:latin typeface="Arial" pitchFamily="34" charset="0"/>
                <a:ea typeface="Arial Unicode MS" pitchFamily="34" charset="-128"/>
                <a:cs typeface="Arial" pitchFamily="34" charset="0"/>
              </a:rPr>
              <a:t>also known as </a:t>
            </a:r>
            <a:r>
              <a:rPr lang="en-US" sz="1600" dirty="0">
                <a:solidFill>
                  <a:schemeClr val="tx1">
                    <a:lumMod val="75000"/>
                    <a:lumOff val="25000"/>
                  </a:schemeClr>
                </a:solidFill>
                <a:latin typeface="Arial" pitchFamily="34" charset="0"/>
                <a:ea typeface="Arial Unicode MS" pitchFamily="34" charset="-128"/>
                <a:cs typeface="Arial" pitchFamily="34" charset="0"/>
              </a:rPr>
              <a:t>transformed) value</a:t>
            </a:r>
          </a:p>
          <a:p>
            <a:pPr lvl="1"/>
            <a:r>
              <a:rPr lang="en-US" sz="2000" dirty="0">
                <a:latin typeface="Arial" panose="020B0604020202020204" pitchFamily="34" charset="0"/>
                <a:cs typeface="Arial" panose="020B0604020202020204" pitchFamily="34" charset="0"/>
              </a:rPr>
              <a:t>		</a:t>
            </a:r>
          </a:p>
        </p:txBody>
      </p:sp>
      <p:sp>
        <p:nvSpPr>
          <p:cNvPr id="8" name="TextBox 7"/>
          <p:cNvSpPr txBox="1"/>
          <p:nvPr/>
        </p:nvSpPr>
        <p:spPr>
          <a:xfrm>
            <a:off x="2263716" y="3557588"/>
            <a:ext cx="8077200" cy="2462213"/>
          </a:xfrm>
          <a:prstGeom prst="rect">
            <a:avLst/>
          </a:prstGeom>
          <a:solidFill>
            <a:schemeClr val="tx1"/>
          </a:solidFill>
          <a:ln>
            <a:noFill/>
          </a:ln>
        </p:spPr>
        <p:txBody>
          <a:bodyPr wrap="square" rtlCol="0">
            <a:spAutoFit/>
          </a:bodyPr>
          <a:lstStyle/>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@Pipe({</a:t>
            </a:r>
          </a:p>
          <a:p>
            <a:r>
              <a:rPr lang="en-US" sz="1400" dirty="0">
                <a:solidFill>
                  <a:schemeClr val="bg1"/>
                </a:solidFill>
                <a:latin typeface="Courier New" panose="02070309020205020404" pitchFamily="49" charset="0"/>
                <a:cs typeface="Courier New" panose="02070309020205020404" pitchFamily="49" charset="0"/>
              </a:rPr>
              <a:t>  name: '</a:t>
            </a:r>
            <a:r>
              <a:rPr lang="en-US" sz="1400" dirty="0" err="1">
                <a:solidFill>
                  <a:schemeClr val="bg1"/>
                </a:solidFill>
                <a:latin typeface="Courier New" panose="02070309020205020404" pitchFamily="49" charset="0"/>
                <a:cs typeface="Courier New" panose="02070309020205020404" pitchFamily="49" charset="0"/>
              </a:rPr>
              <a:t>formatFileSize</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export class Highlighter </a:t>
            </a:r>
            <a:r>
              <a:rPr lang="en-US" sz="1400" dirty="0" err="1">
                <a:solidFill>
                  <a:schemeClr val="bg1"/>
                </a:solidFill>
                <a:latin typeface="Courier New" panose="02070309020205020404" pitchFamily="49" charset="0"/>
                <a:cs typeface="Courier New" panose="02070309020205020404" pitchFamily="49" charset="0"/>
              </a:rPr>
              <a:t>PipeTransform</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transform(</a:t>
            </a:r>
            <a:r>
              <a:rPr lang="en-US" sz="1400" dirty="0" err="1">
                <a:solidFill>
                  <a:schemeClr val="bg1"/>
                </a:solidFill>
                <a:latin typeface="Courier New" panose="02070309020205020404" pitchFamily="49" charset="0"/>
                <a:cs typeface="Courier New" panose="02070309020205020404" pitchFamily="49" charset="0"/>
              </a:rPr>
              <a:t>textToHighlight</a:t>
            </a:r>
            <a:r>
              <a:rPr lang="en-US" sz="1400" dirty="0">
                <a:solidFill>
                  <a:schemeClr val="bg1"/>
                </a:solidFill>
                <a:latin typeface="Courier New" panose="02070309020205020404" pitchFamily="49" charset="0"/>
                <a:cs typeface="Courier New" panose="02070309020205020404" pitchFamily="49" charset="0"/>
              </a:rPr>
              <a:t>: String, color: String): string {</a:t>
            </a:r>
          </a:p>
          <a:p>
            <a:r>
              <a:rPr lang="en-US" sz="1400" dirty="0">
                <a:solidFill>
                  <a:schemeClr val="bg1"/>
                </a:solidFill>
                <a:latin typeface="Courier New" panose="02070309020205020404" pitchFamily="49" charset="0"/>
                <a:cs typeface="Courier New" panose="02070309020205020404" pitchFamily="49" charset="0"/>
              </a:rPr>
              <a:t>    return `&lt;div style=“background-color:${color}”&gt;</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textToHighlight</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&lt;/div&gt; `;</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5" name="Footer Placeholder 3"/>
          <p:cNvSpPr>
            <a:spLocks noGrp="1"/>
          </p:cNvSpPr>
          <p:nvPr>
            <p:ph type="ftr" sz="quarter" idx="11"/>
          </p:nvPr>
        </p:nvSpPr>
        <p:spPr>
          <a:xfrm>
            <a:off x="0" y="65532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BB6E7E11-953F-4FDE-93D8-EDA6B71F9964}"/>
              </a:ext>
            </a:extLst>
          </p:cNvPr>
          <p:cNvSpPr>
            <a:spLocks noGrp="1"/>
          </p:cNvSpPr>
          <p:nvPr>
            <p:ph type="sldNum" sz="quarter" idx="12"/>
          </p:nvPr>
        </p:nvSpPr>
        <p:spPr/>
        <p:txBody>
          <a:bodyPr/>
          <a:lstStyle/>
          <a:p>
            <a:fld id="{3424B356-D2D0-4E98-97EA-0A69404ADE7F}" type="slidenum">
              <a:rPr lang="en-US" smtClean="0"/>
              <a:t>45</a:t>
            </a:fld>
            <a:endParaRPr lang="en-US"/>
          </a:p>
        </p:txBody>
      </p:sp>
    </p:spTree>
    <p:extLst>
      <p:ext uri="{BB962C8B-B14F-4D97-AF65-F5344CB8AC3E}">
        <p14:creationId xmlns:p14="http://schemas.microsoft.com/office/powerpoint/2010/main" val="3491105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8075" y="0"/>
            <a:ext cx="9015249" cy="576072"/>
          </a:xfrm>
        </p:spPr>
        <p:txBody>
          <a:bodyPr anchor="t" anchorCtr="0">
            <a:normAutofit fontScale="90000"/>
          </a:bodyPr>
          <a:lstStyle/>
          <a:p>
            <a:r>
              <a:rPr lang="en-US" dirty="0"/>
              <a:t>HelloAngular – Pipes</a:t>
            </a:r>
          </a:p>
        </p:txBody>
      </p:sp>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05" y="2362835"/>
            <a:ext cx="2539001" cy="2539001"/>
          </a:xfrm>
          <a:prstGeom prst="rect">
            <a:avLst/>
          </a:prstGeom>
        </p:spPr>
      </p:pic>
      <p:sp>
        <p:nvSpPr>
          <p:cNvPr id="10" name="TextBox 9"/>
          <p:cNvSpPr txBox="1"/>
          <p:nvPr/>
        </p:nvSpPr>
        <p:spPr>
          <a:xfrm>
            <a:off x="3201454" y="2362835"/>
            <a:ext cx="9157003" cy="369332"/>
          </a:xfrm>
          <a:prstGeom prst="rect">
            <a:avLst/>
          </a:prstGeom>
          <a:noFill/>
        </p:spPr>
        <p:txBody>
          <a:bodyPr wrap="square" rtlCol="0">
            <a:spAutoFit/>
          </a:bodyPr>
          <a:lstStyle/>
          <a:p>
            <a:pPr marL="342900" indent="-342900">
              <a:buFont typeface="+mj-lt"/>
              <a:buAutoNum type="arabicPeriod"/>
            </a:pPr>
            <a:r>
              <a:rPr lang="en-US" dirty="0"/>
              <a:t>Create a pipe in the bio.component.html view to display the names in all caps.</a:t>
            </a:r>
          </a:p>
        </p:txBody>
      </p:sp>
      <p:pic>
        <p:nvPicPr>
          <p:cNvPr id="4" name="Picture 3"/>
          <p:cNvPicPr>
            <a:picLocks noChangeAspect="1"/>
          </p:cNvPicPr>
          <p:nvPr/>
        </p:nvPicPr>
        <p:blipFill>
          <a:blip r:embed="rId4"/>
          <a:stretch>
            <a:fillRect/>
          </a:stretch>
        </p:blipFill>
        <p:spPr>
          <a:xfrm>
            <a:off x="3201454" y="2991016"/>
            <a:ext cx="8436851" cy="1628015"/>
          </a:xfrm>
          <a:prstGeom prst="rect">
            <a:avLst/>
          </a:prstGeom>
        </p:spPr>
      </p:pic>
      <p:sp>
        <p:nvSpPr>
          <p:cNvPr id="2" name="Slide Number Placeholder 1">
            <a:extLst>
              <a:ext uri="{FF2B5EF4-FFF2-40B4-BE49-F238E27FC236}">
                <a16:creationId xmlns:a16="http://schemas.microsoft.com/office/drawing/2014/main" id="{A8299B80-AD02-449F-AAA5-85DE800193E8}"/>
              </a:ext>
            </a:extLst>
          </p:cNvPr>
          <p:cNvSpPr>
            <a:spLocks noGrp="1"/>
          </p:cNvSpPr>
          <p:nvPr>
            <p:ph type="sldNum" sz="quarter" idx="12"/>
          </p:nvPr>
        </p:nvSpPr>
        <p:spPr/>
        <p:txBody>
          <a:bodyPr/>
          <a:lstStyle/>
          <a:p>
            <a:fld id="{3424B356-D2D0-4E98-97EA-0A69404ADE7F}" type="slidenum">
              <a:rPr lang="en-US" smtClean="0"/>
              <a:t>46</a:t>
            </a:fld>
            <a:endParaRPr lang="en-US"/>
          </a:p>
        </p:txBody>
      </p:sp>
    </p:spTree>
    <p:extLst>
      <p:ext uri="{BB962C8B-B14F-4D97-AF65-F5344CB8AC3E}">
        <p14:creationId xmlns:p14="http://schemas.microsoft.com/office/powerpoint/2010/main" val="404804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365" y="0"/>
            <a:ext cx="3724373" cy="586982"/>
          </a:xfrm>
        </p:spPr>
        <p:txBody>
          <a:bodyPr>
            <a:normAutofit fontScale="90000"/>
          </a:bodyPr>
          <a:lstStyle/>
          <a:p>
            <a:r>
              <a:rPr lang="en-US" dirty="0" err="1"/>
              <a:t>Stateful</a:t>
            </a:r>
            <a:r>
              <a:rPr lang="en-US" dirty="0"/>
              <a:t> Pipes</a:t>
            </a:r>
          </a:p>
        </p:txBody>
      </p:sp>
      <p:sp>
        <p:nvSpPr>
          <p:cNvPr id="4" name="Rectangle 1"/>
          <p:cNvSpPr>
            <a:spLocks noChangeArrowheads="1"/>
          </p:cNvSpPr>
          <p:nvPr/>
        </p:nvSpPr>
        <p:spPr bwMode="auto">
          <a:xfrm>
            <a:off x="1981201" y="743666"/>
            <a:ext cx="8229600" cy="5255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Pipes may </a:t>
            </a:r>
            <a:r>
              <a:rPr lang="en-US" dirty="0">
                <a:solidFill>
                  <a:srgbClr val="276C1E"/>
                </a:solidFill>
                <a:latin typeface="Arial" panose="020B0604020202020204" pitchFamily="34" charset="0"/>
                <a:cs typeface="Arial" panose="020B0604020202020204" pitchFamily="34" charset="0"/>
              </a:rPr>
              <a:t>be</a:t>
            </a:r>
            <a:r>
              <a:rPr lang="en-US" dirty="0">
                <a:latin typeface="Arial" panose="020B0604020202020204" pitchFamily="34" charset="0"/>
                <a:cs typeface="Arial" panose="020B0604020202020204" pitchFamily="34" charset="0"/>
              </a:rPr>
              <a:t> categorized into:</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Stateless pipes are pure functions that flow input data through, without remembering anything, or causing detectable side-effects. Most pipes are stateless. </a:t>
            </a:r>
          </a:p>
          <a:p>
            <a:pPr marL="685800" lvl="1" indent="-285750">
              <a:lnSpc>
                <a:spcPct val="150000"/>
              </a:lnSpc>
              <a:spcBef>
                <a:spcPct val="20000"/>
              </a:spcBef>
              <a:buFont typeface="Arial" pitchFamily="34" charset="0"/>
              <a:buChar char="–"/>
            </a:pPr>
            <a:r>
              <a:rPr lang="en-US" sz="1600" dirty="0" err="1">
                <a:solidFill>
                  <a:schemeClr val="tx1">
                    <a:lumMod val="75000"/>
                    <a:lumOff val="25000"/>
                  </a:schemeClr>
                </a:solidFill>
                <a:latin typeface="Arial" pitchFamily="34" charset="0"/>
                <a:ea typeface="Arial Unicode MS" pitchFamily="34" charset="-128"/>
                <a:cs typeface="Arial" pitchFamily="34" charset="0"/>
              </a:rPr>
              <a:t>Stateful</a:t>
            </a:r>
            <a:r>
              <a:rPr lang="en-US" sz="1600" dirty="0">
                <a:solidFill>
                  <a:schemeClr val="tx1">
                    <a:lumMod val="75000"/>
                    <a:lumOff val="25000"/>
                  </a:schemeClr>
                </a:solidFill>
                <a:latin typeface="Arial" pitchFamily="34" charset="0"/>
                <a:ea typeface="Arial Unicode MS" pitchFamily="34" charset="-128"/>
                <a:cs typeface="Arial" pitchFamily="34" charset="0"/>
              </a:rPr>
              <a:t> pipes are those which can manage the state of the data they transform. For instance, a pipe that creates an HTTP request, stores the response and displays the output, is </a:t>
            </a:r>
            <a:r>
              <a:rPr lang="en-US" sz="1600" dirty="0">
                <a:solidFill>
                  <a:srgbClr val="276C1E"/>
                </a:solidFill>
                <a:latin typeface="Arial" pitchFamily="34" charset="0"/>
                <a:ea typeface="Arial Unicode MS" pitchFamily="34" charset="-128"/>
                <a:cs typeface="Arial" pitchFamily="34" charset="0"/>
              </a:rPr>
              <a:t>called</a:t>
            </a:r>
            <a:r>
              <a:rPr lang="en-US" sz="1600" dirty="0">
                <a:solidFill>
                  <a:schemeClr val="tx1">
                    <a:lumMod val="75000"/>
                    <a:lumOff val="25000"/>
                  </a:schemeClr>
                </a:solidFill>
                <a:latin typeface="Arial" pitchFamily="34" charset="0"/>
                <a:ea typeface="Arial Unicode MS" pitchFamily="34" charset="-128"/>
                <a:cs typeface="Arial" pitchFamily="34" charset="0"/>
              </a:rPr>
              <a:t> a </a:t>
            </a:r>
            <a:r>
              <a:rPr lang="en-US" sz="1600" dirty="0" err="1">
                <a:solidFill>
                  <a:schemeClr val="tx1">
                    <a:lumMod val="75000"/>
                    <a:lumOff val="25000"/>
                  </a:schemeClr>
                </a:solidFill>
                <a:latin typeface="Arial" pitchFamily="34" charset="0"/>
                <a:ea typeface="Arial Unicode MS" pitchFamily="34" charset="-128"/>
                <a:cs typeface="Arial" pitchFamily="34" charset="0"/>
              </a:rPr>
              <a:t>stateful</a:t>
            </a:r>
            <a:r>
              <a:rPr lang="en-US" sz="1600" dirty="0">
                <a:solidFill>
                  <a:schemeClr val="tx1">
                    <a:lumMod val="75000"/>
                    <a:lumOff val="25000"/>
                  </a:schemeClr>
                </a:solidFill>
                <a:latin typeface="Arial" pitchFamily="34" charset="0"/>
                <a:ea typeface="Arial Unicode MS" pitchFamily="34" charset="-128"/>
                <a:cs typeface="Arial" pitchFamily="34" charset="0"/>
              </a:rPr>
              <a:t> pipe. </a:t>
            </a:r>
            <a:r>
              <a:rPr lang="en-US" sz="1600" dirty="0" err="1">
                <a:solidFill>
                  <a:schemeClr val="tx1">
                    <a:lumMod val="75000"/>
                    <a:lumOff val="25000"/>
                  </a:schemeClr>
                </a:solidFill>
                <a:latin typeface="Arial" pitchFamily="34" charset="0"/>
                <a:ea typeface="Arial Unicode MS" pitchFamily="34" charset="-128"/>
                <a:cs typeface="Arial" pitchFamily="34" charset="0"/>
              </a:rPr>
              <a:t>Stateful</a:t>
            </a:r>
            <a:r>
              <a:rPr lang="en-US" sz="1600" dirty="0">
                <a:solidFill>
                  <a:schemeClr val="tx1">
                    <a:lumMod val="75000"/>
                    <a:lumOff val="25000"/>
                  </a:schemeClr>
                </a:solidFill>
                <a:latin typeface="Arial" pitchFamily="34" charset="0"/>
                <a:ea typeface="Arial Unicode MS" pitchFamily="34" charset="-128"/>
                <a:cs typeface="Arial" pitchFamily="34" charset="0"/>
              </a:rPr>
              <a:t> Pipes should be used cautiously.</a:t>
            </a:r>
          </a:p>
          <a:p>
            <a:pPr marL="342900" lvl="1" indent="-34290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Stateful</a:t>
            </a:r>
            <a:r>
              <a:rPr lang="en-US" dirty="0">
                <a:latin typeface="Arial" panose="020B0604020202020204" pitchFamily="34" charset="0"/>
                <a:cs typeface="Arial" panose="020B0604020202020204" pitchFamily="34" charset="0"/>
              </a:rPr>
              <a:t> pipes are used, when the input is not a literal but matches one of the following:</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An Asynchronously updated value</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An Observable or</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A Promise </a:t>
            </a:r>
          </a:p>
        </p:txBody>
      </p:sp>
      <p:sp>
        <p:nvSpPr>
          <p:cNvPr id="5" name="Footer Placeholder 1"/>
          <p:cNvSpPr>
            <a:spLocks noGrp="1"/>
          </p:cNvSpPr>
          <p:nvPr>
            <p:ph type="ftr" sz="quarter" idx="11"/>
          </p:nvPr>
        </p:nvSpPr>
        <p:spPr>
          <a:xfrm>
            <a:off x="107809" y="64389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F4C51C5C-9A97-43E1-975D-EA2A4DBB1A51}"/>
              </a:ext>
            </a:extLst>
          </p:cNvPr>
          <p:cNvSpPr>
            <a:spLocks noGrp="1"/>
          </p:cNvSpPr>
          <p:nvPr>
            <p:ph type="sldNum" sz="quarter" idx="12"/>
          </p:nvPr>
        </p:nvSpPr>
        <p:spPr/>
        <p:txBody>
          <a:bodyPr/>
          <a:lstStyle/>
          <a:p>
            <a:fld id="{3424B356-D2D0-4E98-97EA-0A69404ADE7F}" type="slidenum">
              <a:rPr lang="en-US" smtClean="0"/>
              <a:t>47</a:t>
            </a:fld>
            <a:endParaRPr lang="en-US"/>
          </a:p>
        </p:txBody>
      </p:sp>
    </p:spTree>
    <p:extLst>
      <p:ext uri="{BB962C8B-B14F-4D97-AF65-F5344CB8AC3E}">
        <p14:creationId xmlns:p14="http://schemas.microsoft.com/office/powerpoint/2010/main" val="24893546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0633" y="-68381"/>
            <a:ext cx="5326930" cy="737811"/>
          </a:xfrm>
        </p:spPr>
        <p:txBody>
          <a:bodyPr/>
          <a:lstStyle/>
          <a:p>
            <a:r>
              <a:rPr lang="en-US" dirty="0" err="1"/>
              <a:t>Stateful</a:t>
            </a:r>
            <a:r>
              <a:rPr lang="en-US" dirty="0"/>
              <a:t> Pipes (Contd.)</a:t>
            </a:r>
          </a:p>
        </p:txBody>
      </p:sp>
      <p:sp>
        <p:nvSpPr>
          <p:cNvPr id="4" name="Rectangle 1"/>
          <p:cNvSpPr>
            <a:spLocks noChangeArrowheads="1"/>
          </p:cNvSpPr>
          <p:nvPr/>
        </p:nvSpPr>
        <p:spPr bwMode="auto">
          <a:xfrm>
            <a:off x="1727118" y="961406"/>
            <a:ext cx="8483683"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inbuilt </a:t>
            </a:r>
            <a:r>
              <a:rPr lang="en-US" b="1" i="1" dirty="0" err="1">
                <a:latin typeface="Arial" panose="020B0604020202020204" pitchFamily="34" charset="0"/>
                <a:cs typeface="Arial" panose="020B0604020202020204" pitchFamily="34" charset="0"/>
              </a:rPr>
              <a:t>async</a:t>
            </a:r>
            <a:r>
              <a:rPr lang="en-US" b="1"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pipe is to be used in these cases. Without using an </a:t>
            </a:r>
            <a:r>
              <a:rPr lang="en-US" i="1" dirty="0" err="1">
                <a:latin typeface="Arial" panose="020B0604020202020204" pitchFamily="34" charset="0"/>
                <a:cs typeface="Arial" panose="020B0604020202020204" pitchFamily="34" charset="0"/>
              </a:rPr>
              <a:t>async</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pipe, such values will not process the output.</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building custom </a:t>
            </a:r>
            <a:r>
              <a:rPr lang="en-US" dirty="0" err="1">
                <a:latin typeface="Arial" panose="020B0604020202020204" pitchFamily="34" charset="0"/>
                <a:cs typeface="Arial" panose="020B0604020202020204" pitchFamily="34" charset="0"/>
              </a:rPr>
              <a:t>Stateful</a:t>
            </a:r>
            <a:r>
              <a:rPr lang="en-US" dirty="0">
                <a:latin typeface="Arial" panose="020B0604020202020204" pitchFamily="34" charset="0"/>
                <a:cs typeface="Arial" panose="020B0604020202020204" pitchFamily="34" charset="0"/>
              </a:rPr>
              <a:t> pipes, the attribute </a:t>
            </a:r>
            <a:r>
              <a:rPr lang="en-US" i="1" dirty="0">
                <a:latin typeface="Arial" panose="020B0604020202020204" pitchFamily="34" charset="0"/>
                <a:cs typeface="Arial" panose="020B0604020202020204" pitchFamily="34" charset="0"/>
              </a:rPr>
              <a:t>pure </a:t>
            </a:r>
            <a:r>
              <a:rPr lang="en-US" dirty="0">
                <a:latin typeface="Arial" panose="020B0604020202020204" pitchFamily="34" charset="0"/>
                <a:cs typeface="Arial" panose="020B0604020202020204" pitchFamily="34" charset="0"/>
              </a:rPr>
              <a:t>of the @Pipe decorator is to be set as false.</a:t>
            </a:r>
          </a:p>
        </p:txBody>
      </p:sp>
      <p:sp>
        <p:nvSpPr>
          <p:cNvPr id="8" name="TextBox 7"/>
          <p:cNvSpPr txBox="1"/>
          <p:nvPr/>
        </p:nvSpPr>
        <p:spPr>
          <a:xfrm>
            <a:off x="2133600" y="3276600"/>
            <a:ext cx="8077200" cy="1600438"/>
          </a:xfrm>
          <a:prstGeom prst="rect">
            <a:avLst/>
          </a:prstGeom>
          <a:solidFill>
            <a:schemeClr val="tx1"/>
          </a:solidFill>
          <a:ln>
            <a:noFill/>
          </a:ln>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@Pipe({</a:t>
            </a:r>
          </a:p>
          <a:p>
            <a:r>
              <a:rPr lang="en-US" sz="1400" dirty="0">
                <a:solidFill>
                  <a:schemeClr val="bg1"/>
                </a:solidFill>
                <a:latin typeface="Courier New" panose="02070309020205020404" pitchFamily="49" charset="0"/>
                <a:cs typeface="Courier New" panose="02070309020205020404" pitchFamily="49" charset="0"/>
              </a:rPr>
              <a:t>  name: '</a:t>
            </a:r>
            <a:r>
              <a:rPr lang="en-US" sz="1400" dirty="0" err="1">
                <a:solidFill>
                  <a:schemeClr val="bg1"/>
                </a:solidFill>
                <a:latin typeface="Courier New" panose="02070309020205020404" pitchFamily="49" charset="0"/>
                <a:cs typeface="Courier New" panose="02070309020205020404" pitchFamily="49" charset="0"/>
              </a:rPr>
              <a:t>animateNumber</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pure: false</a:t>
            </a:r>
          </a:p>
          <a:p>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export class </a:t>
            </a:r>
            <a:r>
              <a:rPr lang="en-US" sz="1400" dirty="0" err="1">
                <a:solidFill>
                  <a:schemeClr val="bg1"/>
                </a:solidFill>
                <a:latin typeface="Courier New" panose="02070309020205020404" pitchFamily="49" charset="0"/>
                <a:cs typeface="Courier New" panose="02070309020205020404" pitchFamily="49" charset="0"/>
              </a:rPr>
              <a:t>AnimateNumberPipe</a:t>
            </a:r>
            <a:r>
              <a:rPr lang="en-US" sz="1400" dirty="0">
                <a:solidFill>
                  <a:schemeClr val="bg1"/>
                </a:solidFill>
                <a:latin typeface="Courier New" panose="02070309020205020404" pitchFamily="49" charset="0"/>
                <a:cs typeface="Courier New" panose="02070309020205020404" pitchFamily="49" charset="0"/>
              </a:rPr>
              <a:t> implements </a:t>
            </a:r>
            <a:r>
              <a:rPr lang="en-US" sz="1400" dirty="0" err="1">
                <a:solidFill>
                  <a:schemeClr val="bg1"/>
                </a:solidFill>
                <a:latin typeface="Courier New" panose="02070309020205020404" pitchFamily="49" charset="0"/>
                <a:cs typeface="Courier New" panose="02070309020205020404" pitchFamily="49" charset="0"/>
              </a:rPr>
              <a:t>PipeTransform</a:t>
            </a:r>
            <a:r>
              <a:rPr lang="en-US" sz="1400" dirty="0">
                <a:solidFill>
                  <a:schemeClr val="bg1"/>
                </a:solidFill>
                <a:latin typeface="Courier New" panose="02070309020205020404" pitchFamily="49" charset="0"/>
                <a:cs typeface="Courier New" panose="02070309020205020404" pitchFamily="49" charset="0"/>
              </a:rPr>
              <a:t> {</a:t>
            </a:r>
          </a:p>
          <a:p>
            <a:pPr lvl="2"/>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5" name="Footer Placeholder 3"/>
          <p:cNvSpPr>
            <a:spLocks noGrp="1"/>
          </p:cNvSpPr>
          <p:nvPr>
            <p:ph type="ftr" sz="quarter" idx="11"/>
          </p:nvPr>
        </p:nvSpPr>
        <p:spPr>
          <a:xfrm>
            <a:off x="355518" y="64389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4DF7013A-4273-475C-A22E-A30613017FB5}"/>
              </a:ext>
            </a:extLst>
          </p:cNvPr>
          <p:cNvSpPr>
            <a:spLocks noGrp="1"/>
          </p:cNvSpPr>
          <p:nvPr>
            <p:ph type="sldNum" sz="quarter" idx="12"/>
          </p:nvPr>
        </p:nvSpPr>
        <p:spPr/>
        <p:txBody>
          <a:bodyPr/>
          <a:lstStyle/>
          <a:p>
            <a:fld id="{3424B356-D2D0-4E98-97EA-0A69404ADE7F}" type="slidenum">
              <a:rPr lang="en-US" smtClean="0"/>
              <a:t>48</a:t>
            </a:fld>
            <a:endParaRPr lang="en-US"/>
          </a:p>
        </p:txBody>
      </p:sp>
    </p:spTree>
    <p:extLst>
      <p:ext uri="{BB962C8B-B14F-4D97-AF65-F5344CB8AC3E}">
        <p14:creationId xmlns:p14="http://schemas.microsoft.com/office/powerpoint/2010/main" val="2235295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36684" y="0"/>
            <a:ext cx="2649718" cy="596409"/>
          </a:xfrm>
        </p:spPr>
        <p:txBody>
          <a:bodyPr>
            <a:normAutofit fontScale="90000"/>
          </a:bodyPr>
          <a:lstStyle/>
          <a:p>
            <a:r>
              <a:rPr lang="en-US" dirty="0"/>
              <a:t>Questions</a:t>
            </a:r>
          </a:p>
        </p:txBody>
      </p:sp>
      <p:pic>
        <p:nvPicPr>
          <p:cNvPr id="1026" name="Picture 2" descr="C:\Users\332822\Downloads\1434556888_support-px-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057400"/>
            <a:ext cx="2235200" cy="2235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Logos\1434554660_Help.png"/>
          <p:cNvPicPr>
            <a:picLocks noChangeAspect="1" noChangeArrowheads="1"/>
          </p:cNvPicPr>
          <p:nvPr/>
        </p:nvPicPr>
        <p:blipFill>
          <a:blip r:embed="rId3">
            <a:duotone>
              <a:prstClr val="black"/>
              <a:srgbClr val="7EF030">
                <a:alpha val="0"/>
                <a:tint val="45000"/>
                <a:satMod val="400000"/>
              </a:srgbClr>
            </a:duotone>
            <a:extLst>
              <a:ext uri="{28A0092B-C50C-407E-A947-70E740481C1C}">
                <a14:useLocalDpi xmlns:a14="http://schemas.microsoft.com/office/drawing/2010/main" val="0"/>
              </a:ext>
            </a:extLst>
          </a:blip>
          <a:srcRect/>
          <a:stretch>
            <a:fillRect/>
          </a:stretch>
        </p:blipFill>
        <p:spPr bwMode="auto">
          <a:xfrm>
            <a:off x="4361543" y="1905000"/>
            <a:ext cx="3468914" cy="3468914"/>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
          <p:cNvSpPr>
            <a:spLocks noGrp="1"/>
          </p:cNvSpPr>
          <p:nvPr>
            <p:ph type="ftr" sz="quarter" idx="11"/>
          </p:nvPr>
        </p:nvSpPr>
        <p:spPr>
          <a:xfrm>
            <a:off x="183224" y="6356350"/>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AFB76761-0972-4F95-AC9D-5C23501CF9AD}"/>
              </a:ext>
            </a:extLst>
          </p:cNvPr>
          <p:cNvSpPr>
            <a:spLocks noGrp="1"/>
          </p:cNvSpPr>
          <p:nvPr>
            <p:ph type="sldNum" sz="quarter" idx="12"/>
          </p:nvPr>
        </p:nvSpPr>
        <p:spPr/>
        <p:txBody>
          <a:bodyPr/>
          <a:lstStyle/>
          <a:p>
            <a:fld id="{3424B356-D2D0-4E98-97EA-0A69404ADE7F}" type="slidenum">
              <a:rPr lang="en-US" smtClean="0"/>
              <a:t>49</a:t>
            </a:fld>
            <a:endParaRPr lang="en-US"/>
          </a:p>
        </p:txBody>
      </p:sp>
    </p:spTree>
    <p:extLst>
      <p:ext uri="{BB962C8B-B14F-4D97-AF65-F5344CB8AC3E}">
        <p14:creationId xmlns:p14="http://schemas.microsoft.com/office/powerpoint/2010/main" val="383466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5726CBB-0B60-49ED-A35E-EEA95703701D}"/>
              </a:ext>
            </a:extLst>
          </p:cNvPr>
          <p:cNvSpPr/>
          <p:nvPr/>
        </p:nvSpPr>
        <p:spPr>
          <a:xfrm>
            <a:off x="1390650" y="966626"/>
            <a:ext cx="9410700" cy="50666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78085" y="0"/>
            <a:ext cx="5835977" cy="643543"/>
          </a:xfrm>
        </p:spPr>
        <p:txBody>
          <a:bodyPr>
            <a:normAutofit fontScale="90000"/>
          </a:bodyPr>
          <a:lstStyle/>
          <a:p>
            <a:r>
              <a:rPr lang="en-US" dirty="0"/>
              <a:t>Scenario</a:t>
            </a:r>
          </a:p>
        </p:txBody>
      </p:sp>
      <p:sp>
        <p:nvSpPr>
          <p:cNvPr id="5" name="Footer Placeholder 1"/>
          <p:cNvSpPr>
            <a:spLocks noGrp="1"/>
          </p:cNvSpPr>
          <p:nvPr>
            <p:ph type="ftr" sz="quarter" idx="11"/>
          </p:nvPr>
        </p:nvSpPr>
        <p:spPr>
          <a:xfrm>
            <a:off x="183224" y="64389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C80AF1D6-B987-4D84-AC2D-800B0504B83F}"/>
              </a:ext>
            </a:extLst>
          </p:cNvPr>
          <p:cNvSpPr>
            <a:spLocks noGrp="1"/>
          </p:cNvSpPr>
          <p:nvPr>
            <p:ph type="sldNum" sz="quarter" idx="12"/>
          </p:nvPr>
        </p:nvSpPr>
        <p:spPr/>
        <p:txBody>
          <a:bodyPr/>
          <a:lstStyle/>
          <a:p>
            <a:fld id="{3424B356-D2D0-4E98-97EA-0A69404ADE7F}" type="slidenum">
              <a:rPr lang="en-US" smtClean="0"/>
              <a:t>5</a:t>
            </a:fld>
            <a:endParaRPr lang="en-US"/>
          </a:p>
        </p:txBody>
      </p:sp>
      <p:sp>
        <p:nvSpPr>
          <p:cNvPr id="7" name="Rectangle 6">
            <a:extLst>
              <a:ext uri="{FF2B5EF4-FFF2-40B4-BE49-F238E27FC236}">
                <a16:creationId xmlns:a16="http://schemas.microsoft.com/office/drawing/2014/main" id="{82F3A352-DCE5-400D-A9B2-0AACC0F932F2}"/>
              </a:ext>
            </a:extLst>
          </p:cNvPr>
          <p:cNvSpPr/>
          <p:nvPr/>
        </p:nvSpPr>
        <p:spPr>
          <a:xfrm>
            <a:off x="1390650" y="966626"/>
            <a:ext cx="9410701"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Nav Bar</a:t>
            </a:r>
          </a:p>
        </p:txBody>
      </p:sp>
      <p:sp>
        <p:nvSpPr>
          <p:cNvPr id="8" name="TextBox 7">
            <a:extLst>
              <a:ext uri="{FF2B5EF4-FFF2-40B4-BE49-F238E27FC236}">
                <a16:creationId xmlns:a16="http://schemas.microsoft.com/office/drawing/2014/main" id="{C07DEBEF-0530-462F-865C-5F8BFF4A9BFD}"/>
              </a:ext>
            </a:extLst>
          </p:cNvPr>
          <p:cNvSpPr txBox="1"/>
          <p:nvPr/>
        </p:nvSpPr>
        <p:spPr>
          <a:xfrm>
            <a:off x="9314389" y="1239160"/>
            <a:ext cx="1335622" cy="369332"/>
          </a:xfrm>
          <a:prstGeom prst="rect">
            <a:avLst/>
          </a:prstGeom>
          <a:noFill/>
        </p:spPr>
        <p:txBody>
          <a:bodyPr wrap="none" rtlCol="0">
            <a:spAutoFit/>
          </a:bodyPr>
          <a:lstStyle/>
          <a:p>
            <a:r>
              <a:rPr lang="en-US" dirty="0">
                <a:solidFill>
                  <a:schemeClr val="bg1"/>
                </a:solidFill>
              </a:rPr>
              <a:t>login/logout</a:t>
            </a:r>
          </a:p>
        </p:txBody>
      </p:sp>
      <p:sp>
        <p:nvSpPr>
          <p:cNvPr id="9" name="TextBox 8">
            <a:extLst>
              <a:ext uri="{FF2B5EF4-FFF2-40B4-BE49-F238E27FC236}">
                <a16:creationId xmlns:a16="http://schemas.microsoft.com/office/drawing/2014/main" id="{037E4796-C630-4AF5-889D-0FF0EEB988C5}"/>
              </a:ext>
            </a:extLst>
          </p:cNvPr>
          <p:cNvSpPr txBox="1"/>
          <p:nvPr/>
        </p:nvSpPr>
        <p:spPr>
          <a:xfrm>
            <a:off x="5016730" y="3176780"/>
            <a:ext cx="2158540" cy="646331"/>
          </a:xfrm>
          <a:prstGeom prst="rect">
            <a:avLst/>
          </a:prstGeom>
          <a:noFill/>
        </p:spPr>
        <p:txBody>
          <a:bodyPr wrap="none" rtlCol="0">
            <a:spAutoFit/>
          </a:bodyPr>
          <a:lstStyle/>
          <a:p>
            <a:pPr algn="ctr"/>
            <a:r>
              <a:rPr lang="en-US" dirty="0">
                <a:solidFill>
                  <a:schemeClr val="bg1"/>
                </a:solidFill>
              </a:rPr>
              <a:t>Login Component</a:t>
            </a:r>
          </a:p>
          <a:p>
            <a:pPr algn="ctr"/>
            <a:r>
              <a:rPr lang="en-US" dirty="0">
                <a:solidFill>
                  <a:schemeClr val="bg1"/>
                </a:solidFill>
              </a:rPr>
              <a:t>(inside router-outlet)</a:t>
            </a:r>
          </a:p>
        </p:txBody>
      </p:sp>
      <p:sp>
        <p:nvSpPr>
          <p:cNvPr id="10" name="Arrow: Left-Right 9">
            <a:extLst>
              <a:ext uri="{FF2B5EF4-FFF2-40B4-BE49-F238E27FC236}">
                <a16:creationId xmlns:a16="http://schemas.microsoft.com/office/drawing/2014/main" id="{DC2DF7D1-D5E0-4B34-BCE6-81B18DC453DD}"/>
              </a:ext>
            </a:extLst>
          </p:cNvPr>
          <p:cNvSpPr/>
          <p:nvPr/>
        </p:nvSpPr>
        <p:spPr>
          <a:xfrm rot="19614613">
            <a:off x="6715124" y="2046961"/>
            <a:ext cx="2952750" cy="838200"/>
          </a:xfrm>
          <a:prstGeom prst="lef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Parent-Child</a:t>
            </a:r>
          </a:p>
        </p:txBody>
      </p:sp>
    </p:spTree>
    <p:extLst>
      <p:ext uri="{BB962C8B-B14F-4D97-AF65-F5344CB8AC3E}">
        <p14:creationId xmlns:p14="http://schemas.microsoft.com/office/powerpoint/2010/main" val="34190742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Your Understanding</a:t>
            </a:r>
          </a:p>
        </p:txBody>
      </p:sp>
      <p:sp>
        <p:nvSpPr>
          <p:cNvPr id="4" name="Slide Number Placeholder 3"/>
          <p:cNvSpPr>
            <a:spLocks noGrp="1"/>
          </p:cNvSpPr>
          <p:nvPr>
            <p:ph type="sldNum" sz="quarter" idx="12"/>
          </p:nvPr>
        </p:nvSpPr>
        <p:spPr/>
        <p:txBody>
          <a:bodyPr/>
          <a:lstStyle/>
          <a:p>
            <a:fld id="{47ED8886-DB3B-44F4-9A80-E6A224679F20}" type="slidenum">
              <a:rPr lang="en-US" smtClean="0"/>
              <a:pPr/>
              <a:t>50</a:t>
            </a:fld>
            <a:endParaRPr lang="en-US" dirty="0"/>
          </a:p>
        </p:txBody>
      </p:sp>
      <p:sp>
        <p:nvSpPr>
          <p:cNvPr id="6" name="Content Placeholder 1"/>
          <p:cNvSpPr>
            <a:spLocks noGrp="1"/>
          </p:cNvSpPr>
          <p:nvPr>
            <p:ph idx="1"/>
          </p:nvPr>
        </p:nvSpPr>
        <p:spPr>
          <a:xfrm>
            <a:off x="2593942" y="1970202"/>
            <a:ext cx="7178708" cy="2243579"/>
          </a:xfrm>
        </p:spPr>
        <p:txBody>
          <a:bodyPr>
            <a:normAutofit/>
          </a:bodyPr>
          <a:lstStyle/>
          <a:p>
            <a:r>
              <a:rPr lang="en-US" dirty="0"/>
              <a:t>When are </a:t>
            </a:r>
            <a:r>
              <a:rPr lang="en-US" dirty="0" err="1"/>
              <a:t>BehaviorSubjects</a:t>
            </a:r>
            <a:r>
              <a:rPr lang="en-US" dirty="0"/>
              <a:t> used?</a:t>
            </a:r>
          </a:p>
          <a:p>
            <a:r>
              <a:rPr lang="en-US" dirty="0">
                <a:solidFill>
                  <a:schemeClr val="tx1"/>
                </a:solidFill>
              </a:rPr>
              <a:t>What are the advantages of Angular Material?</a:t>
            </a:r>
          </a:p>
          <a:p>
            <a:r>
              <a:rPr lang="en-US" dirty="0"/>
              <a:t>How do you implement a Route Guard?</a:t>
            </a:r>
          </a:p>
          <a:p>
            <a:r>
              <a:rPr lang="en-US" dirty="0"/>
              <a:t>When do you use a Pipe?</a:t>
            </a:r>
          </a:p>
          <a:p>
            <a:endParaRPr lang="en-US" dirty="0"/>
          </a:p>
        </p:txBody>
      </p:sp>
      <p:sp>
        <p:nvSpPr>
          <p:cNvPr id="7" name="Footer Placeholder 1"/>
          <p:cNvSpPr>
            <a:spLocks noGrp="1"/>
          </p:cNvSpPr>
          <p:nvPr>
            <p:ph type="ftr" sz="quarter" idx="11"/>
          </p:nvPr>
        </p:nvSpPr>
        <p:spPr>
          <a:xfrm>
            <a:off x="173797" y="6515099"/>
            <a:ext cx="1371600" cy="228600"/>
          </a:xfrm>
        </p:spPr>
        <p:txBody>
          <a:bodyPr/>
          <a:lstStyle/>
          <a:p>
            <a:r>
              <a:rPr lang="en-US"/>
              <a:t>© Cognizant 2019</a:t>
            </a:r>
            <a:endParaRPr lang="en-US" dirty="0"/>
          </a:p>
        </p:txBody>
      </p:sp>
    </p:spTree>
    <p:extLst>
      <p:ext uri="{BB962C8B-B14F-4D97-AF65-F5344CB8AC3E}">
        <p14:creationId xmlns:p14="http://schemas.microsoft.com/office/powerpoint/2010/main" val="38894401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63066" y="4545292"/>
            <a:ext cx="5788843" cy="1054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You have successfully completed</a:t>
            </a:r>
          </a:p>
          <a:p>
            <a:pPr marL="238125" lvl="1"/>
            <a:r>
              <a:rPr lang="en-US" sz="2400" b="1" dirty="0">
                <a:solidFill>
                  <a:schemeClr val="tx1">
                    <a:lumMod val="65000"/>
                    <a:lumOff val="35000"/>
                  </a:schemeClr>
                </a:solidFill>
                <a:latin typeface="Arial Rounded MT Bold" pitchFamily="34" charset="0"/>
                <a:cs typeface="Arial" pitchFamily="34" charset="0"/>
              </a:rPr>
              <a:t>Angular 8 - Day 7</a:t>
            </a:r>
          </a:p>
          <a:p>
            <a:pPr marL="238125" lvl="1"/>
            <a:r>
              <a:rPr lang="en-US" sz="2400" b="1" dirty="0">
                <a:solidFill>
                  <a:schemeClr val="tx1">
                    <a:lumMod val="65000"/>
                    <a:lumOff val="35000"/>
                  </a:schemeClr>
                </a:solidFill>
                <a:latin typeface="Arial Rounded MT Bold" pitchFamily="34" charset="0"/>
                <a:cs typeface="Arial" pitchFamily="34" charset="0"/>
              </a:rPr>
              <a:t>Forms, Pipes, and Route Guards</a:t>
            </a:r>
          </a:p>
        </p:txBody>
      </p:sp>
    </p:spTree>
    <p:extLst>
      <p:ext uri="{BB962C8B-B14F-4D97-AF65-F5344CB8AC3E}">
        <p14:creationId xmlns:p14="http://schemas.microsoft.com/office/powerpoint/2010/main" val="37279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3000" b="1" dirty="0">
                <a:solidFill>
                  <a:schemeClr val="tx1">
                    <a:lumMod val="65000"/>
                    <a:lumOff val="35000"/>
                  </a:schemeClr>
                </a:solidFill>
                <a:latin typeface="Arial Rounded MT Bold" pitchFamily="34" charset="0"/>
                <a:cs typeface="Arial" pitchFamily="34" charset="0"/>
              </a:rPr>
              <a:t>Defining Observables</a:t>
            </a:r>
          </a:p>
        </p:txBody>
      </p:sp>
      <p:sp>
        <p:nvSpPr>
          <p:cNvPr id="2" name="Footer Placeholder 1">
            <a:extLst>
              <a:ext uri="{FF2B5EF4-FFF2-40B4-BE49-F238E27FC236}">
                <a16:creationId xmlns:a16="http://schemas.microsoft.com/office/drawing/2014/main" id="{5107B52C-342D-4626-86D6-8108BF118341}"/>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41868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199" y="806769"/>
            <a:ext cx="265970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Defining an Observable</a:t>
            </a:r>
            <a:r>
              <a:rPr lang="en-US" dirty="0">
                <a:solidFill>
                  <a:srgbClr val="FF66FF"/>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215951" y="0"/>
            <a:ext cx="4937449" cy="578168"/>
          </a:xfrm>
        </p:spPr>
        <p:txBody>
          <a:bodyPr>
            <a:normAutofit fontScale="90000"/>
          </a:bodyPr>
          <a:lstStyle/>
          <a:p>
            <a:r>
              <a:rPr lang="en-US" dirty="0"/>
              <a:t>Observables</a:t>
            </a:r>
          </a:p>
        </p:txBody>
      </p:sp>
      <p:sp>
        <p:nvSpPr>
          <p:cNvPr id="5" name="TextBox 4"/>
          <p:cNvSpPr txBox="1"/>
          <p:nvPr/>
        </p:nvSpPr>
        <p:spPr>
          <a:xfrm>
            <a:off x="1981199" y="1294450"/>
            <a:ext cx="8229600" cy="1384995"/>
          </a:xfrm>
          <a:prstGeom prst="rect">
            <a:avLst/>
          </a:prstGeom>
          <a:solidFill>
            <a:schemeClr val="tx1"/>
          </a:solidFill>
          <a:ln>
            <a:noFill/>
          </a:ln>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Let data:any = new Observable(observer =&gt; {</a:t>
            </a:r>
          </a:p>
          <a:p>
            <a:pPr lvl="1"/>
            <a:r>
              <a:rPr lang="en-US" sz="1200" dirty="0">
                <a:solidFill>
                  <a:schemeClr val="bg1"/>
                </a:solidFill>
                <a:latin typeface="Courier New" panose="02070309020205020404" pitchFamily="49" charset="0"/>
                <a:cs typeface="Courier New" panose="02070309020205020404" pitchFamily="49" charset="0"/>
              </a:rPr>
              <a:t>setTimeout(() =&gt; {</a:t>
            </a:r>
          </a:p>
          <a:p>
            <a:r>
              <a:rPr lang="en-US" sz="1200" dirty="0">
                <a:solidFill>
                  <a:schemeClr val="bg1"/>
                </a:solidFill>
                <a:latin typeface="Courier New" panose="02070309020205020404" pitchFamily="49" charset="0"/>
                <a:cs typeface="Courier New" panose="02070309020205020404" pitchFamily="49" charset="0"/>
              </a:rPr>
              <a:t>         observer.next(42);</a:t>
            </a:r>
          </a:p>
          <a:p>
            <a:r>
              <a:rPr lang="en-US" sz="1200" dirty="0">
                <a:solidFill>
                  <a:schemeClr val="bg1"/>
                </a:solidFill>
                <a:latin typeface="Courier New" panose="02070309020205020404" pitchFamily="49" charset="0"/>
                <a:cs typeface="Courier New" panose="02070309020205020404" pitchFamily="49" charset="0"/>
              </a:rPr>
              <a:t>     }, 1000);</a:t>
            </a:r>
          </a:p>
          <a:p>
            <a:r>
              <a:rPr lang="en-US" sz="1200" dirty="0">
                <a:solidFill>
                  <a:schemeClr val="bg1"/>
                </a:solidFill>
                <a:latin typeface="Courier New" panose="02070309020205020404" pitchFamily="49" charset="0"/>
                <a:cs typeface="Courier New" panose="02070309020205020404" pitchFamily="49" charset="0"/>
              </a:rPr>
              <a:t>     setTimeout(() =&gt; {</a:t>
            </a:r>
          </a:p>
          <a:p>
            <a:r>
              <a:rPr lang="en-US" sz="1200" dirty="0">
                <a:solidFill>
                  <a:schemeClr val="bg1"/>
                </a:solidFill>
                <a:latin typeface="Courier New" panose="02070309020205020404" pitchFamily="49" charset="0"/>
                <a:cs typeface="Courier New" panose="02070309020205020404" pitchFamily="49" charset="0"/>
              </a:rPr>
              <a:t>         observer.complete();</a:t>
            </a:r>
          </a:p>
          <a:p>
            <a:r>
              <a:rPr lang="en-US" sz="1200" dirty="0">
                <a:solidFill>
                  <a:schemeClr val="bg1"/>
                </a:solidFill>
                <a:latin typeface="Courier New" panose="02070309020205020404" pitchFamily="49" charset="0"/>
                <a:cs typeface="Courier New" panose="02070309020205020404" pitchFamily="49" charset="0"/>
              </a:rPr>
              <a:t>      }, 3000);});</a:t>
            </a:r>
          </a:p>
        </p:txBody>
      </p:sp>
      <p:sp>
        <p:nvSpPr>
          <p:cNvPr id="6" name="TextBox 5"/>
          <p:cNvSpPr txBox="1"/>
          <p:nvPr/>
        </p:nvSpPr>
        <p:spPr>
          <a:xfrm>
            <a:off x="1981199" y="4992415"/>
            <a:ext cx="8229600" cy="1015663"/>
          </a:xfrm>
          <a:prstGeom prst="rect">
            <a:avLst/>
          </a:prstGeom>
          <a:solidFill>
            <a:schemeClr val="tx1"/>
          </a:solidFill>
          <a:ln>
            <a:noFill/>
          </a:ln>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data.subscribe(</a:t>
            </a:r>
          </a:p>
          <a:p>
            <a:r>
              <a:rPr lang="en-US" sz="1200" dirty="0">
                <a:solidFill>
                  <a:schemeClr val="bg1"/>
                </a:solidFill>
                <a:latin typeface="Courier New" panose="02070309020205020404" pitchFamily="49" charset="0"/>
                <a:cs typeface="Courier New" panose="02070309020205020404" pitchFamily="49" charset="0"/>
              </a:rPr>
              <a:t>          value =&gt; this.values.push(value),</a:t>
            </a:r>
          </a:p>
          <a:p>
            <a:r>
              <a:rPr lang="en-US" sz="1200" dirty="0">
                <a:solidFill>
                  <a:schemeClr val="bg1"/>
                </a:solidFill>
                <a:latin typeface="Courier New" panose="02070309020205020404" pitchFamily="49" charset="0"/>
                <a:cs typeface="Courier New" panose="02070309020205020404" pitchFamily="49" charset="0"/>
              </a:rPr>
              <a:t>          error =&gt; this.anyErrors = true,</a:t>
            </a:r>
          </a:p>
          <a:p>
            <a:r>
              <a:rPr lang="en-US" sz="1200" dirty="0">
                <a:solidFill>
                  <a:schemeClr val="bg1"/>
                </a:solidFill>
                <a:latin typeface="Courier New" panose="02070309020205020404" pitchFamily="49" charset="0"/>
                <a:cs typeface="Courier New" panose="02070309020205020404" pitchFamily="49" charset="0"/>
              </a:rPr>
              <a:t>          () =&gt; this.finished = true</a:t>
            </a:r>
          </a:p>
          <a:p>
            <a:r>
              <a:rPr lang="en-US" sz="1200" dirty="0">
                <a:solidFill>
                  <a:schemeClr val="bg1"/>
                </a:solidFill>
                <a:latin typeface="Courier New" panose="02070309020205020404" pitchFamily="49" charset="0"/>
                <a:cs typeface="Courier New" panose="02070309020205020404" pitchFamily="49" charset="0"/>
              </a:rPr>
              <a:t>      );  }</a:t>
            </a:r>
          </a:p>
        </p:txBody>
      </p:sp>
      <p:sp>
        <p:nvSpPr>
          <p:cNvPr id="3" name="TextBox 2"/>
          <p:cNvSpPr txBox="1"/>
          <p:nvPr/>
        </p:nvSpPr>
        <p:spPr>
          <a:xfrm>
            <a:off x="1981200" y="4394482"/>
            <a:ext cx="426270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Subscribing/Listening to an Observable</a:t>
            </a:r>
            <a:r>
              <a:rPr lang="en-US" dirty="0">
                <a:solidFill>
                  <a:srgbClr val="FF66FF"/>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a:xfrm>
            <a:off x="0" y="6351314"/>
            <a:ext cx="1479331" cy="365125"/>
          </a:xfrm>
        </p:spPr>
        <p:txBody>
          <a:bodyPr/>
          <a:lstStyle/>
          <a:p>
            <a:r>
              <a:rPr lang="en-US"/>
              <a:t>© Cognizant 2019</a:t>
            </a:r>
            <a:endParaRPr lang="en-US" dirty="0"/>
          </a:p>
        </p:txBody>
      </p:sp>
      <p:sp>
        <p:nvSpPr>
          <p:cNvPr id="10" name="TextBox 9"/>
          <p:cNvSpPr txBox="1"/>
          <p:nvPr/>
        </p:nvSpPr>
        <p:spPr>
          <a:xfrm>
            <a:off x="1981199" y="2902329"/>
            <a:ext cx="315573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Observable as a return Type</a:t>
            </a:r>
            <a:r>
              <a:rPr lang="en-US" dirty="0">
                <a:solidFill>
                  <a:srgbClr val="FF66FF"/>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1" name="TextBox 10"/>
          <p:cNvSpPr txBox="1"/>
          <p:nvPr/>
        </p:nvSpPr>
        <p:spPr>
          <a:xfrm>
            <a:off x="1981199" y="3390010"/>
            <a:ext cx="8229600" cy="646331"/>
          </a:xfrm>
          <a:prstGeom prst="rect">
            <a:avLst/>
          </a:prstGeom>
          <a:solidFill>
            <a:schemeClr val="tx1"/>
          </a:solidFill>
          <a:ln>
            <a:noFill/>
          </a:ln>
        </p:spPr>
        <p:txBody>
          <a:bodyPr wrap="square" rtlCol="0">
            <a:spAutoFit/>
          </a:bodyPr>
          <a:lstStyle/>
          <a:p>
            <a:r>
              <a:rPr lang="en-US" sz="1200" dirty="0" err="1">
                <a:solidFill>
                  <a:schemeClr val="bg1"/>
                </a:solidFill>
                <a:latin typeface="Courier New" panose="02070309020205020404" pitchFamily="49" charset="0"/>
                <a:cs typeface="Courier New" panose="02070309020205020404" pitchFamily="49" charset="0"/>
              </a:rPr>
              <a:t>getCountry</a:t>
            </a:r>
            <a:r>
              <a:rPr lang="en-US" sz="1200" dirty="0">
                <a:solidFill>
                  <a:schemeClr val="bg1"/>
                </a:solidFill>
                <a:latin typeface="Courier New" panose="02070309020205020404" pitchFamily="49" charset="0"/>
                <a:cs typeface="Courier New" panose="02070309020205020404" pitchFamily="49" charset="0"/>
              </a:rPr>
              <a:t>(</a:t>
            </a:r>
            <a:r>
              <a:rPr lang="en-US" sz="1200" dirty="0" err="1">
                <a:solidFill>
                  <a:schemeClr val="bg1"/>
                </a:solidFill>
                <a:latin typeface="Courier New" panose="02070309020205020404" pitchFamily="49" charset="0"/>
                <a:cs typeface="Courier New" panose="02070309020205020404" pitchFamily="49" charset="0"/>
              </a:rPr>
              <a:t>countryName</a:t>
            </a:r>
            <a:r>
              <a:rPr lang="en-US" sz="1200" dirty="0">
                <a:solidFill>
                  <a:schemeClr val="bg1"/>
                </a:solidFill>
                <a:latin typeface="Courier New" panose="02070309020205020404" pitchFamily="49" charset="0"/>
                <a:cs typeface="Courier New" panose="02070309020205020404" pitchFamily="49" charset="0"/>
              </a:rPr>
              <a:t>: string):Observable&lt;Country&gt;{</a:t>
            </a:r>
          </a:p>
          <a:p>
            <a:r>
              <a:rPr lang="en-US" sz="1200" dirty="0">
                <a:solidFill>
                  <a:schemeClr val="bg1"/>
                </a:solidFill>
                <a:latin typeface="Courier New" panose="02070309020205020404" pitchFamily="49" charset="0"/>
                <a:cs typeface="Courier New" panose="02070309020205020404" pitchFamily="49" charset="0"/>
              </a:rPr>
              <a:t>	//http get request</a:t>
            </a:r>
          </a:p>
          <a:p>
            <a:r>
              <a:rPr lang="en-US" sz="1200" dirty="0">
                <a:solidFill>
                  <a:schemeClr val="bg1"/>
                </a:solidFill>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F1BC45AC-9824-49D5-8273-4D5FE6958AD7}"/>
              </a:ext>
            </a:extLst>
          </p:cNvPr>
          <p:cNvSpPr>
            <a:spLocks noGrp="1"/>
          </p:cNvSpPr>
          <p:nvPr>
            <p:ph type="sldNum" sz="quarter" idx="12"/>
          </p:nvPr>
        </p:nvSpPr>
        <p:spPr/>
        <p:txBody>
          <a:bodyPr/>
          <a:lstStyle/>
          <a:p>
            <a:fld id="{3424B356-D2D0-4E98-97EA-0A69404ADE7F}" type="slidenum">
              <a:rPr lang="en-US" smtClean="0"/>
              <a:t>7</a:t>
            </a:fld>
            <a:endParaRPr lang="en-US"/>
          </a:p>
        </p:txBody>
      </p:sp>
    </p:spTree>
    <p:extLst>
      <p:ext uri="{BB962C8B-B14F-4D97-AF65-F5344CB8AC3E}">
        <p14:creationId xmlns:p14="http://schemas.microsoft.com/office/powerpoint/2010/main" val="60149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192" y="16093"/>
            <a:ext cx="2688771" cy="698565"/>
          </a:xfrm>
        </p:spPr>
        <p:txBody>
          <a:bodyPr>
            <a:normAutofit fontScale="90000"/>
          </a:bodyPr>
          <a:lstStyle/>
          <a:p>
            <a:r>
              <a:rPr lang="en-US" dirty="0"/>
              <a:t>Observables</a:t>
            </a:r>
          </a:p>
        </p:txBody>
      </p:sp>
      <p:sp>
        <p:nvSpPr>
          <p:cNvPr id="4" name="Rectangle 1"/>
          <p:cNvSpPr>
            <a:spLocks noChangeArrowheads="1"/>
          </p:cNvSpPr>
          <p:nvPr/>
        </p:nvSpPr>
        <p:spPr bwMode="auto">
          <a:xfrm>
            <a:off x="1981200" y="1143000"/>
            <a:ext cx="8229600" cy="5055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342900" indent="-342900" defTabSz="6858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cs typeface="Arial" panose="020B0604020202020204" pitchFamily="34" charset="0"/>
              </a:rPr>
              <a:t>Observables Definition</a:t>
            </a:r>
            <a:r>
              <a:rPr lang="en-US" altLang="en-US" b="1" dirty="0">
                <a:solidFill>
                  <a:srgbClr val="FF66FF"/>
                </a:solidFill>
                <a:latin typeface="Arial" panose="020B0604020202020204" pitchFamily="34" charset="0"/>
                <a:cs typeface="Arial" panose="020B0604020202020204" pitchFamily="34" charset="0"/>
              </a:rPr>
              <a:t>:</a:t>
            </a:r>
          </a:p>
          <a:p>
            <a:pPr marL="342900" indent="-342900" defTabSz="685800" eaLnBrk="0" fontAlgn="base" hangingPunct="0">
              <a:spcBef>
                <a:spcPct val="0"/>
              </a:spcBef>
              <a:spcAft>
                <a:spcPct val="0"/>
              </a:spcAft>
              <a:buFont typeface="Arial" panose="020B0604020202020204" pitchFamily="34" charset="0"/>
              <a:buChar char="•"/>
            </a:pPr>
            <a:endParaRPr lang="en-US" altLang="en-US" b="1"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Includes defining an Observable object</a:t>
            </a:r>
            <a:r>
              <a:rPr lang="en-US" altLang="en-US" dirty="0">
                <a:solidFill>
                  <a:srgbClr val="FF66FF"/>
                </a:solidFill>
                <a:latin typeface="Arial" panose="020B0604020202020204" pitchFamily="34" charset="0"/>
                <a:cs typeface="Arial" panose="020B0604020202020204" pitchFamily="34" charset="0"/>
              </a:rPr>
              <a:t>.</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Supplying the Observable body. This is where asynchronous operations need to reside. </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These asynchronous operations may communicate to subscribers via the following methods</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b="1" i="1" dirty="0">
                <a:latin typeface="Arial" panose="020B0604020202020204" pitchFamily="34" charset="0"/>
                <a:cs typeface="Arial" panose="020B0604020202020204" pitchFamily="34" charset="0"/>
              </a:rPr>
              <a:t>Observer. next </a:t>
            </a:r>
            <a:r>
              <a:rPr lang="en-US" altLang="en-US" dirty="0">
                <a:latin typeface="Arial" panose="020B0604020202020204" pitchFamily="34" charset="0"/>
                <a:cs typeface="Arial" panose="020B0604020202020204" pitchFamily="34" charset="0"/>
              </a:rPr>
              <a:t>– to send a progress signal with data</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b="1" i="1" dirty="0">
                <a:latin typeface="Arial" panose="020B0604020202020204" pitchFamily="34" charset="0"/>
                <a:cs typeface="Arial" panose="020B0604020202020204" pitchFamily="34" charset="0"/>
              </a:rPr>
              <a:t>Observer.error </a:t>
            </a:r>
            <a:r>
              <a:rPr lang="en-US" altLang="en-US" dirty="0">
                <a:latin typeface="Arial" panose="020B0604020202020204" pitchFamily="34" charset="0"/>
                <a:cs typeface="Arial" panose="020B0604020202020204" pitchFamily="34" charset="0"/>
              </a:rPr>
              <a:t>– to indicate errors</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b="1" i="1" dirty="0">
                <a:latin typeface="Arial" panose="020B0604020202020204" pitchFamily="34" charset="0"/>
                <a:cs typeface="Arial" panose="020B0604020202020204" pitchFamily="34" charset="0"/>
              </a:rPr>
              <a:t>Observer.complete </a:t>
            </a:r>
            <a:r>
              <a:rPr lang="en-US" altLang="en-US" dirty="0">
                <a:latin typeface="Arial" panose="020B0604020202020204" pitchFamily="34" charset="0"/>
                <a:cs typeface="Arial" panose="020B0604020202020204" pitchFamily="34" charset="0"/>
              </a:rPr>
              <a:t>– to indicate completion of the process</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All of the communication methods have the ability to send homogeneous data back to the subscribers. </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The data type of the Observables has to be declared in advance, at the time of reference creation</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a:xfrm>
            <a:off x="-68317" y="6395764"/>
            <a:ext cx="1723697" cy="365125"/>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EF9E02FC-12BD-4C42-96C7-248EE8C5283C}"/>
              </a:ext>
            </a:extLst>
          </p:cNvPr>
          <p:cNvSpPr>
            <a:spLocks noGrp="1"/>
          </p:cNvSpPr>
          <p:nvPr>
            <p:ph type="sldNum" sz="quarter" idx="12"/>
          </p:nvPr>
        </p:nvSpPr>
        <p:spPr/>
        <p:txBody>
          <a:bodyPr/>
          <a:lstStyle/>
          <a:p>
            <a:fld id="{3424B356-D2D0-4E98-97EA-0A69404ADE7F}" type="slidenum">
              <a:rPr lang="en-US" smtClean="0"/>
              <a:t>8</a:t>
            </a:fld>
            <a:endParaRPr lang="en-US"/>
          </a:p>
        </p:txBody>
      </p:sp>
    </p:spTree>
    <p:extLst>
      <p:ext uri="{BB962C8B-B14F-4D97-AF65-F5344CB8AC3E}">
        <p14:creationId xmlns:p14="http://schemas.microsoft.com/office/powerpoint/2010/main" val="2441202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3400" y="0"/>
            <a:ext cx="5731933" cy="617008"/>
          </a:xfrm>
        </p:spPr>
        <p:txBody>
          <a:bodyPr>
            <a:normAutofit fontScale="90000"/>
          </a:bodyPr>
          <a:lstStyle/>
          <a:p>
            <a:r>
              <a:rPr lang="en-US" dirty="0"/>
              <a:t>Observables vs Promises</a:t>
            </a:r>
          </a:p>
        </p:txBody>
      </p:sp>
      <p:sp>
        <p:nvSpPr>
          <p:cNvPr id="4" name="Rectangle 1"/>
          <p:cNvSpPr>
            <a:spLocks noChangeArrowheads="1"/>
          </p:cNvSpPr>
          <p:nvPr/>
        </p:nvSpPr>
        <p:spPr bwMode="auto">
          <a:xfrm>
            <a:off x="1981200" y="1142999"/>
            <a:ext cx="8229600" cy="5332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Both Promises and Observables provide abstractions that help deal with the asynchronous nature of applications. </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Some important differences include</a:t>
            </a:r>
            <a:r>
              <a:rPr lang="en-US" altLang="en-US" dirty="0">
                <a:solidFill>
                  <a:srgbClr val="FF66FF"/>
                </a:solidFill>
                <a:latin typeface="Arial" panose="020B0604020202020204" pitchFamily="34" charset="0"/>
                <a:cs typeface="Arial" panose="020B0604020202020204" pitchFamily="34" charset="0"/>
              </a:rPr>
              <a:t>:</a:t>
            </a:r>
          </a:p>
          <a:p>
            <a:pPr lvl="1" defTabSz="685800" eaLnBrk="0" fontAlgn="base" hangingPunct="0">
              <a:spcBef>
                <a:spcPct val="0"/>
              </a:spcBef>
              <a:spcAft>
                <a:spcPct val="0"/>
              </a:spcAft>
            </a:pP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Observables can define both the setup and teardown aspects of asynchronous behavior.</a:t>
            </a:r>
          </a:p>
          <a:p>
            <a:pPr marL="1257300" lvl="2"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Observables are cancellable.</a:t>
            </a:r>
          </a:p>
          <a:p>
            <a:pPr marL="1257300" lvl="2"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Observables can be retried using one of the retry operators provided by the API, such as retry and retryWhen</a:t>
            </a:r>
            <a:r>
              <a:rPr lang="en-US" altLang="en-US" dirty="0">
                <a:solidFill>
                  <a:srgbClr val="FF66FF"/>
                </a:solidFill>
                <a:latin typeface="Arial" panose="020B0604020202020204" pitchFamily="34" charset="0"/>
                <a:cs typeface="Arial" panose="020B0604020202020204" pitchFamily="34" charset="0"/>
              </a:rPr>
              <a:t>.</a:t>
            </a:r>
          </a:p>
          <a:p>
            <a:pPr marL="1257300" lvl="2"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Promises require the caller to have access to the original function that returned the promise in order to have a retry capability.</a:t>
            </a:r>
          </a:p>
          <a:p>
            <a:pPr marL="1257300" lvl="2"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hlinkClick r:id="rId2"/>
              </a:rPr>
              <a:t>https://stackoverflow.com/questions/37364973/promise-vs-observable</a:t>
            </a: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a:xfrm>
            <a:off x="0" y="6356350"/>
            <a:ext cx="1471448" cy="365125"/>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86C9CD7A-D1B1-4D0C-A01A-1A32152DA0D7}"/>
              </a:ext>
            </a:extLst>
          </p:cNvPr>
          <p:cNvSpPr>
            <a:spLocks noGrp="1"/>
          </p:cNvSpPr>
          <p:nvPr>
            <p:ph type="sldNum" sz="quarter" idx="12"/>
          </p:nvPr>
        </p:nvSpPr>
        <p:spPr/>
        <p:txBody>
          <a:bodyPr/>
          <a:lstStyle/>
          <a:p>
            <a:fld id="{3424B356-D2D0-4E98-97EA-0A69404ADE7F}" type="slidenum">
              <a:rPr lang="en-US" smtClean="0"/>
              <a:t>9</a:t>
            </a:fld>
            <a:endParaRPr lang="en-US"/>
          </a:p>
        </p:txBody>
      </p:sp>
    </p:spTree>
    <p:extLst>
      <p:ext uri="{BB962C8B-B14F-4D97-AF65-F5344CB8AC3E}">
        <p14:creationId xmlns:p14="http://schemas.microsoft.com/office/powerpoint/2010/main" val="1225308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48CA4AA68F5A649B6FC2B4481499820" ma:contentTypeVersion="0" ma:contentTypeDescription="Create a new document." ma:contentTypeScope="" ma:versionID="b9f06d6c5e6413d5718fbf4634c1f44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EC33DD-99A0-48B4-B6C7-1B0A79F9EE96}">
  <ds:schemaRefs>
    <ds:schemaRef ds:uri="http://www.w3.org/XML/1998/namespace"/>
    <ds:schemaRef ds:uri="http://purl.org/dc/dcmitype/"/>
    <ds:schemaRef ds:uri="http://schemas.openxmlformats.org/package/2006/metadata/core-properties"/>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purl.org/dc/terms/"/>
  </ds:schemaRefs>
</ds:datastoreItem>
</file>

<file path=customXml/itemProps2.xml><?xml version="1.0" encoding="utf-8"?>
<ds:datastoreItem xmlns:ds="http://schemas.openxmlformats.org/officeDocument/2006/customXml" ds:itemID="{6AC0F495-39A1-468D-ADC4-B59B955D7D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DE863FD-44AB-4EC9-90A2-763F06E03C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3284</TotalTime>
  <Words>3198</Words>
  <Application>Microsoft Macintosh PowerPoint</Application>
  <PresentationFormat>Widescreen</PresentationFormat>
  <Paragraphs>563</Paragraphs>
  <Slides>51</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 Unicode MS</vt:lpstr>
      <vt:lpstr>Arial</vt:lpstr>
      <vt:lpstr>Arial Narrow</vt:lpstr>
      <vt:lpstr>Arial Rounded MT Bold</vt:lpstr>
      <vt:lpstr>Calibri</vt:lpstr>
      <vt:lpstr>Calibri Light</vt:lpstr>
      <vt:lpstr>Courier New</vt:lpstr>
      <vt:lpstr>Wingdings</vt:lpstr>
      <vt:lpstr>Office Theme</vt:lpstr>
      <vt:lpstr>PowerPoint Presentation</vt:lpstr>
      <vt:lpstr>PowerPoint Presentation</vt:lpstr>
      <vt:lpstr>Objectives</vt:lpstr>
      <vt:lpstr>Scenario</vt:lpstr>
      <vt:lpstr>Scenario</vt:lpstr>
      <vt:lpstr>PowerPoint Presentation</vt:lpstr>
      <vt:lpstr>Observables</vt:lpstr>
      <vt:lpstr>Observables</vt:lpstr>
      <vt:lpstr>Observables vs Promises</vt:lpstr>
      <vt:lpstr>Observables Hot ‘n Cold</vt:lpstr>
      <vt:lpstr>Observables Hot ‘n Cold (Contd.)</vt:lpstr>
      <vt:lpstr>Observables Hot ‘n Cold (Contd.)</vt:lpstr>
      <vt:lpstr>BehaviorSubject</vt:lpstr>
      <vt:lpstr>BehaviorSubject</vt:lpstr>
      <vt:lpstr>Login Feature</vt:lpstr>
      <vt:lpstr>AuthService</vt:lpstr>
      <vt:lpstr>Login</vt:lpstr>
      <vt:lpstr>Login</vt:lpstr>
      <vt:lpstr>AppComponent</vt:lpstr>
      <vt:lpstr>PowerPoint Presentation</vt:lpstr>
      <vt:lpstr>Material Design</vt:lpstr>
      <vt:lpstr>Material Design</vt:lpstr>
      <vt:lpstr>Card Anatomy</vt:lpstr>
      <vt:lpstr>Angular Material</vt:lpstr>
      <vt:lpstr>Material Components</vt:lpstr>
      <vt:lpstr>Angular Material Support</vt:lpstr>
      <vt:lpstr>Angular Material Support (Contd.)</vt:lpstr>
      <vt:lpstr>Angular Material Support (Contd.)</vt:lpstr>
      <vt:lpstr>Angular Material Login Form</vt:lpstr>
      <vt:lpstr>1 – using ng add @angular/material</vt:lpstr>
      <vt:lpstr>1 cont’d</vt:lpstr>
      <vt:lpstr>2</vt:lpstr>
      <vt:lpstr>4</vt:lpstr>
      <vt:lpstr>4 cont’d</vt:lpstr>
      <vt:lpstr>PowerPoint Presentation</vt:lpstr>
      <vt:lpstr>Route Guards</vt:lpstr>
      <vt:lpstr>Route Guards</vt:lpstr>
      <vt:lpstr>Add Route Guards to Create Bio</vt:lpstr>
      <vt:lpstr>1. Update Route</vt:lpstr>
      <vt:lpstr>2. CanActivate CanDeactivate</vt:lpstr>
      <vt:lpstr>PowerPoint Presentation</vt:lpstr>
      <vt:lpstr>Introducing Pipes</vt:lpstr>
      <vt:lpstr>Introducing Pipes (Contd.)</vt:lpstr>
      <vt:lpstr>Introducing Pipes (Contd.)</vt:lpstr>
      <vt:lpstr>Custom Pipes</vt:lpstr>
      <vt:lpstr>HelloAngular – Pipes</vt:lpstr>
      <vt:lpstr>Stateful Pipes</vt:lpstr>
      <vt:lpstr>Stateful Pipes (Contd.)</vt:lpstr>
      <vt:lpstr>Questions</vt:lpstr>
      <vt:lpstr>Test Your Understanding</vt:lpstr>
      <vt:lpstr>PowerPoint Presentation</vt:lpstr>
    </vt:vector>
  </TitlesOfParts>
  <Company>Cognizant Technology Solutions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Monroe, Jason (Cognizant)</dc:creator>
  <cp:lastModifiedBy>Monroe, Jason (Cognizant)</cp:lastModifiedBy>
  <cp:revision>49</cp:revision>
  <dcterms:created xsi:type="dcterms:W3CDTF">2018-07-25T20:54:14Z</dcterms:created>
  <dcterms:modified xsi:type="dcterms:W3CDTF">2019-10-23T15:17:27Z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0x010100348CA4AA68F5A649B6FC2B4481499820</vt:lpwstr>
  </property>
</Properties>
</file>