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91" r:id="rId12"/>
    <p:sldId id="265" r:id="rId13"/>
    <p:sldId id="266" r:id="rId14"/>
    <p:sldId id="296" r:id="rId15"/>
    <p:sldId id="292" r:id="rId16"/>
    <p:sldId id="295" r:id="rId17"/>
    <p:sldId id="267" r:id="rId18"/>
    <p:sldId id="268" r:id="rId19"/>
    <p:sldId id="293" r:id="rId20"/>
    <p:sldId id="297" r:id="rId21"/>
    <p:sldId id="273" r:id="rId22"/>
    <p:sldId id="274" r:id="rId23"/>
    <p:sldId id="275" r:id="rId24"/>
    <p:sldId id="276" r:id="rId25"/>
    <p:sldId id="278" r:id="rId26"/>
    <p:sldId id="290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09" autoAdjust="0"/>
  </p:normalViewPr>
  <p:slideViewPr>
    <p:cSldViewPr snapToGrid="0">
      <p:cViewPr varScale="1">
        <p:scale>
          <a:sx n="122" d="100"/>
          <a:sy n="122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3F35-F13A-4F57-BBC6-7C953344B8D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ECA7-9663-43DF-87E1-C372D039A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ECA7-9663-43DF-87E1-C372D039A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7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24400"/>
            <a:ext cx="10769600" cy="13832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172200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186041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278895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8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92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decorator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3218" y="4779818"/>
            <a:ext cx="7924802" cy="1239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2</a:t>
            </a:r>
          </a:p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Basic Concepts, Binding</a:t>
            </a:r>
          </a:p>
        </p:txBody>
      </p:sp>
    </p:spTree>
    <p:extLst>
      <p:ext uri="{BB962C8B-B14F-4D97-AF65-F5344CB8AC3E}">
        <p14:creationId xmlns:p14="http://schemas.microsoft.com/office/powerpoint/2010/main" val="205039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3901" y="842156"/>
            <a:ext cx="10703810" cy="4348822"/>
          </a:xfrm>
        </p:spPr>
        <p:txBody>
          <a:bodyPr>
            <a:noAutofit/>
          </a:bodyPr>
          <a:lstStyle/>
          <a:p>
            <a:r>
              <a:rPr lang="en-US" dirty="0"/>
              <a:t>Typescript provides the following basic types – Boolean, number, string, arrays [], object literals{}, undefined, null, enum, any and void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Typescript’s type inference let the language choose the types automatically based on the literal and context of usage. In the below example, type of x is inferred a number</a:t>
            </a:r>
          </a:p>
          <a:p>
            <a:endParaRPr lang="en-US" dirty="0"/>
          </a:p>
          <a:p>
            <a:pPr lvl="1">
              <a:buFontTx/>
              <a:buChar char="-"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5C7EC-CF6C-48FE-8388-8DFD7C87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5CB06-7A4C-D648-B12C-C73C840E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28" y="1954925"/>
            <a:ext cx="4722956" cy="1559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E0C6C-818D-464A-9F44-0F719D41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46" y="5190978"/>
            <a:ext cx="2376119" cy="6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5259" y="693025"/>
            <a:ext cx="6013237" cy="631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Spread and Rest Operators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26BD5-EF03-574F-98FD-73123C10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27" y="1324303"/>
            <a:ext cx="8938286" cy="4593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F043-724E-9849-890A-957F33E1AD1A}"/>
              </a:ext>
            </a:extLst>
          </p:cNvPr>
          <p:cNvSpPr txBox="1"/>
          <p:nvPr/>
        </p:nvSpPr>
        <p:spPr>
          <a:xfrm>
            <a:off x="10366613" y="2585546"/>
            <a:ext cx="18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operator </a:t>
            </a:r>
          </a:p>
          <a:p>
            <a:r>
              <a:rPr lang="en-US" dirty="0"/>
              <a:t>must be last</a:t>
            </a:r>
          </a:p>
          <a:p>
            <a:r>
              <a:rPr lang="en-US" dirty="0"/>
              <a:t>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238647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8404" y="514350"/>
            <a:ext cx="6172200" cy="373737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Type keyword usage</a:t>
            </a:r>
          </a:p>
          <a:p>
            <a:pPr lvl="1"/>
            <a:r>
              <a:rPr lang="en-US" sz="2800" dirty="0"/>
              <a:t>Alias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03DDE-D31C-8547-9707-6FBA919B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48" y="2081048"/>
            <a:ext cx="8766897" cy="1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8404" y="514350"/>
            <a:ext cx="6172200" cy="37373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Union of Types</a:t>
            </a:r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2C26A-CE02-B64C-B6AF-AE6E94AF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34" y="1501768"/>
            <a:ext cx="9400352" cy="46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8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1" y="-86883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Classes &amp; Interfaces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3295" y="954258"/>
            <a:ext cx="8482263" cy="373737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TypeScript interfaces define contracts of an object and its functions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TypeScript classes are types that could be instantiated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7153" y="6406631"/>
            <a:ext cx="1395704" cy="218104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0F41E-ABB9-451D-82AD-DD384B35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DD27-FD8D-B944-A0C2-552F4353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17" y="4019046"/>
            <a:ext cx="4763218" cy="134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44683-5859-A24C-A226-26C14031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1743553"/>
            <a:ext cx="3524117" cy="13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-76200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Shapes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457" y="854984"/>
            <a:ext cx="10992453" cy="1078918"/>
          </a:xfrm>
        </p:spPr>
        <p:txBody>
          <a:bodyPr>
            <a:noAutofit/>
          </a:bodyPr>
          <a:lstStyle/>
          <a:p>
            <a:r>
              <a:rPr lang="en-US" dirty="0"/>
              <a:t>Shapes</a:t>
            </a:r>
            <a:r>
              <a:rPr lang="en-US" b="1" dirty="0"/>
              <a:t>:</a:t>
            </a:r>
            <a:r>
              <a:rPr lang="en-US" dirty="0"/>
              <a:t> Any two JavaScript objects (despite from different classes) are considered equivalent, if they are composed of same type of attributes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7193" y="6425293"/>
            <a:ext cx="1470349" cy="162119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D9E42-3A44-4AD3-942E-44AD3301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0FE2B-2678-0841-83F0-5B401ECE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89" y="1721332"/>
            <a:ext cx="9315987" cy="47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1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Decorators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4157" y="1089333"/>
            <a:ext cx="9822216" cy="3472155"/>
          </a:xfrm>
        </p:spPr>
        <p:txBody>
          <a:bodyPr>
            <a:noAutofit/>
          </a:bodyPr>
          <a:lstStyle/>
          <a:p>
            <a:r>
              <a:rPr lang="en-US" dirty="0"/>
              <a:t>Decorators are auxiliary components that can be hosted by Classes, Methods, Properties, Parameters, or Accessors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specialized functions that execute in the context of the entity that they decorate – class / method etc.</a:t>
            </a:r>
          </a:p>
          <a:p>
            <a:endParaRPr lang="en-US" dirty="0"/>
          </a:p>
          <a:p>
            <a:r>
              <a:rPr lang="en-US" dirty="0"/>
              <a:t>Any function can be used as a decorator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https://www.typescriptlang.org/docs/handbook/decorators.html</a:t>
            </a:r>
            <a:r>
              <a:rPr lang="en-US" dirty="0"/>
              <a:t> for more info</a:t>
            </a:r>
          </a:p>
          <a:p>
            <a:endParaRPr lang="en-US" dirty="0"/>
          </a:p>
          <a:p>
            <a:endParaRPr lang="en-US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9841" y="6406632"/>
            <a:ext cx="1422387" cy="162119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1986B-D783-4CC9-B4B1-7C403EF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804" y="-106544"/>
            <a:ext cx="2756094" cy="745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751" y="639085"/>
            <a:ext cx="6172200" cy="37373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Class Decorator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6875"/>
            <a:ext cx="136771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A90E1-9751-4AAF-AF7F-A0EE18A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459F-43D2-C640-865F-66D93245DCF5}"/>
              </a:ext>
            </a:extLst>
          </p:cNvPr>
          <p:cNvSpPr txBox="1"/>
          <p:nvPr/>
        </p:nvSpPr>
        <p:spPr>
          <a:xfrm>
            <a:off x="231228" y="1481959"/>
            <a:ext cx="442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decorator function is called with the following argument: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the constructor function of the class for a static member, or the prototype of the class for an instance member.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10033-BC9F-1C4E-9F77-DC4B707D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22" y="1216397"/>
            <a:ext cx="6416340" cy="4501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50098-BED3-2D4D-AE71-B52E4F34AAD2}"/>
              </a:ext>
            </a:extLst>
          </p:cNvPr>
          <p:cNvSpPr txBox="1"/>
          <p:nvPr/>
        </p:nvSpPr>
        <p:spPr>
          <a:xfrm>
            <a:off x="683855" y="5122086"/>
            <a:ext cx="354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executed at time of class evaluation (not instantiation)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2258A-9089-154E-A713-14A9CD196C4B}"/>
              </a:ext>
            </a:extLst>
          </p:cNvPr>
          <p:cNvCxnSpPr>
            <a:cxnSpLocks/>
          </p:cNvCxnSpPr>
          <p:nvPr/>
        </p:nvCxnSpPr>
        <p:spPr>
          <a:xfrm flipV="1">
            <a:off x="4232847" y="3821213"/>
            <a:ext cx="929938" cy="130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Data Binding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A16D00-CA4B-4B6E-8D77-62C85AC5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40" y="-131667"/>
            <a:ext cx="3195069" cy="8429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Binding</a:t>
            </a:r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3330057" y="17978"/>
            <a:ext cx="5227086" cy="7315200"/>
            <a:chOff x="1473981" y="1219200"/>
            <a:chExt cx="6076971" cy="4724400"/>
          </a:xfrm>
        </p:grpSpPr>
        <p:sp>
          <p:nvSpPr>
            <p:cNvPr id="11" name="Rectangle 10"/>
            <p:cNvSpPr/>
            <p:nvPr/>
          </p:nvSpPr>
          <p:spPr>
            <a:xfrm>
              <a:off x="1473981" y="1219200"/>
              <a:ext cx="6043633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&lt;Template&gt;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7319" y="5181600"/>
              <a:ext cx="6043633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@Component</a:t>
              </a:r>
            </a:p>
          </p:txBody>
        </p:sp>
        <p:sp>
          <p:nvSpPr>
            <p:cNvPr id="5" name="Up Arrow 4"/>
            <p:cNvSpPr/>
            <p:nvPr/>
          </p:nvSpPr>
          <p:spPr>
            <a:xfrm>
              <a:off x="6675538" y="2088752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 rot="10800000" flipH="1">
              <a:off x="3468430" y="2076450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5159830" y="2076450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Up-Down Arrow 5"/>
            <p:cNvSpPr/>
            <p:nvPr/>
          </p:nvSpPr>
          <p:spPr>
            <a:xfrm>
              <a:off x="1772839" y="2107802"/>
              <a:ext cx="457200" cy="280035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2862" y="1078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{{interpolation}}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7890" y="2228358"/>
            <a:ext cx="259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[property]=“binding”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5976" y="3821668"/>
            <a:ext cx="235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(event)=“binding”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0086" y="5334000"/>
            <a:ext cx="25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[(two-way)]=“binding”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623" y="65389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38FF-B38D-4060-8B8D-2D16AAFBAAC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1" y="2438400"/>
            <a:ext cx="7434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   Edited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88233"/>
            <a:ext cx="6324600" cy="67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2.1, May 2019</a:t>
            </a:r>
            <a:endParaRPr lang="en-US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1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204" y="0"/>
            <a:ext cx="3061996" cy="6298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838201"/>
            <a:ext cx="82296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binding signifies how and what kind of data is bound between a component and its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binds component properties in output template.  It uses {{}}.</a:t>
            </a:r>
            <a:endParaRPr lang="en-US" sz="1700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Property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flows data from the component to the element. Uses []</a:t>
            </a:r>
            <a:r>
              <a:rPr lang="en-US" sz="170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Event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flows data from an element to the component. Uses ()</a:t>
            </a:r>
            <a:r>
              <a:rPr lang="en-US" sz="170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Two-Way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is a combination of the Event and Property Bindings. Used along with the ngModel object. *Must Import FormsModule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2514600" y="2078472"/>
            <a:ext cx="7559494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&lt;span&gt;{{interpolatedValue}}&lt;span&gt;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0164" y="3127111"/>
            <a:ext cx="8908366" cy="42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[style.color]="componentStyle"&gt;Some colored text!&lt;/span&gt;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4099976"/>
            <a:ext cx="7559494" cy="50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(click)="alertTheWorld()"&gt;Click me!&lt;/button&gt;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7868" y="5422386"/>
            <a:ext cx="6952957" cy="1116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[(ngModel)]="dynamicValue"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placeholder="Watch the text update!" type="text"&gt;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&lt;span&gt;{{dynamicValue}}&lt;/span&gt;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3004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89FAE-4110-407B-AB52-A4EED61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0"/>
            <a:ext cx="4396273" cy="577267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1143001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Two-way data binding combines the input and output binding into a single notation using the ngModel directive.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is the same as: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248" y="2435424"/>
            <a:ext cx="756208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[(ngModel)]="name"&gt;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5248" y="3426024"/>
            <a:ext cx="756208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[ngModel]="name" (ngModelChange)="name=$event"&gt;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38FF-B38D-4060-8B8D-2D16AAFBAAC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0853" y="-104582"/>
            <a:ext cx="5829298" cy="7918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Practice – HelloAngular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1003132"/>
            <a:ext cx="1589293" cy="1589293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6827" y="649097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1501" y="858056"/>
            <a:ext cx="9809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[style.color]=‘myColor’ property binding to the h2 element in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myColor property to app.component.ts.  Make it a string type and assign it a literal that is your favorite color.  Verify that the h2 color changed in your app (it should be served to observe this 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Event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button with a click event that calls a function called “changeColor()”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function as shown below in app.component.ts.  Verify that clicking the button changes the color.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13" y="1581260"/>
            <a:ext cx="78390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457" y="2609264"/>
            <a:ext cx="3897094" cy="88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457" y="4490901"/>
            <a:ext cx="624840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952" y="5633727"/>
            <a:ext cx="3638550" cy="857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F349-2F95-4643-AD6C-D64A9AA8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0853" y="-104582"/>
            <a:ext cx="5829298" cy="7918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Practice – HelloAngular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1003132"/>
            <a:ext cx="1589293" cy="1589293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6827" y="649097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1501" y="858056"/>
            <a:ext cx="98092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 input element to app.component.html with a binding to ‘myColor’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order for Two-Way binding to work, FormsModule must be imported in app.module.ts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color names into the new textbox and verify that the color of the h2 element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52" y="1515790"/>
            <a:ext cx="38195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15811"/>
          <a:stretch/>
        </p:blipFill>
        <p:spPr>
          <a:xfrm>
            <a:off x="2485222" y="2347221"/>
            <a:ext cx="4793215" cy="341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D2D4E-47EB-47E4-88F7-0FC62C4B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7ED8886-DB3B-44F4-9A80-E6A224679F20}" type="slidenum">
              <a:rPr lang="en-US" smtClean="0"/>
              <a:pPr algn="r"/>
              <a:t>24</a:t>
            </a:fld>
            <a:endParaRPr lang="en-US" dirty="0"/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3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02920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Basic Concepts,  Binding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6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629400"/>
            <a:ext cx="533400" cy="228600"/>
          </a:xfrm>
        </p:spPr>
        <p:txBody>
          <a:bodyPr/>
          <a:lstStyle/>
          <a:p>
            <a:fld id="{E7AF38FF-B38D-4060-8B8D-2D16AAFBAAC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8216" y="-297498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94401"/>
            <a:ext cx="1429042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9834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TS / JS Primer</a:t>
            </a:r>
          </a:p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The Data Binding process in Angular 7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Interpolation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Property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Event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Two-Way</a:t>
            </a:r>
          </a:p>
          <a:p>
            <a:pPr marL="285750"/>
            <a:r>
              <a:rPr lang="en-US" sz="2400" dirty="0">
                <a:solidFill>
                  <a:schemeClr val="tx1"/>
                </a:solidFill>
              </a:rPr>
              <a:t>Intro to Components</a:t>
            </a:r>
          </a:p>
          <a:p>
            <a:pPr marL="685800" lvl="1"/>
            <a:endParaRPr lang="en-US" sz="2200" dirty="0">
              <a:solidFill>
                <a:schemeClr val="tx1"/>
              </a:solidFill>
            </a:endParaRPr>
          </a:p>
          <a:p>
            <a:pPr marL="685800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26D15-075F-4C06-9A78-9209859F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233" y="66294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8476" y="5425902"/>
            <a:ext cx="5257801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8594" lvl="1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TS / JS Primer</a:t>
            </a:r>
          </a:p>
        </p:txBody>
      </p:sp>
    </p:spTree>
    <p:extLst>
      <p:ext uri="{BB962C8B-B14F-4D97-AF65-F5344CB8AC3E}">
        <p14:creationId xmlns:p14="http://schemas.microsoft.com/office/powerpoint/2010/main" val="39827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70" y="76200"/>
            <a:ext cx="5114925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TypeScript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0" y="990600"/>
            <a:ext cx="8724900" cy="3737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TypeScript is a superset of ES6, which means all ES6 features are part of TypeScript, but not all TypeScript features are part of ES6. 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TypeScript's primary features is the addition of type information, hence the name. This type information can help make JavaScript programs more predictable and easier to reason about.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let developers write more explicit ‘contracts’. In other words, things like function signatures are more explicit. </a:t>
            </a:r>
          </a:p>
          <a:p>
            <a:pPr>
              <a:lnSpc>
                <a:spcPct val="150000"/>
              </a:lnSpc>
            </a:pP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2836463" y="4727972"/>
            <a:ext cx="6036947" cy="14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add (a:number, b:number){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add(‘5’,6);//Compilation error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add(1, 3);//works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4515" y="6386221"/>
            <a:ext cx="1349051" cy="115466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744A-4B36-4E60-857D-52968D34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793" y="70056"/>
            <a:ext cx="6920204" cy="414436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TypeScript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24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typescript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TypeScript program (with .ts extension)</a:t>
            </a:r>
          </a:p>
          <a:p>
            <a:r>
              <a:rPr lang="en-US" dirty="0"/>
              <a:t>Transpile the TS program into a Javascript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Upon successful Transpilation, each .ts file will generate a corresponding .js file(JavaScript file)</a:t>
            </a:r>
          </a:p>
          <a:p>
            <a:r>
              <a:rPr lang="en-US" dirty="0"/>
              <a:t>Include these JavaScript files in html documents</a:t>
            </a:r>
          </a:p>
          <a:p>
            <a:r>
              <a:rPr lang="en-US" dirty="0"/>
              <a:t>Launch the html document on a browser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0691" y="1658904"/>
            <a:ext cx="5601236" cy="394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npm install -g typescript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273" y="3340331"/>
            <a:ext cx="5660654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tsc HelloWorld.ts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2509" y="6415962"/>
            <a:ext cx="1321058" cy="152788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A0471-BCFA-4410-A09A-1EC54D16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-77183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TypeScript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861" y="1016054"/>
            <a:ext cx="10515600" cy="4351338"/>
          </a:xfrm>
        </p:spPr>
        <p:txBody>
          <a:bodyPr/>
          <a:lstStyle/>
          <a:p>
            <a:r>
              <a:rPr lang="en-US" dirty="0"/>
              <a:t>TypeScript compiler supports a number of command line options, while launching, which is usually consolidated in the tsconfig.json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command line options can be configured in an external </a:t>
            </a:r>
            <a:r>
              <a:rPr lang="en-US" dirty="0" err="1"/>
              <a:t>config</a:t>
            </a:r>
            <a:r>
              <a:rPr lang="en-US" dirty="0"/>
              <a:t> file that could be picked up each time. tsconfig.json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2443" y="3306775"/>
            <a:ext cx="6275614" cy="3171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"module": "commonjs",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"es5",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emitDecoratorMetadata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noImplicitAny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removeComments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sourceMap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"exclude":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"node_modules",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9923" y="2060124"/>
            <a:ext cx="5660654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tsc -m commonjs ./a.ts ./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5813" y="6378640"/>
            <a:ext cx="134905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42AA3-42D6-4521-A54B-5E49141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26" y="76200"/>
            <a:ext cx="511492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199"/>
            <a:ext cx="11582400" cy="516870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Linting: It is a grammar check for Typescript, usually provided by the IDE and </a:t>
            </a:r>
            <a:r>
              <a:rPr lang="en-US" dirty="0">
                <a:solidFill>
                  <a:schemeClr val="tx1"/>
                </a:solidFill>
              </a:rPr>
              <a:t>through </a:t>
            </a:r>
            <a:r>
              <a:rPr lang="en-US" dirty="0"/>
              <a:t>automation. The TypeScript package – </a:t>
            </a:r>
            <a:r>
              <a:rPr lang="en-US" dirty="0" err="1"/>
              <a:t>tslint</a:t>
            </a:r>
            <a:r>
              <a:rPr lang="en-US" dirty="0"/>
              <a:t> serves this purpose. </a:t>
            </a:r>
            <a:r>
              <a:rPr lang="en-US" dirty="0" err="1"/>
              <a:t>tslint</a:t>
            </a:r>
            <a:r>
              <a:rPr lang="en-US" dirty="0"/>
              <a:t> can also be configured with a </a:t>
            </a:r>
            <a:r>
              <a:rPr lang="en-US" dirty="0" err="1"/>
              <a:t>tslint.json</a:t>
            </a:r>
            <a:r>
              <a:rPr lang="en-US" dirty="0"/>
              <a:t> file.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784" y="6304384"/>
            <a:ext cx="1447800" cy="1524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656CB-DDCE-4E57-B316-C6255D39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26" y="76200"/>
            <a:ext cx="511492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582400" cy="37373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basic features that are key to understanding the Typescript language include: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Spread and Rest Operators, Aliases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Classes and Interfaces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Shapes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Decorators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784" y="6304384"/>
            <a:ext cx="1447800" cy="1524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A3E8-6065-40F8-99B2-EDCE4CFB3D67}"/>
              </a:ext>
            </a:extLst>
          </p:cNvPr>
          <p:cNvSpPr/>
          <p:nvPr/>
        </p:nvSpPr>
        <p:spPr>
          <a:xfrm>
            <a:off x="1467876" y="4823222"/>
            <a:ext cx="9256248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https://github.com/CognizantFSE/TypeScript-Primer.git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4576-E156-4480-A75D-62EF98E6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CC6EC-85D7-4DC5-82B2-48FBAA9091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06977-26C6-4BD3-9F37-44216CD18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DFBD88-7B16-476B-AF47-AB7BEBA326E3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1228</Words>
  <Application>Microsoft Macintosh PowerPoint</Application>
  <PresentationFormat>Widescreen</PresentationFormat>
  <Paragraphs>284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Introducing TypeScript</vt:lpstr>
      <vt:lpstr>Running TypeScript Programs</vt:lpstr>
      <vt:lpstr>TypeScript Configuration</vt:lpstr>
      <vt:lpstr>Key Features</vt:lpstr>
      <vt:lpstr>Key Features</vt:lpstr>
      <vt:lpstr>Types</vt:lpstr>
      <vt:lpstr>Types</vt:lpstr>
      <vt:lpstr>Types</vt:lpstr>
      <vt:lpstr>Types</vt:lpstr>
      <vt:lpstr>Classes &amp; Interfaces</vt:lpstr>
      <vt:lpstr>Shapes</vt:lpstr>
      <vt:lpstr>Decorators</vt:lpstr>
      <vt:lpstr>Decorators</vt:lpstr>
      <vt:lpstr>PowerPoint Presentation</vt:lpstr>
      <vt:lpstr>Data Binding</vt:lpstr>
      <vt:lpstr>Data Binding</vt:lpstr>
      <vt:lpstr>Two-Way Binding</vt:lpstr>
      <vt:lpstr>Practice – HelloAngular</vt:lpstr>
      <vt:lpstr>Practice – HelloAngular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40</cp:revision>
  <dcterms:created xsi:type="dcterms:W3CDTF">2018-07-19T17:09:12Z</dcterms:created>
  <dcterms:modified xsi:type="dcterms:W3CDTF">2019-11-13T23:45:01Z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